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0">
          <p15:clr>
            <a:srgbClr val="A4A3A4"/>
          </p15:clr>
        </p15:guide>
        <p15:guide id="6" pos="20608">
          <p15:clr>
            <a:srgbClr val="A4A3A4"/>
          </p15:clr>
        </p15:guide>
        <p15:guide id="7" pos="7445">
          <p15:clr>
            <a:srgbClr val="A4A3A4"/>
          </p15:clr>
        </p15:guide>
        <p15:guide id="8" pos="201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7321"/>
    <a:srgbClr val="BEC1C0"/>
    <a:srgbClr val="4C4D4C"/>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520" autoAdjust="0"/>
    <p:restoredTop sz="94677" autoAdjust="0"/>
  </p:normalViewPr>
  <p:slideViewPr>
    <p:cSldViewPr snapToGrid="0" snapToObjects="1">
      <p:cViewPr>
        <p:scale>
          <a:sx n="60" d="100"/>
          <a:sy n="60" d="100"/>
        </p:scale>
        <p:origin x="-4104" y="-400"/>
      </p:cViewPr>
      <p:guideLst>
        <p:guide orient="horz" pos="20436"/>
        <p:guide orient="horz" pos="281"/>
        <p:guide pos="27370"/>
        <p:guide pos="280"/>
        <p:guide pos="7040"/>
        <p:guide pos="20608"/>
        <p:guide pos="7445"/>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3697E-5E2E-6442-83AF-592C905580CD}" type="datetimeFigureOut">
              <a:rPr lang="en-US" smtClean="0"/>
              <a:t>4/28/17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03011-24A6-1648-B1B3-65150381AE10}" type="slidenum">
              <a:rPr lang="en-US" smtClean="0"/>
              <a:t>‹#›</a:t>
            </a:fld>
            <a:endParaRPr lang="en-US" dirty="0"/>
          </a:p>
        </p:txBody>
      </p:sp>
    </p:spTree>
    <p:extLst>
      <p:ext uri="{BB962C8B-B14F-4D97-AF65-F5344CB8AC3E}">
        <p14:creationId xmlns:p14="http://schemas.microsoft.com/office/powerpoint/2010/main" val="24617365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To view the vertical guide lines: Select “View” from the main menu, select “Guides” from the pull down menu, and lastly select “Static Guides”.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46503011-24A6-1648-B1B3-65150381AE10}" type="slidenum">
              <a:rPr lang="en-US" smtClean="0"/>
              <a:t>1</a:t>
            </a:fld>
            <a:endParaRPr lang="en-US" dirty="0"/>
          </a:p>
        </p:txBody>
      </p:sp>
    </p:spTree>
    <p:extLst>
      <p:ext uri="{BB962C8B-B14F-4D97-AF65-F5344CB8AC3E}">
        <p14:creationId xmlns:p14="http://schemas.microsoft.com/office/powerpoint/2010/main" val="28640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51572"/>
            <a:ext cx="10718799"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33036929"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85475"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33000758" y="451574"/>
            <a:ext cx="10433241"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10768014" y="451574"/>
            <a:ext cx="31510584" cy="1524000"/>
          </a:xfrm>
          <a:prstGeom prst="rect">
            <a:avLst/>
          </a:prstGeom>
          <a:solidFill>
            <a:srgbClr val="4C4D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168400" y="451574"/>
            <a:ext cx="10074275"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1955176" y="766000"/>
            <a:ext cx="881918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72327" y="451574"/>
            <a:ext cx="1551675" cy="1524000"/>
          </a:xfrm>
          <a:prstGeom prst="rect">
            <a:avLst/>
          </a:prstGeom>
          <a:solidFill>
            <a:srgbClr val="BEC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2242801"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32705142" y="451572"/>
            <a:ext cx="331787" cy="1524000"/>
          </a:xfrm>
          <a:prstGeom prst="rect">
            <a:avLst/>
          </a:prstGeom>
          <a:solidFill>
            <a:srgbClr val="BEC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dirty="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dirty="0"/>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4/28/17</a:t>
            </a:fld>
            <a:endParaRPr lang="en-US" dirty="0"/>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dirty="0"/>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Meditation in virtual Reality</a:t>
            </a:r>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a:solidFill>
                  <a:srgbClr val="F37321"/>
                </a:solidFill>
              </a:rPr>
              <a:t>A Journey In Helping You Relax.</a:t>
            </a:r>
          </a:p>
        </p:txBody>
      </p:sp>
      <p:sp>
        <p:nvSpPr>
          <p:cNvPr id="21" name="Rectangle 20"/>
          <p:cNvSpPr/>
          <p:nvPr/>
        </p:nvSpPr>
        <p:spPr>
          <a:xfrm>
            <a:off x="22128516" y="5331460"/>
            <a:ext cx="9292364" cy="23162424"/>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12469125" y="12055642"/>
            <a:ext cx="9222475" cy="18962798"/>
          </a:xfrm>
          <a:prstGeom prst="rect">
            <a:avLst/>
          </a:prstGeom>
          <a:noFill/>
        </p:spPr>
        <p:txBody>
          <a:bodyPr wrap="square" rtlCol="0" anchor="t" anchorCtr="0">
            <a:noAutofit/>
          </a:bodyPr>
          <a:lstStyle/>
          <a:p>
            <a:pPr>
              <a:spcAft>
                <a:spcPts val="1800"/>
              </a:spcAft>
            </a:pPr>
            <a:r>
              <a:rPr lang="en-US" sz="3600" b="1" dirty="0">
                <a:solidFill>
                  <a:srgbClr val="404040"/>
                </a:solidFill>
              </a:rPr>
              <a:t>Imagine...</a:t>
            </a:r>
          </a:p>
          <a:p>
            <a:pPr>
              <a:spcAft>
                <a:spcPts val="1800"/>
              </a:spcAft>
            </a:pPr>
            <a:r>
              <a:rPr lang="en-US" sz="3000" dirty="0"/>
              <a:t>being at work, completely frustrated with a project, and you just want to feel like you can breathe again. Meditation in VR will help you step away from stressful environments by placing you in calming virtual atmospheres, and allowing you to ease your stress by having you concentrate on simple tasks. These tasks have been proven to reduce stress and, when continually used over time, to keep stress away. </a:t>
            </a:r>
          </a:p>
          <a:p>
            <a:pPr>
              <a:spcAft>
                <a:spcPts val="1800"/>
              </a:spcAft>
            </a:pPr>
            <a:r>
              <a:rPr lang="en-US" sz="3600" b="1" dirty="0">
                <a:solidFill>
                  <a:srgbClr val="404040"/>
                </a:solidFill>
              </a:rPr>
              <a:t>Project Motivation</a:t>
            </a:r>
          </a:p>
          <a:p>
            <a:pPr>
              <a:spcAft>
                <a:spcPts val="1800"/>
              </a:spcAft>
            </a:pPr>
            <a:r>
              <a:rPr lang="en-US" sz="3000" dirty="0"/>
              <a:t>“This project will explore the newly emerging field of VR and human well-being. We have the opportunity to work with content experts in the fields of Psychology, meditation, computer science and User design to create an application that will offer the user a palate of meditative and relaxation experiences. The application will bring together the newest techniques in VR game design, and beautiful visual and audio landscapes. A myriad of Neuroscience research over the last few years has indicated the value and importance of meditation practice and this application will be designed to take the individual student on this journey inward, from within their HMD.” – Mike </a:t>
            </a:r>
            <a:r>
              <a:rPr lang="en-US" sz="3000" dirty="0"/>
              <a:t>Premi</a:t>
            </a:r>
            <a:endParaRPr lang="en-US" sz="3000" dirty="0"/>
          </a:p>
          <a:p>
            <a:pPr>
              <a:spcAft>
                <a:spcPts val="1800"/>
              </a:spcAft>
            </a:pPr>
            <a:endParaRPr lang="en-US" sz="3000" dirty="0"/>
          </a:p>
        </p:txBody>
      </p:sp>
      <p:sp>
        <p:nvSpPr>
          <p:cNvPr id="6" name="Rectangle 5"/>
          <p:cNvSpPr/>
          <p:nvPr/>
        </p:nvSpPr>
        <p:spPr>
          <a:xfrm>
            <a:off x="1195737" y="17730847"/>
            <a:ext cx="8855448" cy="13069283"/>
          </a:xfrm>
          <a:prstGeom prst="rect">
            <a:avLst/>
          </a:prstGeom>
          <a:solidFill>
            <a:schemeClr val="bg1">
              <a:lumMod val="8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22559279" y="5966473"/>
            <a:ext cx="8500725" cy="12001487"/>
          </a:xfrm>
          <a:prstGeom prst="rect">
            <a:avLst/>
          </a:prstGeom>
          <a:noFill/>
        </p:spPr>
        <p:txBody>
          <a:bodyPr wrap="square" rtlCol="0">
            <a:noAutofit/>
          </a:bodyPr>
          <a:lstStyle/>
          <a:p>
            <a:pPr>
              <a:spcAft>
                <a:spcPts val="1800"/>
              </a:spcAft>
            </a:pPr>
            <a:r>
              <a:rPr lang="en-US" sz="3600" b="1" dirty="0">
                <a:solidFill>
                  <a:srgbClr val="404040"/>
                </a:solidFill>
              </a:rPr>
              <a:t>Active Prototypes:</a:t>
            </a:r>
          </a:p>
          <a:p>
            <a:pPr marL="457200" indent="-457200">
              <a:spcAft>
                <a:spcPts val="1800"/>
              </a:spcAft>
              <a:buFont typeface="Arial"/>
              <a:buChar char="•"/>
            </a:pPr>
            <a:r>
              <a:rPr lang="en-US" sz="3600" dirty="0"/>
              <a:t>Rapid Forest Prototype</a:t>
            </a:r>
          </a:p>
          <a:p>
            <a:pPr marL="987425" lvl="1" indent="-457200">
              <a:spcAft>
                <a:spcPts val="1800"/>
              </a:spcAft>
              <a:buFont typeface="Arial"/>
              <a:buChar char="•"/>
            </a:pPr>
            <a:r>
              <a:rPr lang="en-US" sz="3000" dirty="0"/>
              <a:t>The initial proof of concept build.</a:t>
            </a:r>
          </a:p>
          <a:p>
            <a:pPr marL="987425" lvl="1" indent="-457200">
              <a:spcAft>
                <a:spcPts val="1800"/>
              </a:spcAft>
              <a:buFont typeface="Arial"/>
              <a:buChar char="•"/>
            </a:pPr>
            <a:r>
              <a:rPr lang="en-US" sz="3000" dirty="0"/>
              <a:t>Has had multiple functionality changes.</a:t>
            </a:r>
          </a:p>
          <a:p>
            <a:pPr marL="987425" lvl="1" indent="-457200">
              <a:spcAft>
                <a:spcPts val="1800"/>
              </a:spcAft>
              <a:buFont typeface="Arial"/>
              <a:buChar char="•"/>
            </a:pPr>
            <a:r>
              <a:rPr lang="en-US" sz="3000" dirty="0"/>
              <a:t>Currently, small aspects of the environment change based on a 40 second or 80 second meditation audio clip.</a:t>
            </a:r>
          </a:p>
          <a:p>
            <a:pPr marL="457200" indent="-457200">
              <a:spcAft>
                <a:spcPts val="1800"/>
              </a:spcAft>
              <a:buFont typeface="Arial"/>
              <a:buChar char="•"/>
            </a:pPr>
            <a:r>
              <a:rPr lang="en-US" sz="3600" dirty="0"/>
              <a:t>Concentration</a:t>
            </a:r>
          </a:p>
          <a:p>
            <a:pPr marL="987425" lvl="1" indent="-457200">
              <a:spcAft>
                <a:spcPts val="1800"/>
              </a:spcAft>
              <a:buFont typeface="Arial"/>
              <a:buChar char="•"/>
            </a:pPr>
            <a:r>
              <a:rPr lang="en-US" sz="3000" dirty="0"/>
              <a:t>Influenced by participants of the UX studies.</a:t>
            </a:r>
          </a:p>
          <a:p>
            <a:pPr marL="987425" lvl="1" indent="-457200">
              <a:spcAft>
                <a:spcPts val="1800"/>
              </a:spcAft>
              <a:buFont typeface="Arial"/>
              <a:buChar char="•"/>
            </a:pPr>
            <a:r>
              <a:rPr lang="en-US" sz="3000" dirty="0"/>
              <a:t>Used to test if concentrating on a task within VR is as relaxing as meditation within VR.</a:t>
            </a:r>
          </a:p>
          <a:p>
            <a:pPr marL="987425" lvl="1" indent="-457200">
              <a:spcAft>
                <a:spcPts val="1800"/>
              </a:spcAft>
              <a:buFont typeface="Arial"/>
              <a:buChar char="•"/>
            </a:pPr>
            <a:r>
              <a:rPr lang="en-US" sz="3000" dirty="0"/>
              <a:t>Participants follow prerecorded patterns of one or two orbs using the HTC Vive controllers.</a:t>
            </a:r>
          </a:p>
        </p:txBody>
      </p:sp>
      <p:sp>
        <p:nvSpPr>
          <p:cNvPr id="24" name="Rectangle 23"/>
          <p:cNvSpPr/>
          <p:nvPr/>
        </p:nvSpPr>
        <p:spPr>
          <a:xfrm>
            <a:off x="1500537" y="17528582"/>
            <a:ext cx="8550648" cy="134738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82880">
              <a:spcAft>
                <a:spcPts val="1800"/>
              </a:spcAft>
            </a:pPr>
            <a:r>
              <a:rPr lang="en-US" sz="3600" b="1" dirty="0">
                <a:solidFill>
                  <a:srgbClr val="404040"/>
                </a:solidFill>
              </a:rPr>
              <a:t>Testing Results</a:t>
            </a:r>
          </a:p>
          <a:p>
            <a:pPr marL="571500" indent="-571500">
              <a:spcAft>
                <a:spcPts val="1800"/>
              </a:spcAft>
              <a:buFont typeface="Arial" panose="020B0604020202020204" pitchFamily="34" charset="0"/>
              <a:buChar char="•"/>
            </a:pPr>
            <a:r>
              <a:rPr lang="en-US" sz="3600" dirty="0">
                <a:solidFill>
                  <a:srgbClr val="404040"/>
                </a:solidFill>
              </a:rPr>
              <a:t>Guided Meditation experiences are commonly used and are preferred.</a:t>
            </a:r>
          </a:p>
          <a:p>
            <a:pPr marL="571500" indent="-571500">
              <a:spcAft>
                <a:spcPts val="1800"/>
              </a:spcAft>
              <a:buFont typeface="Arial" panose="020B0604020202020204" pitchFamily="34" charset="0"/>
              <a:buChar char="•"/>
            </a:pPr>
            <a:r>
              <a:rPr lang="en-US" sz="3600" dirty="0">
                <a:solidFill>
                  <a:srgbClr val="404040"/>
                </a:solidFill>
              </a:rPr>
              <a:t>Health, fitness and meditation applications are often downloaded but rate of usage is low.</a:t>
            </a:r>
          </a:p>
          <a:p>
            <a:pPr marL="571500" indent="-571500">
              <a:spcAft>
                <a:spcPts val="1800"/>
              </a:spcAft>
              <a:buFont typeface="Arial" panose="020B0604020202020204" pitchFamily="34" charset="0"/>
              <a:buChar char="•"/>
            </a:pPr>
            <a:r>
              <a:rPr lang="en-US" sz="3600" dirty="0">
                <a:solidFill>
                  <a:srgbClr val="404040"/>
                </a:solidFill>
              </a:rPr>
              <a:t>Of the users tested, people believed that meditation in VR could be effective.</a:t>
            </a:r>
          </a:p>
          <a:p>
            <a:pPr indent="-571500">
              <a:spcAft>
                <a:spcPts val="600"/>
              </a:spcAft>
              <a:buFont typeface="Arial" panose="020B0604020202020204" pitchFamily="34" charset="0"/>
              <a:buChar char="•"/>
            </a:pPr>
            <a:endParaRPr lang="en-US" sz="3600" b="1" dirty="0">
              <a:solidFill>
                <a:srgbClr val="404040"/>
              </a:solidFill>
            </a:endParaRPr>
          </a:p>
          <a:p>
            <a:pPr marL="182880">
              <a:spcAft>
                <a:spcPts val="1800"/>
              </a:spcAft>
            </a:pPr>
            <a:r>
              <a:rPr lang="en-US" sz="3600" b="1" dirty="0">
                <a:solidFill>
                  <a:srgbClr val="404040"/>
                </a:solidFill>
              </a:rPr>
              <a:t>Design Requirements</a:t>
            </a:r>
          </a:p>
          <a:p>
            <a:pPr marL="571500" indent="-571500">
              <a:spcAft>
                <a:spcPts val="1800"/>
              </a:spcAft>
              <a:buFont typeface="Arial" panose="020B0604020202020204" pitchFamily="34" charset="0"/>
              <a:buChar char="•"/>
            </a:pPr>
            <a:r>
              <a:rPr lang="en-US" sz="3600" dirty="0">
                <a:solidFill>
                  <a:srgbClr val="404040"/>
                </a:solidFill>
              </a:rPr>
              <a:t>Product should help users relax.</a:t>
            </a:r>
          </a:p>
          <a:p>
            <a:pPr marL="571500" indent="-571500">
              <a:spcAft>
                <a:spcPts val="1800"/>
              </a:spcAft>
              <a:buFont typeface="Arial" panose="020B0604020202020204" pitchFamily="34" charset="0"/>
              <a:buChar char="•"/>
            </a:pPr>
            <a:r>
              <a:rPr lang="en-US" sz="3600" dirty="0">
                <a:solidFill>
                  <a:srgbClr val="404040"/>
                </a:solidFill>
              </a:rPr>
              <a:t>Exercises should allow users to focus on breathing.</a:t>
            </a:r>
          </a:p>
          <a:p>
            <a:pPr marL="571500" indent="-571500">
              <a:spcAft>
                <a:spcPts val="1800"/>
              </a:spcAft>
              <a:buFont typeface="Arial" panose="020B0604020202020204" pitchFamily="34" charset="0"/>
              <a:buChar char="•"/>
            </a:pPr>
            <a:r>
              <a:rPr lang="en-US" sz="3600" dirty="0">
                <a:solidFill>
                  <a:srgbClr val="404040"/>
                </a:solidFill>
              </a:rPr>
              <a:t>Afford users a way to track moods, through a mood/feeling rating and a journal option.</a:t>
            </a:r>
          </a:p>
          <a:p>
            <a:pPr marL="571500" indent="-571500">
              <a:spcAft>
                <a:spcPts val="1800"/>
              </a:spcAft>
              <a:buFont typeface="Arial" panose="020B0604020202020204" pitchFamily="34" charset="0"/>
              <a:buChar char="•"/>
            </a:pPr>
            <a:r>
              <a:rPr lang="en-US" sz="3600" dirty="0">
                <a:solidFill>
                  <a:srgbClr val="404040"/>
                </a:solidFill>
              </a:rPr>
              <a:t>Gamification should be used to encourage long-term use.</a:t>
            </a:r>
          </a:p>
        </p:txBody>
      </p:sp>
      <p:sp>
        <p:nvSpPr>
          <p:cNvPr id="26" name="TextBox 25"/>
          <p:cNvSpPr txBox="1"/>
          <p:nvPr/>
        </p:nvSpPr>
        <p:spPr>
          <a:xfrm>
            <a:off x="1500537" y="4266750"/>
            <a:ext cx="8550648" cy="12763950"/>
          </a:xfrm>
          <a:prstGeom prst="rect">
            <a:avLst/>
          </a:prstGeom>
          <a:noFill/>
        </p:spPr>
        <p:txBody>
          <a:bodyPr wrap="square" rtlCol="0" anchor="t" anchorCtr="0">
            <a:noAutofit/>
          </a:bodyPr>
          <a:lstStyle/>
          <a:p>
            <a:pPr>
              <a:spcAft>
                <a:spcPts val="1800"/>
              </a:spcAft>
            </a:pPr>
            <a:r>
              <a:rPr lang="en-US" sz="4000" b="1" dirty="0">
                <a:solidFill>
                  <a:srgbClr val="404040"/>
                </a:solidFill>
              </a:rPr>
              <a:t>The Plan</a:t>
            </a:r>
          </a:p>
          <a:p>
            <a:pPr>
              <a:spcAft>
                <a:spcPts val="1800"/>
              </a:spcAft>
            </a:pPr>
            <a:r>
              <a:rPr lang="en-US" sz="3000" dirty="0">
                <a:solidFill>
                  <a:srgbClr val="404040"/>
                </a:solidFill>
              </a:rPr>
              <a:t>After our team constructed an initial proof of concept build, it was clear that this project was turning into a passion project for everyone involved. Our Intel stakeholders eagerly worked with us to chalk up a plan for how different scenes, each with a distinct personality, could help the end user feel at ease.</a:t>
            </a:r>
          </a:p>
          <a:p>
            <a:pPr>
              <a:spcAft>
                <a:spcPts val="1800"/>
              </a:spcAft>
            </a:pPr>
            <a:r>
              <a:rPr lang="en-US" sz="3600" b="1" dirty="0">
                <a:solidFill>
                  <a:srgbClr val="404040"/>
                </a:solidFill>
              </a:rPr>
              <a:t>Let’s Do Research</a:t>
            </a:r>
          </a:p>
          <a:p>
            <a:pPr>
              <a:spcAft>
                <a:spcPts val="1800"/>
              </a:spcAft>
            </a:pPr>
            <a:r>
              <a:rPr lang="en-US" sz="3000" dirty="0">
                <a:solidFill>
                  <a:srgbClr val="404040"/>
                </a:solidFill>
              </a:rPr>
              <a:t>To make an effective product, our stakeholders at Intel knew that there needed to be research conducted to better understand who our target audience is and how we can better serve them. Our stakeholders enlisted the help of </a:t>
            </a:r>
            <a:r>
              <a:rPr lang="en-US" sz="3000" i="1" dirty="0">
                <a:solidFill>
                  <a:srgbClr val="404040"/>
                </a:solidFill>
              </a:rPr>
              <a:t>Calm Cats</a:t>
            </a:r>
            <a:r>
              <a:rPr lang="en-US" sz="3000" dirty="0">
                <a:solidFill>
                  <a:srgbClr val="404040"/>
                </a:solidFill>
              </a:rPr>
              <a:t>, a Human Centered Design &amp; Engineering masters capstone team to help answer an important design question. With their help, our team was able to create effective prototypes to test our collective design question.</a:t>
            </a:r>
            <a:endParaRPr lang="en-US" sz="3000" b="1" dirty="0">
              <a:solidFill>
                <a:srgbClr val="404040"/>
              </a:solidFill>
            </a:endParaRPr>
          </a:p>
          <a:p>
            <a:pPr>
              <a:spcAft>
                <a:spcPts val="1800"/>
              </a:spcAft>
            </a:pPr>
            <a:r>
              <a:rPr lang="en-US" sz="3600" b="1" dirty="0">
                <a:solidFill>
                  <a:srgbClr val="404040"/>
                </a:solidFill>
              </a:rPr>
              <a:t>The Design Question </a:t>
            </a:r>
          </a:p>
          <a:p>
            <a:pPr>
              <a:spcAft>
                <a:spcPts val="1800"/>
              </a:spcAft>
            </a:pPr>
            <a:r>
              <a:rPr lang="en-US" sz="3000" i="1" dirty="0">
                <a:solidFill>
                  <a:srgbClr val="404040"/>
                </a:solidFill>
              </a:rPr>
              <a:t>How might we enable a stressed user to effectively take control of their mind and anxiety with meditation practices in virtual reality? </a:t>
            </a:r>
          </a:p>
        </p:txBody>
      </p:sp>
      <p:sp>
        <p:nvSpPr>
          <p:cNvPr id="28" name="Subtitle 2"/>
          <p:cNvSpPr txBox="1">
            <a:spLocks/>
          </p:cNvSpPr>
          <p:nvPr/>
        </p:nvSpPr>
        <p:spPr>
          <a:xfrm>
            <a:off x="1500537" y="2997080"/>
            <a:ext cx="8550648" cy="170506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Asking the Right Question</a:t>
            </a:r>
          </a:p>
        </p:txBody>
      </p:sp>
      <p:sp>
        <p:nvSpPr>
          <p:cNvPr id="29" name="Rectangle 28"/>
          <p:cNvSpPr/>
          <p:nvPr/>
        </p:nvSpPr>
        <p:spPr>
          <a:xfrm>
            <a:off x="34493200" y="5966473"/>
            <a:ext cx="7827420" cy="399678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Subtitle 2"/>
          <p:cNvSpPr txBox="1">
            <a:spLocks/>
          </p:cNvSpPr>
          <p:nvPr/>
        </p:nvSpPr>
        <p:spPr>
          <a:xfrm>
            <a:off x="34493200" y="2626823"/>
            <a:ext cx="7827420" cy="1222788"/>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Meet The Team!</a:t>
            </a:r>
          </a:p>
        </p:txBody>
      </p:sp>
      <p:sp>
        <p:nvSpPr>
          <p:cNvPr id="31" name="TextBox 30"/>
          <p:cNvSpPr txBox="1"/>
          <p:nvPr/>
        </p:nvSpPr>
        <p:spPr>
          <a:xfrm>
            <a:off x="34493200" y="10226834"/>
            <a:ext cx="7827420" cy="17677113"/>
          </a:xfrm>
          <a:prstGeom prst="rect">
            <a:avLst/>
          </a:prstGeom>
          <a:noFill/>
        </p:spPr>
        <p:txBody>
          <a:bodyPr wrap="square" rtlCol="0">
            <a:noAutofit/>
          </a:bodyPr>
          <a:lstStyle/>
          <a:p>
            <a:pPr>
              <a:spcAft>
                <a:spcPts val="1800"/>
              </a:spcAft>
            </a:pPr>
            <a:r>
              <a:rPr lang="en-US" sz="3600" b="1" dirty="0">
                <a:solidFill>
                  <a:srgbClr val="F37321"/>
                </a:solidFill>
              </a:rPr>
              <a:t>Key Figures</a:t>
            </a:r>
          </a:p>
          <a:p>
            <a:pPr>
              <a:spcAft>
                <a:spcPts val="1800"/>
              </a:spcAft>
            </a:pPr>
            <a:r>
              <a:rPr lang="en-US" sz="3000" dirty="0">
                <a:solidFill>
                  <a:schemeClr val="bg1"/>
                </a:solidFill>
              </a:rPr>
              <a:t>Oregon State Capstone Team</a:t>
            </a:r>
          </a:p>
          <a:p>
            <a:pPr marL="1106488" lvl="1" indent="-457200">
              <a:spcAft>
                <a:spcPts val="1800"/>
              </a:spcAft>
              <a:buFont typeface="Arial"/>
              <a:buChar char="•"/>
            </a:pPr>
            <a:r>
              <a:rPr lang="en-US" sz="3000" dirty="0">
                <a:solidFill>
                  <a:schemeClr val="bg1"/>
                </a:solidFill>
              </a:rPr>
              <a:t>Padraig Gillen</a:t>
            </a:r>
          </a:p>
          <a:p>
            <a:pPr marL="1106488" lvl="1" indent="-457200">
              <a:spcAft>
                <a:spcPts val="1800"/>
              </a:spcAft>
              <a:buFont typeface="Arial"/>
              <a:buChar char="•"/>
            </a:pPr>
            <a:r>
              <a:rPr lang="en-US" sz="3000" dirty="0">
                <a:solidFill>
                  <a:schemeClr val="bg1"/>
                </a:solidFill>
              </a:rPr>
              <a:t>Makiah</a:t>
            </a:r>
            <a:r>
              <a:rPr lang="en-US" sz="3000" dirty="0">
                <a:solidFill>
                  <a:schemeClr val="bg1"/>
                </a:solidFill>
              </a:rPr>
              <a:t> Merritt</a:t>
            </a:r>
          </a:p>
          <a:p>
            <a:pPr marL="1106488" lvl="1" indent="-457200">
              <a:spcAft>
                <a:spcPts val="1800"/>
              </a:spcAft>
              <a:buFont typeface="Arial"/>
              <a:buChar char="•"/>
            </a:pPr>
            <a:r>
              <a:rPr lang="en-US" sz="3000" dirty="0">
                <a:solidFill>
                  <a:schemeClr val="bg1"/>
                </a:solidFill>
              </a:rPr>
              <a:t>Erik Watterson</a:t>
            </a:r>
          </a:p>
          <a:p>
            <a:pPr>
              <a:spcAft>
                <a:spcPts val="1800"/>
              </a:spcAft>
            </a:pPr>
            <a:r>
              <a:rPr lang="en-US" sz="3000" dirty="0">
                <a:solidFill>
                  <a:schemeClr val="bg1"/>
                </a:solidFill>
              </a:rPr>
              <a:t>Intel Stakeholders</a:t>
            </a:r>
          </a:p>
          <a:p>
            <a:pPr marL="1106488" lvl="1" indent="-457200">
              <a:spcAft>
                <a:spcPts val="1800"/>
              </a:spcAft>
              <a:buFont typeface="Arial"/>
              <a:buChar char="•"/>
            </a:pPr>
            <a:r>
              <a:rPr lang="en-US" sz="3000" dirty="0">
                <a:solidFill>
                  <a:schemeClr val="bg1"/>
                </a:solidFill>
              </a:rPr>
              <a:t>Mike </a:t>
            </a:r>
            <a:r>
              <a:rPr lang="en-US" sz="3000" dirty="0">
                <a:solidFill>
                  <a:schemeClr val="bg1"/>
                </a:solidFill>
              </a:rPr>
              <a:t>Premi</a:t>
            </a:r>
            <a:r>
              <a:rPr lang="en-US" sz="3000" dirty="0">
                <a:solidFill>
                  <a:schemeClr val="bg1"/>
                </a:solidFill>
              </a:rPr>
              <a:t>, Project Sponsor</a:t>
            </a:r>
          </a:p>
          <a:p>
            <a:pPr marL="1106488" lvl="1" indent="-457200">
              <a:spcAft>
                <a:spcPts val="1800"/>
              </a:spcAft>
              <a:buFont typeface="Arial"/>
              <a:buChar char="•"/>
            </a:pPr>
            <a:r>
              <a:rPr lang="en-US" sz="3000" dirty="0">
                <a:solidFill>
                  <a:schemeClr val="bg1"/>
                </a:solidFill>
              </a:rPr>
              <a:t>Marissa Powers, Project Lead</a:t>
            </a:r>
          </a:p>
          <a:p>
            <a:pPr marL="1106488" lvl="1" indent="-457200">
              <a:spcAft>
                <a:spcPts val="1800"/>
              </a:spcAft>
              <a:buFont typeface="Arial"/>
              <a:buChar char="•"/>
            </a:pPr>
            <a:r>
              <a:rPr lang="en-US" sz="3000" dirty="0">
                <a:solidFill>
                  <a:schemeClr val="bg1"/>
                </a:solidFill>
              </a:rPr>
              <a:t>Lindsay Benjamin, Meditation Expert</a:t>
            </a:r>
          </a:p>
          <a:p>
            <a:pPr>
              <a:spcAft>
                <a:spcPts val="1800"/>
              </a:spcAft>
            </a:pPr>
            <a:r>
              <a:rPr lang="en-US" sz="3000" i="1" dirty="0">
                <a:solidFill>
                  <a:schemeClr val="bg1"/>
                </a:solidFill>
              </a:rPr>
              <a:t>Calm Cats</a:t>
            </a:r>
            <a:r>
              <a:rPr lang="en-US" sz="3000" dirty="0">
                <a:solidFill>
                  <a:schemeClr val="bg1"/>
                </a:solidFill>
              </a:rPr>
              <a:t> Masters team of the University of Washington Human Centered Design &amp; Engineering, Feasibility Study</a:t>
            </a:r>
          </a:p>
          <a:p>
            <a:pPr marL="1106488" lvl="1" indent="-457200">
              <a:spcAft>
                <a:spcPts val="1800"/>
              </a:spcAft>
              <a:buFont typeface="Arial"/>
              <a:buChar char="•"/>
            </a:pPr>
            <a:r>
              <a:rPr lang="en-US" sz="3000" dirty="0">
                <a:solidFill>
                  <a:schemeClr val="bg1"/>
                </a:solidFill>
              </a:rPr>
              <a:t>Kira Cassels</a:t>
            </a:r>
          </a:p>
          <a:p>
            <a:pPr marL="1106488" lvl="1" indent="-457200">
              <a:spcAft>
                <a:spcPts val="1800"/>
              </a:spcAft>
              <a:buFont typeface="Arial"/>
              <a:buChar char="•"/>
            </a:pPr>
            <a:r>
              <a:rPr lang="en-US" sz="3000" dirty="0">
                <a:solidFill>
                  <a:schemeClr val="bg1"/>
                </a:solidFill>
              </a:rPr>
              <a:t>Ryan Moore</a:t>
            </a:r>
          </a:p>
          <a:p>
            <a:pPr marL="1106488" lvl="1" indent="-457200">
              <a:spcAft>
                <a:spcPts val="1800"/>
              </a:spcAft>
              <a:buFont typeface="Arial"/>
              <a:buChar char="•"/>
            </a:pPr>
            <a:r>
              <a:rPr lang="en-US" sz="3000" dirty="0">
                <a:solidFill>
                  <a:schemeClr val="bg1"/>
                </a:solidFill>
              </a:rPr>
              <a:t>Ricki </a:t>
            </a:r>
            <a:r>
              <a:rPr lang="en-US" sz="3000" dirty="0">
                <a:solidFill>
                  <a:schemeClr val="bg1"/>
                </a:solidFill>
              </a:rPr>
              <a:t>Mudd</a:t>
            </a:r>
            <a:endParaRPr lang="en-US" sz="3000" dirty="0">
              <a:solidFill>
                <a:schemeClr val="bg1"/>
              </a:solidFill>
            </a:endParaRPr>
          </a:p>
          <a:p>
            <a:pPr marL="1106488" lvl="1" indent="-457200">
              <a:spcAft>
                <a:spcPts val="1800"/>
              </a:spcAft>
              <a:buFont typeface="Arial"/>
              <a:buChar char="•"/>
            </a:pPr>
            <a:r>
              <a:rPr lang="en-US" sz="3000" dirty="0">
                <a:solidFill>
                  <a:schemeClr val="bg1"/>
                </a:solidFill>
              </a:rPr>
              <a:t>Paul Townsend </a:t>
            </a:r>
          </a:p>
          <a:p>
            <a:pPr marL="1106488" lvl="1" indent="-457200">
              <a:spcAft>
                <a:spcPts val="1800"/>
              </a:spcAft>
              <a:buFont typeface="Arial"/>
              <a:buChar char="•"/>
            </a:pPr>
            <a:endParaRPr lang="en-US" sz="3000" dirty="0">
              <a:solidFill>
                <a:schemeClr val="bg1"/>
              </a:solidFill>
            </a:endParaRPr>
          </a:p>
          <a:p>
            <a:pPr>
              <a:spcAft>
                <a:spcPts val="1800"/>
              </a:spcAft>
            </a:pPr>
            <a:r>
              <a:rPr lang="en-US" sz="3000" dirty="0">
                <a:solidFill>
                  <a:schemeClr val="bg1"/>
                </a:solidFill>
              </a:rPr>
              <a:t>Partnering with the Key figures listed above, this collaboration was able to explore the feasibility of Meditation within the emerging virtual reality space. Using the HTC Vive and Unity, our capstone group developed a variety of prototypes, or experiences, requested by Marissa Powers and the Masters team, </a:t>
            </a:r>
            <a:r>
              <a:rPr lang="en-US" sz="3000" i="1" dirty="0">
                <a:solidFill>
                  <a:schemeClr val="bg1"/>
                </a:solidFill>
              </a:rPr>
              <a:t>Calm Cats. </a:t>
            </a:r>
            <a:r>
              <a:rPr lang="en-US" sz="3000" dirty="0">
                <a:solidFill>
                  <a:schemeClr val="bg1"/>
                </a:solidFill>
              </a:rPr>
              <a:t>With these prototypes</a:t>
            </a:r>
            <a:r>
              <a:rPr lang="en-US" sz="3000" i="1" dirty="0">
                <a:solidFill>
                  <a:schemeClr val="bg1"/>
                </a:solidFill>
              </a:rPr>
              <a:t> Calm Cats</a:t>
            </a:r>
            <a:r>
              <a:rPr lang="en-US" sz="3000" dirty="0">
                <a:solidFill>
                  <a:schemeClr val="bg1"/>
                </a:solidFill>
              </a:rPr>
              <a:t> was able to perform user studies to see if individuals were able to achieve a deeper level of calmness aided by an immersive experience.</a:t>
            </a:r>
          </a:p>
          <a:p>
            <a:pPr>
              <a:spcAft>
                <a:spcPts val="1800"/>
              </a:spcAft>
            </a:pPr>
            <a:endParaRPr lang="en-US" sz="3000" dirty="0">
              <a:solidFill>
                <a:schemeClr val="bg1"/>
              </a:solidFill>
            </a:endParaRPr>
          </a:p>
        </p:txBody>
      </p:sp>
      <p:pic>
        <p:nvPicPr>
          <p:cNvPr id="5" name="Picture 4"/>
          <p:cNvPicPr>
            <a:picLocks noChangeAspect="1"/>
          </p:cNvPicPr>
          <p:nvPr/>
        </p:nvPicPr>
        <p:blipFill>
          <a:blip r:embed="rId3"/>
          <a:stretch>
            <a:fillRect/>
          </a:stretch>
        </p:blipFill>
        <p:spPr>
          <a:xfrm>
            <a:off x="22559279" y="16389497"/>
            <a:ext cx="8500725" cy="5351785"/>
          </a:xfrm>
          <a:prstGeom prst="rect">
            <a:avLst/>
          </a:prstGeom>
        </p:spPr>
      </p:pic>
      <p:pic>
        <p:nvPicPr>
          <p:cNvPr id="18" name="Picture 17"/>
          <p:cNvPicPr>
            <a:picLocks noChangeAspect="1"/>
          </p:cNvPicPr>
          <p:nvPr/>
        </p:nvPicPr>
        <p:blipFill>
          <a:blip r:embed="rId4"/>
          <a:stretch>
            <a:fillRect/>
          </a:stretch>
        </p:blipFill>
        <p:spPr>
          <a:xfrm>
            <a:off x="12469124" y="5331461"/>
            <a:ext cx="9222475" cy="5866674"/>
          </a:xfrm>
          <a:prstGeom prst="rect">
            <a:avLst/>
          </a:prstGeom>
        </p:spPr>
      </p:pic>
      <p:pic>
        <p:nvPicPr>
          <p:cNvPr id="19" name="Picture 18"/>
          <p:cNvPicPr>
            <a:picLocks noChangeAspect="1"/>
          </p:cNvPicPr>
          <p:nvPr/>
        </p:nvPicPr>
        <p:blipFill>
          <a:blip r:embed="rId5"/>
          <a:stretch>
            <a:fillRect/>
          </a:stretch>
        </p:blipFill>
        <p:spPr>
          <a:xfrm>
            <a:off x="34493200" y="4092692"/>
            <a:ext cx="7827420" cy="5870566"/>
          </a:xfrm>
          <a:prstGeom prst="rect">
            <a:avLst/>
          </a:prstGeom>
        </p:spPr>
      </p:pic>
      <p:sp>
        <p:nvSpPr>
          <p:cNvPr id="20" name="TextBox 19"/>
          <p:cNvSpPr txBox="1"/>
          <p:nvPr/>
        </p:nvSpPr>
        <p:spPr>
          <a:xfrm>
            <a:off x="22509355" y="22572346"/>
            <a:ext cx="8550648" cy="5331601"/>
          </a:xfrm>
          <a:prstGeom prst="rect">
            <a:avLst/>
          </a:prstGeom>
          <a:noFill/>
        </p:spPr>
        <p:txBody>
          <a:bodyPr wrap="square" rtlCol="0" anchor="t" anchorCtr="0">
            <a:noAutofit/>
          </a:bodyPr>
          <a:lstStyle/>
          <a:p>
            <a:pPr>
              <a:spcAft>
                <a:spcPts val="1800"/>
              </a:spcAft>
            </a:pPr>
            <a:r>
              <a:rPr lang="en-US" sz="3600" b="1" dirty="0">
                <a:solidFill>
                  <a:srgbClr val="404040"/>
                </a:solidFill>
              </a:rPr>
              <a:t>The Project’s Next Steps</a:t>
            </a:r>
          </a:p>
          <a:p>
            <a:pPr marL="457200" indent="-457200">
              <a:spcAft>
                <a:spcPts val="1800"/>
              </a:spcAft>
              <a:buFont typeface="Arial" panose="020B0604020202020204" pitchFamily="34" charset="0"/>
              <a:buChar char="•"/>
            </a:pPr>
            <a:r>
              <a:rPr lang="en-US" sz="3000" dirty="0">
                <a:solidFill>
                  <a:srgbClr val="404040"/>
                </a:solidFill>
              </a:rPr>
              <a:t>Use research to showcase potential of technology to </a:t>
            </a:r>
            <a:r>
              <a:rPr lang="en-US" sz="3000" dirty="0" smtClean="0">
                <a:solidFill>
                  <a:srgbClr val="404040"/>
                </a:solidFill>
              </a:rPr>
              <a:t>execs </a:t>
            </a:r>
            <a:r>
              <a:rPr lang="en-US" sz="3000" dirty="0">
                <a:solidFill>
                  <a:srgbClr val="404040"/>
                </a:solidFill>
              </a:rPr>
              <a:t>and internal stakeholders. </a:t>
            </a:r>
          </a:p>
          <a:p>
            <a:pPr marL="457200" indent="-457200">
              <a:spcAft>
                <a:spcPts val="1800"/>
              </a:spcAft>
              <a:buFont typeface="Arial" panose="020B0604020202020204" pitchFamily="34" charset="0"/>
              <a:buChar char="•"/>
            </a:pPr>
            <a:r>
              <a:rPr lang="en-US" sz="3000" dirty="0">
                <a:solidFill>
                  <a:srgbClr val="404040"/>
                </a:solidFill>
              </a:rPr>
              <a:t>Research will provide foundation for potential external developer to build out commercial grade </a:t>
            </a:r>
            <a:r>
              <a:rPr lang="en-US" sz="3000" dirty="0" smtClean="0">
                <a:solidFill>
                  <a:srgbClr val="404040"/>
                </a:solidFill>
              </a:rPr>
              <a:t>solutions.</a:t>
            </a:r>
            <a:endParaRPr lang="en-US" sz="3000" dirty="0">
              <a:solidFill>
                <a:srgbClr val="404040"/>
              </a:solidFill>
            </a:endParaRPr>
          </a:p>
          <a:p>
            <a:pPr marL="457200" indent="-457200">
              <a:spcAft>
                <a:spcPts val="1800"/>
              </a:spcAft>
              <a:buFont typeface="Arial" panose="020B0604020202020204" pitchFamily="34" charset="0"/>
              <a:buChar char="•"/>
            </a:pPr>
            <a:r>
              <a:rPr lang="en-US" sz="3000" dirty="0">
                <a:solidFill>
                  <a:srgbClr val="404040"/>
                </a:solidFill>
              </a:rPr>
              <a:t>Identify channels to distribute this solution to a large audience to increase adoption of meditation and improve lives.</a:t>
            </a:r>
          </a:p>
        </p:txBody>
      </p:sp>
      <p:pic>
        <p:nvPicPr>
          <p:cNvPr id="4" name="Picture 3"/>
          <p:cNvPicPr>
            <a:picLocks noChangeAspect="1"/>
          </p:cNvPicPr>
          <p:nvPr/>
        </p:nvPicPr>
        <p:blipFill>
          <a:blip r:embed="rId6"/>
          <a:stretch>
            <a:fillRect/>
          </a:stretch>
        </p:blipFill>
        <p:spPr>
          <a:xfrm>
            <a:off x="12903328" y="24846226"/>
            <a:ext cx="7570811" cy="7326216"/>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expo_poster-coe</Template>
  <TotalTime>10834</TotalTime>
  <Words>805</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Trebuchet MS</vt:lpstr>
      <vt:lpstr>Arial</vt:lpstr>
      <vt:lpstr>Office Theme</vt:lpstr>
      <vt:lpstr>Meditation in virtual Reality</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meditation App</dc:title>
  <dc:creator>Makiah Merritt</dc:creator>
  <cp:lastModifiedBy>Gillen, Padraig J</cp:lastModifiedBy>
  <cp:revision>46</cp:revision>
  <cp:lastPrinted>2017-04-28T23:09:03Z</cp:lastPrinted>
  <dcterms:created xsi:type="dcterms:W3CDTF">2017-03-10T18:38:52Z</dcterms:created>
  <dcterms:modified xsi:type="dcterms:W3CDTF">2017-04-28T23:30:09Z</dcterms:modified>
</cp:coreProperties>
</file>