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6" r:id="rId9"/>
    <p:sldId id="263" r:id="rId10"/>
    <p:sldId id="264" r:id="rId11"/>
    <p:sldId id="265" r:id="rId12"/>
    <p:sldId id="267" r:id="rId13"/>
  </p:sldIdLst>
  <p:sldSz cx="12192000" cy="6858000"/>
  <p:notesSz cx="7104063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609268" cy="6858000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2245"/>
            <a:stretch/>
          </p:blipFill>
          <p:spPr>
            <a:xfrm>
              <a:off x="9525000" y="0"/>
              <a:ext cx="2667000" cy="6858000"/>
            </a:xfrm>
            <a:prstGeom prst="rect">
              <a:avLst/>
            </a:prstGeom>
          </p:spPr>
        </p:pic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592000" y="820800"/>
            <a:ext cx="9144000" cy="2073600"/>
          </a:xfrm>
        </p:spPr>
        <p:txBody>
          <a:bodyPr anchor="t">
            <a:normAutofit/>
          </a:bodyPr>
          <a:lstStyle>
            <a:lvl1pPr algn="ctr">
              <a:defRPr sz="5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664400" y="2894400"/>
            <a:ext cx="4071600" cy="1170000"/>
          </a:xfrm>
        </p:spPr>
        <p:txBody>
          <a:bodyPr anchor="b">
            <a:normAutofit/>
          </a:bodyPr>
          <a:lstStyle>
            <a:lvl1pPr marL="0" indent="0" algn="r">
              <a:buNone/>
              <a:defRPr sz="20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0F575-FF94-465F-BB56-6234A7EDC596}" type="datetime1">
              <a:rPr lang="ko-KR" altLang="en-US" smtClean="0"/>
              <a:t>2022-01-11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http://et.ketri.re.kr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7F8D3-8E17-4295-978D-832EBEEAE4F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바닥글 개체 틀 4"/>
          <p:cNvSpPr txBox="1">
            <a:spLocks/>
          </p:cNvSpPr>
          <p:nvPr/>
        </p:nvSpPr>
        <p:spPr>
          <a:xfrm>
            <a:off x="241199" y="6512399"/>
            <a:ext cx="1798615" cy="3217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http://et.ketri.re.kr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5935461" y="6513601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altLang="ko-KR" sz="1200" b="1" dirty="0" smtClean="0">
                <a:ln w="3175">
                  <a:solidFill>
                    <a:schemeClr val="tx1"/>
                  </a:solidFill>
                </a:ln>
                <a:solidFill>
                  <a:srgbClr val="1BDEAB"/>
                </a:solidFill>
                <a:cs typeface="KoPubWorld돋움체_Pro Bold" panose="00000800000000000000" pitchFamily="50" charset="-127"/>
              </a:rPr>
              <a:t>ET</a:t>
            </a:r>
            <a:r>
              <a:rPr lang="ko-KR" altLang="en-US" sz="1200" b="1" dirty="0" smtClean="0">
                <a:ln w="3175">
                  <a:solidFill>
                    <a:schemeClr val="tx1"/>
                  </a:solidFill>
                </a:ln>
                <a:solidFill>
                  <a:srgbClr val="1BDEAB"/>
                </a:solidFill>
                <a:cs typeface="KoPubWorld돋움체_Pro Bold" panose="00000800000000000000" pitchFamily="50" charset="-127"/>
              </a:rPr>
              <a:t>보드</a:t>
            </a:r>
            <a:r>
              <a:rPr lang="en-US" altLang="ko-KR" sz="1200" b="1" dirty="0" smtClean="0">
                <a:solidFill>
                  <a:schemeClr val="bg2">
                    <a:lumMod val="10000"/>
                  </a:schemeClr>
                </a:solidFill>
                <a:cs typeface="KoPubWorld돋움체_Pro Bold" panose="00000800000000000000" pitchFamily="50" charset="-127"/>
              </a:rPr>
              <a:t>, </a:t>
            </a:r>
            <a:r>
              <a:rPr lang="ko-KR" altLang="en-US" sz="1200" b="1" dirty="0" smtClean="0">
                <a:solidFill>
                  <a:schemeClr val="bg2">
                    <a:lumMod val="10000"/>
                  </a:schemeClr>
                </a:solidFill>
                <a:cs typeface="KoPubWorld돋움체_Pro Bold" panose="00000800000000000000" pitchFamily="50" charset="-127"/>
              </a:rPr>
              <a:t>이렇게 사용하세요</a:t>
            </a:r>
            <a:r>
              <a:rPr lang="en-US" altLang="ko-KR" sz="1200" b="1" dirty="0" smtClean="0">
                <a:solidFill>
                  <a:schemeClr val="bg2">
                    <a:lumMod val="10000"/>
                  </a:schemeClr>
                </a:solidFill>
                <a:cs typeface="KoPubWorld돋움체_Pro Bold" panose="00000800000000000000" pitchFamily="50" charset="-127"/>
              </a:rPr>
              <a:t>!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585376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B9014-DE51-43B5-B1C2-64C8E7C733A1}" type="datetime1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http://et.ketri.re.kr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7F8D3-8E17-4295-978D-832EBEEAE4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2888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245"/>
          <a:stretch/>
        </p:blipFill>
        <p:spPr>
          <a:xfrm>
            <a:off x="-304800" y="0"/>
            <a:ext cx="12496800" cy="6858000"/>
          </a:xfrm>
          <a:prstGeom prst="rect">
            <a:avLst/>
          </a:prstGeom>
        </p:spPr>
      </p:pic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53696-9AA2-4127-A91E-AAA4E3DF8EEF}" type="datetime1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http://et.ketri.re.kr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7F8D3-8E17-4295-978D-832EBEEAE4F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바닥글 개체 틀 4"/>
          <p:cNvSpPr txBox="1">
            <a:spLocks/>
          </p:cNvSpPr>
          <p:nvPr/>
        </p:nvSpPr>
        <p:spPr>
          <a:xfrm>
            <a:off x="241199" y="6512399"/>
            <a:ext cx="1798615" cy="3217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http://et.ketri.re.kr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5935461" y="6513601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altLang="ko-KR" sz="1200" b="1" dirty="0" smtClean="0">
                <a:ln w="3175">
                  <a:solidFill>
                    <a:schemeClr val="tx1"/>
                  </a:solidFill>
                </a:ln>
                <a:solidFill>
                  <a:srgbClr val="1BDEAB"/>
                </a:solidFill>
                <a:cs typeface="KoPubWorld돋움체_Pro Bold" panose="00000800000000000000" pitchFamily="50" charset="-127"/>
              </a:rPr>
              <a:t>ET</a:t>
            </a:r>
            <a:r>
              <a:rPr lang="ko-KR" altLang="en-US" sz="1200" b="1" dirty="0" smtClean="0">
                <a:ln w="3175">
                  <a:solidFill>
                    <a:schemeClr val="tx1"/>
                  </a:solidFill>
                </a:ln>
                <a:solidFill>
                  <a:srgbClr val="1BDEAB"/>
                </a:solidFill>
                <a:cs typeface="KoPubWorld돋움체_Pro Bold" panose="00000800000000000000" pitchFamily="50" charset="-127"/>
              </a:rPr>
              <a:t>보드</a:t>
            </a:r>
            <a:r>
              <a:rPr lang="en-US" altLang="ko-KR" sz="1200" b="1" dirty="0" smtClean="0">
                <a:solidFill>
                  <a:schemeClr val="bg2">
                    <a:lumMod val="10000"/>
                  </a:schemeClr>
                </a:solidFill>
                <a:cs typeface="KoPubWorld돋움체_Pro Bold" panose="00000800000000000000" pitchFamily="50" charset="-127"/>
              </a:rPr>
              <a:t>, </a:t>
            </a:r>
            <a:r>
              <a:rPr lang="ko-KR" altLang="en-US" sz="1200" b="1" dirty="0" smtClean="0">
                <a:solidFill>
                  <a:schemeClr val="bg2">
                    <a:lumMod val="10000"/>
                  </a:schemeClr>
                </a:solidFill>
                <a:cs typeface="KoPubWorld돋움체_Pro Bold" panose="00000800000000000000" pitchFamily="50" charset="-127"/>
              </a:rPr>
              <a:t>이렇게 사용하세요</a:t>
            </a:r>
            <a:r>
              <a:rPr lang="en-US" altLang="ko-KR" sz="1200" b="1" dirty="0" smtClean="0">
                <a:solidFill>
                  <a:schemeClr val="bg2">
                    <a:lumMod val="10000"/>
                  </a:schemeClr>
                </a:solidFill>
                <a:cs typeface="KoPubWorld돋움체_Pro Bold" panose="00000800000000000000" pitchFamily="50" charset="-127"/>
              </a:rPr>
              <a:t>!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892475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C9734-DAEA-43AD-B6CD-B7286FC28AF2}" type="datetime1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http://et.ketri.re.kr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7F8D3-8E17-4295-978D-832EBEEAE4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89843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CEFEF-9080-4765-81A9-F2BFDFF3F1C1}" type="datetime1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http://et.ketri.re.kr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7F8D3-8E17-4295-978D-832EBEEAE4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93957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E038-CB52-4C67-99B0-9D763AA00717}" type="datetime1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http://et.ketri.re.kr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7F8D3-8E17-4295-978D-832EBEEAE4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85265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13F75-67D3-485F-A6AE-93CB821AB17D}" type="datetime1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http://et.ketri.re.kr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7F8D3-8E17-4295-978D-832EBEEAE4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9918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32251-257B-43FF-B2C4-DBF1E2F94063}" type="datetime1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http://et.ketri.re.kr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7F8D3-8E17-4295-978D-832EBEEAE4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1455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1" y="6455727"/>
            <a:ext cx="12191999" cy="402272"/>
            <a:chOff x="1" y="0"/>
            <a:chExt cx="12191999" cy="402272"/>
          </a:xfrm>
        </p:grpSpPr>
        <p:pic>
          <p:nvPicPr>
            <p:cNvPr id="14" name="그림 1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5846" t="-1" b="324"/>
            <a:stretch/>
          </p:blipFill>
          <p:spPr>
            <a:xfrm rot="16200000">
              <a:off x="3218341" y="-3218340"/>
              <a:ext cx="399098" cy="6835777"/>
            </a:xfrm>
            <a:prstGeom prst="rect">
              <a:avLst/>
            </a:prstGeom>
          </p:spPr>
        </p:pic>
        <p:pic>
          <p:nvPicPr>
            <p:cNvPr id="15" name="그림 1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5814"/>
            <a:stretch/>
          </p:blipFill>
          <p:spPr>
            <a:xfrm rot="16200000">
              <a:off x="8561864" y="-3227864"/>
              <a:ext cx="402272" cy="6858000"/>
            </a:xfrm>
            <a:prstGeom prst="rect">
              <a:avLst/>
            </a:prstGeom>
          </p:spPr>
        </p:pic>
      </p:grp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35600" y="1490400"/>
            <a:ext cx="10515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91A07-2150-4F16-8811-CA9DB07DE449}" type="datetime1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41199" y="6512399"/>
            <a:ext cx="1798615" cy="321787"/>
          </a:xfrm>
        </p:spPr>
        <p:txBody>
          <a:bodyPr/>
          <a:lstStyle>
            <a:lvl1pPr algn="l">
              <a:defRPr b="1">
                <a:solidFill>
                  <a:schemeClr val="tx1"/>
                </a:solidFill>
              </a:defRPr>
            </a:lvl1pPr>
          </a:lstStyle>
          <a:p>
            <a:r>
              <a:rPr lang="en-US" altLang="ko-KR" smtClean="0"/>
              <a:t>http://et.ketri.re.kr</a:t>
            </a:r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0" y="0"/>
            <a:ext cx="12192000" cy="1168400"/>
            <a:chOff x="0" y="0"/>
            <a:chExt cx="12192000" cy="1168400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7841"/>
            <a:stretch/>
          </p:blipFill>
          <p:spPr>
            <a:xfrm rot="16200000">
              <a:off x="2844800" y="-2844800"/>
              <a:ext cx="1168400" cy="6858000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7841"/>
            <a:stretch/>
          </p:blipFill>
          <p:spPr>
            <a:xfrm rot="16200000">
              <a:off x="8178800" y="-2844800"/>
              <a:ext cx="1168400" cy="6858000"/>
            </a:xfrm>
            <a:prstGeom prst="rect">
              <a:avLst/>
            </a:prstGeom>
          </p:spPr>
        </p:pic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64400" y="226800"/>
            <a:ext cx="10515600" cy="7128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288000" y="219600"/>
            <a:ext cx="2743200" cy="365125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fld id="{FCD7F8D3-8E17-4295-978D-832EBEEAE4F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5935461" y="6513601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altLang="ko-KR" sz="1200" b="1" dirty="0" smtClean="0">
                <a:ln w="3175">
                  <a:solidFill>
                    <a:schemeClr val="tx1"/>
                  </a:solidFill>
                </a:ln>
                <a:solidFill>
                  <a:srgbClr val="1BDEAB"/>
                </a:solidFill>
                <a:cs typeface="KoPubWorld돋움체_Pro Bold" panose="00000800000000000000" pitchFamily="50" charset="-127"/>
              </a:rPr>
              <a:t>ET</a:t>
            </a:r>
            <a:r>
              <a:rPr lang="ko-KR" altLang="en-US" sz="1200" b="1" dirty="0" smtClean="0">
                <a:ln w="3175">
                  <a:solidFill>
                    <a:schemeClr val="tx1"/>
                  </a:solidFill>
                </a:ln>
                <a:solidFill>
                  <a:srgbClr val="1BDEAB"/>
                </a:solidFill>
                <a:cs typeface="KoPubWorld돋움체_Pro Bold" panose="00000800000000000000" pitchFamily="50" charset="-127"/>
              </a:rPr>
              <a:t>보드</a:t>
            </a:r>
            <a:r>
              <a:rPr lang="en-US" altLang="ko-KR" sz="1200" b="1" dirty="0" smtClean="0">
                <a:solidFill>
                  <a:schemeClr val="bg2">
                    <a:lumMod val="10000"/>
                  </a:schemeClr>
                </a:solidFill>
                <a:cs typeface="KoPubWorld돋움체_Pro Bold" panose="00000800000000000000" pitchFamily="50" charset="-127"/>
              </a:rPr>
              <a:t>, </a:t>
            </a:r>
            <a:r>
              <a:rPr lang="ko-KR" altLang="en-US" sz="1200" b="1" dirty="0" smtClean="0">
                <a:solidFill>
                  <a:schemeClr val="bg2">
                    <a:lumMod val="10000"/>
                  </a:schemeClr>
                </a:solidFill>
                <a:cs typeface="KoPubWorld돋움체_Pro Bold" panose="00000800000000000000" pitchFamily="50" charset="-127"/>
              </a:rPr>
              <a:t>이렇게 사용하세요</a:t>
            </a:r>
            <a:r>
              <a:rPr lang="en-US" altLang="ko-KR" sz="1200" b="1" dirty="0" smtClean="0">
                <a:solidFill>
                  <a:schemeClr val="bg2">
                    <a:lumMod val="10000"/>
                  </a:schemeClr>
                </a:solidFill>
                <a:cs typeface="KoPubWorld돋움체_Pro Bold" panose="00000800000000000000" pitchFamily="50" charset="-127"/>
              </a:rPr>
              <a:t>!</a:t>
            </a:r>
            <a:endParaRPr lang="ko-KR" altLang="en-US" sz="1200" b="1" dirty="0"/>
          </a:p>
        </p:txBody>
      </p:sp>
      <p:sp>
        <p:nvSpPr>
          <p:cNvPr id="17" name="타원 16"/>
          <p:cNvSpPr/>
          <p:nvPr/>
        </p:nvSpPr>
        <p:spPr>
          <a:xfrm>
            <a:off x="494506" y="196851"/>
            <a:ext cx="687387" cy="687387"/>
          </a:xfrm>
          <a:prstGeom prst="ellipse">
            <a:avLst/>
          </a:prstGeom>
          <a:solidFill>
            <a:srgbClr val="477C5F"/>
          </a:solidFill>
          <a:ln w="28575">
            <a:solidFill>
              <a:srgbClr val="372E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bg1"/>
                </a:solidFill>
              </a:rPr>
              <a:t>ET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보드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4997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(그림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1" y="6455727"/>
            <a:ext cx="12191999" cy="402272"/>
            <a:chOff x="1" y="0"/>
            <a:chExt cx="12191999" cy="402272"/>
          </a:xfrm>
        </p:grpSpPr>
        <p:pic>
          <p:nvPicPr>
            <p:cNvPr id="14" name="그림 1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5846" t="-1" b="324"/>
            <a:stretch/>
          </p:blipFill>
          <p:spPr>
            <a:xfrm rot="16200000">
              <a:off x="3218341" y="-3218340"/>
              <a:ext cx="399098" cy="6835777"/>
            </a:xfrm>
            <a:prstGeom prst="rect">
              <a:avLst/>
            </a:prstGeom>
          </p:spPr>
        </p:pic>
        <p:pic>
          <p:nvPicPr>
            <p:cNvPr id="15" name="그림 1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5814"/>
            <a:stretch/>
          </p:blipFill>
          <p:spPr>
            <a:xfrm rot="16200000">
              <a:off x="8561864" y="-3227864"/>
              <a:ext cx="402272" cy="6858000"/>
            </a:xfrm>
            <a:prstGeom prst="rect">
              <a:avLst/>
            </a:prstGeom>
          </p:spPr>
        </p:pic>
      </p:grp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AFCDE-3CBD-4B1A-98BC-7BA72AB4ECC7}" type="datetime1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41199" y="6512399"/>
            <a:ext cx="1798615" cy="321787"/>
          </a:xfrm>
        </p:spPr>
        <p:txBody>
          <a:bodyPr/>
          <a:lstStyle>
            <a:lvl1pPr algn="l">
              <a:defRPr b="1">
                <a:solidFill>
                  <a:schemeClr val="tx1"/>
                </a:solidFill>
              </a:defRPr>
            </a:lvl1pPr>
          </a:lstStyle>
          <a:p>
            <a:r>
              <a:rPr lang="en-US" altLang="ko-KR" smtClean="0"/>
              <a:t>http://et.ketri.re.kr</a:t>
            </a:r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0" y="0"/>
            <a:ext cx="12192000" cy="1168400"/>
            <a:chOff x="0" y="0"/>
            <a:chExt cx="12192000" cy="1168400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7841"/>
            <a:stretch/>
          </p:blipFill>
          <p:spPr>
            <a:xfrm rot="16200000">
              <a:off x="2844800" y="-2844800"/>
              <a:ext cx="1168400" cy="6858000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7841"/>
            <a:stretch/>
          </p:blipFill>
          <p:spPr>
            <a:xfrm rot="16200000">
              <a:off x="8178800" y="-2844800"/>
              <a:ext cx="1168400" cy="6858000"/>
            </a:xfrm>
            <a:prstGeom prst="rect">
              <a:avLst/>
            </a:prstGeom>
          </p:spPr>
        </p:pic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64400" y="226800"/>
            <a:ext cx="10515600" cy="7128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288000" y="219600"/>
            <a:ext cx="2743200" cy="365125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fld id="{FCD7F8D3-8E17-4295-978D-832EBEEAE4F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5935461" y="6513601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altLang="ko-KR" sz="1200" b="1" dirty="0" smtClean="0">
                <a:ln w="3175">
                  <a:solidFill>
                    <a:schemeClr val="tx1"/>
                  </a:solidFill>
                </a:ln>
                <a:solidFill>
                  <a:srgbClr val="1BDEAB"/>
                </a:solidFill>
                <a:cs typeface="KoPubWorld돋움체_Pro Bold" panose="00000800000000000000" pitchFamily="50" charset="-127"/>
              </a:rPr>
              <a:t>ET</a:t>
            </a:r>
            <a:r>
              <a:rPr lang="ko-KR" altLang="en-US" sz="1200" b="1" dirty="0" smtClean="0">
                <a:ln w="3175">
                  <a:solidFill>
                    <a:schemeClr val="tx1"/>
                  </a:solidFill>
                </a:ln>
                <a:solidFill>
                  <a:srgbClr val="1BDEAB"/>
                </a:solidFill>
                <a:cs typeface="KoPubWorld돋움체_Pro Bold" panose="00000800000000000000" pitchFamily="50" charset="-127"/>
              </a:rPr>
              <a:t>보드</a:t>
            </a:r>
            <a:r>
              <a:rPr lang="en-US" altLang="ko-KR" sz="1200" b="1" dirty="0" smtClean="0">
                <a:solidFill>
                  <a:schemeClr val="bg2">
                    <a:lumMod val="10000"/>
                  </a:schemeClr>
                </a:solidFill>
                <a:cs typeface="KoPubWorld돋움체_Pro Bold" panose="00000800000000000000" pitchFamily="50" charset="-127"/>
              </a:rPr>
              <a:t>, </a:t>
            </a:r>
            <a:r>
              <a:rPr lang="ko-KR" altLang="en-US" sz="1200" b="1" dirty="0" smtClean="0">
                <a:solidFill>
                  <a:schemeClr val="bg2">
                    <a:lumMod val="10000"/>
                  </a:schemeClr>
                </a:solidFill>
                <a:cs typeface="KoPubWorld돋움체_Pro Bold" panose="00000800000000000000" pitchFamily="50" charset="-127"/>
              </a:rPr>
              <a:t>이렇게 사용하세요</a:t>
            </a:r>
            <a:r>
              <a:rPr lang="en-US" altLang="ko-KR" sz="1200" b="1" dirty="0" smtClean="0">
                <a:solidFill>
                  <a:schemeClr val="bg2">
                    <a:lumMod val="10000"/>
                  </a:schemeClr>
                </a:solidFill>
                <a:cs typeface="KoPubWorld돋움체_Pro Bold" panose="00000800000000000000" pitchFamily="50" charset="-127"/>
              </a:rPr>
              <a:t>!</a:t>
            </a:r>
            <a:endParaRPr lang="ko-KR" altLang="en-US" sz="1200" b="1" dirty="0"/>
          </a:p>
        </p:txBody>
      </p:sp>
      <p:sp>
        <p:nvSpPr>
          <p:cNvPr id="17" name="타원 16"/>
          <p:cNvSpPr/>
          <p:nvPr/>
        </p:nvSpPr>
        <p:spPr>
          <a:xfrm>
            <a:off x="494506" y="196851"/>
            <a:ext cx="687387" cy="687387"/>
          </a:xfrm>
          <a:prstGeom prst="ellipse">
            <a:avLst/>
          </a:prstGeom>
          <a:solidFill>
            <a:srgbClr val="477C5F"/>
          </a:solidFill>
          <a:ln w="28575">
            <a:solidFill>
              <a:srgbClr val="372E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bg1"/>
                </a:solidFill>
              </a:rPr>
              <a:t>ET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보드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2" name="그림 개체 틀 11"/>
          <p:cNvSpPr>
            <a:spLocks noGrp="1"/>
          </p:cNvSpPr>
          <p:nvPr>
            <p:ph type="pic" sz="quarter" idx="13"/>
          </p:nvPr>
        </p:nvSpPr>
        <p:spPr>
          <a:xfrm>
            <a:off x="435600" y="1490400"/>
            <a:ext cx="7207200" cy="4680000"/>
          </a:xfrm>
          <a:ln w="28575">
            <a:solidFill>
              <a:srgbClr val="FFD06B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9794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(텍스트,그림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1" y="6455727"/>
            <a:ext cx="12191999" cy="402272"/>
            <a:chOff x="1" y="0"/>
            <a:chExt cx="12191999" cy="402272"/>
          </a:xfrm>
        </p:grpSpPr>
        <p:pic>
          <p:nvPicPr>
            <p:cNvPr id="14" name="그림 1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5846" t="-1" b="324"/>
            <a:stretch/>
          </p:blipFill>
          <p:spPr>
            <a:xfrm rot="16200000">
              <a:off x="3218341" y="-3218340"/>
              <a:ext cx="399098" cy="6835777"/>
            </a:xfrm>
            <a:prstGeom prst="rect">
              <a:avLst/>
            </a:prstGeom>
          </p:spPr>
        </p:pic>
        <p:pic>
          <p:nvPicPr>
            <p:cNvPr id="15" name="그림 1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5814"/>
            <a:stretch/>
          </p:blipFill>
          <p:spPr>
            <a:xfrm rot="16200000">
              <a:off x="8561864" y="-3227864"/>
              <a:ext cx="402272" cy="6858000"/>
            </a:xfrm>
            <a:prstGeom prst="rect">
              <a:avLst/>
            </a:prstGeom>
          </p:spPr>
        </p:pic>
      </p:grp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04E06-A895-4BC0-A3E2-A391CF127D6A}" type="datetime1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41199" y="6512399"/>
            <a:ext cx="1798615" cy="321787"/>
          </a:xfrm>
        </p:spPr>
        <p:txBody>
          <a:bodyPr/>
          <a:lstStyle>
            <a:lvl1pPr algn="l">
              <a:defRPr b="1">
                <a:solidFill>
                  <a:schemeClr val="tx1"/>
                </a:solidFill>
              </a:defRPr>
            </a:lvl1pPr>
          </a:lstStyle>
          <a:p>
            <a:r>
              <a:rPr lang="en-US" altLang="ko-KR" dirty="0" smtClean="0"/>
              <a:t>http://et.ketri.re.kr</a:t>
            </a:r>
            <a:endParaRPr lang="ko-KR" altLang="en-US" dirty="0" smtClean="0"/>
          </a:p>
        </p:txBody>
      </p:sp>
      <p:grpSp>
        <p:nvGrpSpPr>
          <p:cNvPr id="7" name="그룹 6"/>
          <p:cNvGrpSpPr/>
          <p:nvPr/>
        </p:nvGrpSpPr>
        <p:grpSpPr>
          <a:xfrm>
            <a:off x="0" y="0"/>
            <a:ext cx="12192000" cy="1168400"/>
            <a:chOff x="0" y="0"/>
            <a:chExt cx="12192000" cy="1168400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7841"/>
            <a:stretch/>
          </p:blipFill>
          <p:spPr>
            <a:xfrm rot="16200000">
              <a:off x="2844800" y="-2844800"/>
              <a:ext cx="1168400" cy="6858000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7841"/>
            <a:stretch/>
          </p:blipFill>
          <p:spPr>
            <a:xfrm rot="16200000">
              <a:off x="8178800" y="-2844800"/>
              <a:ext cx="1168400" cy="6858000"/>
            </a:xfrm>
            <a:prstGeom prst="rect">
              <a:avLst/>
            </a:prstGeom>
          </p:spPr>
        </p:pic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64400" y="226800"/>
            <a:ext cx="10515600" cy="7128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288000" y="219600"/>
            <a:ext cx="2743200" cy="365125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fld id="{FCD7F8D3-8E17-4295-978D-832EBEEAE4F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5935461" y="6513601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altLang="ko-KR" sz="1200" b="1" dirty="0" smtClean="0">
                <a:ln w="3175">
                  <a:solidFill>
                    <a:schemeClr val="tx1"/>
                  </a:solidFill>
                </a:ln>
                <a:solidFill>
                  <a:srgbClr val="1BDEAB"/>
                </a:solidFill>
                <a:cs typeface="KoPubWorld돋움체_Pro Bold" panose="00000800000000000000" pitchFamily="50" charset="-127"/>
              </a:rPr>
              <a:t>ET</a:t>
            </a:r>
            <a:r>
              <a:rPr lang="ko-KR" altLang="en-US" sz="1200" b="1" dirty="0" smtClean="0">
                <a:ln w="3175">
                  <a:solidFill>
                    <a:schemeClr val="tx1"/>
                  </a:solidFill>
                </a:ln>
                <a:solidFill>
                  <a:srgbClr val="1BDEAB"/>
                </a:solidFill>
                <a:cs typeface="KoPubWorld돋움체_Pro Bold" panose="00000800000000000000" pitchFamily="50" charset="-127"/>
              </a:rPr>
              <a:t>보드</a:t>
            </a:r>
            <a:r>
              <a:rPr lang="en-US" altLang="ko-KR" sz="1200" b="1" dirty="0" smtClean="0">
                <a:solidFill>
                  <a:schemeClr val="bg2">
                    <a:lumMod val="10000"/>
                  </a:schemeClr>
                </a:solidFill>
                <a:cs typeface="KoPubWorld돋움체_Pro Bold" panose="00000800000000000000" pitchFamily="50" charset="-127"/>
              </a:rPr>
              <a:t>, </a:t>
            </a:r>
            <a:r>
              <a:rPr lang="ko-KR" altLang="en-US" sz="1200" b="1" dirty="0" smtClean="0">
                <a:solidFill>
                  <a:schemeClr val="bg2">
                    <a:lumMod val="10000"/>
                  </a:schemeClr>
                </a:solidFill>
                <a:cs typeface="KoPubWorld돋움체_Pro Bold" panose="00000800000000000000" pitchFamily="50" charset="-127"/>
              </a:rPr>
              <a:t>이렇게 사용하세요</a:t>
            </a:r>
            <a:r>
              <a:rPr lang="en-US" altLang="ko-KR" sz="1200" b="1" dirty="0" smtClean="0">
                <a:solidFill>
                  <a:schemeClr val="bg2">
                    <a:lumMod val="10000"/>
                  </a:schemeClr>
                </a:solidFill>
                <a:cs typeface="KoPubWorld돋움체_Pro Bold" panose="00000800000000000000" pitchFamily="50" charset="-127"/>
              </a:rPr>
              <a:t>!</a:t>
            </a:r>
            <a:endParaRPr lang="ko-KR" altLang="en-US" sz="1200" b="1" dirty="0"/>
          </a:p>
        </p:txBody>
      </p:sp>
      <p:sp>
        <p:nvSpPr>
          <p:cNvPr id="17" name="타원 16"/>
          <p:cNvSpPr/>
          <p:nvPr/>
        </p:nvSpPr>
        <p:spPr>
          <a:xfrm>
            <a:off x="494506" y="196851"/>
            <a:ext cx="687387" cy="687387"/>
          </a:xfrm>
          <a:prstGeom prst="ellipse">
            <a:avLst/>
          </a:prstGeom>
          <a:solidFill>
            <a:srgbClr val="477C5F"/>
          </a:solidFill>
          <a:ln w="28575">
            <a:solidFill>
              <a:srgbClr val="372E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bg1"/>
                </a:solidFill>
              </a:rPr>
              <a:t>ET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보드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2" name="그림 개체 틀 11"/>
          <p:cNvSpPr>
            <a:spLocks noGrp="1"/>
          </p:cNvSpPr>
          <p:nvPr>
            <p:ph type="pic" sz="quarter" idx="13"/>
          </p:nvPr>
        </p:nvSpPr>
        <p:spPr>
          <a:xfrm>
            <a:off x="435600" y="1746738"/>
            <a:ext cx="10679112" cy="4453412"/>
          </a:xfrm>
          <a:ln w="28575">
            <a:solidFill>
              <a:srgbClr val="FFD06B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ctr">
              <a:defRPr sz="1800"/>
            </a:lvl1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4"/>
          </p:nvPr>
        </p:nvSpPr>
        <p:spPr>
          <a:xfrm>
            <a:off x="435600" y="1266825"/>
            <a:ext cx="10679111" cy="38576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040724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245"/>
          <a:stretch/>
        </p:blipFill>
        <p:spPr>
          <a:xfrm>
            <a:off x="-304800" y="0"/>
            <a:ext cx="12496800" cy="685800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5935461" y="6513601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altLang="ko-KR" sz="1200" b="1" dirty="0" smtClean="0">
                <a:ln w="3175">
                  <a:solidFill>
                    <a:schemeClr val="tx1"/>
                  </a:solidFill>
                </a:ln>
                <a:solidFill>
                  <a:srgbClr val="1BDEAB"/>
                </a:solidFill>
                <a:cs typeface="KoPubWorld돋움체_Pro Bold" panose="00000800000000000000" pitchFamily="50" charset="-127"/>
              </a:rPr>
              <a:t>ET</a:t>
            </a:r>
            <a:r>
              <a:rPr lang="ko-KR" altLang="en-US" sz="1200" b="1" dirty="0" smtClean="0">
                <a:ln w="3175">
                  <a:solidFill>
                    <a:schemeClr val="tx1"/>
                  </a:solidFill>
                </a:ln>
                <a:solidFill>
                  <a:srgbClr val="1BDEAB"/>
                </a:solidFill>
                <a:cs typeface="KoPubWorld돋움체_Pro Bold" panose="00000800000000000000" pitchFamily="50" charset="-127"/>
              </a:rPr>
              <a:t>보드</a:t>
            </a:r>
            <a:r>
              <a:rPr lang="en-US" altLang="ko-KR" sz="1200" b="1" dirty="0" smtClean="0">
                <a:solidFill>
                  <a:schemeClr val="bg2">
                    <a:lumMod val="10000"/>
                  </a:schemeClr>
                </a:solidFill>
                <a:cs typeface="KoPubWorld돋움체_Pro Bold" panose="00000800000000000000" pitchFamily="50" charset="-127"/>
              </a:rPr>
              <a:t>, </a:t>
            </a:r>
            <a:r>
              <a:rPr lang="ko-KR" altLang="en-US" sz="1200" b="1" dirty="0" smtClean="0">
                <a:solidFill>
                  <a:schemeClr val="bg2">
                    <a:lumMod val="10000"/>
                  </a:schemeClr>
                </a:solidFill>
                <a:cs typeface="KoPubWorld돋움체_Pro Bold" panose="00000800000000000000" pitchFamily="50" charset="-127"/>
              </a:rPr>
              <a:t>이렇게 사용하세요</a:t>
            </a:r>
            <a:r>
              <a:rPr lang="en-US" altLang="ko-KR" sz="1200" b="1" dirty="0" smtClean="0">
                <a:solidFill>
                  <a:schemeClr val="bg2">
                    <a:lumMod val="10000"/>
                  </a:schemeClr>
                </a:solidFill>
                <a:cs typeface="KoPubWorld돋움체_Pro Bold" panose="00000800000000000000" pitchFamily="50" charset="-127"/>
              </a:rPr>
              <a:t>!</a:t>
            </a:r>
            <a:endParaRPr lang="ko-KR" altLang="en-US" sz="1200" b="1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1CDB4-9D13-488D-B570-AA14E1BA8A8F}" type="datetime1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41200" y="6512400"/>
            <a:ext cx="1800000" cy="320400"/>
          </a:xfrm>
        </p:spPr>
        <p:txBody>
          <a:bodyPr/>
          <a:lstStyle>
            <a:lvl1pPr algn="l">
              <a:defRPr b="1">
                <a:solidFill>
                  <a:schemeClr val="tx1"/>
                </a:solidFill>
              </a:defRPr>
            </a:lvl1pPr>
          </a:lstStyle>
          <a:p>
            <a:r>
              <a:rPr lang="en-US" altLang="ko-KR" smtClean="0"/>
              <a:t>http://et.ketri.re.kr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288000" y="219600"/>
            <a:ext cx="2743200" cy="365125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fld id="{FCD7F8D3-8E17-4295-978D-832EBEEAE4F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6567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DD931-FD4E-4399-BAE4-E3FE4C67B60C}" type="datetime1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http://et.ketri.re.kr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7F8D3-8E17-4295-978D-832EBEEAE4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1645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6951F-AA09-438C-852C-5E84DC756543}" type="datetime1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http://et.ketri.re.kr</a:t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7F8D3-8E17-4295-978D-832EBEEAE4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6206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46793-BAE6-432A-A5DF-2CF7542750F4}" type="datetime1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http://et.ketri.re.kr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7F8D3-8E17-4295-978D-832EBEEAE4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9810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0BA272-84D5-4622-8565-037238F634D9}" type="datetime1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smtClean="0"/>
              <a:t>http://et.ketri.re.kr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D7F8D3-8E17-4295-978D-832EBEEAE4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7991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python.org/en/latest/library/machine.html#module-machine" TargetMode="External"/><Relationship Id="rId2" Type="http://schemas.openxmlformats.org/officeDocument/2006/relationships/hyperlink" Target="https://docs.micropython.org/en/latest/library/time.html#module-time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docs.micropython.org/en/latest/library/math.html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 smtClean="0"/>
              <a:t>MicroPython</a:t>
            </a:r>
            <a:r>
              <a:rPr lang="en-US" altLang="ko-KR" dirty="0" smtClean="0"/>
              <a:t>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libraries </a:t>
            </a:r>
            <a:r>
              <a:rPr lang="ko-KR" altLang="en-US" dirty="0" smtClean="0"/>
              <a:t>요약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㈜한국공학기술연구원</a:t>
            </a:r>
            <a:endParaRPr lang="en-US" altLang="ko-KR" dirty="0"/>
          </a:p>
          <a:p>
            <a:r>
              <a:rPr lang="en-US" altLang="ko-KR" dirty="0" smtClean="0"/>
              <a:t>2022.01.11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3387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http://et.ketri.re.kr</a:t>
            </a:r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ETboard.lib.servo</a:t>
            </a:r>
            <a:r>
              <a:rPr lang="en-US" altLang="ko-KR" dirty="0" smtClean="0"/>
              <a:t> </a:t>
            </a:r>
            <a:r>
              <a:rPr lang="ko-KR" altLang="en-US" dirty="0" smtClean="0"/>
              <a:t>라이브러리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7F8D3-8E17-4295-978D-832EBEEAE4F9}" type="slidenum">
              <a:rPr lang="ko-KR" altLang="en-US" smtClean="0"/>
              <a:t>10</a:t>
            </a:fld>
            <a:endParaRPr lang="ko-KR" altLang="en-US"/>
          </a:p>
        </p:txBody>
      </p:sp>
      <p:graphicFrame>
        <p:nvGraphicFramePr>
          <p:cNvPr id="7" name="내용 개체 틀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16374186"/>
              </p:ext>
            </p:extLst>
          </p:nvPr>
        </p:nvGraphicFramePr>
        <p:xfrm>
          <a:off x="755015" y="1702344"/>
          <a:ext cx="10512001" cy="7416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229233">
                  <a:extLst>
                    <a:ext uri="{9D8B030D-6E8A-4147-A177-3AD203B41FA5}">
                      <a16:colId xmlns:a16="http://schemas.microsoft.com/office/drawing/2014/main" val="3104138652"/>
                    </a:ext>
                  </a:extLst>
                </a:gridCol>
                <a:gridCol w="3355848">
                  <a:extLst>
                    <a:ext uri="{9D8B030D-6E8A-4147-A177-3AD203B41FA5}">
                      <a16:colId xmlns:a16="http://schemas.microsoft.com/office/drawing/2014/main" val="3179704755"/>
                    </a:ext>
                  </a:extLst>
                </a:gridCol>
                <a:gridCol w="3108960">
                  <a:extLst>
                    <a:ext uri="{9D8B030D-6E8A-4147-A177-3AD203B41FA5}">
                      <a16:colId xmlns:a16="http://schemas.microsoft.com/office/drawing/2014/main" val="2268561413"/>
                    </a:ext>
                  </a:extLst>
                </a:gridCol>
                <a:gridCol w="2817960">
                  <a:extLst>
                    <a:ext uri="{9D8B030D-6E8A-4147-A177-3AD203B41FA5}">
                      <a16:colId xmlns:a16="http://schemas.microsoft.com/office/drawing/2014/main" val="28880904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함수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예시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6469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.</a:t>
                      </a:r>
                      <a:r>
                        <a:rPr lang="en-US" altLang="ko-KR" dirty="0" err="1" smtClean="0"/>
                        <a:t>write_angle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en-US" altLang="ko-KR" dirty="0" smtClean="0">
                          <a:solidFill>
                            <a:schemeClr val="accent1"/>
                          </a:solidFill>
                        </a:rPr>
                        <a:t>angle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angle </a:t>
                      </a:r>
                      <a:r>
                        <a:rPr lang="ko-KR" altLang="en-US" dirty="0" smtClean="0"/>
                        <a:t>만큼 </a:t>
                      </a:r>
                      <a:r>
                        <a:rPr lang="ko-KR" altLang="en-US" dirty="0" err="1" smtClean="0"/>
                        <a:t>서보모터를</a:t>
                      </a:r>
                      <a:r>
                        <a:rPr lang="ko-KR" altLang="en-US" dirty="0" smtClean="0"/>
                        <a:t> 회전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servo.write_angle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8712271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55015" y="1316736"/>
            <a:ext cx="1787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Class: servo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7644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http://et.ketri.re.kr</a:t>
            </a:r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ko-KR" dirty="0" smtClean="0"/>
              <a:t>ETboard.lib.OLED_U8G2</a:t>
            </a:r>
            <a:r>
              <a:rPr lang="en-US" altLang="ko-KR" dirty="0" smtClean="0"/>
              <a:t> </a:t>
            </a:r>
            <a:r>
              <a:rPr lang="ko-KR" altLang="en-US" dirty="0" smtClean="0"/>
              <a:t>라이브러리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7F8D3-8E17-4295-978D-832EBEEAE4F9}" type="slidenum">
              <a:rPr lang="ko-KR" altLang="en-US" smtClean="0"/>
              <a:t>11</a:t>
            </a:fld>
            <a:endParaRPr lang="ko-KR" altLang="en-US"/>
          </a:p>
        </p:txBody>
      </p:sp>
      <p:graphicFrame>
        <p:nvGraphicFramePr>
          <p:cNvPr id="6" name="내용 개체 틀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01608187"/>
              </p:ext>
            </p:extLst>
          </p:nvPr>
        </p:nvGraphicFramePr>
        <p:xfrm>
          <a:off x="691007" y="1897924"/>
          <a:ext cx="10512001" cy="1473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229233">
                  <a:extLst>
                    <a:ext uri="{9D8B030D-6E8A-4147-A177-3AD203B41FA5}">
                      <a16:colId xmlns:a16="http://schemas.microsoft.com/office/drawing/2014/main" val="3104138652"/>
                    </a:ext>
                  </a:extLst>
                </a:gridCol>
                <a:gridCol w="2999232">
                  <a:extLst>
                    <a:ext uri="{9D8B030D-6E8A-4147-A177-3AD203B41FA5}">
                      <a16:colId xmlns:a16="http://schemas.microsoft.com/office/drawing/2014/main" val="3179704755"/>
                    </a:ext>
                  </a:extLst>
                </a:gridCol>
                <a:gridCol w="3319272">
                  <a:extLst>
                    <a:ext uri="{9D8B030D-6E8A-4147-A177-3AD203B41FA5}">
                      <a16:colId xmlns:a16="http://schemas.microsoft.com/office/drawing/2014/main" val="2268561413"/>
                    </a:ext>
                  </a:extLst>
                </a:gridCol>
                <a:gridCol w="2964264">
                  <a:extLst>
                    <a:ext uri="{9D8B030D-6E8A-4147-A177-3AD203B41FA5}">
                      <a16:colId xmlns:a16="http://schemas.microsoft.com/office/drawing/2014/main" val="42027961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함수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예시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6469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.</a:t>
                      </a:r>
                      <a:r>
                        <a:rPr lang="en-US" altLang="ko-KR" dirty="0" err="1" smtClean="0"/>
                        <a:t>setLine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en-US" altLang="ko-KR" sz="1800" kern="120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line, “ ”</a:t>
                      </a:r>
                      <a:r>
                        <a:rPr lang="en-US" altLang="ko-KR" sz="1800" kern="12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dirty="0" smtClean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aseline="0" dirty="0" smtClean="0"/>
                        <a:t>출력할 문자열을 저장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oled.setLine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2, "Morning !"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8712271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.clear( 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OLED </a:t>
                      </a:r>
                      <a:r>
                        <a:rPr lang="ko-KR" altLang="en-US" dirty="0" smtClean="0"/>
                        <a:t>화면 지우기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oled.clear</a:t>
                      </a:r>
                      <a:r>
                        <a:rPr lang="en-US" altLang="ko-KR" dirty="0" smtClean="0"/>
                        <a:t>()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6818934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.display( 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OLED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화면 출력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oled.display</a:t>
                      </a:r>
                      <a:r>
                        <a:rPr lang="en-US" altLang="ko-KR" dirty="0" smtClean="0"/>
                        <a:t>()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9559263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85800" y="1362456"/>
            <a:ext cx="1965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Class: </a:t>
            </a:r>
            <a:r>
              <a:rPr lang="en-US" altLang="ko-KR" dirty="0" err="1" smtClean="0"/>
              <a:t>oled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0515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http://et.ketri.re.kr</a:t>
            </a:r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ETboard.lib.WiFi</a:t>
            </a:r>
            <a:r>
              <a:rPr lang="en-US" altLang="ko-KR" dirty="0" smtClean="0"/>
              <a:t> </a:t>
            </a:r>
            <a:r>
              <a:rPr lang="ko-KR" altLang="en-US" dirty="0" smtClean="0"/>
              <a:t>라이브러리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7F8D3-8E17-4295-978D-832EBEEAE4F9}" type="slidenum">
              <a:rPr lang="ko-KR" altLang="en-US" smtClean="0"/>
              <a:t>12</a:t>
            </a:fld>
            <a:endParaRPr lang="ko-KR" altLang="en-US"/>
          </a:p>
        </p:txBody>
      </p:sp>
      <p:graphicFrame>
        <p:nvGraphicFramePr>
          <p:cNvPr id="6" name="내용 개체 틀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64094793"/>
              </p:ext>
            </p:extLst>
          </p:nvPr>
        </p:nvGraphicFramePr>
        <p:xfrm>
          <a:off x="718439" y="1985445"/>
          <a:ext cx="10512001" cy="18389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229233">
                  <a:extLst>
                    <a:ext uri="{9D8B030D-6E8A-4147-A177-3AD203B41FA5}">
                      <a16:colId xmlns:a16="http://schemas.microsoft.com/office/drawing/2014/main" val="3104138652"/>
                    </a:ext>
                  </a:extLst>
                </a:gridCol>
                <a:gridCol w="2999232">
                  <a:extLst>
                    <a:ext uri="{9D8B030D-6E8A-4147-A177-3AD203B41FA5}">
                      <a16:colId xmlns:a16="http://schemas.microsoft.com/office/drawing/2014/main" val="3179704755"/>
                    </a:ext>
                  </a:extLst>
                </a:gridCol>
                <a:gridCol w="3319272">
                  <a:extLst>
                    <a:ext uri="{9D8B030D-6E8A-4147-A177-3AD203B41FA5}">
                      <a16:colId xmlns:a16="http://schemas.microsoft.com/office/drawing/2014/main" val="2268561413"/>
                    </a:ext>
                  </a:extLst>
                </a:gridCol>
                <a:gridCol w="2964264">
                  <a:extLst>
                    <a:ext uri="{9D8B030D-6E8A-4147-A177-3AD203B41FA5}">
                      <a16:colId xmlns:a16="http://schemas.microsoft.com/office/drawing/2014/main" val="42027961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함수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예시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6469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.begin(</a:t>
                      </a:r>
                      <a:r>
                        <a:rPr lang="en-US" altLang="ko-KR" dirty="0" err="1" smtClean="0">
                          <a:solidFill>
                            <a:schemeClr val="accent1"/>
                          </a:solidFill>
                        </a:rPr>
                        <a:t>ssid</a:t>
                      </a:r>
                      <a:r>
                        <a:rPr lang="en-US" altLang="ko-KR" sz="1800" kern="120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dirty="0" smtClean="0">
                          <a:solidFill>
                            <a:schemeClr val="accent1"/>
                          </a:solidFill>
                        </a:rPr>
                        <a:t>password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 smtClean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와이파이 접속 시작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WiFi.begin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en-US" altLang="ko-KR" dirty="0" err="1" smtClean="0"/>
                        <a:t>iptime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altLang="ko-KR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******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8712271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.status( 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와이파이 접속 상태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WiFi.status</a:t>
                      </a:r>
                      <a:r>
                        <a:rPr lang="en-US" altLang="ko-KR" dirty="0" smtClean="0"/>
                        <a:t>()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681893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.</a:t>
                      </a:r>
                      <a:r>
                        <a:rPr lang="en-US" altLang="ko-KR" dirty="0" err="1" smtClean="0"/>
                        <a:t>localIP</a:t>
                      </a:r>
                      <a:r>
                        <a:rPr lang="en-US" altLang="ko-KR" dirty="0" smtClean="0"/>
                        <a:t>( 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할당받은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en-US" altLang="ko-KR" dirty="0" smtClean="0"/>
                        <a:t>IP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WiFi.localIP</a:t>
                      </a:r>
                      <a:r>
                        <a:rPr lang="en-US" altLang="ko-KR" dirty="0" smtClean="0"/>
                        <a:t>()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955926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.</a:t>
                      </a:r>
                      <a:r>
                        <a:rPr lang="en-US" altLang="ko-KR" dirty="0" err="1" smtClean="0"/>
                        <a:t>WebServer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en-US" altLang="ko-KR" dirty="0" smtClean="0">
                          <a:solidFill>
                            <a:schemeClr val="accent1"/>
                          </a:solidFill>
                        </a:rPr>
                        <a:t>Port</a:t>
                      </a:r>
                      <a:r>
                        <a:rPr lang="en-US" altLang="ko-KR" dirty="0" smtClean="0"/>
                        <a:t>)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웹서버</a:t>
                      </a:r>
                      <a:r>
                        <a:rPr lang="ko-KR" altLang="en-US" dirty="0" smtClean="0"/>
                        <a:t> 만들기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WiFi.WebServer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80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2846841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18439" y="1508760"/>
            <a:ext cx="209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Class: </a:t>
            </a:r>
            <a:r>
              <a:rPr lang="en-US" altLang="ko-KR" dirty="0" err="1" smtClean="0"/>
              <a:t>WiFi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80801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http://et.ketri.re.kr</a:t>
            </a:r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7F8D3-8E17-4295-978D-832EBEEAE4F9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7" name="내용 개체 틀 8"/>
          <p:cNvSpPr txBox="1">
            <a:spLocks/>
          </p:cNvSpPr>
          <p:nvPr/>
        </p:nvSpPr>
        <p:spPr>
          <a:xfrm>
            <a:off x="1664504" y="1801368"/>
            <a:ext cx="8567519" cy="45664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ko-KR" altLang="en-US" sz="3200" dirty="0" smtClean="0"/>
              <a:t>사용된 라이브러리</a:t>
            </a:r>
            <a:endParaRPr lang="en-US" altLang="ko-KR" sz="3200" dirty="0" smtClean="0"/>
          </a:p>
          <a:p>
            <a:pPr lvl="1"/>
            <a:r>
              <a:rPr lang="en-US" altLang="ko-KR" sz="2000" dirty="0" smtClean="0"/>
              <a:t>Time</a:t>
            </a:r>
          </a:p>
          <a:p>
            <a:pPr lvl="1"/>
            <a:r>
              <a:rPr lang="en-US" altLang="ko-KR" sz="2000" dirty="0" smtClean="0"/>
              <a:t>Machine</a:t>
            </a:r>
          </a:p>
          <a:p>
            <a:pPr lvl="1"/>
            <a:r>
              <a:rPr lang="en-US" altLang="ko-KR" sz="2000" dirty="0" smtClean="0"/>
              <a:t>Math</a:t>
            </a:r>
          </a:p>
          <a:p>
            <a:pPr lvl="1"/>
            <a:r>
              <a:rPr lang="ko-KR" altLang="ko-KR" sz="2000" dirty="0" err="1"/>
              <a:t>ETboard.lib.pin_define</a:t>
            </a:r>
            <a:endParaRPr lang="en-US" altLang="ko-KR" sz="2000" dirty="0"/>
          </a:p>
          <a:p>
            <a:pPr lvl="1"/>
            <a:r>
              <a:rPr lang="en-US" altLang="ko-KR" sz="2000" dirty="0" err="1"/>
              <a:t>ETboard.lib.servo</a:t>
            </a:r>
            <a:endParaRPr lang="ko-KR" altLang="ko-KR" sz="2000" dirty="0"/>
          </a:p>
          <a:p>
            <a:pPr lvl="1"/>
            <a:r>
              <a:rPr lang="ko-KR" altLang="ko-KR" sz="2000" dirty="0" smtClean="0"/>
              <a:t>ETboard.lib.OLED_U8G2</a:t>
            </a:r>
            <a:endParaRPr lang="en-US" altLang="ko-KR" sz="2000" dirty="0" smtClean="0"/>
          </a:p>
          <a:p>
            <a:pPr lvl="1"/>
            <a:r>
              <a:rPr lang="en-US" altLang="ko-KR" sz="2000" dirty="0" err="1" smtClean="0"/>
              <a:t>ETboard.lib.WiFi</a:t>
            </a:r>
            <a:endParaRPr lang="en-US" altLang="ko-KR" sz="2000" dirty="0" smtClean="0"/>
          </a:p>
          <a:p>
            <a:pPr lvl="1"/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dirty="0" smtClean="0"/>
              <a:t>2. </a:t>
            </a:r>
            <a:r>
              <a:rPr lang="ko-KR" altLang="en-US" sz="3200" dirty="0" smtClean="0"/>
              <a:t>라이브러리 함수 설명</a:t>
            </a:r>
            <a:endParaRPr lang="ko-KR" altLang="ko-KR" sz="3200" dirty="0"/>
          </a:p>
          <a:p>
            <a:pPr marL="514350" indent="-514350">
              <a:buFont typeface="+mj-lt"/>
              <a:buAutoNum type="arabicPeriod"/>
            </a:pPr>
            <a:endParaRPr lang="en-US" altLang="ko-KR" sz="3200" dirty="0" smtClean="0"/>
          </a:p>
        </p:txBody>
      </p:sp>
    </p:spTree>
    <p:extLst>
      <p:ext uri="{BB962C8B-B14F-4D97-AF65-F5344CB8AC3E}">
        <p14:creationId xmlns:p14="http://schemas.microsoft.com/office/powerpoint/2010/main" val="2399141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7F8D3-8E17-4295-978D-832EBEEAE4F9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52984" y="2770632"/>
            <a:ext cx="1153363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6000" dirty="0"/>
              <a:t>1. </a:t>
            </a:r>
            <a:r>
              <a:rPr lang="ko-KR" altLang="en-US" sz="6000" dirty="0" smtClean="0"/>
              <a:t>사용된 라이브러리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2524621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2276329"/>
              </p:ext>
            </p:extLst>
          </p:nvPr>
        </p:nvGraphicFramePr>
        <p:xfrm>
          <a:off x="782447" y="1755839"/>
          <a:ext cx="10515600" cy="29311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265809">
                  <a:extLst>
                    <a:ext uri="{9D8B030D-6E8A-4147-A177-3AD203B41FA5}">
                      <a16:colId xmlns:a16="http://schemas.microsoft.com/office/drawing/2014/main" val="2958447165"/>
                    </a:ext>
                  </a:extLst>
                </a:gridCol>
                <a:gridCol w="4297680">
                  <a:extLst>
                    <a:ext uri="{9D8B030D-6E8A-4147-A177-3AD203B41FA5}">
                      <a16:colId xmlns:a16="http://schemas.microsoft.com/office/drawing/2014/main" val="1386409973"/>
                    </a:ext>
                  </a:extLst>
                </a:gridCol>
                <a:gridCol w="4952111">
                  <a:extLst>
                    <a:ext uri="{9D8B030D-6E8A-4147-A177-3AD203B41FA5}">
                      <a16:colId xmlns:a16="http://schemas.microsoft.com/office/drawing/2014/main" val="206680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라이브러리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1930247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Time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시간 제어 함수 제공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567526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Machine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보드 제어 함수 제공 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396988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Math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기본적인 수학 함수 제공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8999060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800" dirty="0" err="1" smtClean="0"/>
                        <a:t>ETboard.lib.pin_define</a:t>
                      </a:r>
                      <a:endParaRPr lang="en-US" altLang="ko-KR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ET</a:t>
                      </a:r>
                      <a:r>
                        <a:rPr lang="ko-KR" altLang="en-US" dirty="0" smtClean="0"/>
                        <a:t>보드의 </a:t>
                      </a:r>
                      <a:r>
                        <a:rPr lang="en-US" altLang="ko-KR" dirty="0" smtClean="0"/>
                        <a:t>GPIO</a:t>
                      </a:r>
                      <a:r>
                        <a:rPr lang="ko-KR" altLang="en-US" dirty="0" smtClean="0"/>
                        <a:t>핀 정의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142593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 smtClean="0"/>
                        <a:t>ETboard.lib.servo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ET</a:t>
                      </a:r>
                      <a:r>
                        <a:rPr lang="ko-KR" altLang="en-US" dirty="0" smtClean="0"/>
                        <a:t>보드에서 </a:t>
                      </a:r>
                      <a:r>
                        <a:rPr lang="ko-KR" altLang="en-US" dirty="0" err="1" smtClean="0"/>
                        <a:t>서보모터</a:t>
                      </a:r>
                      <a:r>
                        <a:rPr lang="ko-KR" altLang="en-US" dirty="0" smtClean="0"/>
                        <a:t> 제어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995984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800" dirty="0" smtClean="0"/>
                        <a:t>ETboard.lib.OLED_U8G2</a:t>
                      </a:r>
                      <a:endParaRPr lang="en-US" altLang="ko-KR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ET</a:t>
                      </a:r>
                      <a:r>
                        <a:rPr lang="ko-KR" altLang="en-US" dirty="0" smtClean="0"/>
                        <a:t>보드에서 </a:t>
                      </a:r>
                      <a:r>
                        <a:rPr lang="en-US" altLang="ko-KR" dirty="0" smtClean="0"/>
                        <a:t>OLED </a:t>
                      </a:r>
                      <a:r>
                        <a:rPr lang="ko-KR" altLang="en-US" dirty="0" smtClean="0"/>
                        <a:t>제어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7661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 smtClean="0"/>
                        <a:t>ETboard.lib.WiFi</a:t>
                      </a:r>
                      <a:endParaRPr lang="en-US" altLang="ko-KR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ET</a:t>
                      </a:r>
                      <a:r>
                        <a:rPr lang="ko-KR" altLang="en-US" dirty="0" smtClean="0"/>
                        <a:t>보드에서 </a:t>
                      </a:r>
                      <a:r>
                        <a:rPr lang="en-US" altLang="ko-KR" dirty="0" err="1" smtClean="0"/>
                        <a:t>WiFi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제어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4950334"/>
                  </a:ext>
                </a:extLst>
              </a:tr>
            </a:tbl>
          </a:graphicData>
        </a:graphic>
      </p:graphicFrame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http://et.ketri.re.kr</a:t>
            </a:r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Micropython</a:t>
            </a:r>
            <a:r>
              <a:rPr lang="en-US" altLang="ko-KR" dirty="0" smtClean="0"/>
              <a:t> Library 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7F8D3-8E17-4295-978D-832EBEEAE4F9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82447" y="4846320"/>
            <a:ext cx="106201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자세한 라이브러리 설명은 </a:t>
            </a:r>
            <a:endParaRPr lang="en-US" altLang="ko-KR" dirty="0"/>
          </a:p>
          <a:p>
            <a:pPr lvl="1"/>
            <a:r>
              <a:rPr lang="en-US" altLang="ko-KR" dirty="0" smtClean="0"/>
              <a:t>Time : </a:t>
            </a:r>
            <a:r>
              <a:rPr lang="en-US" altLang="ko-KR" dirty="0" smtClean="0">
                <a:hlinkClick r:id="rId2"/>
              </a:rPr>
              <a:t>https</a:t>
            </a:r>
            <a:r>
              <a:rPr lang="en-US" altLang="ko-KR" dirty="0">
                <a:hlinkClick r:id="rId2"/>
              </a:rPr>
              <a:t>://docs.micropython.org/en/latest/library/time.html#module-time</a:t>
            </a:r>
            <a:endParaRPr lang="en-US" altLang="ko-KR" dirty="0"/>
          </a:p>
          <a:p>
            <a:pPr lvl="1"/>
            <a:r>
              <a:rPr lang="en-US" altLang="ko-KR" dirty="0" smtClean="0"/>
              <a:t>Machine : </a:t>
            </a:r>
            <a:r>
              <a:rPr lang="en-US" altLang="ko-KR" dirty="0" smtClean="0">
                <a:hlinkClick r:id="rId3"/>
              </a:rPr>
              <a:t>https</a:t>
            </a:r>
            <a:r>
              <a:rPr lang="en-US" altLang="ko-KR" dirty="0">
                <a:hlinkClick r:id="rId3"/>
              </a:rPr>
              <a:t>://</a:t>
            </a:r>
            <a:r>
              <a:rPr lang="en-US" altLang="ko-KR" dirty="0" smtClean="0">
                <a:hlinkClick r:id="rId3"/>
              </a:rPr>
              <a:t>docs.micropython.org/en/latest/library/machine.html#module-machine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Math : </a:t>
            </a:r>
            <a:r>
              <a:rPr lang="en-US" altLang="ko-KR" dirty="0" smtClean="0">
                <a:hlinkClick r:id="rId4"/>
              </a:rPr>
              <a:t>https</a:t>
            </a:r>
            <a:r>
              <a:rPr lang="en-US" altLang="ko-KR" dirty="0">
                <a:hlinkClick r:id="rId4"/>
              </a:rPr>
              <a:t>://docs.micropython.org/en/latest/library/math.html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3541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7F8D3-8E17-4295-978D-832EBEEAE4F9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52984" y="2770632"/>
            <a:ext cx="1153363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6000" dirty="0" smtClean="0"/>
              <a:t>2. </a:t>
            </a:r>
            <a:r>
              <a:rPr lang="ko-KR" altLang="en-US" sz="6000" dirty="0"/>
              <a:t>라이브러리 함수 </a:t>
            </a:r>
          </a:p>
        </p:txBody>
      </p:sp>
    </p:spTree>
    <p:extLst>
      <p:ext uri="{BB962C8B-B14F-4D97-AF65-F5344CB8AC3E}">
        <p14:creationId xmlns:p14="http://schemas.microsoft.com/office/powerpoint/2010/main" val="3475887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9761867"/>
              </p:ext>
            </p:extLst>
          </p:nvPr>
        </p:nvGraphicFramePr>
        <p:xfrm>
          <a:off x="773303" y="1658439"/>
          <a:ext cx="10512001" cy="7416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229233">
                  <a:extLst>
                    <a:ext uri="{9D8B030D-6E8A-4147-A177-3AD203B41FA5}">
                      <a16:colId xmlns:a16="http://schemas.microsoft.com/office/drawing/2014/main" val="3104138652"/>
                    </a:ext>
                  </a:extLst>
                </a:gridCol>
                <a:gridCol w="3163824">
                  <a:extLst>
                    <a:ext uri="{9D8B030D-6E8A-4147-A177-3AD203B41FA5}">
                      <a16:colId xmlns:a16="http://schemas.microsoft.com/office/drawing/2014/main" val="3179704755"/>
                    </a:ext>
                  </a:extLst>
                </a:gridCol>
                <a:gridCol w="3383280">
                  <a:extLst>
                    <a:ext uri="{9D8B030D-6E8A-4147-A177-3AD203B41FA5}">
                      <a16:colId xmlns:a16="http://schemas.microsoft.com/office/drawing/2014/main" val="2268561413"/>
                    </a:ext>
                  </a:extLst>
                </a:gridCol>
                <a:gridCol w="2735664">
                  <a:extLst>
                    <a:ext uri="{9D8B030D-6E8A-4147-A177-3AD203B41FA5}">
                      <a16:colId xmlns:a16="http://schemas.microsoft.com/office/drawing/2014/main" val="17635970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함수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예시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6469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.sleep(</a:t>
                      </a:r>
                      <a:r>
                        <a:rPr lang="en-US" altLang="ko-KR" dirty="0" smtClean="0">
                          <a:solidFill>
                            <a:schemeClr val="accent1"/>
                          </a:solidFill>
                        </a:rPr>
                        <a:t>second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~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초 기다리기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time.sleep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8712271"/>
                  </a:ext>
                </a:extLst>
              </a:tr>
            </a:tbl>
          </a:graphicData>
        </a:graphic>
      </p:graphicFrame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http://et.ketri.re.kr</a:t>
            </a:r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Time </a:t>
            </a:r>
            <a:r>
              <a:rPr lang="ko-KR" altLang="en-US" dirty="0" smtClean="0"/>
              <a:t>라이브러리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7F8D3-8E17-4295-978D-832EBEEAE4F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2501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http://et.ketri.re.kr</a:t>
            </a:r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Machine </a:t>
            </a:r>
            <a:r>
              <a:rPr lang="ko-KR" altLang="en-US" dirty="0" smtClean="0"/>
              <a:t>라이브러리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7F8D3-8E17-4295-978D-832EBEEAE4F9}" type="slidenum">
              <a:rPr lang="ko-KR" altLang="en-US" smtClean="0"/>
              <a:t>7</a:t>
            </a:fld>
            <a:endParaRPr lang="ko-KR" altLang="en-US"/>
          </a:p>
        </p:txBody>
      </p:sp>
      <p:graphicFrame>
        <p:nvGraphicFramePr>
          <p:cNvPr id="8" name="내용 개체 틀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21587674"/>
              </p:ext>
            </p:extLst>
          </p:nvPr>
        </p:nvGraphicFramePr>
        <p:xfrm>
          <a:off x="828167" y="3313700"/>
          <a:ext cx="10512001" cy="10109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229233">
                  <a:extLst>
                    <a:ext uri="{9D8B030D-6E8A-4147-A177-3AD203B41FA5}">
                      <a16:colId xmlns:a16="http://schemas.microsoft.com/office/drawing/2014/main" val="3104138652"/>
                    </a:ext>
                  </a:extLst>
                </a:gridCol>
                <a:gridCol w="3895344">
                  <a:extLst>
                    <a:ext uri="{9D8B030D-6E8A-4147-A177-3AD203B41FA5}">
                      <a16:colId xmlns:a16="http://schemas.microsoft.com/office/drawing/2014/main" val="3179704755"/>
                    </a:ext>
                  </a:extLst>
                </a:gridCol>
                <a:gridCol w="2990892">
                  <a:extLst>
                    <a:ext uri="{9D8B030D-6E8A-4147-A177-3AD203B41FA5}">
                      <a16:colId xmlns:a16="http://schemas.microsoft.com/office/drawing/2014/main" val="2268561413"/>
                    </a:ext>
                  </a:extLst>
                </a:gridCol>
                <a:gridCol w="2396532">
                  <a:extLst>
                    <a:ext uri="{9D8B030D-6E8A-4147-A177-3AD203B41FA5}">
                      <a16:colId xmlns:a16="http://schemas.microsoft.com/office/drawing/2014/main" val="1552489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함수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예시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6469212"/>
                  </a:ext>
                </a:extLst>
              </a:tr>
              <a:tr h="1236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.ADC(</a:t>
                      </a:r>
                      <a:r>
                        <a:rPr lang="en-US" altLang="ko-KR" sz="180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아날로그 값을 디지털 값으로 변환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8712271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828167" y="2944368"/>
            <a:ext cx="2216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Class : ADC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28167" y="4398264"/>
            <a:ext cx="1768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Class : Pin</a:t>
            </a:r>
            <a:endParaRPr lang="ko-KR" altLang="en-US" dirty="0"/>
          </a:p>
        </p:txBody>
      </p:sp>
      <p:graphicFrame>
        <p:nvGraphicFramePr>
          <p:cNvPr id="12" name="내용 개체 틀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24749491"/>
              </p:ext>
            </p:extLst>
          </p:nvPr>
        </p:nvGraphicFramePr>
        <p:xfrm>
          <a:off x="846455" y="4775040"/>
          <a:ext cx="10512001" cy="13766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229233">
                  <a:extLst>
                    <a:ext uri="{9D8B030D-6E8A-4147-A177-3AD203B41FA5}">
                      <a16:colId xmlns:a16="http://schemas.microsoft.com/office/drawing/2014/main" val="3104138652"/>
                    </a:ext>
                  </a:extLst>
                </a:gridCol>
                <a:gridCol w="3895344">
                  <a:extLst>
                    <a:ext uri="{9D8B030D-6E8A-4147-A177-3AD203B41FA5}">
                      <a16:colId xmlns:a16="http://schemas.microsoft.com/office/drawing/2014/main" val="3179704755"/>
                    </a:ext>
                  </a:extLst>
                </a:gridCol>
                <a:gridCol w="2990892">
                  <a:extLst>
                    <a:ext uri="{9D8B030D-6E8A-4147-A177-3AD203B41FA5}">
                      <a16:colId xmlns:a16="http://schemas.microsoft.com/office/drawing/2014/main" val="2268561413"/>
                    </a:ext>
                  </a:extLst>
                </a:gridCol>
                <a:gridCol w="2396532">
                  <a:extLst>
                    <a:ext uri="{9D8B030D-6E8A-4147-A177-3AD203B41FA5}">
                      <a16:colId xmlns:a16="http://schemas.microsoft.com/office/drawing/2014/main" val="1552489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함수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예시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6469212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n-US" altLang="ko-KR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init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80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mode=- 1, pull=- 1, *, value, drive, alt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핀을 초기화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8712271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.value(</a:t>
                      </a:r>
                      <a:r>
                        <a:rPr lang="en-US" altLang="ko-KR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핀 값을 설정하거나 가져옴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9785010"/>
                  </a:ext>
                </a:extLst>
              </a:tr>
            </a:tbl>
          </a:graphicData>
        </a:graphic>
      </p:graphicFrame>
      <p:graphicFrame>
        <p:nvGraphicFramePr>
          <p:cNvPr id="14" name="내용 개체 틀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14704487"/>
              </p:ext>
            </p:extLst>
          </p:nvPr>
        </p:nvGraphicFramePr>
        <p:xfrm>
          <a:off x="828166" y="1785783"/>
          <a:ext cx="10512001" cy="10109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229233">
                  <a:extLst>
                    <a:ext uri="{9D8B030D-6E8A-4147-A177-3AD203B41FA5}">
                      <a16:colId xmlns:a16="http://schemas.microsoft.com/office/drawing/2014/main" val="3104138652"/>
                    </a:ext>
                  </a:extLst>
                </a:gridCol>
                <a:gridCol w="3867913">
                  <a:extLst>
                    <a:ext uri="{9D8B030D-6E8A-4147-A177-3AD203B41FA5}">
                      <a16:colId xmlns:a16="http://schemas.microsoft.com/office/drawing/2014/main" val="3179704755"/>
                    </a:ext>
                  </a:extLst>
                </a:gridCol>
                <a:gridCol w="3018323">
                  <a:extLst>
                    <a:ext uri="{9D8B030D-6E8A-4147-A177-3AD203B41FA5}">
                      <a16:colId xmlns:a16="http://schemas.microsoft.com/office/drawing/2014/main" val="2268561413"/>
                    </a:ext>
                  </a:extLst>
                </a:gridCol>
                <a:gridCol w="2396532">
                  <a:extLst>
                    <a:ext uri="{9D8B030D-6E8A-4147-A177-3AD203B41FA5}">
                      <a16:colId xmlns:a16="http://schemas.microsoft.com/office/drawing/2014/main" val="1552489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함수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예시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6469212"/>
                  </a:ext>
                </a:extLst>
              </a:tr>
              <a:tr h="1236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n-US" altLang="ko-KR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time_pulse_us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80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pin, </a:t>
                      </a:r>
                      <a:r>
                        <a:rPr lang="en-US" altLang="ko-KR" sz="1800" kern="1200" dirty="0" err="1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pulse_level</a:t>
                      </a:r>
                      <a:r>
                        <a:rPr lang="en-US" altLang="ko-KR" sz="180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altLang="ko-KR" sz="1800" kern="1200" dirty="0" err="1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timeout_us</a:t>
                      </a:r>
                      <a:r>
                        <a:rPr lang="en-US" altLang="ko-KR" sz="180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=1000000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87122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1993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http://et.ketri.re.kr</a:t>
            </a:r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Math </a:t>
            </a:r>
            <a:r>
              <a:rPr lang="ko-KR" altLang="en-US" dirty="0" smtClean="0"/>
              <a:t>라이브러리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7F8D3-8E17-4295-978D-832EBEEAE4F9}" type="slidenum">
              <a:rPr lang="ko-KR" altLang="en-US" smtClean="0"/>
              <a:t>8</a:t>
            </a:fld>
            <a:endParaRPr lang="ko-KR" altLang="en-US"/>
          </a:p>
        </p:txBody>
      </p:sp>
      <p:graphicFrame>
        <p:nvGraphicFramePr>
          <p:cNvPr id="6" name="내용 개체 틀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63926615"/>
              </p:ext>
            </p:extLst>
          </p:nvPr>
        </p:nvGraphicFramePr>
        <p:xfrm>
          <a:off x="773303" y="1665768"/>
          <a:ext cx="10512001" cy="7416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229233">
                  <a:extLst>
                    <a:ext uri="{9D8B030D-6E8A-4147-A177-3AD203B41FA5}">
                      <a16:colId xmlns:a16="http://schemas.microsoft.com/office/drawing/2014/main" val="3104138652"/>
                    </a:ext>
                  </a:extLst>
                </a:gridCol>
                <a:gridCol w="3163824">
                  <a:extLst>
                    <a:ext uri="{9D8B030D-6E8A-4147-A177-3AD203B41FA5}">
                      <a16:colId xmlns:a16="http://schemas.microsoft.com/office/drawing/2014/main" val="3179704755"/>
                    </a:ext>
                  </a:extLst>
                </a:gridCol>
                <a:gridCol w="3383280">
                  <a:extLst>
                    <a:ext uri="{9D8B030D-6E8A-4147-A177-3AD203B41FA5}">
                      <a16:colId xmlns:a16="http://schemas.microsoft.com/office/drawing/2014/main" val="2268561413"/>
                    </a:ext>
                  </a:extLst>
                </a:gridCol>
                <a:gridCol w="2735664">
                  <a:extLst>
                    <a:ext uri="{9D8B030D-6E8A-4147-A177-3AD203B41FA5}">
                      <a16:colId xmlns:a16="http://schemas.microsoft.com/office/drawing/2014/main" val="17635970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함수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예시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6469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.log(</a:t>
                      </a:r>
                      <a:r>
                        <a:rPr lang="en-US" altLang="ko-KR" dirty="0" smtClean="0">
                          <a:solidFill>
                            <a:schemeClr val="accent1"/>
                          </a:solidFill>
                        </a:rPr>
                        <a:t>x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자연 로그로 반환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math.log(12)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8712271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73303" y="1296436"/>
            <a:ext cx="1576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Class: math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6947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http://et.ketri.re.kr</a:t>
            </a:r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ko-KR" dirty="0" err="1" smtClean="0"/>
              <a:t>ETboard.lib.pin_define</a:t>
            </a:r>
            <a:r>
              <a:rPr lang="en-US" altLang="ko-KR" dirty="0" smtClean="0"/>
              <a:t> </a:t>
            </a:r>
            <a:r>
              <a:rPr lang="ko-KR" altLang="en-US" dirty="0" smtClean="0"/>
              <a:t>라이브러리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7F8D3-8E17-4295-978D-832EBEEAE4F9}" type="slidenum">
              <a:rPr lang="ko-KR" altLang="en-US" smtClean="0"/>
              <a:t>9</a:t>
            </a:fld>
            <a:endParaRPr lang="ko-KR" altLang="en-US"/>
          </a:p>
        </p:txBody>
      </p:sp>
      <p:graphicFrame>
        <p:nvGraphicFramePr>
          <p:cNvPr id="6" name="내용 개체 틀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87511336"/>
              </p:ext>
            </p:extLst>
          </p:nvPr>
        </p:nvGraphicFramePr>
        <p:xfrm>
          <a:off x="755015" y="1702344"/>
          <a:ext cx="10512001" cy="7416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229233">
                  <a:extLst>
                    <a:ext uri="{9D8B030D-6E8A-4147-A177-3AD203B41FA5}">
                      <a16:colId xmlns:a16="http://schemas.microsoft.com/office/drawing/2014/main" val="3104138652"/>
                    </a:ext>
                  </a:extLst>
                </a:gridCol>
                <a:gridCol w="3364992">
                  <a:extLst>
                    <a:ext uri="{9D8B030D-6E8A-4147-A177-3AD203B41FA5}">
                      <a16:colId xmlns:a16="http://schemas.microsoft.com/office/drawing/2014/main" val="3179704755"/>
                    </a:ext>
                  </a:extLst>
                </a:gridCol>
                <a:gridCol w="3521244">
                  <a:extLst>
                    <a:ext uri="{9D8B030D-6E8A-4147-A177-3AD203B41FA5}">
                      <a16:colId xmlns:a16="http://schemas.microsoft.com/office/drawing/2014/main" val="2268561413"/>
                    </a:ext>
                  </a:extLst>
                </a:gridCol>
                <a:gridCol w="2396532">
                  <a:extLst>
                    <a:ext uri="{9D8B030D-6E8A-4147-A177-3AD203B41FA5}">
                      <a16:colId xmlns:a16="http://schemas.microsoft.com/office/drawing/2014/main" val="11431620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함수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예시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6469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Pin(</a:t>
                      </a:r>
                      <a:r>
                        <a:rPr lang="en-US" altLang="ko-KR" dirty="0" smtClean="0">
                          <a:solidFill>
                            <a:schemeClr val="accent1"/>
                          </a:solidFill>
                        </a:rPr>
                        <a:t>pin</a:t>
                      </a:r>
                      <a:r>
                        <a:rPr lang="en-US" altLang="ko-KR" baseline="0" dirty="0" smtClean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US" altLang="ko-KR" baseline="0" dirty="0" err="1" smtClean="0">
                          <a:solidFill>
                            <a:schemeClr val="accent1"/>
                          </a:solidFill>
                        </a:rPr>
                        <a:t>num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GPIO </a:t>
                      </a:r>
                      <a:r>
                        <a:rPr lang="ko-KR" altLang="en-US" dirty="0" smtClean="0"/>
                        <a:t>핀 객체를 만듦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PinD2 = Pin(D2)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87122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4947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211206_ET보드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211206_ET보드 테마" id="{E52ED2D1-5BCA-4FB1-831C-6461187F7612}" vid="{D75C6210-7648-4684-B4EB-3E235D3368C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F211206_ET보드 테마</Template>
  <TotalTime>161</TotalTime>
  <Words>363</Words>
  <Application>Microsoft Office PowerPoint</Application>
  <PresentationFormat>와이드스크린</PresentationFormat>
  <Paragraphs>159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KoPubWorld돋움체_Pro Bold</vt:lpstr>
      <vt:lpstr>맑은 고딕</vt:lpstr>
      <vt:lpstr>Arial</vt:lpstr>
      <vt:lpstr>F211206_ET보드 테마</vt:lpstr>
      <vt:lpstr>MicroPython  libraries 요약</vt:lpstr>
      <vt:lpstr>목차</vt:lpstr>
      <vt:lpstr>PowerPoint 프레젠테이션</vt:lpstr>
      <vt:lpstr>Micropython Library </vt:lpstr>
      <vt:lpstr>PowerPoint 프레젠테이션</vt:lpstr>
      <vt:lpstr>Time 라이브러리</vt:lpstr>
      <vt:lpstr>Machine 라이브러리</vt:lpstr>
      <vt:lpstr>Math 라이브러리</vt:lpstr>
      <vt:lpstr>ETboard.lib.pin_define 라이브러리</vt:lpstr>
      <vt:lpstr>ETboard.lib.servo 라이브러리</vt:lpstr>
      <vt:lpstr>ETboard.lib.OLED_U8G2 라이브러리</vt:lpstr>
      <vt:lpstr>ETboard.lib.WiFi 라이브러리</vt:lpstr>
    </vt:vector>
  </TitlesOfParts>
  <Company>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이승찬</dc:creator>
  <cp:lastModifiedBy>mrbr</cp:lastModifiedBy>
  <cp:revision>18</cp:revision>
  <cp:lastPrinted>2022-01-11T12:48:13Z</cp:lastPrinted>
  <dcterms:created xsi:type="dcterms:W3CDTF">2022-01-11T05:43:10Z</dcterms:created>
  <dcterms:modified xsi:type="dcterms:W3CDTF">2022-01-11T12:54:19Z</dcterms:modified>
</cp:coreProperties>
</file>