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307" r:id="rId6"/>
    <p:sldId id="309" r:id="rId7"/>
    <p:sldId id="311" r:id="rId8"/>
    <p:sldId id="312" r:id="rId9"/>
    <p:sldId id="262" r:id="rId10"/>
    <p:sldId id="329" r:id="rId11"/>
    <p:sldId id="313" r:id="rId12"/>
    <p:sldId id="315" r:id="rId13"/>
    <p:sldId id="320" r:id="rId14"/>
    <p:sldId id="267" r:id="rId15"/>
    <p:sldId id="321" r:id="rId16"/>
    <p:sldId id="322" r:id="rId17"/>
    <p:sldId id="276" r:id="rId18"/>
    <p:sldId id="318" r:id="rId19"/>
    <p:sldId id="342" r:id="rId20"/>
    <p:sldId id="340" r:id="rId21"/>
    <p:sldId id="341" r:id="rId22"/>
    <p:sldId id="328" r:id="rId23"/>
    <p:sldId id="334" r:id="rId24"/>
    <p:sldId id="343" r:id="rId25"/>
    <p:sldId id="339" r:id="rId26"/>
    <p:sldId id="282" r:id="rId27"/>
    <p:sldId id="316" r:id="rId28"/>
    <p:sldId id="317" r:id="rId29"/>
    <p:sldId id="325" r:id="rId30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3300"/>
    </p:cViewPr>
  </p:sorterViewPr>
  <p:notesViewPr>
    <p:cSldViewPr snapToGrid="0">
      <p:cViewPr varScale="1">
        <p:scale>
          <a:sx n="82" d="100"/>
          <a:sy n="82" d="100"/>
        </p:scale>
        <p:origin x="22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FF73C-F331-4414-A753-E335525D17D0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CA466-B251-41F5-A757-B4CD3510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7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C59B-5FE7-480D-B1F5-678C22BBCE33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6362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205-3358-4D4C-BAD5-6CDFEDDE263A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8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DB40-58FA-499F-B123-C953ED16589E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973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BB73-B713-4C16-9FA8-26688BCFF9F3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94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0B82-B442-4FCD-AAC0-99CF67D818A2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82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7BB8-D4F7-4D09-BE96-07F0DFD96EF7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8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42FB-8A0C-480B-B2E7-3E6BBB9BE6C9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CEDD-A1C3-45F2-8595-41063619B2AD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4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3681-9FA2-4A6A-8870-36036E9E0D4C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8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DB15-D5EA-40F8-942E-BC6456837CDF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39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2A6D-181B-4A5D-83F0-E41B17B642E9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2732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71FB-8945-48CA-BB7D-7DBFFA4A471E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6182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698-A117-4CBE-A9AE-204B81AD59C2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FD-F24E-4DC7-8255-7E4E0384FFD9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6066-E540-4ABD-9191-9758C48D0F13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B510-A40D-4651-A565-490F020B2280}" type="datetime1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F76F5-7B7A-4C69-973F-B930BC8B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6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inventor.mit.edu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5602471" y="1659775"/>
            <a:ext cx="6394796" cy="204650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4200" b="1" dirty="0" err="1" smtClean="0">
                <a:solidFill>
                  <a:srgbClr val="FF0000"/>
                </a:solidFill>
                <a:ea typeface="KoPub돋움체_Pro Bold" panose="00000800000000000000" pitchFamily="50" charset="-127"/>
              </a:rPr>
              <a:t>RELAY_IoT</a:t>
            </a:r>
            <a:r>
              <a:rPr lang="en-US" altLang="ko-KR" sz="4200" b="1" dirty="0" smtClean="0">
                <a:ea typeface="KoPub돋움체_Pro Bold" panose="00000800000000000000" pitchFamily="50" charset="-127"/>
              </a:rPr>
              <a:t/>
            </a:r>
            <a:br>
              <a:rPr lang="en-US" altLang="ko-KR" sz="4200" b="1" dirty="0" smtClean="0">
                <a:ea typeface="KoPub돋움체_Pro Bold" panose="00000800000000000000" pitchFamily="50" charset="-127"/>
              </a:rPr>
            </a:br>
            <a:r>
              <a:rPr lang="ko-KR" altLang="en-US" sz="4800" b="1" dirty="0" err="1" smtClean="0">
                <a:ln w="3175">
                  <a:noFill/>
                </a:ln>
                <a:solidFill>
                  <a:srgbClr val="154A7B"/>
                </a:solidFill>
                <a:ea typeface="KoPub돋움체_Pro Bold" panose="00000800000000000000" pitchFamily="50" charset="-127"/>
              </a:rPr>
              <a:t>앱인벤터</a:t>
            </a:r>
            <a:r>
              <a:rPr lang="en-US" altLang="ko-KR" sz="4800" b="1" dirty="0" smtClean="0">
                <a:ln w="3175">
                  <a:noFill/>
                </a:ln>
                <a:solidFill>
                  <a:srgbClr val="154A7B"/>
                </a:solidFill>
                <a:ea typeface="KoPub돋움체_Pro Bold" panose="00000800000000000000" pitchFamily="50" charset="-127"/>
                <a:cs typeface="KoPubWorld돋움체_Pro Bold" panose="00000800000000000000" pitchFamily="50" charset="-127"/>
              </a:rPr>
              <a:t> v1.0</a:t>
            </a:r>
            <a:endParaRPr lang="ko-KR" altLang="en-US" sz="4800" b="1" dirty="0">
              <a:ln w="3175">
                <a:noFill/>
              </a:ln>
              <a:solidFill>
                <a:srgbClr val="154A7B"/>
              </a:solidFill>
              <a:ea typeface="KoPub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8248292" y="5152044"/>
            <a:ext cx="3748975" cy="1005316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</a:rPr>
              <a:t>㈜한국공학기술연구원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</a:rPr>
              <a:t>2022.10.27</a:t>
            </a:r>
          </a:p>
          <a:p>
            <a:r>
              <a:rPr lang="ko-KR" alt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윤승열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불러오기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 파일 다운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00" y="1951845"/>
            <a:ext cx="8420793" cy="4349445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089025" y="262052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0517" y="4463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1891" y="1371404"/>
            <a:ext cx="792287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 접속 </a:t>
            </a:r>
            <a:r>
              <a:rPr lang="en-US" altLang="ko-KR" dirty="0" smtClean="0"/>
              <a:t>( </a:t>
            </a:r>
            <a:r>
              <a:rPr lang="en-US" altLang="ko-KR" sz="33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3300" b="1" dirty="0" smtClean="0">
                <a:solidFill>
                  <a:srgbClr val="FF0000"/>
                </a:solidFill>
              </a:rPr>
              <a:t>주소 바꾸기</a:t>
            </a:r>
            <a:r>
              <a:rPr lang="en-US" altLang="ko-KR" sz="3300" b="1" dirty="0" smtClean="0">
                <a:solidFill>
                  <a:srgbClr val="FF0000"/>
                </a:solidFill>
              </a:rPr>
              <a:t>]</a:t>
            </a:r>
            <a:r>
              <a:rPr lang="ko-KR" altLang="en-US" sz="3300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) – </a:t>
            </a:r>
            <a:r>
              <a:rPr lang="en-US" altLang="ko-KR" b="1" dirty="0" smtClean="0"/>
              <a:t>code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Download ZIP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5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불러오기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4875" y="1304926"/>
            <a:ext cx="4431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dirty="0" smtClean="0"/>
              <a:t>파일 다운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압축 풀기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aia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찾기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06" y="1674258"/>
            <a:ext cx="9229941" cy="458195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1140506" y="4679182"/>
            <a:ext cx="3420477" cy="300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40506" y="5606774"/>
            <a:ext cx="3420477" cy="300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60983" y="2258858"/>
            <a:ext cx="2368627" cy="300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53738" y="467918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010" y="5556777"/>
            <a:ext cx="26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02376" y="22088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3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71718" y="3503572"/>
            <a:ext cx="5451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압축을 푼다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Kit_SmartLight_IoT</a:t>
            </a:r>
            <a:r>
              <a:rPr lang="en-US" altLang="ko-KR" dirty="0" smtClean="0"/>
              <a:t>-main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app_inventor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SmartLight_IoT_v91.aia </a:t>
            </a:r>
            <a:r>
              <a:rPr lang="ko-KR" altLang="en-US" dirty="0" smtClean="0"/>
              <a:t>를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7273" y="3039545"/>
            <a:ext cx="84963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FF0000"/>
                </a:solidFill>
              </a:rPr>
              <a:t>[</a:t>
            </a:r>
            <a:r>
              <a:rPr lang="ko-KR" altLang="en-US" sz="10000" b="1" dirty="0">
                <a:solidFill>
                  <a:srgbClr val="FF0000"/>
                </a:solidFill>
              </a:rPr>
              <a:t>사진 바꾸기</a:t>
            </a:r>
            <a:r>
              <a:rPr lang="en-US" altLang="ko-KR" sz="10000" dirty="0">
                <a:solidFill>
                  <a:srgbClr val="FF0000"/>
                </a:solidFill>
              </a:rPr>
              <a:t>]</a:t>
            </a:r>
          </a:p>
          <a:p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35002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65" y="2011237"/>
            <a:ext cx="7891807" cy="4351337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불러오기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끌어다 놓기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65672" y="1667098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dirty="0" smtClean="0"/>
              <a:t>끌어다 놓기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00" y="2331110"/>
            <a:ext cx="5178451" cy="2007479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6500552" y="3749040"/>
            <a:ext cx="1945179" cy="4952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25135" y="340766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8433439" y="3654724"/>
            <a:ext cx="720086" cy="17799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불러오기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불러오기 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75" y="1389021"/>
            <a:ext cx="9855952" cy="46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19" y="1466143"/>
            <a:ext cx="10775109" cy="4638814"/>
          </a:xfr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디자이너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5841" y="119576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파일 이름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140506" y="2692309"/>
            <a:ext cx="2188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팔레트</a:t>
            </a:r>
            <a:r>
              <a:rPr lang="en-US" altLang="ko-KR" sz="1100" dirty="0" smtClean="0"/>
              <a:t> 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 smtClean="0"/>
              <a:t>도구 모음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552598" y="1168655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화면 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387359" y="1160222"/>
            <a:ext cx="810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화면 추가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766745" y="4156664"/>
            <a:ext cx="1593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음악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영상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사진 등</a:t>
            </a:r>
            <a:endParaRPr lang="en-US" altLang="ko-KR" sz="1100" dirty="0" smtClean="0"/>
          </a:p>
          <a:p>
            <a:r>
              <a:rPr lang="ko-KR" altLang="en-US" sz="1100" dirty="0" smtClean="0"/>
              <a:t>미디어 파일 추가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0895" y="521544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작업 화면 표시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8009669" y="1837622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사용한 도구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정렬</a:t>
            </a:r>
            <a:endParaRPr lang="en-US" altLang="ko-KR" sz="11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498447" y="1203457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디자이너 화면 전환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766745" y="5130810"/>
            <a:ext cx="1616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도구 색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크기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방향 등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속성 설정</a:t>
            </a:r>
            <a:endParaRPr lang="ko-KR" altLang="en-US" sz="1100" dirty="0"/>
          </a:p>
        </p:txBody>
      </p:sp>
      <p:cxnSp>
        <p:nvCxnSpPr>
          <p:cNvPr id="6" name="꺾인 연결선 5"/>
          <p:cNvCxnSpPr>
            <a:endCxn id="7" idx="1"/>
          </p:cNvCxnSpPr>
          <p:nvPr/>
        </p:nvCxnSpPr>
        <p:spPr>
          <a:xfrm rot="16200000" flipV="1">
            <a:off x="332471" y="1359938"/>
            <a:ext cx="286718" cy="219978"/>
          </a:xfrm>
          <a:prstGeom prst="bentConnector4">
            <a:avLst>
              <a:gd name="adj1" fmla="val 3935"/>
              <a:gd name="adj2" fmla="val 2039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8" idx="2"/>
          </p:cNvCxnSpPr>
          <p:nvPr/>
        </p:nvCxnSpPr>
        <p:spPr>
          <a:xfrm flipV="1">
            <a:off x="1656784" y="3123196"/>
            <a:ext cx="578176" cy="48008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12" idx="1"/>
          </p:cNvCxnSpPr>
          <p:nvPr/>
        </p:nvCxnSpPr>
        <p:spPr>
          <a:xfrm>
            <a:off x="4614863" y="5167313"/>
            <a:ext cx="316032" cy="178940"/>
          </a:xfrm>
          <a:prstGeom prst="bentConnector3">
            <a:avLst>
              <a:gd name="adj1" fmla="val 62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14" idx="1"/>
          </p:cNvCxnSpPr>
          <p:nvPr/>
        </p:nvCxnSpPr>
        <p:spPr>
          <a:xfrm rot="10800000">
            <a:off x="10498448" y="1330415"/>
            <a:ext cx="302903" cy="195966"/>
          </a:xfrm>
          <a:prstGeom prst="bentConnector3">
            <a:avLst>
              <a:gd name="adj1" fmla="val 1754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3" idx="3"/>
          </p:cNvCxnSpPr>
          <p:nvPr/>
        </p:nvCxnSpPr>
        <p:spPr>
          <a:xfrm flipH="1">
            <a:off x="8949350" y="2053065"/>
            <a:ext cx="4105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8998744" y="4351556"/>
            <a:ext cx="3397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9275971" y="5346253"/>
            <a:ext cx="10634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endCxn id="9" idx="1"/>
          </p:cNvCxnSpPr>
          <p:nvPr/>
        </p:nvCxnSpPr>
        <p:spPr>
          <a:xfrm rot="16200000" flipV="1">
            <a:off x="1459367" y="1392692"/>
            <a:ext cx="226921" cy="40458"/>
          </a:xfrm>
          <a:prstGeom prst="bentConnector4">
            <a:avLst>
              <a:gd name="adj1" fmla="val 5437"/>
              <a:gd name="adj2" fmla="val 6650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10" idx="1"/>
          </p:cNvCxnSpPr>
          <p:nvPr/>
        </p:nvCxnSpPr>
        <p:spPr>
          <a:xfrm flipV="1">
            <a:off x="2088356" y="1291027"/>
            <a:ext cx="299003" cy="166346"/>
          </a:xfrm>
          <a:prstGeom prst="bentConnector3">
            <a:avLst>
              <a:gd name="adj1" fmla="val 61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8" y="1382350"/>
            <a:ext cx="9972464" cy="4775174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048745" y="1808421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임시 블록 저장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1048745" y="543957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블록 삭제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430621" y="19392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작업 공간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049561" y="1331241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블록 화면 전환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733" y="4649201"/>
            <a:ext cx="1325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음악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영상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사진 등</a:t>
            </a:r>
            <a:endParaRPr lang="en-US" altLang="ko-KR" sz="1100" dirty="0" smtClean="0"/>
          </a:p>
          <a:p>
            <a:r>
              <a:rPr lang="ko-KR" altLang="en-US" sz="1100" dirty="0" smtClean="0"/>
              <a:t>미디어 파일 추가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5080" y="220083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블록 모음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10589419" y="1356795"/>
            <a:ext cx="283369" cy="210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endCxn id="9" idx="1"/>
          </p:cNvCxnSpPr>
          <p:nvPr/>
        </p:nvCxnSpPr>
        <p:spPr>
          <a:xfrm rot="16200000" flipH="1">
            <a:off x="5082308" y="1721717"/>
            <a:ext cx="355531" cy="34109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12" idx="2"/>
          </p:cNvCxnSpPr>
          <p:nvPr/>
        </p:nvCxnSpPr>
        <p:spPr>
          <a:xfrm rot="10800000">
            <a:off x="444390" y="2462446"/>
            <a:ext cx="424767" cy="21646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1" idx="0"/>
          </p:cNvCxnSpPr>
          <p:nvPr/>
        </p:nvCxnSpPr>
        <p:spPr>
          <a:xfrm>
            <a:off x="1288258" y="4267200"/>
            <a:ext cx="0" cy="382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7" idx="2"/>
          </p:cNvCxnSpPr>
          <p:nvPr/>
        </p:nvCxnSpPr>
        <p:spPr>
          <a:xfrm flipV="1">
            <a:off x="10696575" y="5701184"/>
            <a:ext cx="751479" cy="18526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3" idx="3"/>
            <a:endCxn id="10" idx="1"/>
          </p:cNvCxnSpPr>
          <p:nvPr/>
        </p:nvCxnSpPr>
        <p:spPr>
          <a:xfrm>
            <a:off x="10872788" y="1462046"/>
            <a:ext cx="1767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" idx="1"/>
          </p:cNvCxnSpPr>
          <p:nvPr/>
        </p:nvCxnSpPr>
        <p:spPr>
          <a:xfrm>
            <a:off x="10753725" y="1939226"/>
            <a:ext cx="2950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분석 하기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35" y="1898089"/>
            <a:ext cx="5456093" cy="4081551"/>
          </a:xfr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분석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 크게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4875" y="1304926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b="1" dirty="0" smtClean="0"/>
              <a:t>∨ </a:t>
            </a:r>
            <a:r>
              <a:rPr lang="en-US" altLang="ko-KR" dirty="0" smtClean="0"/>
              <a:t>– </a:t>
            </a:r>
            <a:r>
              <a:rPr lang="ko-KR" altLang="en-US" b="1" dirty="0" smtClean="0"/>
              <a:t>모니터 크기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04653" y="2978082"/>
            <a:ext cx="1239013" cy="161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11226" y="23342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2108" y="2755515"/>
            <a:ext cx="25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" t="13065" r="9570" b="2809"/>
          <a:stretch/>
        </p:blipFill>
        <p:spPr>
          <a:xfrm>
            <a:off x="5901205" y="1144018"/>
            <a:ext cx="2916060" cy="2794847"/>
          </a:xfrm>
          <a:prstGeom prst="ellipse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6122929" y="2969988"/>
            <a:ext cx="2472612" cy="24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74560" y="2011996"/>
            <a:ext cx="320981" cy="354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/>
          <p:nvPr/>
        </p:nvCxnSpPr>
        <p:spPr>
          <a:xfrm flipV="1">
            <a:off x="4843666" y="2182706"/>
            <a:ext cx="3430894" cy="35476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41422" y="2435629"/>
            <a:ext cx="202244" cy="217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8" idx="3"/>
            <a:endCxn id="12" idx="1"/>
          </p:cNvCxnSpPr>
          <p:nvPr/>
        </p:nvCxnSpPr>
        <p:spPr>
          <a:xfrm>
            <a:off x="4843666" y="3058884"/>
            <a:ext cx="1279263" cy="35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1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분석 하기</a:t>
            </a:r>
            <a:r>
              <a:rPr lang="en-US" altLang="ko-KR" dirty="0"/>
              <a:t>(</a:t>
            </a:r>
            <a:r>
              <a:rPr lang="ko-KR" altLang="en-US" dirty="0"/>
              <a:t>디자인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43" y="1383293"/>
            <a:ext cx="3781953" cy="4906060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9" idx="3"/>
          </p:cNvCxnSpPr>
          <p:nvPr/>
        </p:nvCxnSpPr>
        <p:spPr>
          <a:xfrm flipV="1">
            <a:off x="4850606" y="5172579"/>
            <a:ext cx="2407846" cy="6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81021" y="5012752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보이기 여부 체크박스를 클릭해</a:t>
            </a:r>
            <a:endParaRPr lang="en-US" altLang="ko-KR" sz="1400" dirty="0" smtClean="0"/>
          </a:p>
          <a:p>
            <a:r>
              <a:rPr lang="ko-KR" altLang="en-US" sz="1400" dirty="0" smtClean="0"/>
              <a:t>화면 </a:t>
            </a:r>
            <a:r>
              <a:rPr lang="en-US" altLang="ko-KR" sz="1400" dirty="0" smtClean="0"/>
              <a:t>1, 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를 따로 볼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액자 8"/>
          <p:cNvSpPr/>
          <p:nvPr/>
        </p:nvSpPr>
        <p:spPr>
          <a:xfrm>
            <a:off x="4618673" y="5060156"/>
            <a:ext cx="231933" cy="23812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3018473" y="1986756"/>
            <a:ext cx="591502" cy="23812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3018473" y="2196306"/>
            <a:ext cx="591502" cy="23812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1"/>
            <a:endCxn id="14" idx="3"/>
          </p:cNvCxnSpPr>
          <p:nvPr/>
        </p:nvCxnSpPr>
        <p:spPr>
          <a:xfrm flipH="1">
            <a:off x="2503496" y="2105819"/>
            <a:ext cx="514977" cy="2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599" y="195431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화면 </a:t>
            </a:r>
            <a:r>
              <a:rPr lang="en-US" altLang="ko-KR" sz="1400" dirty="0" smtClean="0"/>
              <a:t>1 : </a:t>
            </a:r>
            <a:r>
              <a:rPr lang="ko-KR" altLang="en-US" sz="1400" dirty="0" err="1" smtClean="0"/>
              <a:t>메인화면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2994" y="2582246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화면 </a:t>
            </a:r>
            <a:r>
              <a:rPr lang="en-US" altLang="ko-KR" sz="1400" dirty="0" smtClean="0"/>
              <a:t>2 : </a:t>
            </a:r>
            <a:r>
              <a:rPr lang="ko-KR" altLang="en-US" sz="1400" dirty="0" err="1" smtClean="0"/>
              <a:t>설정화면</a:t>
            </a:r>
            <a:endParaRPr lang="ko-KR" altLang="en-US" sz="1400" dirty="0"/>
          </a:p>
        </p:txBody>
      </p:sp>
      <p:cxnSp>
        <p:nvCxnSpPr>
          <p:cNvPr id="17" name="꺾인 연결선 16"/>
          <p:cNvCxnSpPr>
            <a:stCxn id="11" idx="1"/>
            <a:endCxn id="15" idx="3"/>
          </p:cNvCxnSpPr>
          <p:nvPr/>
        </p:nvCxnSpPr>
        <p:spPr>
          <a:xfrm rot="10800000" flipV="1">
            <a:off x="2501891" y="2315369"/>
            <a:ext cx="516582" cy="42076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981001" y="1550330"/>
            <a:ext cx="8567519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 smtClean="0"/>
              <a:t>준비하기</a:t>
            </a:r>
            <a:endParaRPr lang="en-US" altLang="ko-KR" sz="32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 smtClean="0"/>
              <a:t>불러오기</a:t>
            </a:r>
            <a:endParaRPr lang="en-US" altLang="ko-KR" sz="32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 smtClean="0"/>
              <a:t>사용하기</a:t>
            </a:r>
            <a:endParaRPr lang="en-US" altLang="ko-KR" sz="32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 smtClean="0"/>
              <a:t>분석하기</a:t>
            </a:r>
            <a:endParaRPr lang="en-US" altLang="ko-KR" sz="32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dirty="0" smtClean="0"/>
              <a:t>실행하기</a:t>
            </a:r>
            <a:endParaRPr lang="ko-KR" altLang="en-US" sz="3200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 차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4" b="97790" l="2628" r="955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2488" y="1339602"/>
            <a:ext cx="6163535" cy="5172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분석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30" name="직선 화살표 연결선 29"/>
          <p:cNvCxnSpPr>
            <a:stCxn id="55" idx="3"/>
          </p:cNvCxnSpPr>
          <p:nvPr/>
        </p:nvCxnSpPr>
        <p:spPr>
          <a:xfrm>
            <a:off x="7481888" y="2873375"/>
            <a:ext cx="2344504" cy="13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4" idx="1"/>
          </p:cNvCxnSpPr>
          <p:nvPr/>
        </p:nvCxnSpPr>
        <p:spPr>
          <a:xfrm flipH="1">
            <a:off x="2620430" y="2883610"/>
            <a:ext cx="959850" cy="2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88773" y="2732689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레이블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9826392" y="5695129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로고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레이블</a:t>
            </a:r>
            <a:endParaRPr lang="ko-KR" altLang="en-US" sz="1400" dirty="0"/>
          </a:p>
        </p:txBody>
      </p:sp>
      <p:cxnSp>
        <p:nvCxnSpPr>
          <p:cNvPr id="62" name="직선 화살표 연결선 61"/>
          <p:cNvCxnSpPr>
            <a:stCxn id="60" idx="3"/>
            <a:endCxn id="61" idx="1"/>
          </p:cNvCxnSpPr>
          <p:nvPr/>
        </p:nvCxnSpPr>
        <p:spPr>
          <a:xfrm flipV="1">
            <a:off x="8477625" y="5849018"/>
            <a:ext cx="134876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48961" y="272675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설정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레이블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52755" y="3727612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릴레이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켜기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버튼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2620430" y="3881500"/>
            <a:ext cx="2030046" cy="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25121" y="4548907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릴레이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끄기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버튼</a:t>
            </a:r>
            <a:endParaRPr lang="ko-KR" altLang="en-US" sz="1400" dirty="0"/>
          </a:p>
        </p:txBody>
      </p:sp>
      <p:cxnSp>
        <p:nvCxnSpPr>
          <p:cNvPr id="53" name="직선 화살표 연결선 52"/>
          <p:cNvCxnSpPr>
            <a:stCxn id="57" idx="1"/>
          </p:cNvCxnSpPr>
          <p:nvPr/>
        </p:nvCxnSpPr>
        <p:spPr>
          <a:xfrm flipH="1" flipV="1">
            <a:off x="2620430" y="4654898"/>
            <a:ext cx="2030046" cy="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액자 53"/>
          <p:cNvSpPr/>
          <p:nvPr/>
        </p:nvSpPr>
        <p:spPr>
          <a:xfrm>
            <a:off x="3580280" y="2732690"/>
            <a:ext cx="4882075" cy="3018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액자 54"/>
          <p:cNvSpPr/>
          <p:nvPr/>
        </p:nvSpPr>
        <p:spPr>
          <a:xfrm>
            <a:off x="7193756" y="2781300"/>
            <a:ext cx="288132" cy="184150"/>
          </a:xfrm>
          <a:prstGeom prst="frame">
            <a:avLst>
              <a:gd name="adj1" fmla="val 200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액자 55"/>
          <p:cNvSpPr/>
          <p:nvPr/>
        </p:nvSpPr>
        <p:spPr>
          <a:xfrm>
            <a:off x="4655188" y="3683114"/>
            <a:ext cx="2940999" cy="39677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액자 56"/>
          <p:cNvSpPr/>
          <p:nvPr/>
        </p:nvSpPr>
        <p:spPr>
          <a:xfrm>
            <a:off x="4650476" y="4459910"/>
            <a:ext cx="2940999" cy="39677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액자 59"/>
          <p:cNvSpPr/>
          <p:nvPr/>
        </p:nvSpPr>
        <p:spPr>
          <a:xfrm>
            <a:off x="3580280" y="5476543"/>
            <a:ext cx="4897345" cy="744951"/>
          </a:xfrm>
          <a:prstGeom prst="frame">
            <a:avLst>
              <a:gd name="adj1" fmla="val 66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520" y="1359091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b="1" dirty="0" smtClean="0"/>
              <a:t>화면</a:t>
            </a:r>
            <a:r>
              <a:rPr lang="en-US" altLang="ko-KR" b="1" dirty="0" smtClean="0"/>
              <a:t>1 </a:t>
            </a:r>
            <a:r>
              <a:rPr lang="en-US" altLang="ko-KR" dirty="0" smtClean="0"/>
              <a:t>– </a:t>
            </a:r>
            <a:r>
              <a:rPr lang="ko-KR" altLang="en-US" b="1" dirty="0" err="1" smtClean="0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11" l="988" r="980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4040" y="1436091"/>
            <a:ext cx="4943651" cy="4833792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분석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30" name="직선 화살표 연결선 29"/>
          <p:cNvCxnSpPr>
            <a:stCxn id="54" idx="3"/>
            <a:endCxn id="64" idx="1"/>
          </p:cNvCxnSpPr>
          <p:nvPr/>
        </p:nvCxnSpPr>
        <p:spPr>
          <a:xfrm flipV="1">
            <a:off x="8001000" y="3067943"/>
            <a:ext cx="675342" cy="4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946382" y="3067009"/>
            <a:ext cx="944580" cy="9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41991" y="2921371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뒤로가기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버튼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734391" y="5416280"/>
            <a:ext cx="136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ET</a:t>
            </a:r>
            <a:r>
              <a:rPr lang="ko-KR" altLang="en-US" sz="1400" dirty="0" smtClean="0"/>
              <a:t>로고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레이블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676342" y="291405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레이블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541991" y="3452971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 smtClean="0"/>
              <a:t>주소명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레이블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2911474" y="3606860"/>
            <a:ext cx="869951" cy="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7061" y="3794935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주소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텍스트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레이블</a:t>
            </a:r>
            <a:endParaRPr lang="ko-KR" altLang="en-US" sz="1400" dirty="0"/>
          </a:p>
        </p:txBody>
      </p:sp>
      <p:sp>
        <p:nvSpPr>
          <p:cNvPr id="54" name="액자 53"/>
          <p:cNvSpPr/>
          <p:nvPr/>
        </p:nvSpPr>
        <p:spPr>
          <a:xfrm>
            <a:off x="3781425" y="2915565"/>
            <a:ext cx="4219575" cy="313583"/>
          </a:xfrm>
          <a:prstGeom prst="frame">
            <a:avLst>
              <a:gd name="adj1" fmla="val 109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액자 54"/>
          <p:cNvSpPr/>
          <p:nvPr/>
        </p:nvSpPr>
        <p:spPr>
          <a:xfrm>
            <a:off x="3881436" y="2959894"/>
            <a:ext cx="290513" cy="22383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액자 55"/>
          <p:cNvSpPr/>
          <p:nvPr/>
        </p:nvSpPr>
        <p:spPr>
          <a:xfrm>
            <a:off x="3781425" y="3516208"/>
            <a:ext cx="4219575" cy="18289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액자 56"/>
          <p:cNvSpPr/>
          <p:nvPr/>
        </p:nvSpPr>
        <p:spPr>
          <a:xfrm>
            <a:off x="3781425" y="3786293"/>
            <a:ext cx="4219575" cy="3178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액자 59"/>
          <p:cNvSpPr/>
          <p:nvPr/>
        </p:nvSpPr>
        <p:spPr>
          <a:xfrm>
            <a:off x="3781425" y="5548313"/>
            <a:ext cx="4228890" cy="641037"/>
          </a:xfrm>
          <a:prstGeom prst="frame">
            <a:avLst>
              <a:gd name="adj1" fmla="val 759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3790740" y="4409599"/>
            <a:ext cx="4219575" cy="18289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34391" y="414611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통신명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레이블</a:t>
            </a:r>
            <a:endParaRPr lang="ko-KR" altLang="en-US" sz="1400" dirty="0"/>
          </a:p>
        </p:txBody>
      </p:sp>
      <p:sp>
        <p:nvSpPr>
          <p:cNvPr id="39" name="액자 38"/>
          <p:cNvSpPr/>
          <p:nvPr/>
        </p:nvSpPr>
        <p:spPr>
          <a:xfrm>
            <a:off x="3790740" y="4679684"/>
            <a:ext cx="4219575" cy="3178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03542" y="4721848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통신설정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레이블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400520" y="1359091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b="1" dirty="0" smtClean="0"/>
              <a:t>화면</a:t>
            </a:r>
            <a:r>
              <a:rPr lang="en-US" altLang="ko-KR" b="1" dirty="0" smtClean="0"/>
              <a:t>2 </a:t>
            </a:r>
            <a:r>
              <a:rPr lang="en-US" altLang="ko-KR" dirty="0" smtClean="0"/>
              <a:t>– </a:t>
            </a:r>
            <a:r>
              <a:rPr lang="ko-KR" altLang="en-US" b="1" dirty="0" err="1" smtClean="0"/>
              <a:t>설정화면</a:t>
            </a:r>
            <a:endParaRPr lang="ko-KR" altLang="en-US" dirty="0"/>
          </a:p>
        </p:txBody>
      </p:sp>
      <p:cxnSp>
        <p:nvCxnSpPr>
          <p:cNvPr id="29" name="꺾인 연결선 28"/>
          <p:cNvCxnSpPr>
            <a:stCxn id="57" idx="1"/>
            <a:endCxn id="50" idx="3"/>
          </p:cNvCxnSpPr>
          <p:nvPr/>
        </p:nvCxnSpPr>
        <p:spPr>
          <a:xfrm rot="10800000" flipV="1">
            <a:off x="2821907" y="3945218"/>
            <a:ext cx="959519" cy="3605"/>
          </a:xfrm>
          <a:prstGeom prst="bentConnector3">
            <a:avLst>
              <a:gd name="adj1" fmla="val -186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4" idx="1"/>
          </p:cNvCxnSpPr>
          <p:nvPr/>
        </p:nvCxnSpPr>
        <p:spPr>
          <a:xfrm flipV="1">
            <a:off x="7995572" y="4300006"/>
            <a:ext cx="738819" cy="1878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60" idx="3"/>
          </p:cNvCxnSpPr>
          <p:nvPr/>
        </p:nvCxnSpPr>
        <p:spPr>
          <a:xfrm flipV="1">
            <a:off x="8010315" y="5604167"/>
            <a:ext cx="714761" cy="26466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액자 42"/>
          <p:cNvSpPr/>
          <p:nvPr/>
        </p:nvSpPr>
        <p:spPr>
          <a:xfrm>
            <a:off x="5380195" y="3836194"/>
            <a:ext cx="1280161" cy="2286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액자 44"/>
          <p:cNvSpPr/>
          <p:nvPr/>
        </p:nvSpPr>
        <p:spPr>
          <a:xfrm>
            <a:off x="6677975" y="3836194"/>
            <a:ext cx="1280161" cy="2286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/>
          <p:nvPr/>
        </p:nvCxnSpPr>
        <p:spPr>
          <a:xfrm flipV="1">
            <a:off x="7937523" y="3760939"/>
            <a:ext cx="738819" cy="1878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3" idx="2"/>
          </p:cNvCxnSpPr>
          <p:nvPr/>
        </p:nvCxnSpPr>
        <p:spPr>
          <a:xfrm rot="5400000">
            <a:off x="4528011" y="2794123"/>
            <a:ext cx="221595" cy="276293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33865" y="414169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버튼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648418" y="362146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최근사용주소 버튼</a:t>
            </a:r>
            <a:endParaRPr lang="ko-KR" altLang="en-US" sz="1400" dirty="0"/>
          </a:p>
        </p:txBody>
      </p:sp>
      <p:sp>
        <p:nvSpPr>
          <p:cNvPr id="70" name="액자 69"/>
          <p:cNvSpPr/>
          <p:nvPr/>
        </p:nvSpPr>
        <p:spPr>
          <a:xfrm>
            <a:off x="4740589" y="4727500"/>
            <a:ext cx="1626874" cy="23352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액자 71"/>
          <p:cNvSpPr/>
          <p:nvPr/>
        </p:nvSpPr>
        <p:spPr>
          <a:xfrm>
            <a:off x="6375452" y="4721848"/>
            <a:ext cx="1626874" cy="23352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/>
          <p:nvPr/>
        </p:nvCxnSpPr>
        <p:spPr>
          <a:xfrm rot="10800000" flipV="1">
            <a:off x="2830632" y="4851606"/>
            <a:ext cx="959519" cy="3605"/>
          </a:xfrm>
          <a:prstGeom prst="bentConnector3">
            <a:avLst>
              <a:gd name="adj1" fmla="val -186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70" idx="2"/>
          </p:cNvCxnSpPr>
          <p:nvPr/>
        </p:nvCxnSpPr>
        <p:spPr>
          <a:xfrm rot="5400000">
            <a:off x="4222835" y="3995526"/>
            <a:ext cx="365697" cy="229668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65309" y="5189171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통신연결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버튼</a:t>
            </a:r>
            <a:endParaRPr lang="ko-KR" altLang="en-US" sz="1400" dirty="0"/>
          </a:p>
        </p:txBody>
      </p:sp>
      <p:cxnSp>
        <p:nvCxnSpPr>
          <p:cNvPr id="81" name="꺾인 연결선 80"/>
          <p:cNvCxnSpPr>
            <a:stCxn id="72" idx="2"/>
          </p:cNvCxnSpPr>
          <p:nvPr/>
        </p:nvCxnSpPr>
        <p:spPr>
          <a:xfrm rot="16200000" flipH="1">
            <a:off x="7835508" y="4308749"/>
            <a:ext cx="221597" cy="151483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76342" y="4998974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통신끊기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버튼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74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67"/>
          <a:stretch/>
        </p:blipFill>
        <p:spPr>
          <a:xfrm>
            <a:off x="1150634" y="2304376"/>
            <a:ext cx="4495238" cy="1760547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46"/>
          <a:stretch/>
        </p:blipFill>
        <p:spPr>
          <a:xfrm>
            <a:off x="1150634" y="4441142"/>
            <a:ext cx="4495238" cy="1043109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분석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74472" y="2793076"/>
            <a:ext cx="34165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123112" y="3225338"/>
            <a:ext cx="28429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378334" y="3690851"/>
            <a:ext cx="1612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574472" y="4588625"/>
            <a:ext cx="33915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265323" y="2568632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연결 버튼을 클릭했을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65323" y="3017520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서버에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65323" y="3466408"/>
            <a:ext cx="4089862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연결 중입니다</a:t>
            </a:r>
            <a:r>
              <a:rPr lang="en-US" altLang="ko-KR" dirty="0" smtClean="0">
                <a:solidFill>
                  <a:schemeClr val="tx1"/>
                </a:solidFill>
              </a:rPr>
              <a:t>.” </a:t>
            </a:r>
            <a:r>
              <a:rPr lang="ko-KR" altLang="en-US" dirty="0" smtClean="0">
                <a:solidFill>
                  <a:schemeClr val="tx1"/>
                </a:solidFill>
              </a:rPr>
              <a:t>알림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65323" y="4389119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끊기 버튼을 클릭했을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65323" y="4936398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서버의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연결 끊기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669021" y="4962696"/>
            <a:ext cx="3394082" cy="226142"/>
            <a:chOff x="3675898" y="4695926"/>
            <a:chExt cx="1855658" cy="525974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3675898" y="5221900"/>
              <a:ext cx="185565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675898" y="4695926"/>
              <a:ext cx="0" cy="5259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7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2" y="1478579"/>
            <a:ext cx="4742857" cy="2504762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분석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2" y="3983341"/>
            <a:ext cx="4438095" cy="22000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166687" y="1899689"/>
            <a:ext cx="34165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064000" y="3465182"/>
            <a:ext cx="255820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66099" y="2603500"/>
            <a:ext cx="125610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589780" y="4687152"/>
            <a:ext cx="203242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977939" y="5548833"/>
            <a:ext cx="164426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277306" y="5909121"/>
            <a:ext cx="2344894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060189" y="1675245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서버의 상태가 변경되었을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60189" y="2379056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연결에 성공하였습니다</a:t>
            </a:r>
            <a:r>
              <a:rPr lang="en-US" altLang="ko-KR" dirty="0" smtClean="0">
                <a:solidFill>
                  <a:schemeClr val="tx1"/>
                </a:solidFill>
              </a:rPr>
              <a:t>“ </a:t>
            </a:r>
            <a:r>
              <a:rPr lang="ko-KR" altLang="en-US" dirty="0" smtClean="0">
                <a:solidFill>
                  <a:schemeClr val="tx1"/>
                </a:solidFill>
              </a:rPr>
              <a:t>알림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60187" y="3240738"/>
            <a:ext cx="4093586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끊기 상태라면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StopCommunication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함수 호출하기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60187" y="4462708"/>
            <a:ext cx="4226937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“/sensor” </a:t>
            </a:r>
            <a:r>
              <a:rPr lang="ko-KR" altLang="en-US" dirty="0" smtClean="0">
                <a:solidFill>
                  <a:schemeClr val="tx1"/>
                </a:solidFill>
              </a:rPr>
              <a:t>토픽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ko-KR" altLang="en-US" dirty="0" smtClean="0">
                <a:solidFill>
                  <a:schemeClr val="tx1"/>
                </a:solidFill>
              </a:rPr>
              <a:t> 수신 설정하기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0187" y="5318753"/>
            <a:ext cx="4741288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“/</a:t>
            </a:r>
            <a:r>
              <a:rPr lang="en-US" altLang="ko-KR" dirty="0" err="1" smtClean="0">
                <a:solidFill>
                  <a:schemeClr val="tx1"/>
                </a:solidFill>
              </a:rPr>
              <a:t>digital_output</a:t>
            </a:r>
            <a:r>
              <a:rPr lang="en-US" altLang="ko-KR" dirty="0" smtClean="0">
                <a:solidFill>
                  <a:schemeClr val="tx1"/>
                </a:solidFill>
              </a:rPr>
              <a:t>” </a:t>
            </a:r>
            <a:r>
              <a:rPr lang="ko-KR" altLang="en-US" dirty="0" smtClean="0">
                <a:solidFill>
                  <a:schemeClr val="tx1"/>
                </a:solidFill>
              </a:rPr>
              <a:t>토픽을 수신 설정하기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60187" y="5684677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“ON” </a:t>
            </a:r>
            <a:r>
              <a:rPr lang="ko-KR" altLang="en-US" dirty="0" smtClean="0">
                <a:solidFill>
                  <a:schemeClr val="tx1"/>
                </a:solidFill>
              </a:rPr>
              <a:t>이미지 보이기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618851" y="2202391"/>
            <a:ext cx="296436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060187" y="1977947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연결 상태라면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42532" y="4165790"/>
            <a:ext cx="374068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060187" y="3944549"/>
            <a:ext cx="3950713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 smtClean="0">
                <a:solidFill>
                  <a:schemeClr val="tx1"/>
                </a:solidFill>
              </a:rPr>
              <a:t>StartCommunication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함수 정의하기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40" y="1700512"/>
            <a:ext cx="4370811" cy="4087128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분석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967644" y="3433360"/>
            <a:ext cx="3642088" cy="3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599340" y="1769844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앱을 실행 시킬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28265" y="2636531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 숨김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09732" y="3156677"/>
            <a:ext cx="4089862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설정 버튼을 눌렀을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endCxn id="32" idx="1"/>
          </p:cNvCxnSpPr>
          <p:nvPr/>
        </p:nvCxnSpPr>
        <p:spPr>
          <a:xfrm>
            <a:off x="4888574" y="2449956"/>
            <a:ext cx="1710766" cy="10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599340" y="2236310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 보임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09732" y="3582974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  <a:r>
              <a:rPr lang="en-US" altLang="ko-KR" dirty="0" smtClean="0"/>
              <a:t>1</a:t>
            </a:r>
            <a:r>
              <a:rPr lang="ko-KR" altLang="en-US" dirty="0" smtClean="0"/>
              <a:t> 숨김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622200" y="3997025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 보임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04854" y="4509707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r>
              <a:rPr lang="ko-KR" altLang="en-US" dirty="0" smtClean="0">
                <a:solidFill>
                  <a:schemeClr val="tx1"/>
                </a:solidFill>
              </a:rPr>
              <a:t> 버튼을 눌렀을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911434" y="5142618"/>
            <a:ext cx="693420" cy="15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604854" y="4950153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  <a:r>
              <a:rPr lang="en-US" altLang="ko-KR" dirty="0" smtClean="0"/>
              <a:t>1</a:t>
            </a:r>
            <a:r>
              <a:rPr lang="ko-KR" altLang="en-US" dirty="0" smtClean="0"/>
              <a:t> 보임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604853" y="5374217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 숨김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/>
          <p:nvPr/>
        </p:nvCxnSpPr>
        <p:spPr>
          <a:xfrm>
            <a:off x="5020604" y="2708812"/>
            <a:ext cx="1601596" cy="15714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38" idx="1"/>
          </p:cNvCxnSpPr>
          <p:nvPr/>
        </p:nvCxnSpPr>
        <p:spPr>
          <a:xfrm>
            <a:off x="4911434" y="3922685"/>
            <a:ext cx="1710766" cy="29878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43" idx="1"/>
          </p:cNvCxnSpPr>
          <p:nvPr/>
        </p:nvCxnSpPr>
        <p:spPr>
          <a:xfrm flipV="1">
            <a:off x="3227066" y="4734151"/>
            <a:ext cx="2377788" cy="15645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>
            <a:off x="5067300" y="5399041"/>
            <a:ext cx="537554" cy="1461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endCxn id="37" idx="1"/>
          </p:cNvCxnSpPr>
          <p:nvPr/>
        </p:nvCxnSpPr>
        <p:spPr>
          <a:xfrm>
            <a:off x="5037924" y="3686608"/>
            <a:ext cx="1571808" cy="8103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25" idx="1"/>
          </p:cNvCxnSpPr>
          <p:nvPr/>
        </p:nvCxnSpPr>
        <p:spPr>
          <a:xfrm>
            <a:off x="3413760" y="1975355"/>
            <a:ext cx="3185580" cy="18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816" b="88158" l="12072" r="962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18298" y="839515"/>
            <a:ext cx="7019135" cy="5221412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하기</a:t>
            </a:r>
            <a:r>
              <a:rPr lang="en-US" altLang="ko-KR" dirty="0"/>
              <a:t>(</a:t>
            </a:r>
            <a:r>
              <a:rPr lang="ko-KR" altLang="en-US" dirty="0"/>
              <a:t>블록</a:t>
            </a:r>
            <a:r>
              <a:rPr lang="en-US" altLang="ko-KR" dirty="0" smtClean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00605" y="1877102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릴레이 </a:t>
            </a:r>
            <a:r>
              <a:rPr lang="en-US" altLang="ko-KR" dirty="0" smtClean="0">
                <a:solidFill>
                  <a:schemeClr val="tx1"/>
                </a:solidFill>
              </a:rPr>
              <a:t>ON </a:t>
            </a:r>
            <a:r>
              <a:rPr lang="ko-KR" altLang="en-US" dirty="0" smtClean="0">
                <a:solidFill>
                  <a:schemeClr val="tx1"/>
                </a:solidFill>
              </a:rPr>
              <a:t>버튼을 클릭했을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60189" y="2693706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D5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로 송신 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릴레이의 </a:t>
            </a:r>
            <a:r>
              <a:rPr lang="ko-KR" altLang="en-US" dirty="0" err="1" smtClean="0">
                <a:solidFill>
                  <a:schemeClr val="tx1"/>
                </a:solidFill>
              </a:rPr>
              <a:t>핀번호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032573" y="2077879"/>
            <a:ext cx="4768030" cy="23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200650" y="2901844"/>
            <a:ext cx="1787195" cy="16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800605" y="3450221"/>
            <a:ext cx="3599411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릴레이 </a:t>
            </a:r>
            <a:r>
              <a:rPr lang="en-US" altLang="ko-KR" dirty="0" smtClean="0">
                <a:solidFill>
                  <a:schemeClr val="tx1"/>
                </a:solidFill>
              </a:rPr>
              <a:t>OFF </a:t>
            </a:r>
            <a:r>
              <a:rPr lang="ko-KR" altLang="en-US" dirty="0" smtClean="0">
                <a:solidFill>
                  <a:schemeClr val="tx1"/>
                </a:solidFill>
              </a:rPr>
              <a:t>버튼을 클릭했을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60189" y="4266825"/>
            <a:ext cx="3787920" cy="4488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D5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로 송신 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릴레이의 </a:t>
            </a:r>
            <a:r>
              <a:rPr lang="ko-KR" altLang="en-US" dirty="0" err="1">
                <a:solidFill>
                  <a:schemeClr val="tx1"/>
                </a:solidFill>
              </a:rPr>
              <a:t>핀번호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089275" y="3651000"/>
            <a:ext cx="4711328" cy="23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00650" y="4451298"/>
            <a:ext cx="1787195" cy="23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 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/>
              <a:t>[</a:t>
            </a:r>
            <a:r>
              <a:rPr lang="en-US" altLang="ko-KR" sz="3200" dirty="0" err="1"/>
              <a:t>Andriod</a:t>
            </a:r>
            <a:r>
              <a:rPr lang="ko-KR" altLang="en-US" sz="3200" dirty="0"/>
              <a:t>만 가능</a:t>
            </a:r>
            <a:r>
              <a:rPr lang="en-US" altLang="ko-KR" sz="3200" dirty="0" smtClean="0"/>
              <a:t>]</a:t>
            </a:r>
            <a:endParaRPr lang="ko-KR" altLang="en-US" sz="3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50" y="1917659"/>
            <a:ext cx="3589520" cy="4351337"/>
          </a:xfrm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실행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앱 설치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내용 개체 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08" y="1894799"/>
            <a:ext cx="2291293" cy="4351337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904875" y="1304926"/>
            <a:ext cx="86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smtClean="0"/>
              <a:t>Google play store – MIT AI2 Companion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앱 설치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scan QR code </a:t>
            </a:r>
            <a:r>
              <a:rPr lang="ko-KR" altLang="en-US" dirty="0" smtClean="0"/>
              <a:t>클릭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450124" y="3164324"/>
            <a:ext cx="586220" cy="378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70613" y="4091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36912" y="3402330"/>
            <a:ext cx="1654508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04166" y="340233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QR </a:t>
            </a:r>
            <a:r>
              <a:rPr lang="ko-KR" altLang="en-US" dirty="0" smtClean="0"/>
              <a:t>스캔 버튼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070613" y="3771662"/>
            <a:ext cx="7320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72687" y="3358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5898" y="31643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실행 하기</a:t>
            </a:r>
            <a:r>
              <a:rPr lang="en-US" altLang="ko-KR" dirty="0"/>
              <a:t>(AI </a:t>
            </a:r>
            <a:r>
              <a:rPr lang="ko-KR" altLang="en-US" dirty="0" err="1"/>
              <a:t>컴패니언</a:t>
            </a:r>
            <a:r>
              <a:rPr lang="ko-KR" altLang="en-US" dirty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6" y="2417104"/>
            <a:ext cx="5266667" cy="2819048"/>
          </a:xfr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904875" y="1304926"/>
            <a:ext cx="41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b="1" dirty="0" smtClean="0"/>
              <a:t>연결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AI </a:t>
            </a:r>
            <a:r>
              <a:rPr lang="ko-KR" altLang="en-US" b="1" dirty="0" err="1" smtClean="0"/>
              <a:t>컴패니언</a:t>
            </a:r>
            <a:r>
              <a:rPr lang="ko-KR" altLang="en-US" b="1" dirty="0" smtClean="0"/>
              <a:t> 클릭 </a:t>
            </a:r>
            <a:r>
              <a:rPr lang="en-US" altLang="ko-KR" dirty="0" smtClean="0"/>
              <a:t>– QR </a:t>
            </a:r>
            <a:r>
              <a:rPr lang="ko-KR" altLang="en-US" dirty="0" smtClean="0"/>
              <a:t>스캔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1125" y="24171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8395" y="27824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825" y="2052734"/>
            <a:ext cx="3759840" cy="3715520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240918" y="495124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QR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125946" y="3762099"/>
            <a:ext cx="7320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82443" y="30872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2" y="1945654"/>
            <a:ext cx="5453818" cy="107512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실행 하기</a:t>
            </a:r>
            <a:r>
              <a:rPr lang="en-US" altLang="ko-KR" dirty="0"/>
              <a:t>(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1"/>
          <a:stretch/>
        </p:blipFill>
        <p:spPr>
          <a:xfrm>
            <a:off x="349582" y="4367302"/>
            <a:ext cx="5453818" cy="104289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904875" y="1304926"/>
            <a:ext cx="5584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b="1" dirty="0" smtClean="0"/>
              <a:t>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Android App </a:t>
            </a:r>
            <a:r>
              <a:rPr lang="en-US" altLang="ko-KR" dirty="0"/>
              <a:t>– </a:t>
            </a:r>
            <a:r>
              <a:rPr lang="en-US" altLang="ko-KR" b="1" dirty="0" err="1" smtClean="0"/>
              <a:t>Download.apk</a:t>
            </a:r>
            <a:r>
              <a:rPr lang="en-US" altLang="ko-KR" b="1" dirty="0" smtClean="0"/>
              <a:t> now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06140" y="19167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9431" y="23574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0345" y="3697530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dirty="0" smtClean="0"/>
              <a:t>빌드 진행중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256173" y="4879692"/>
            <a:ext cx="7320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2794918" y="3671401"/>
            <a:ext cx="7320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343276" y="1759009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 err="1" smtClean="0"/>
              <a:t>Apk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다운로드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16" y="2357448"/>
            <a:ext cx="4247289" cy="311165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7426436" y="27312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pPr algn="ctr"/>
            <a:r>
              <a:rPr lang="en-US" altLang="ko-KR" b="1" dirty="0" smtClean="0"/>
              <a:t>1. </a:t>
            </a:r>
            <a:r>
              <a:rPr lang="ko-KR" altLang="en-US" b="1" dirty="0" smtClean="0"/>
              <a:t>준비하기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/>
              <a:t>1. </a:t>
            </a:r>
            <a:r>
              <a:rPr lang="ko-KR" altLang="en-US" sz="3000" b="1" dirty="0" smtClean="0"/>
              <a:t>준비하기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홈페이지 접속</a:t>
            </a:r>
            <a:r>
              <a:rPr lang="en-US" altLang="ko-KR" sz="3000" b="1" dirty="0" smtClean="0"/>
              <a:t>)</a:t>
            </a:r>
            <a:endParaRPr lang="ko-KR" altLang="en-US" sz="3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65909" y="1297154"/>
            <a:ext cx="8576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b="1" dirty="0" err="1"/>
              <a:t>앱인벤터</a:t>
            </a:r>
            <a:r>
              <a:rPr lang="ko-KR" altLang="en-US" b="1" dirty="0"/>
              <a:t> </a:t>
            </a:r>
            <a:r>
              <a:rPr lang="ko-KR" altLang="en-US" b="1" dirty="0" smtClean="0"/>
              <a:t>홈페이지 접속 </a:t>
            </a:r>
            <a:r>
              <a:rPr lang="en-US" altLang="ko-KR" b="1" dirty="0" smtClean="0"/>
              <a:t>(</a:t>
            </a:r>
            <a:r>
              <a:rPr lang="en-US" altLang="ko-KR" b="1" dirty="0">
                <a:hlinkClick r:id="rId2"/>
              </a:rPr>
              <a:t>https://appinventor.mit.edu</a:t>
            </a:r>
            <a:r>
              <a:rPr lang="en-US" altLang="ko-KR" b="1" dirty="0" smtClean="0">
                <a:hlinkClick r:id="rId2"/>
              </a:rPr>
              <a:t>/</a:t>
            </a:r>
            <a:r>
              <a:rPr lang="en-US" altLang="ko-KR" b="1" dirty="0" smtClean="0"/>
              <a:t>) – Create Apps!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11" y="1856831"/>
            <a:ext cx="7596423" cy="4290016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3727655" y="1958974"/>
            <a:ext cx="689564" cy="200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653" y="18454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33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0" t="9279" r="10138" b="9616"/>
          <a:stretch/>
        </p:blipFill>
        <p:spPr>
          <a:xfrm>
            <a:off x="904875" y="1816331"/>
            <a:ext cx="3610948" cy="4170784"/>
          </a:xfr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 smtClean="0"/>
              <a:t>준비하기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로그인하기</a:t>
            </a:r>
            <a:r>
              <a:rPr lang="en-US" altLang="ko-KR" sz="3000" b="1" dirty="0" smtClean="0"/>
              <a:t>)</a:t>
            </a:r>
            <a:endParaRPr lang="ko-KR" altLang="en-US" sz="3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4875" y="1304926"/>
            <a:ext cx="6771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o-KR" altLang="en-US" b="1" dirty="0" smtClean="0"/>
              <a:t>구글 계정으로 로그인하기 </a:t>
            </a:r>
            <a:r>
              <a:rPr lang="en-US" altLang="ko-KR" b="1" dirty="0" smtClean="0"/>
              <a:t>– I accept times of service!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2" t="6810" r="14525" b="6143"/>
          <a:stretch/>
        </p:blipFill>
        <p:spPr>
          <a:xfrm>
            <a:off x="5891558" y="1986678"/>
            <a:ext cx="5562527" cy="383008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1383505" y="3154744"/>
            <a:ext cx="2678907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91500" y="5384005"/>
            <a:ext cx="952500" cy="130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767070" y="3901722"/>
            <a:ext cx="9373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704" y="3120642"/>
            <a:ext cx="40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35242" y="5244120"/>
            <a:ext cx="40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 smtClean="0"/>
              <a:t>준비하기</a:t>
            </a:r>
            <a:r>
              <a:rPr lang="en-US" altLang="ko-KR" sz="3000" b="1" dirty="0" smtClean="0"/>
              <a:t>(</a:t>
            </a:r>
            <a:r>
              <a:rPr lang="ko-KR" altLang="en-US" sz="3000" b="1" dirty="0" err="1" smtClean="0"/>
              <a:t>인트로</a:t>
            </a:r>
            <a:r>
              <a:rPr lang="en-US" altLang="ko-KR" sz="3000" b="1" dirty="0" smtClean="0"/>
              <a:t>)</a:t>
            </a:r>
            <a:endParaRPr lang="ko-KR" altLang="en-US" sz="3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2" t="28213" r="29495" b="17914"/>
          <a:stretch/>
        </p:blipFill>
        <p:spPr>
          <a:xfrm>
            <a:off x="907338" y="1885494"/>
            <a:ext cx="3187057" cy="2469093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20762" r="20216" b="17915"/>
          <a:stretch/>
        </p:blipFill>
        <p:spPr>
          <a:xfrm>
            <a:off x="6005371" y="3011755"/>
            <a:ext cx="5538405" cy="3118998"/>
          </a:xfr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-474786" y="1335787"/>
            <a:ext cx="5029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altLang="ko-KR" b="1" dirty="0" err="1" smtClean="0"/>
              <a:t>Countinue</a:t>
            </a:r>
            <a:r>
              <a:rPr lang="en-US" altLang="ko-KR" b="1" dirty="0" smtClean="0"/>
              <a:t> </a:t>
            </a:r>
            <a:r>
              <a:rPr lang="en-US" altLang="ko-KR" b="1" dirty="0"/>
              <a:t>&gt;</a:t>
            </a:r>
            <a:r>
              <a:rPr lang="en-US" altLang="ko-KR" b="1" dirty="0" smtClean="0"/>
              <a:t> CLOSE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041807" y="4129354"/>
            <a:ext cx="370274" cy="139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47247" y="5857875"/>
            <a:ext cx="1381796" cy="168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6139" y="40098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42167" y="57478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4368337" y="3011755"/>
            <a:ext cx="1452352" cy="66297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0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108" b="65640"/>
          <a:stretch/>
        </p:blipFill>
        <p:spPr>
          <a:xfrm>
            <a:off x="241199" y="2039584"/>
            <a:ext cx="11782708" cy="2378180"/>
          </a:xfr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/>
              <a:t>1. </a:t>
            </a:r>
            <a:r>
              <a:rPr lang="ko-KR" altLang="en-US" sz="3000" b="1" dirty="0" smtClean="0"/>
              <a:t>준비하기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언어 설정</a:t>
            </a:r>
            <a:r>
              <a:rPr lang="en-US" altLang="ko-KR" sz="3000" b="1" dirty="0" smtClean="0"/>
              <a:t>)</a:t>
            </a:r>
            <a:endParaRPr lang="ko-KR" altLang="en-US" sz="3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3188" y="1312009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b="1" dirty="0" smtClean="0"/>
              <a:t>English</a:t>
            </a:r>
            <a:r>
              <a:rPr lang="en-US" altLang="ko-KR" dirty="0" smtClean="0"/>
              <a:t> – </a:t>
            </a:r>
            <a:r>
              <a:rPr lang="ko-KR" altLang="en-US" b="1" dirty="0" smtClean="0"/>
              <a:t>한국어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11313022" y="2060253"/>
            <a:ext cx="618628" cy="251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34688" y="3944038"/>
            <a:ext cx="1096962" cy="262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1" t="-131" r="712" b="63962"/>
          <a:stretch/>
        </p:blipFill>
        <p:spPr>
          <a:xfrm>
            <a:off x="5259625" y="2651079"/>
            <a:ext cx="4028375" cy="35333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직사각형 24"/>
          <p:cNvSpPr/>
          <p:nvPr/>
        </p:nvSpPr>
        <p:spPr>
          <a:xfrm>
            <a:off x="6806587" y="2689183"/>
            <a:ext cx="818176" cy="334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72189" y="5364668"/>
            <a:ext cx="1552574" cy="334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19" idx="1"/>
            <a:endCxn id="25" idx="3"/>
          </p:cNvCxnSpPr>
          <p:nvPr/>
        </p:nvCxnSpPr>
        <p:spPr>
          <a:xfrm rot="10800000" flipV="1">
            <a:off x="7624764" y="2185827"/>
            <a:ext cx="3688259" cy="67060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0" idx="1"/>
            <a:endCxn id="26" idx="3"/>
          </p:cNvCxnSpPr>
          <p:nvPr/>
        </p:nvCxnSpPr>
        <p:spPr>
          <a:xfrm rot="10800000" flipV="1">
            <a:off x="7624764" y="4075322"/>
            <a:ext cx="3209925" cy="145659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37798" y="17772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92402" y="3657289"/>
            <a:ext cx="26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" b="48374"/>
          <a:stretch/>
        </p:blipFill>
        <p:spPr>
          <a:xfrm>
            <a:off x="427965" y="1567782"/>
            <a:ext cx="11431607" cy="3191505"/>
          </a:xfrm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준비하기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준비 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6F5-7B7A-4C69-973F-B930BC8BDA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smtClean="0"/>
              <a:t>불러오기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5" name="텍스트 개체 틀 6"/>
          <p:cNvSpPr>
            <a:spLocks noGrp="1"/>
          </p:cNvSpPr>
          <p:nvPr>
            <p:ph type="body" idx="1"/>
          </p:nvPr>
        </p:nvSpPr>
        <p:spPr>
          <a:xfrm>
            <a:off x="831850" y="3812381"/>
            <a:ext cx="10515600" cy="1500187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err="1" smtClean="0">
                <a:solidFill>
                  <a:schemeClr val="tx1"/>
                </a:solidFill>
              </a:rPr>
              <a:t>앱인벤터</a:t>
            </a:r>
            <a:r>
              <a:rPr lang="ko-KR" altLang="en-US" dirty="0" smtClean="0">
                <a:solidFill>
                  <a:schemeClr val="tx1"/>
                </a:solidFill>
              </a:rPr>
              <a:t> 소스 파일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aia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211125_ET보드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211125_ET보드 테마" id="{095A9993-0F6B-4649-9A1E-FB9CD123DAB4}" vid="{9E68B517-0FD0-4534-9E5F-9D7FAABC82A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F211125_ET보드 테마</Template>
  <TotalTime>2222</TotalTime>
  <Words>697</Words>
  <Application>Microsoft Office PowerPoint</Application>
  <PresentationFormat>와이드스크린</PresentationFormat>
  <Paragraphs>200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KoPubWorld돋움체_Pro Bold</vt:lpstr>
      <vt:lpstr>KoPub돋움체_Pro Bold</vt:lpstr>
      <vt:lpstr>맑은 고딕</vt:lpstr>
      <vt:lpstr>Arial</vt:lpstr>
      <vt:lpstr>Wingdings</vt:lpstr>
      <vt:lpstr>F211125_ET보드 테마</vt:lpstr>
      <vt:lpstr>RELAY_IoT 앱인벤터 v1.0</vt:lpstr>
      <vt:lpstr>목 차</vt:lpstr>
      <vt:lpstr>1. 준비하기</vt:lpstr>
      <vt:lpstr>1. 준비하기(홈페이지 접속)</vt:lpstr>
      <vt:lpstr>1. 준비하기(로그인하기)</vt:lpstr>
      <vt:lpstr>1. 준비하기(인트로)</vt:lpstr>
      <vt:lpstr>1. 준비하기(언어 설정)</vt:lpstr>
      <vt:lpstr>1. 준비하기(준비 완료)</vt:lpstr>
      <vt:lpstr>2. 불러오기</vt:lpstr>
      <vt:lpstr>2. 불러오기(예제 파일 다운)</vt:lpstr>
      <vt:lpstr>2. 불러오기(파일 확인)</vt:lpstr>
      <vt:lpstr>2. 불러오기(끌어다 놓기)</vt:lpstr>
      <vt:lpstr>2. 불러오기(불러오기 완료)</vt:lpstr>
      <vt:lpstr>3. 사용하기</vt:lpstr>
      <vt:lpstr>3. 사용하기(디자이너 화면)</vt:lpstr>
      <vt:lpstr>3. 사용하기(블록 화면)</vt:lpstr>
      <vt:lpstr>4. 분석 하기</vt:lpstr>
      <vt:lpstr>4. 분석 하기(화면 크게 보기)</vt:lpstr>
      <vt:lpstr>4. 분석 하기(디자인)</vt:lpstr>
      <vt:lpstr>4. 분석 하기(디자인)</vt:lpstr>
      <vt:lpstr>4. 분석 하기(디자인)</vt:lpstr>
      <vt:lpstr>4. 분석 하기(블록)</vt:lpstr>
      <vt:lpstr>4. 분석 하기(블록)</vt:lpstr>
      <vt:lpstr>4. 분석 하기(블록)</vt:lpstr>
      <vt:lpstr>분석 하기(블록)</vt:lpstr>
      <vt:lpstr>5. 실행 하기 [Andriod만 가능]</vt:lpstr>
      <vt:lpstr>5. 실행 하기(앱 설치)</vt:lpstr>
      <vt:lpstr>5. 실행 하기(AI 컴패니언 )</vt:lpstr>
      <vt:lpstr>5. 실행 하기(Apk 파일)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201</cp:revision>
  <cp:lastPrinted>2022-08-12T01:09:21Z</cp:lastPrinted>
  <dcterms:created xsi:type="dcterms:W3CDTF">2021-11-25T02:05:58Z</dcterms:created>
  <dcterms:modified xsi:type="dcterms:W3CDTF">2022-10-31T06:10:51Z</dcterms:modified>
</cp:coreProperties>
</file>