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349" r:id="rId6"/>
    <p:sldId id="351" r:id="rId7"/>
    <p:sldId id="352" r:id="rId8"/>
    <p:sldId id="353" r:id="rId9"/>
    <p:sldId id="355" r:id="rId10"/>
    <p:sldId id="354" r:id="rId11"/>
    <p:sldId id="35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A0B8CD"/>
    <a:srgbClr val="0071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100" d="100"/>
          <a:sy n="100" d="100"/>
        </p:scale>
        <p:origin x="2472" y="15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4F1AE-8A4B-4DF5-A3CE-9632DE51491E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CEA32C-F491-4774-BA04-9D77A418C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198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609268" cy="6858000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245"/>
            <a:stretch/>
          </p:blipFill>
          <p:spPr>
            <a:xfrm>
              <a:off x="9525000" y="0"/>
              <a:ext cx="2667000" cy="6858000"/>
            </a:xfrm>
            <a:prstGeom prst="rect">
              <a:avLst/>
            </a:prstGeom>
          </p:spPr>
        </p:pic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92000" y="820800"/>
            <a:ext cx="9144000" cy="2073600"/>
          </a:xfrm>
        </p:spPr>
        <p:txBody>
          <a:bodyPr anchor="t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664400" y="2894400"/>
            <a:ext cx="4071600" cy="1170000"/>
          </a:xfrm>
        </p:spPr>
        <p:txBody>
          <a:bodyPr anchor="b">
            <a:normAutofit/>
          </a:bodyPr>
          <a:lstStyle>
            <a:lvl1pPr marL="0" indent="0" algn="r">
              <a:buNone/>
              <a:defRPr sz="20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945C-D6AA-4A4B-97B9-E2B8B13FD2EC}" type="datetime1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5CDB-BE62-4230-AF58-FB85D34048D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바닥글 개체 틀 4"/>
          <p:cNvSpPr txBox="1">
            <a:spLocks/>
          </p:cNvSpPr>
          <p:nvPr/>
        </p:nvSpPr>
        <p:spPr>
          <a:xfrm>
            <a:off x="241199" y="6512399"/>
            <a:ext cx="1798615" cy="3217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http://et.ketri.re.kr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935461" y="651360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1200" b="1" dirty="0" smtClean="0">
                <a:ln w="3175">
                  <a:solidFill>
                    <a:schemeClr val="tx1"/>
                  </a:solidFill>
                </a:ln>
                <a:solidFill>
                  <a:srgbClr val="1BDEAB"/>
                </a:solidFill>
                <a:cs typeface="KoPubWorld돋움체_Pro Bold" panose="00000800000000000000" pitchFamily="50" charset="-127"/>
              </a:rPr>
              <a:t>ET</a:t>
            </a:r>
            <a:r>
              <a:rPr lang="ko-KR" altLang="en-US" sz="1200" b="1" dirty="0" smtClean="0">
                <a:ln w="3175">
                  <a:solidFill>
                    <a:schemeClr val="tx1"/>
                  </a:solidFill>
                </a:ln>
                <a:solidFill>
                  <a:srgbClr val="1BDEAB"/>
                </a:solidFill>
                <a:cs typeface="KoPubWorld돋움체_Pro Bold" panose="00000800000000000000" pitchFamily="50" charset="-127"/>
              </a:rPr>
              <a:t>보드</a:t>
            </a:r>
            <a:r>
              <a:rPr lang="en-US" altLang="ko-KR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, </a:t>
            </a:r>
            <a:r>
              <a:rPr lang="ko-KR" altLang="en-US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이렇게 사용하세요</a:t>
            </a:r>
            <a:r>
              <a:rPr lang="en-US" altLang="ko-KR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!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856909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C0FD2-A7EA-445A-99D6-2B5D57779817}" type="datetime1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5CDB-BE62-4230-AF58-FB85D3404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573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45"/>
          <a:stretch/>
        </p:blipFill>
        <p:spPr>
          <a:xfrm>
            <a:off x="-304800" y="0"/>
            <a:ext cx="12496800" cy="6858000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F6853-DEBF-4B48-BD2F-F2C856298F33}" type="datetime1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5CDB-BE62-4230-AF58-FB85D34048D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바닥글 개체 틀 4"/>
          <p:cNvSpPr txBox="1">
            <a:spLocks/>
          </p:cNvSpPr>
          <p:nvPr/>
        </p:nvSpPr>
        <p:spPr>
          <a:xfrm>
            <a:off x="241199" y="6512399"/>
            <a:ext cx="1798615" cy="3217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http://et.ketri.re.kr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935461" y="651360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1200" b="1" dirty="0" smtClean="0">
                <a:ln w="3175">
                  <a:solidFill>
                    <a:schemeClr val="tx1"/>
                  </a:solidFill>
                </a:ln>
                <a:solidFill>
                  <a:srgbClr val="1BDEAB"/>
                </a:solidFill>
                <a:cs typeface="KoPubWorld돋움체_Pro Bold" panose="00000800000000000000" pitchFamily="50" charset="-127"/>
              </a:rPr>
              <a:t>ET</a:t>
            </a:r>
            <a:r>
              <a:rPr lang="ko-KR" altLang="en-US" sz="1200" b="1" dirty="0" smtClean="0">
                <a:ln w="3175">
                  <a:solidFill>
                    <a:schemeClr val="tx1"/>
                  </a:solidFill>
                </a:ln>
                <a:solidFill>
                  <a:srgbClr val="1BDEAB"/>
                </a:solidFill>
                <a:cs typeface="KoPubWorld돋움체_Pro Bold" panose="00000800000000000000" pitchFamily="50" charset="-127"/>
              </a:rPr>
              <a:t>보드</a:t>
            </a:r>
            <a:r>
              <a:rPr lang="en-US" altLang="ko-KR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, </a:t>
            </a:r>
            <a:r>
              <a:rPr lang="ko-KR" altLang="en-US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이렇게 사용하세요</a:t>
            </a:r>
            <a:r>
              <a:rPr lang="en-US" altLang="ko-KR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!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261803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DC70C-DB45-43B7-A937-29AC3B080398}" type="datetime1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5CDB-BE62-4230-AF58-FB85D3404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437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1BAC-6284-4C8C-892D-349264ED50C6}" type="datetime1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5CDB-BE62-4230-AF58-FB85D3404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2872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70C18-96EC-4369-8E2A-8FFF56098375}" type="datetime1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5CDB-BE62-4230-AF58-FB85D3404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230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E7E78-D1C8-4C1F-9F2E-354963B82D64}" type="datetime1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5CDB-BE62-4230-AF58-FB85D3404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386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7E66-0ED1-44AC-BF5C-3BE3094ECB7A}" type="datetime1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5CDB-BE62-4230-AF58-FB85D3404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244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1" y="6455727"/>
            <a:ext cx="12191999" cy="402272"/>
            <a:chOff x="1" y="0"/>
            <a:chExt cx="12191999" cy="402272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846" t="-1" b="324"/>
            <a:stretch/>
          </p:blipFill>
          <p:spPr>
            <a:xfrm rot="16200000">
              <a:off x="3218341" y="-3218340"/>
              <a:ext cx="399098" cy="6835777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814"/>
            <a:stretch/>
          </p:blipFill>
          <p:spPr>
            <a:xfrm rot="16200000">
              <a:off x="8561864" y="-3227864"/>
              <a:ext cx="402272" cy="6858000"/>
            </a:xfrm>
            <a:prstGeom prst="rect">
              <a:avLst/>
            </a:prstGeom>
          </p:spPr>
        </p:pic>
      </p:grp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5600" y="1490400"/>
            <a:ext cx="10515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099D-1958-4CBE-856C-528F9F3D641C}" type="datetime1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41199" y="6512399"/>
            <a:ext cx="1798615" cy="321787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0" y="0"/>
            <a:ext cx="12192000" cy="1145754"/>
            <a:chOff x="0" y="0"/>
            <a:chExt cx="12192000" cy="116840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841"/>
            <a:stretch/>
          </p:blipFill>
          <p:spPr>
            <a:xfrm rot="16200000">
              <a:off x="2844800" y="-2844800"/>
              <a:ext cx="1168400" cy="6858000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841"/>
            <a:stretch/>
          </p:blipFill>
          <p:spPr>
            <a:xfrm rot="16200000">
              <a:off x="8178800" y="-2844800"/>
              <a:ext cx="1168400" cy="6858000"/>
            </a:xfrm>
            <a:prstGeom prst="rect">
              <a:avLst/>
            </a:prstGeom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64400" y="226800"/>
            <a:ext cx="10515600" cy="7128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88000" y="219600"/>
            <a:ext cx="27432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45FD5CDB-BE62-4230-AF58-FB85D34048D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935461" y="651360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1200" b="1" dirty="0" smtClean="0">
                <a:ln w="3175">
                  <a:solidFill>
                    <a:schemeClr val="tx1"/>
                  </a:solidFill>
                </a:ln>
                <a:solidFill>
                  <a:srgbClr val="1BDEAB"/>
                </a:solidFill>
                <a:cs typeface="KoPubWorld돋움체_Pro Bold" panose="00000800000000000000" pitchFamily="50" charset="-127"/>
              </a:rPr>
              <a:t>ET</a:t>
            </a:r>
            <a:r>
              <a:rPr lang="ko-KR" altLang="en-US" sz="1200" b="1" dirty="0" smtClean="0">
                <a:ln w="3175">
                  <a:solidFill>
                    <a:schemeClr val="tx1"/>
                  </a:solidFill>
                </a:ln>
                <a:solidFill>
                  <a:srgbClr val="1BDEAB"/>
                </a:solidFill>
                <a:cs typeface="KoPubWorld돋움체_Pro Bold" panose="00000800000000000000" pitchFamily="50" charset="-127"/>
              </a:rPr>
              <a:t>보드</a:t>
            </a:r>
            <a:r>
              <a:rPr lang="en-US" altLang="ko-KR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, </a:t>
            </a:r>
            <a:r>
              <a:rPr lang="ko-KR" altLang="en-US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이렇게 사용하세요</a:t>
            </a:r>
            <a:r>
              <a:rPr lang="en-US" altLang="ko-KR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!</a:t>
            </a:r>
            <a:endParaRPr lang="ko-KR" altLang="en-US" sz="1200" b="1" dirty="0"/>
          </a:p>
        </p:txBody>
      </p:sp>
      <p:sp>
        <p:nvSpPr>
          <p:cNvPr id="17" name="타원 16"/>
          <p:cNvSpPr/>
          <p:nvPr/>
        </p:nvSpPr>
        <p:spPr>
          <a:xfrm>
            <a:off x="494506" y="196851"/>
            <a:ext cx="687387" cy="687387"/>
          </a:xfrm>
          <a:prstGeom prst="ellipse">
            <a:avLst/>
          </a:prstGeom>
          <a:solidFill>
            <a:srgbClr val="477C5F"/>
          </a:solidFill>
          <a:ln w="28575">
            <a:solidFill>
              <a:srgbClr val="372E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ET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보드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535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(그림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1" y="6455727"/>
            <a:ext cx="12191999" cy="402272"/>
            <a:chOff x="1" y="0"/>
            <a:chExt cx="12191999" cy="402272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846" t="-1" b="324"/>
            <a:stretch/>
          </p:blipFill>
          <p:spPr>
            <a:xfrm rot="16200000">
              <a:off x="3218341" y="-3218340"/>
              <a:ext cx="399098" cy="6835777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814"/>
            <a:stretch/>
          </p:blipFill>
          <p:spPr>
            <a:xfrm rot="16200000">
              <a:off x="8561864" y="-3227864"/>
              <a:ext cx="402272" cy="6858000"/>
            </a:xfrm>
            <a:prstGeom prst="rect">
              <a:avLst/>
            </a:prstGeom>
          </p:spPr>
        </p:pic>
      </p:grp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46E7-32F7-4F04-BD7B-DC176E9D530C}" type="datetime1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41199" y="6512399"/>
            <a:ext cx="1798615" cy="321787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0" y="0"/>
            <a:ext cx="12192000" cy="1168400"/>
            <a:chOff x="0" y="0"/>
            <a:chExt cx="12192000" cy="116840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841"/>
            <a:stretch/>
          </p:blipFill>
          <p:spPr>
            <a:xfrm rot="16200000">
              <a:off x="2844800" y="-2844800"/>
              <a:ext cx="1168400" cy="6858000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841"/>
            <a:stretch/>
          </p:blipFill>
          <p:spPr>
            <a:xfrm rot="16200000">
              <a:off x="8178800" y="-2844800"/>
              <a:ext cx="1168400" cy="6858000"/>
            </a:xfrm>
            <a:prstGeom prst="rect">
              <a:avLst/>
            </a:prstGeom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64400" y="226800"/>
            <a:ext cx="10515600" cy="7128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88000" y="219600"/>
            <a:ext cx="27432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45FD5CDB-BE62-4230-AF58-FB85D34048D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935461" y="651360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1200" b="1" dirty="0" smtClean="0">
                <a:ln w="3175">
                  <a:solidFill>
                    <a:schemeClr val="tx1"/>
                  </a:solidFill>
                </a:ln>
                <a:solidFill>
                  <a:srgbClr val="1BDEAB"/>
                </a:solidFill>
                <a:cs typeface="KoPubWorld돋움체_Pro Bold" panose="00000800000000000000" pitchFamily="50" charset="-127"/>
              </a:rPr>
              <a:t>ET</a:t>
            </a:r>
            <a:r>
              <a:rPr lang="ko-KR" altLang="en-US" sz="1200" b="1" dirty="0" smtClean="0">
                <a:ln w="3175">
                  <a:solidFill>
                    <a:schemeClr val="tx1"/>
                  </a:solidFill>
                </a:ln>
                <a:solidFill>
                  <a:srgbClr val="1BDEAB"/>
                </a:solidFill>
                <a:cs typeface="KoPubWorld돋움체_Pro Bold" panose="00000800000000000000" pitchFamily="50" charset="-127"/>
              </a:rPr>
              <a:t>보드</a:t>
            </a:r>
            <a:r>
              <a:rPr lang="en-US" altLang="ko-KR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, </a:t>
            </a:r>
            <a:r>
              <a:rPr lang="ko-KR" altLang="en-US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이렇게 사용하세요</a:t>
            </a:r>
            <a:r>
              <a:rPr lang="en-US" altLang="ko-KR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!</a:t>
            </a:r>
            <a:endParaRPr lang="ko-KR" altLang="en-US" sz="1200" b="1" dirty="0"/>
          </a:p>
        </p:txBody>
      </p:sp>
      <p:sp>
        <p:nvSpPr>
          <p:cNvPr id="17" name="타원 16"/>
          <p:cNvSpPr/>
          <p:nvPr/>
        </p:nvSpPr>
        <p:spPr>
          <a:xfrm>
            <a:off x="494506" y="196851"/>
            <a:ext cx="687387" cy="687387"/>
          </a:xfrm>
          <a:prstGeom prst="ellipse">
            <a:avLst/>
          </a:prstGeom>
          <a:solidFill>
            <a:srgbClr val="477C5F"/>
          </a:solidFill>
          <a:ln w="28575">
            <a:solidFill>
              <a:srgbClr val="372E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ET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보드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2" name="그림 개체 틀 11"/>
          <p:cNvSpPr>
            <a:spLocks noGrp="1"/>
          </p:cNvSpPr>
          <p:nvPr>
            <p:ph type="pic" sz="quarter" idx="13"/>
          </p:nvPr>
        </p:nvSpPr>
        <p:spPr>
          <a:xfrm>
            <a:off x="435600" y="1490400"/>
            <a:ext cx="7207200" cy="4680000"/>
          </a:xfrm>
          <a:ln w="28575">
            <a:solidFill>
              <a:srgbClr val="FFD06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7630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(텍스트,그림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1" y="6455727"/>
            <a:ext cx="12191999" cy="402272"/>
            <a:chOff x="1" y="0"/>
            <a:chExt cx="12191999" cy="402272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846" t="-1" b="324"/>
            <a:stretch/>
          </p:blipFill>
          <p:spPr>
            <a:xfrm rot="16200000">
              <a:off x="3218341" y="-3218340"/>
              <a:ext cx="399098" cy="6835777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814"/>
            <a:stretch/>
          </p:blipFill>
          <p:spPr>
            <a:xfrm rot="16200000">
              <a:off x="8561864" y="-3227864"/>
              <a:ext cx="402272" cy="6858000"/>
            </a:xfrm>
            <a:prstGeom prst="rect">
              <a:avLst/>
            </a:prstGeom>
          </p:spPr>
        </p:pic>
      </p:grp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3073-CE22-4FB5-8723-8316BB61671C}" type="datetime1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41199" y="6512399"/>
            <a:ext cx="1798615" cy="321787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0" y="0"/>
            <a:ext cx="12192000" cy="1168400"/>
            <a:chOff x="0" y="0"/>
            <a:chExt cx="12192000" cy="116840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841"/>
            <a:stretch/>
          </p:blipFill>
          <p:spPr>
            <a:xfrm rot="16200000">
              <a:off x="2844800" y="-2844800"/>
              <a:ext cx="1168400" cy="6858000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841"/>
            <a:stretch/>
          </p:blipFill>
          <p:spPr>
            <a:xfrm rot="16200000">
              <a:off x="8178800" y="-2844800"/>
              <a:ext cx="1168400" cy="6858000"/>
            </a:xfrm>
            <a:prstGeom prst="rect">
              <a:avLst/>
            </a:prstGeom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64400" y="226800"/>
            <a:ext cx="10515600" cy="7128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88000" y="219600"/>
            <a:ext cx="27432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45FD5CDB-BE62-4230-AF58-FB85D34048D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935461" y="651360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1200" b="1" dirty="0" smtClean="0">
                <a:ln w="3175">
                  <a:solidFill>
                    <a:schemeClr val="tx1"/>
                  </a:solidFill>
                </a:ln>
                <a:solidFill>
                  <a:srgbClr val="1BDEAB"/>
                </a:solidFill>
                <a:cs typeface="KoPubWorld돋움체_Pro Bold" panose="00000800000000000000" pitchFamily="50" charset="-127"/>
              </a:rPr>
              <a:t>ET</a:t>
            </a:r>
            <a:r>
              <a:rPr lang="ko-KR" altLang="en-US" sz="1200" b="1" dirty="0" smtClean="0">
                <a:ln w="3175">
                  <a:solidFill>
                    <a:schemeClr val="tx1"/>
                  </a:solidFill>
                </a:ln>
                <a:solidFill>
                  <a:srgbClr val="1BDEAB"/>
                </a:solidFill>
                <a:cs typeface="KoPubWorld돋움체_Pro Bold" panose="00000800000000000000" pitchFamily="50" charset="-127"/>
              </a:rPr>
              <a:t>보드</a:t>
            </a:r>
            <a:r>
              <a:rPr lang="en-US" altLang="ko-KR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, </a:t>
            </a:r>
            <a:r>
              <a:rPr lang="ko-KR" altLang="en-US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이렇게 사용하세요</a:t>
            </a:r>
            <a:r>
              <a:rPr lang="en-US" altLang="ko-KR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!</a:t>
            </a:r>
            <a:endParaRPr lang="ko-KR" altLang="en-US" sz="1200" b="1" dirty="0"/>
          </a:p>
        </p:txBody>
      </p:sp>
      <p:sp>
        <p:nvSpPr>
          <p:cNvPr id="17" name="타원 16"/>
          <p:cNvSpPr/>
          <p:nvPr/>
        </p:nvSpPr>
        <p:spPr>
          <a:xfrm>
            <a:off x="494506" y="196851"/>
            <a:ext cx="687387" cy="687387"/>
          </a:xfrm>
          <a:prstGeom prst="ellipse">
            <a:avLst/>
          </a:prstGeom>
          <a:solidFill>
            <a:srgbClr val="477C5F"/>
          </a:solidFill>
          <a:ln w="28575">
            <a:solidFill>
              <a:srgbClr val="372E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ET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보드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2" name="그림 개체 틀 11"/>
          <p:cNvSpPr>
            <a:spLocks noGrp="1"/>
          </p:cNvSpPr>
          <p:nvPr>
            <p:ph type="pic" sz="quarter" idx="13"/>
          </p:nvPr>
        </p:nvSpPr>
        <p:spPr>
          <a:xfrm>
            <a:off x="435600" y="1746738"/>
            <a:ext cx="10679112" cy="4453412"/>
          </a:xfrm>
          <a:ln w="28575">
            <a:solidFill>
              <a:srgbClr val="FFD06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1800"/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4"/>
          </p:nvPr>
        </p:nvSpPr>
        <p:spPr>
          <a:xfrm>
            <a:off x="435600" y="1266825"/>
            <a:ext cx="10679111" cy="3857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29584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45"/>
          <a:stretch/>
        </p:blipFill>
        <p:spPr>
          <a:xfrm>
            <a:off x="-304800" y="0"/>
            <a:ext cx="12496800" cy="6858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935461" y="651360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1200" b="1" dirty="0" smtClean="0">
                <a:ln w="3175">
                  <a:solidFill>
                    <a:schemeClr val="tx1"/>
                  </a:solidFill>
                </a:ln>
                <a:solidFill>
                  <a:srgbClr val="1BDEAB"/>
                </a:solidFill>
                <a:cs typeface="KoPubWorld돋움체_Pro Bold" panose="00000800000000000000" pitchFamily="50" charset="-127"/>
              </a:rPr>
              <a:t>ET</a:t>
            </a:r>
            <a:r>
              <a:rPr lang="ko-KR" altLang="en-US" sz="1200" b="1" dirty="0" smtClean="0">
                <a:ln w="3175">
                  <a:solidFill>
                    <a:schemeClr val="tx1"/>
                  </a:solidFill>
                </a:ln>
                <a:solidFill>
                  <a:srgbClr val="1BDEAB"/>
                </a:solidFill>
                <a:cs typeface="KoPubWorld돋움체_Pro Bold" panose="00000800000000000000" pitchFamily="50" charset="-127"/>
              </a:rPr>
              <a:t>보드</a:t>
            </a:r>
            <a:r>
              <a:rPr lang="en-US" altLang="ko-KR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, </a:t>
            </a:r>
            <a:r>
              <a:rPr lang="ko-KR" altLang="en-US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이렇게 사용하세요</a:t>
            </a:r>
            <a:r>
              <a:rPr lang="en-US" altLang="ko-KR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!</a:t>
            </a:r>
            <a:endParaRPr lang="ko-KR" altLang="en-US" sz="1200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8C5B-BA31-48A5-90C4-4E574C2911D1}" type="datetime1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41200" y="6512400"/>
            <a:ext cx="1800000" cy="320400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88000" y="219600"/>
            <a:ext cx="27432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45FD5CDB-BE62-4230-AF58-FB85D3404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03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ACE04-7946-47C8-9856-AE7C29DD34C1}" type="datetime1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5CDB-BE62-4230-AF58-FB85D3404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050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26C1C-03F5-4D75-AF7F-B8CA38A4DDDE}" type="datetime1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5CDB-BE62-4230-AF58-FB85D3404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591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E162-9F2C-4857-A0C4-CE733F6333F2}" type="datetime1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5CDB-BE62-4230-AF58-FB85D3404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370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BB026-3B66-44EA-8911-279B3E8E8466}" type="datetime1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D5CDB-BE62-4230-AF58-FB85D3404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22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et.ketri.re.kr/board-micropython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ctrTitle"/>
          </p:nvPr>
        </p:nvSpPr>
        <p:spPr>
          <a:xfrm>
            <a:off x="3254829" y="656208"/>
            <a:ext cx="8937171" cy="2073600"/>
          </a:xfrm>
        </p:spPr>
        <p:txBody>
          <a:bodyPr anchor="ctr">
            <a:noAutofit/>
          </a:bodyPr>
          <a:lstStyle/>
          <a:p>
            <a:pPr algn="l">
              <a:lnSpc>
                <a:spcPct val="130000"/>
              </a:lnSpc>
            </a:pPr>
            <a:r>
              <a:rPr lang="ko-KR" altLang="en-US" sz="4000" b="1" dirty="0" err="1" smtClean="0">
                <a:ln w="3175">
                  <a:noFill/>
                </a:ln>
                <a:solidFill>
                  <a:srgbClr val="FF0000"/>
                </a:solidFill>
                <a:ea typeface="맑은 고딕" panose="020B0503020000020004" pitchFamily="50" charset="-127"/>
                <a:cs typeface="KoPubWorld돋움체_Pro Bold" panose="00000800000000000000" pitchFamily="50" charset="-127"/>
              </a:rPr>
              <a:t>이티보드</a:t>
            </a:r>
            <a:r>
              <a:rPr lang="en-US" altLang="ko-KR" sz="4000" b="1" dirty="0" smtClean="0">
                <a:ln w="3175">
                  <a:noFill/>
                </a:ln>
                <a:solidFill>
                  <a:srgbClr val="FF0000"/>
                </a:solidFill>
                <a:ea typeface="맑은 고딕" panose="020B0503020000020004" pitchFamily="50" charset="-127"/>
                <a:cs typeface="KoPubWorld돋움체_Pro Bold" panose="00000800000000000000" pitchFamily="50" charset="-127"/>
              </a:rPr>
              <a:t>(</a:t>
            </a:r>
            <a:r>
              <a:rPr lang="en-US" altLang="ko-KR" sz="4000" b="1" dirty="0" err="1" smtClean="0">
                <a:ln w="3175">
                  <a:noFill/>
                </a:ln>
                <a:solidFill>
                  <a:srgbClr val="FF0000"/>
                </a:solidFill>
                <a:ea typeface="맑은 고딕" panose="020B0503020000020004" pitchFamily="50" charset="-127"/>
                <a:cs typeface="KoPubWorld돋움체_Pro Bold" panose="00000800000000000000" pitchFamily="50" charset="-127"/>
              </a:rPr>
              <a:t>ETBoard</a:t>
            </a:r>
            <a:r>
              <a:rPr lang="en-US" altLang="ko-KR" sz="4000" b="1" dirty="0" smtClean="0">
                <a:ln w="3175">
                  <a:noFill/>
                </a:ln>
                <a:solidFill>
                  <a:srgbClr val="FF0000"/>
                </a:solidFill>
                <a:ea typeface="맑은 고딕" panose="020B0503020000020004" pitchFamily="50" charset="-127"/>
                <a:cs typeface="KoPubWorld돋움체_Pro Bold" panose="00000800000000000000" pitchFamily="50" charset="-127"/>
              </a:rPr>
              <a:t>)</a:t>
            </a:r>
            <a:r>
              <a:rPr lang="en-US" altLang="ko-KR" sz="4800" b="1" dirty="0" smtClean="0">
                <a:ln w="3175">
                  <a:noFill/>
                </a:ln>
                <a:solidFill>
                  <a:srgbClr val="154A7B"/>
                </a:solidFill>
                <a:ea typeface="맑은 고딕" panose="020B0503020000020004" pitchFamily="50" charset="-127"/>
                <a:cs typeface="KoPubWorld돋움체_Pro Bold" panose="00000800000000000000" pitchFamily="50" charset="-127"/>
              </a:rPr>
              <a:t/>
            </a:r>
            <a:br>
              <a:rPr lang="en-US" altLang="ko-KR" sz="4800" b="1" dirty="0" smtClean="0">
                <a:ln w="3175">
                  <a:noFill/>
                </a:ln>
                <a:solidFill>
                  <a:srgbClr val="154A7B"/>
                </a:solidFill>
                <a:ea typeface="맑은 고딕" panose="020B0503020000020004" pitchFamily="50" charset="-127"/>
                <a:cs typeface="KoPubWorld돋움체_Pro Bold" panose="00000800000000000000" pitchFamily="50" charset="-127"/>
              </a:rPr>
            </a:br>
            <a:r>
              <a:rPr lang="en-US" altLang="ko-KR" sz="4400" b="1" dirty="0" smtClean="0">
                <a:ln w="3175">
                  <a:noFill/>
                </a:ln>
                <a:solidFill>
                  <a:srgbClr val="154A7B"/>
                </a:solidFill>
                <a:ea typeface="맑은 고딕" panose="020B0503020000020004" pitchFamily="50" charset="-127"/>
                <a:cs typeface="KoPubWorld돋움체_Pro Bold" panose="00000800000000000000" pitchFamily="50" charset="-127"/>
              </a:rPr>
              <a:t>USB </a:t>
            </a:r>
            <a:r>
              <a:rPr lang="ko-KR" altLang="en-US" sz="4400" b="1" dirty="0" smtClean="0">
                <a:ln w="3175">
                  <a:noFill/>
                </a:ln>
                <a:solidFill>
                  <a:srgbClr val="154A7B"/>
                </a:solidFill>
                <a:ea typeface="맑은 고딕" panose="020B0503020000020004" pitchFamily="50" charset="-127"/>
                <a:cs typeface="KoPubWorld돋움체_Pro Bold" panose="00000800000000000000" pitchFamily="50" charset="-127"/>
              </a:rPr>
              <a:t>시리얼 통신 </a:t>
            </a:r>
            <a:r>
              <a:rPr lang="en-US" altLang="ko-KR" sz="4400" b="1" dirty="0" smtClean="0">
                <a:ln w="3175">
                  <a:noFill/>
                </a:ln>
                <a:solidFill>
                  <a:srgbClr val="154A7B"/>
                </a:solidFill>
                <a:ea typeface="맑은 고딕" panose="020B0503020000020004" pitchFamily="50" charset="-127"/>
                <a:cs typeface="KoPubWorld돋움체_Pro Bold" panose="00000800000000000000" pitchFamily="50" charset="-127"/>
              </a:rPr>
              <a:t>– </a:t>
            </a:r>
            <a:r>
              <a:rPr lang="ko-KR" altLang="en-US" sz="4400" b="1" dirty="0" err="1" smtClean="0">
                <a:ln w="3175">
                  <a:noFill/>
                </a:ln>
                <a:solidFill>
                  <a:srgbClr val="154A7B"/>
                </a:solidFill>
                <a:ea typeface="맑은 고딕" panose="020B0503020000020004" pitchFamily="50" charset="-127"/>
                <a:cs typeface="KoPubWorld돋움체_Pro Bold" panose="00000800000000000000" pitchFamily="50" charset="-127"/>
              </a:rPr>
              <a:t>파이썬</a:t>
            </a:r>
            <a:r>
              <a:rPr lang="ko-KR" altLang="en-US" sz="4400" b="1" dirty="0" smtClean="0">
                <a:ln w="3175">
                  <a:noFill/>
                </a:ln>
                <a:solidFill>
                  <a:srgbClr val="154A7B"/>
                </a:solidFill>
                <a:ea typeface="맑은 고딕" panose="020B0503020000020004" pitchFamily="50" charset="-127"/>
                <a:cs typeface="KoPubWorld돋움체_Pro Bold" panose="00000800000000000000" pitchFamily="50" charset="-127"/>
              </a:rPr>
              <a:t> </a:t>
            </a:r>
            <a:r>
              <a:rPr lang="en-US" altLang="ko-KR" sz="4400" b="1" dirty="0" smtClean="0">
                <a:ln w="3175">
                  <a:noFill/>
                </a:ln>
                <a:solidFill>
                  <a:srgbClr val="154A7B"/>
                </a:solidFill>
                <a:ea typeface="맑은 고딕" panose="020B0503020000020004" pitchFamily="50" charset="-127"/>
                <a:cs typeface="KoPubWorld돋움체_Pro Bold" panose="00000800000000000000" pitchFamily="50" charset="-127"/>
              </a:rPr>
              <a:t>v9.91</a:t>
            </a:r>
            <a:endParaRPr lang="ko-KR" altLang="en-US" sz="4400" b="1" dirty="0">
              <a:solidFill>
                <a:srgbClr val="154A7B"/>
              </a:solidFill>
              <a:ea typeface="맑은 고딕" panose="020B0503020000020004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6" name="제목 1"/>
          <p:cNvSpPr txBox="1">
            <a:spLocks noGrp="1"/>
          </p:cNvSpPr>
          <p:nvPr>
            <p:ph type="subTitle" idx="1"/>
          </p:nvPr>
        </p:nvSpPr>
        <p:spPr>
          <a:xfrm>
            <a:off x="7764780" y="3516192"/>
            <a:ext cx="4071600" cy="117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altLang="ko-KR" sz="1800" b="1" dirty="0" smtClean="0">
                <a:solidFill>
                  <a:srgbClr val="154A7B"/>
                </a:solidFill>
                <a:ea typeface="맑은 고딕" panose="020B0503020000020004" pitchFamily="50" charset="-127"/>
                <a:cs typeface="KoPubWorld돋움체_Pro Bold" panose="00000800000000000000" pitchFamily="50" charset="-127"/>
              </a:rPr>
              <a:t>2023.06.16</a:t>
            </a:r>
          </a:p>
          <a:p>
            <a:pPr algn="r">
              <a:lnSpc>
                <a:spcPct val="100000"/>
              </a:lnSpc>
            </a:pPr>
            <a:endParaRPr lang="en-US" altLang="ko-KR" sz="800" b="1" dirty="0" smtClean="0">
              <a:solidFill>
                <a:srgbClr val="154A7B"/>
              </a:solidFill>
              <a:ea typeface="맑은 고딕" panose="020B0503020000020004" pitchFamily="50" charset="-127"/>
              <a:cs typeface="KoPubWorld돋움체_Pro Bold" panose="00000800000000000000" pitchFamily="50" charset="-127"/>
            </a:endParaRPr>
          </a:p>
          <a:p>
            <a:pPr algn="r">
              <a:lnSpc>
                <a:spcPct val="100000"/>
              </a:lnSpc>
            </a:pPr>
            <a:r>
              <a:rPr lang="ko-KR" altLang="en-US" sz="1800" b="1" dirty="0" smtClean="0">
                <a:solidFill>
                  <a:srgbClr val="154A7B"/>
                </a:solidFill>
                <a:ea typeface="맑은 고딕" panose="020B0503020000020004" pitchFamily="50" charset="-127"/>
                <a:cs typeface="KoPubWorld돋움체_Pro Bold" panose="00000800000000000000" pitchFamily="50" charset="-127"/>
              </a:rPr>
              <a:t>한국공학기술연구원</a:t>
            </a:r>
            <a:endParaRPr lang="ko-KR" altLang="en-US" sz="1800" b="1" dirty="0">
              <a:solidFill>
                <a:srgbClr val="154A7B"/>
              </a:solidFill>
              <a:ea typeface="맑은 고딕" panose="020B0503020000020004" pitchFamily="50" charset="-127"/>
              <a:cs typeface="KoPubWorld돋움체_Pro Bold" panose="0000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973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35600" y="1490400"/>
            <a:ext cx="11444400" cy="746544"/>
          </a:xfrm>
        </p:spPr>
        <p:txBody>
          <a:bodyPr>
            <a:normAutofit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 </a:t>
            </a:r>
            <a:r>
              <a:rPr lang="en-US" altLang="ko-KR" dirty="0" err="1" smtClean="0">
                <a:sym typeface="Wingdings" panose="05000000000000000000" pitchFamily="2" charset="2"/>
              </a:rPr>
              <a:t>ETboard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ym typeface="Wingdings" panose="05000000000000000000" pitchFamily="2" charset="2"/>
              </a:rPr>
              <a:t>USB </a:t>
            </a:r>
            <a:r>
              <a:rPr lang="ko-KR" altLang="en-US" dirty="0" smtClean="0">
                <a:sym typeface="Wingdings" panose="05000000000000000000" pitchFamily="2" charset="2"/>
              </a:rPr>
              <a:t>통신이 단절된 상태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Thonny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5CDB-BE62-4230-AF58-FB85D34048D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8" name="바닥글 개체 틀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277" y="2236944"/>
            <a:ext cx="4845299" cy="3556183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117627" y="5347757"/>
            <a:ext cx="3799813" cy="207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94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35600" y="1490400"/>
            <a:ext cx="11444400" cy="746544"/>
          </a:xfrm>
        </p:spPr>
        <p:txBody>
          <a:bodyPr>
            <a:normAutofit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 </a:t>
            </a:r>
            <a:r>
              <a:rPr lang="en-US" altLang="ko-KR" dirty="0" err="1" smtClean="0">
                <a:sym typeface="Wingdings" panose="05000000000000000000" pitchFamily="2" charset="2"/>
              </a:rPr>
              <a:t>ETboard</a:t>
            </a:r>
            <a:r>
              <a:rPr lang="ko-KR" altLang="en-US" dirty="0" smtClean="0">
                <a:sym typeface="Wingdings" panose="05000000000000000000" pitchFamily="2" charset="2"/>
              </a:rPr>
              <a:t>와 다시 </a:t>
            </a:r>
            <a:r>
              <a:rPr lang="en-US" altLang="ko-KR" dirty="0" smtClean="0">
                <a:sym typeface="Wingdings" panose="05000000000000000000" pitchFamily="2" charset="2"/>
              </a:rPr>
              <a:t>USB </a:t>
            </a:r>
            <a:r>
              <a:rPr lang="ko-KR" altLang="en-US" dirty="0" smtClean="0">
                <a:sym typeface="Wingdings" panose="05000000000000000000" pitchFamily="2" charset="2"/>
              </a:rPr>
              <a:t>통신을 하려면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Thonny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5CDB-BE62-4230-AF58-FB85D34048D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8" name="바닥글 개체 틀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350" y="2236944"/>
            <a:ext cx="4845299" cy="3556183"/>
          </a:xfrm>
          <a:prstGeom prst="rect">
            <a:avLst/>
          </a:prstGeom>
        </p:spPr>
      </p:pic>
      <p:sp>
        <p:nvSpPr>
          <p:cNvPr id="26" name="모서리가 둥근 직사각형 25"/>
          <p:cNvSpPr/>
          <p:nvPr/>
        </p:nvSpPr>
        <p:spPr>
          <a:xfrm>
            <a:off x="3936175" y="3063889"/>
            <a:ext cx="1556575" cy="56814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Stop/Restart</a:t>
            </a:r>
            <a:endParaRPr lang="ko-KR" altLang="en-US" sz="1400" b="1" dirty="0"/>
          </a:p>
        </p:txBody>
      </p:sp>
      <p:cxnSp>
        <p:nvCxnSpPr>
          <p:cNvPr id="27" name="꺾인 연결선 26"/>
          <p:cNvCxnSpPr>
            <a:stCxn id="28" idx="6"/>
          </p:cNvCxnSpPr>
          <p:nvPr/>
        </p:nvCxnSpPr>
        <p:spPr>
          <a:xfrm>
            <a:off x="2915300" y="2646768"/>
            <a:ext cx="1020875" cy="701195"/>
          </a:xfrm>
          <a:prstGeom prst="bentConnector3">
            <a:avLst>
              <a:gd name="adj1" fmla="val 4906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2666998" y="2522617"/>
            <a:ext cx="248302" cy="2483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451600" y="38290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또는</a:t>
            </a:r>
            <a:endParaRPr lang="ko-KR" altLang="en-US" dirty="0"/>
          </a:p>
        </p:txBody>
      </p:sp>
      <p:pic>
        <p:nvPicPr>
          <p:cNvPr id="1026" name="Picture 2" descr="images (255×198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036" y="3146425"/>
            <a:ext cx="242887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모서리가 둥근 직사각형 28"/>
          <p:cNvSpPr/>
          <p:nvPr/>
        </p:nvSpPr>
        <p:spPr>
          <a:xfrm>
            <a:off x="9092375" y="2238542"/>
            <a:ext cx="1556575" cy="56814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Reset</a:t>
            </a:r>
            <a:endParaRPr lang="ko-KR" altLang="en-US" sz="1400" b="1" dirty="0"/>
          </a:p>
        </p:txBody>
      </p:sp>
      <p:cxnSp>
        <p:nvCxnSpPr>
          <p:cNvPr id="30" name="꺾인 연결선 29"/>
          <p:cNvCxnSpPr/>
          <p:nvPr/>
        </p:nvCxnSpPr>
        <p:spPr>
          <a:xfrm rot="5400000" flipH="1" flipV="1">
            <a:off x="8168682" y="2180732"/>
            <a:ext cx="577044" cy="127034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7697882" y="3118717"/>
            <a:ext cx="248302" cy="2483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12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13D74AFC-92AB-45B7-AA34-2DCCD5EE9C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814" y="1957712"/>
            <a:ext cx="6210392" cy="4175712"/>
          </a:xfrm>
          <a:prstGeom prst="rect">
            <a:avLst/>
          </a:prstGeom>
        </p:spPr>
      </p:pic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35600" y="1490400"/>
            <a:ext cx="10515600" cy="599026"/>
          </a:xfrm>
        </p:spPr>
        <p:txBody>
          <a:bodyPr>
            <a:normAutofit/>
          </a:bodyPr>
          <a:lstStyle/>
          <a:p>
            <a:pPr marL="0" lvl="0" indent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76817"/>
              <a:buNone/>
            </a:pPr>
            <a:r>
              <a:rPr lang="en-US" altLang="ko-KR" sz="2400" dirty="0" smtClean="0">
                <a:solidFill>
                  <a:schemeClr val="dk1"/>
                </a:solidFill>
              </a:rPr>
              <a:t>2023. 06. 16 </a:t>
            </a:r>
            <a:r>
              <a:rPr lang="en-US" altLang="ko-KR" sz="2400" dirty="0">
                <a:solidFill>
                  <a:schemeClr val="dk1"/>
                </a:solidFill>
              </a:rPr>
              <a:t>: </a:t>
            </a:r>
            <a:r>
              <a:rPr lang="ko-KR" altLang="en-US" sz="2400" dirty="0" smtClean="0">
                <a:solidFill>
                  <a:schemeClr val="dk1"/>
                </a:solidFill>
              </a:rPr>
              <a:t>최초 문서 작성</a:t>
            </a:r>
            <a:endParaRPr lang="ko-KR" altLang="en-US" sz="2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히스토리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5CDB-BE62-4230-AF58-FB85D34048D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pic>
        <p:nvPicPr>
          <p:cNvPr id="7" name="Google Shape;9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16072" y="3229834"/>
            <a:ext cx="589190" cy="6642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직선 화살표 연결선 8"/>
          <p:cNvCxnSpPr/>
          <p:nvPr/>
        </p:nvCxnSpPr>
        <p:spPr>
          <a:xfrm flipH="1">
            <a:off x="6895548" y="3551583"/>
            <a:ext cx="2239617" cy="5564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5272412" y="2943215"/>
            <a:ext cx="1358092" cy="1358092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250451" y="3346535"/>
            <a:ext cx="38507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마이크로파이썬이</a:t>
            </a:r>
            <a:r>
              <a:rPr lang="ko-KR" altLang="en-US" sz="800" dirty="0" smtClean="0"/>
              <a:t> 살고 있는 </a:t>
            </a:r>
            <a:r>
              <a:rPr lang="ko-KR" altLang="en-US" sz="800" dirty="0" smtClean="0"/>
              <a:t>곳</a:t>
            </a:r>
            <a:endParaRPr lang="en-US" altLang="ko-KR" sz="800" dirty="0" smtClean="0"/>
          </a:p>
          <a:p>
            <a:endParaRPr lang="en-US" altLang="ko-KR" sz="800" dirty="0"/>
          </a:p>
          <a:p>
            <a:endParaRPr lang="en-US" altLang="ko-KR" sz="800" dirty="0" smtClean="0"/>
          </a:p>
          <a:p>
            <a:r>
              <a:rPr lang="ko-KR" altLang="en-US" sz="800" dirty="0" smtClean="0"/>
              <a:t>진짜입니다</a:t>
            </a:r>
            <a:r>
              <a:rPr lang="en-US" altLang="ko-KR" sz="800" dirty="0" smtClean="0"/>
              <a:t>.</a:t>
            </a:r>
          </a:p>
          <a:p>
            <a:endParaRPr lang="en-US" altLang="ko-KR" sz="800" dirty="0"/>
          </a:p>
          <a:p>
            <a:endParaRPr lang="en-US" altLang="ko-KR" sz="800" dirty="0" smtClean="0"/>
          </a:p>
          <a:p>
            <a:r>
              <a:rPr lang="en-US" altLang="ko-KR" sz="800" dirty="0" smtClean="0"/>
              <a:t>PC</a:t>
            </a:r>
            <a:r>
              <a:rPr lang="ko-KR" altLang="en-US" sz="800" dirty="0" smtClean="0"/>
              <a:t>가 아니고 </a:t>
            </a:r>
            <a:r>
              <a:rPr lang="en-US" altLang="ko-KR" sz="800" dirty="0" err="1" smtClean="0"/>
              <a:t>ETboard</a:t>
            </a:r>
            <a:r>
              <a:rPr lang="ko-KR" altLang="en-US" sz="800" dirty="0" smtClean="0"/>
              <a:t>의 </a:t>
            </a:r>
            <a:r>
              <a:rPr lang="en-US" altLang="ko-KR" sz="800" dirty="0" smtClean="0"/>
              <a:t>Chip</a:t>
            </a:r>
            <a:r>
              <a:rPr lang="ko-KR" altLang="en-US" sz="800" dirty="0" smtClean="0"/>
              <a:t>에 </a:t>
            </a:r>
            <a:r>
              <a:rPr lang="ko-KR" altLang="en-US" sz="800" dirty="0" err="1" smtClean="0"/>
              <a:t>마이크로파이썬</a:t>
            </a:r>
            <a:r>
              <a:rPr lang="ko-KR" altLang="en-US" sz="800" dirty="0" smtClean="0"/>
              <a:t> 인터프리터가 설치되어 있어요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32205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altLang="ko-KR" dirty="0" smtClean="0"/>
              <a:t>1. </a:t>
            </a:r>
            <a:r>
              <a:rPr lang="ko-KR" altLang="en-US" dirty="0" smtClean="0"/>
              <a:t>개발 환경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5CDB-BE62-4230-AF58-FB85D34048D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24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35600" y="1490400"/>
            <a:ext cx="11444400" cy="746544"/>
          </a:xfrm>
        </p:spPr>
        <p:txBody>
          <a:bodyPr>
            <a:normAutofit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 </a:t>
            </a:r>
            <a:r>
              <a:rPr lang="ko-KR" altLang="en-US" dirty="0" smtClean="0">
                <a:sym typeface="Wingdings" panose="05000000000000000000" pitchFamily="2" charset="2"/>
              </a:rPr>
              <a:t>개발 환경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5CDB-BE62-4230-AF58-FB85D34048D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8" name="바닥글 개체 틀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222592"/>
              </p:ext>
            </p:extLst>
          </p:nvPr>
        </p:nvGraphicFramePr>
        <p:xfrm>
          <a:off x="913529" y="2398902"/>
          <a:ext cx="10475264" cy="2014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4780">
                  <a:extLst>
                    <a:ext uri="{9D8B030D-6E8A-4147-A177-3AD203B41FA5}">
                      <a16:colId xmlns:a16="http://schemas.microsoft.com/office/drawing/2014/main" val="2202323082"/>
                    </a:ext>
                  </a:extLst>
                </a:gridCol>
                <a:gridCol w="1784996">
                  <a:extLst>
                    <a:ext uri="{9D8B030D-6E8A-4147-A177-3AD203B41FA5}">
                      <a16:colId xmlns:a16="http://schemas.microsoft.com/office/drawing/2014/main" val="2057633469"/>
                    </a:ext>
                  </a:extLst>
                </a:gridCol>
                <a:gridCol w="2836283">
                  <a:extLst>
                    <a:ext uri="{9D8B030D-6E8A-4147-A177-3AD203B41FA5}">
                      <a16:colId xmlns:a16="http://schemas.microsoft.com/office/drawing/2014/main" val="1950706984"/>
                    </a:ext>
                  </a:extLst>
                </a:gridCol>
                <a:gridCol w="2945792">
                  <a:extLst>
                    <a:ext uri="{9D8B030D-6E8A-4147-A177-3AD203B41FA5}">
                      <a16:colId xmlns:a16="http://schemas.microsoft.com/office/drawing/2014/main" val="164166086"/>
                    </a:ext>
                  </a:extLst>
                </a:gridCol>
                <a:gridCol w="1883413">
                  <a:extLst>
                    <a:ext uri="{9D8B030D-6E8A-4147-A177-3AD203B41FA5}">
                      <a16:colId xmlns:a16="http://schemas.microsoft.com/office/drawing/2014/main" val="3332520190"/>
                    </a:ext>
                  </a:extLst>
                </a:gridCol>
              </a:tblGrid>
              <a:tr h="6714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순번</a:t>
                      </a:r>
                      <a:endParaRPr lang="ko-KR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하드웨어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언어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개발도구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비고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755868"/>
                  </a:ext>
                </a:extLst>
              </a:tr>
              <a:tr h="6714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PC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Python 3.10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pyCharm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</a:rPr>
                        <a:t>또는 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baseline="0" dirty="0" err="1" smtClean="0">
                          <a:solidFill>
                            <a:schemeClr val="tx1"/>
                          </a:solidFill>
                        </a:rPr>
                        <a:t>Jupyter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Notebook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6836467"/>
                  </a:ext>
                </a:extLst>
              </a:tr>
              <a:tr h="6714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ETboard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MicroPython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v1.16-237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Thonny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aseline="0" dirty="0" smtClean="0">
                          <a:solidFill>
                            <a:srgbClr val="FF0000"/>
                          </a:solidFill>
                        </a:rPr>
                        <a:t>v3.3.11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버전 중요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912375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837241" y="4413174"/>
            <a:ext cx="539314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-. </a:t>
            </a:r>
            <a:r>
              <a:rPr lang="en-US" altLang="ko-KR" dirty="0" err="1" smtClean="0"/>
              <a:t>ETboard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MicroPython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개발 환경 구축</a:t>
            </a:r>
            <a:endParaRPr lang="en-US" altLang="ko-KR" dirty="0" smtClean="0"/>
          </a:p>
          <a:p>
            <a:r>
              <a:rPr lang="en-US" altLang="ko-KR" dirty="0" smtClean="0"/>
              <a:t>  . </a:t>
            </a:r>
            <a:r>
              <a:rPr lang="ko-KR" altLang="en-US" dirty="0" smtClean="0"/>
              <a:t>자료실</a:t>
            </a:r>
            <a:r>
              <a:rPr lang="en-US" altLang="ko-KR" dirty="0" smtClean="0"/>
              <a:t>: </a:t>
            </a:r>
            <a:r>
              <a:rPr lang="en-US" altLang="ko-KR" dirty="0">
                <a:hlinkClick r:id="rId2"/>
              </a:rPr>
              <a:t>http://et.ketri.re.kr/board-micropython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. </a:t>
            </a:r>
            <a:r>
              <a:rPr lang="ko-KR" altLang="en-US" dirty="0" smtClean="0"/>
              <a:t>자료실의 매뉴얼과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동영상</a:t>
            </a:r>
            <a:r>
              <a:rPr lang="en-US" altLang="ko-KR" dirty="0"/>
              <a:t> </a:t>
            </a:r>
            <a:r>
              <a:rPr lang="ko-KR" altLang="en-US" dirty="0" smtClean="0"/>
              <a:t>참고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614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en-US" altLang="ko-KR" dirty="0" smtClean="0"/>
              <a:t>USB </a:t>
            </a:r>
            <a:r>
              <a:rPr lang="ko-KR" altLang="en-US" dirty="0" smtClean="0"/>
              <a:t>시리얼 통신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5CDB-BE62-4230-AF58-FB85D34048D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15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35600" y="1490400"/>
            <a:ext cx="11444400" cy="746544"/>
          </a:xfrm>
        </p:spPr>
        <p:txBody>
          <a:bodyPr>
            <a:normAutofit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 </a:t>
            </a:r>
            <a:r>
              <a:rPr lang="en-US" altLang="ko-KR" dirty="0" smtClean="0">
                <a:sym typeface="Wingdings" panose="05000000000000000000" pitchFamily="2" charset="2"/>
              </a:rPr>
              <a:t>USB </a:t>
            </a:r>
            <a:r>
              <a:rPr lang="ko-KR" altLang="en-US" dirty="0" smtClean="0">
                <a:sym typeface="Wingdings" panose="05000000000000000000" pitchFamily="2" charset="2"/>
              </a:rPr>
              <a:t>연결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구성도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5CDB-BE62-4230-AF58-FB85D34048D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8" name="바닥글 개체 틀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040208" y="2593116"/>
            <a:ext cx="3545230" cy="2441276"/>
          </a:xfrm>
          <a:prstGeom prst="rect">
            <a:avLst/>
          </a:prstGeom>
          <a:solidFill>
            <a:schemeClr val="bg1">
              <a:alpha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2400" dirty="0" smtClean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61253" y="2281830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PC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450437" y="2236944"/>
            <a:ext cx="1037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ETboard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86795" y="2588974"/>
            <a:ext cx="3545230" cy="2441276"/>
          </a:xfrm>
          <a:prstGeom prst="rect">
            <a:avLst/>
          </a:prstGeom>
          <a:solidFill>
            <a:schemeClr val="bg1">
              <a:alpha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2400" dirty="0" smtClean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7035217" y="3014351"/>
            <a:ext cx="2724071" cy="1748117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b="1" dirty="0">
                <a:solidFill>
                  <a:srgbClr val="00717D"/>
                </a:solidFill>
                <a:latin typeface="Arial"/>
                <a:ea typeface="Arial"/>
                <a:cs typeface="Arial"/>
              </a:rPr>
              <a:t>UART</a:t>
            </a:r>
            <a:endParaRPr lang="ko-KR" altLang="en-US" sz="1600" b="1" dirty="0">
              <a:solidFill>
                <a:srgbClr val="00717D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32" name="Picture 2" descr="https://cdn-blog.adafruit.com/uploads/2019/10/mphead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399" y="2658427"/>
            <a:ext cx="1290724" cy="773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7229238" y="2733415"/>
            <a:ext cx="1363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err="1" smtClean="0"/>
              <a:t>MicroPython</a:t>
            </a:r>
            <a:endParaRPr lang="en-US" altLang="ko-KR" sz="1600" dirty="0" smtClean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925062" y="3585381"/>
            <a:ext cx="645599" cy="226778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USB</a:t>
            </a:r>
            <a:endParaRPr lang="ko-KR" alt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4478376" y="3585381"/>
            <a:ext cx="645599" cy="226778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USB</a:t>
            </a:r>
            <a:endParaRPr lang="ko-KR" alt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40" name="직선 화살표 연결선 39"/>
          <p:cNvCxnSpPr>
            <a:stCxn id="38" idx="3"/>
            <a:endCxn id="35" idx="1"/>
          </p:cNvCxnSpPr>
          <p:nvPr/>
        </p:nvCxnSpPr>
        <p:spPr>
          <a:xfrm>
            <a:off x="5123975" y="3698770"/>
            <a:ext cx="801087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모서리가 둥근 직사각형 41"/>
          <p:cNvSpPr/>
          <p:nvPr/>
        </p:nvSpPr>
        <p:spPr>
          <a:xfrm>
            <a:off x="1411084" y="2917921"/>
            <a:ext cx="1743516" cy="460705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b="1" dirty="0">
                <a:solidFill>
                  <a:srgbClr val="00717D"/>
                </a:solidFill>
                <a:latin typeface="Arial"/>
                <a:ea typeface="Arial"/>
                <a:cs typeface="Arial"/>
              </a:rPr>
              <a:t>Shel</a:t>
            </a:r>
            <a:r>
              <a:rPr lang="en-US" altLang="ko-KR" sz="1600" b="1" dirty="0">
                <a:solidFill>
                  <a:srgbClr val="00717D"/>
                </a:solidFill>
                <a:latin typeface="Arial"/>
                <a:ea typeface="Arial"/>
                <a:cs typeface="Arial"/>
              </a:rPr>
              <a:t>l</a:t>
            </a:r>
            <a:endParaRPr lang="ko-KR" altLang="en-US" sz="1600" b="1" dirty="0">
              <a:solidFill>
                <a:srgbClr val="00717D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506615" y="2625859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err="1" smtClean="0"/>
              <a:t>Thonny</a:t>
            </a:r>
            <a:endParaRPr lang="ko-KR" altLang="en-US" sz="1600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1405272" y="3676323"/>
            <a:ext cx="1743516" cy="460705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600" b="1" dirty="0">
                <a:solidFill>
                  <a:srgbClr val="00717D"/>
                </a:solidFill>
                <a:latin typeface="Arial"/>
                <a:ea typeface="Arial"/>
                <a:cs typeface="Arial"/>
              </a:rPr>
              <a:t>시리얼모니터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475797" y="3401407"/>
            <a:ext cx="9239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/>
              <a:t>Arduino</a:t>
            </a:r>
            <a:endParaRPr lang="ko-KR" altLang="en-US" sz="1600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1411084" y="4442132"/>
            <a:ext cx="1743516" cy="460705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600" b="1" dirty="0">
                <a:solidFill>
                  <a:srgbClr val="00717D"/>
                </a:solidFill>
                <a:latin typeface="Arial"/>
                <a:ea typeface="Arial"/>
                <a:cs typeface="Arial"/>
              </a:rPr>
              <a:t>응용프로그램</a:t>
            </a:r>
            <a:endParaRPr lang="ko-KR" altLang="en-US" sz="1600" b="1" dirty="0">
              <a:solidFill>
                <a:srgbClr val="00717D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26364" y="4189110"/>
            <a:ext cx="834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/>
              <a:t>Python</a:t>
            </a:r>
            <a:endParaRPr lang="ko-KR" altLang="en-US" sz="1600" dirty="0"/>
          </a:p>
        </p:txBody>
      </p:sp>
      <p:cxnSp>
        <p:nvCxnSpPr>
          <p:cNvPr id="50" name="직선 화살표 연결선 49"/>
          <p:cNvCxnSpPr>
            <a:stCxn id="42" idx="3"/>
            <a:endCxn id="38" idx="1"/>
          </p:cNvCxnSpPr>
          <p:nvPr/>
        </p:nvCxnSpPr>
        <p:spPr>
          <a:xfrm>
            <a:off x="3154600" y="3148274"/>
            <a:ext cx="1323776" cy="55049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endCxn id="38" idx="1"/>
          </p:cNvCxnSpPr>
          <p:nvPr/>
        </p:nvCxnSpPr>
        <p:spPr>
          <a:xfrm flipV="1">
            <a:off x="3148788" y="3698770"/>
            <a:ext cx="1329588" cy="18332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48" idx="3"/>
          </p:cNvCxnSpPr>
          <p:nvPr/>
        </p:nvCxnSpPr>
        <p:spPr>
          <a:xfrm flipV="1">
            <a:off x="3154600" y="3739961"/>
            <a:ext cx="1269563" cy="93252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35" idx="3"/>
          </p:cNvCxnSpPr>
          <p:nvPr/>
        </p:nvCxnSpPr>
        <p:spPr>
          <a:xfrm>
            <a:off x="6570661" y="3698770"/>
            <a:ext cx="1491307" cy="18332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990930" y="5257881"/>
            <a:ext cx="6588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PC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ETboard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USB </a:t>
            </a:r>
            <a:r>
              <a:rPr lang="ko-KR" altLang="en-US" dirty="0" smtClean="0"/>
              <a:t>케이블로 연결</a:t>
            </a:r>
            <a:r>
              <a:rPr lang="en-US" altLang="ko-KR" dirty="0" smtClean="0"/>
              <a:t>-&gt; </a:t>
            </a:r>
            <a:r>
              <a:rPr lang="ko-KR" altLang="en-US" sz="1600" b="1" dirty="0" smtClean="0">
                <a:solidFill>
                  <a:srgbClr val="00717D"/>
                </a:solidFill>
                <a:latin typeface="Arial"/>
                <a:ea typeface="Arial"/>
                <a:cs typeface="Arial"/>
              </a:rPr>
              <a:t>개발</a:t>
            </a:r>
            <a:r>
              <a:rPr lang="en-US" altLang="ko-KR" sz="1600" b="1" dirty="0" smtClean="0">
                <a:solidFill>
                  <a:srgbClr val="00717D"/>
                </a:solidFill>
                <a:latin typeface="Arial"/>
                <a:ea typeface="Arial"/>
                <a:cs typeface="Arial"/>
              </a:rPr>
              <a:t>,</a:t>
            </a:r>
            <a:r>
              <a:rPr lang="ko-KR" altLang="en-US" sz="1600" b="1" dirty="0" smtClean="0">
                <a:solidFill>
                  <a:srgbClr val="00717D"/>
                </a:solidFill>
                <a:latin typeface="Arial"/>
                <a:ea typeface="Arial"/>
                <a:cs typeface="Arial"/>
              </a:rPr>
              <a:t> 디버깅</a:t>
            </a:r>
            <a:r>
              <a:rPr lang="en-US" altLang="ko-KR" sz="1600" b="1" dirty="0" smtClean="0">
                <a:solidFill>
                  <a:srgbClr val="00717D"/>
                </a:solidFill>
                <a:latin typeface="Arial"/>
                <a:ea typeface="Arial"/>
                <a:cs typeface="Arial"/>
              </a:rPr>
              <a:t>, </a:t>
            </a:r>
            <a:r>
              <a:rPr lang="ko-KR" altLang="en-US" sz="1600" b="1" dirty="0" smtClean="0">
                <a:solidFill>
                  <a:srgbClr val="00717D"/>
                </a:solidFill>
                <a:latin typeface="Arial"/>
                <a:ea typeface="Arial"/>
                <a:cs typeface="Arial"/>
              </a:rPr>
              <a:t>데이터 통신</a:t>
            </a:r>
            <a:endParaRPr lang="ko-KR" altLang="en-US" sz="1600" b="1" dirty="0">
              <a:solidFill>
                <a:srgbClr val="00717D"/>
              </a:solidFill>
              <a:latin typeface="Arial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787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35600" y="1490400"/>
            <a:ext cx="11444400" cy="746544"/>
          </a:xfrm>
        </p:spPr>
        <p:txBody>
          <a:bodyPr>
            <a:normAutofit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 </a:t>
            </a:r>
            <a:r>
              <a:rPr lang="ko-KR" altLang="en-US" dirty="0" smtClean="0">
                <a:sym typeface="Wingdings" panose="05000000000000000000" pitchFamily="2" charset="2"/>
              </a:rPr>
              <a:t>단점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USB </a:t>
            </a:r>
            <a:r>
              <a:rPr lang="ko-KR" altLang="en-US" dirty="0" smtClean="0"/>
              <a:t>통신 방식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5CDB-BE62-4230-AF58-FB85D34048D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8" name="바닥글 개체 틀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990930" y="5246931"/>
            <a:ext cx="9652001" cy="923330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lt1"/>
                </a:solidFill>
                <a:sym typeface="Wingdings" panose="05000000000000000000" pitchFamily="2" charset="2"/>
              </a:rPr>
              <a:t>USB </a:t>
            </a:r>
            <a:r>
              <a:rPr lang="ko-KR" altLang="en-US" dirty="0">
                <a:solidFill>
                  <a:schemeClr val="lt1"/>
                </a:solidFill>
                <a:sym typeface="Wingdings" panose="05000000000000000000" pitchFamily="2" charset="2"/>
              </a:rPr>
              <a:t>포트</a:t>
            </a:r>
            <a:r>
              <a:rPr lang="ko-KR" altLang="en-US" dirty="0">
                <a:solidFill>
                  <a:schemeClr val="lt1"/>
                </a:solidFill>
                <a:sym typeface="Wingdings" panose="05000000000000000000" pitchFamily="2" charset="2"/>
              </a:rPr>
              <a:t>를</a:t>
            </a:r>
            <a:r>
              <a:rPr lang="ko-KR" altLang="en-US" dirty="0">
                <a:solidFill>
                  <a:schemeClr val="lt1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chemeClr val="accent5"/>
                </a:solidFill>
                <a:sym typeface="Wingdings" panose="05000000000000000000" pitchFamily="2" charset="2"/>
              </a:rPr>
              <a:t>공유하여 사용할 수 없음</a:t>
            </a:r>
            <a:endParaRPr lang="en-US" altLang="ko-KR" b="1" dirty="0">
              <a:solidFill>
                <a:schemeClr val="accent5"/>
              </a:solidFill>
              <a:sym typeface="Wingdings" panose="05000000000000000000" pitchFamily="2" charset="2"/>
            </a:endParaRPr>
          </a:p>
          <a:p>
            <a:r>
              <a:rPr lang="en-US" altLang="ko-KR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Thonny</a:t>
            </a: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, Arduino, Python </a:t>
            </a:r>
            <a:r>
              <a:rPr lang="ko-KR" alt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중에서 한 프로그램만 사용</a:t>
            </a: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통신</a:t>
            </a: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할 수 있음</a:t>
            </a:r>
            <a:endParaRPr lang="en-US" altLang="ko-KR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 -&gt; </a:t>
            </a:r>
            <a:r>
              <a:rPr lang="ko-KR" alt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포트를 사용하지 않을 때</a:t>
            </a: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다</a:t>
            </a:r>
            <a:r>
              <a:rPr lang="ko-KR" alt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른 프로그램이 사용할 수 있도록 단절</a:t>
            </a: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(</a:t>
            </a:r>
            <a:r>
              <a:rPr lang="en-US" altLang="ko-KR" b="1" dirty="0">
                <a:solidFill>
                  <a:schemeClr val="accent5"/>
                </a:solidFill>
                <a:sym typeface="Wingdings" panose="05000000000000000000" pitchFamily="2" charset="2"/>
              </a:rPr>
              <a:t>disconnect</a:t>
            </a: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해야 함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040208" y="2593116"/>
            <a:ext cx="3545230" cy="2441276"/>
          </a:xfrm>
          <a:prstGeom prst="rect">
            <a:avLst/>
          </a:prstGeom>
          <a:solidFill>
            <a:schemeClr val="bg1">
              <a:alpha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2400" dirty="0" smtClean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486795" y="2588974"/>
            <a:ext cx="3545230" cy="2441276"/>
          </a:xfrm>
          <a:prstGeom prst="rect">
            <a:avLst/>
          </a:prstGeom>
          <a:solidFill>
            <a:schemeClr val="bg1">
              <a:alpha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2400" dirty="0" smtClean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7035217" y="3014351"/>
            <a:ext cx="2724071" cy="1748117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b="1" dirty="0">
                <a:solidFill>
                  <a:srgbClr val="00717D"/>
                </a:solidFill>
                <a:latin typeface="Arial"/>
                <a:ea typeface="Arial"/>
                <a:cs typeface="Arial"/>
              </a:rPr>
              <a:t>UART</a:t>
            </a:r>
            <a:endParaRPr lang="ko-KR" altLang="en-US" sz="1600" b="1" dirty="0">
              <a:solidFill>
                <a:srgbClr val="00717D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66" name="Picture 2" descr="https://cdn-blog.adafruit.com/uploads/2019/10/mphead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399" y="2658427"/>
            <a:ext cx="1290724" cy="773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Box 66"/>
          <p:cNvSpPr txBox="1"/>
          <p:nvPr/>
        </p:nvSpPr>
        <p:spPr>
          <a:xfrm>
            <a:off x="7229238" y="2733415"/>
            <a:ext cx="1363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err="1" smtClean="0"/>
              <a:t>MicroPython</a:t>
            </a:r>
            <a:endParaRPr lang="en-US" altLang="ko-KR" sz="1600" dirty="0" smtClean="0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5925062" y="3585381"/>
            <a:ext cx="645599" cy="226778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USB</a:t>
            </a:r>
            <a:endParaRPr lang="ko-KR" alt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4478376" y="3585381"/>
            <a:ext cx="645599" cy="226778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USB</a:t>
            </a:r>
            <a:endParaRPr lang="ko-KR" alt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70" name="직선 화살표 연결선 69"/>
          <p:cNvCxnSpPr>
            <a:stCxn id="69" idx="3"/>
            <a:endCxn id="68" idx="1"/>
          </p:cNvCxnSpPr>
          <p:nvPr/>
        </p:nvCxnSpPr>
        <p:spPr>
          <a:xfrm>
            <a:off x="5123975" y="3698770"/>
            <a:ext cx="801087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모서리가 둥근 직사각형 70"/>
          <p:cNvSpPr/>
          <p:nvPr/>
        </p:nvSpPr>
        <p:spPr>
          <a:xfrm>
            <a:off x="1411084" y="2917921"/>
            <a:ext cx="1743516" cy="460705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b="1" dirty="0">
                <a:solidFill>
                  <a:srgbClr val="00717D"/>
                </a:solidFill>
                <a:latin typeface="Arial"/>
                <a:ea typeface="Arial"/>
                <a:cs typeface="Arial"/>
              </a:rPr>
              <a:t>Shel</a:t>
            </a:r>
            <a:r>
              <a:rPr lang="en-US" altLang="ko-KR" sz="1600" b="1" dirty="0">
                <a:solidFill>
                  <a:srgbClr val="00717D"/>
                </a:solidFill>
                <a:latin typeface="Arial"/>
                <a:ea typeface="Arial"/>
                <a:cs typeface="Arial"/>
              </a:rPr>
              <a:t>l</a:t>
            </a:r>
            <a:endParaRPr lang="ko-KR" altLang="en-US" sz="1600" b="1" dirty="0">
              <a:solidFill>
                <a:srgbClr val="00717D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506615" y="2625859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err="1" smtClean="0"/>
              <a:t>Thonny</a:t>
            </a:r>
            <a:endParaRPr lang="ko-KR" altLang="en-US" sz="1600" dirty="0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1405272" y="3676323"/>
            <a:ext cx="1743516" cy="460705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600" b="1" dirty="0">
                <a:solidFill>
                  <a:srgbClr val="00717D"/>
                </a:solidFill>
                <a:latin typeface="Arial"/>
                <a:ea typeface="Arial"/>
                <a:cs typeface="Arial"/>
              </a:rPr>
              <a:t>시리얼모니터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475797" y="3401407"/>
            <a:ext cx="9239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/>
              <a:t>Arduino</a:t>
            </a:r>
            <a:endParaRPr lang="ko-KR" altLang="en-US" sz="1600" dirty="0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1411084" y="4442132"/>
            <a:ext cx="1743516" cy="460705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600" b="1" dirty="0" smtClean="0">
                <a:solidFill>
                  <a:srgbClr val="00717D"/>
                </a:solidFill>
                <a:latin typeface="Arial"/>
                <a:ea typeface="Arial"/>
                <a:cs typeface="Arial"/>
              </a:rPr>
              <a:t>응용 프로그램</a:t>
            </a:r>
            <a:endParaRPr lang="ko-KR" altLang="en-US" sz="1600" b="1" dirty="0">
              <a:solidFill>
                <a:srgbClr val="00717D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526364" y="4189110"/>
            <a:ext cx="834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/>
              <a:t>Python</a:t>
            </a:r>
            <a:endParaRPr lang="ko-KR" altLang="en-US" sz="1600" dirty="0"/>
          </a:p>
        </p:txBody>
      </p:sp>
      <p:cxnSp>
        <p:nvCxnSpPr>
          <p:cNvPr id="77" name="직선 화살표 연결선 76"/>
          <p:cNvCxnSpPr>
            <a:stCxn id="71" idx="3"/>
            <a:endCxn id="69" idx="1"/>
          </p:cNvCxnSpPr>
          <p:nvPr/>
        </p:nvCxnSpPr>
        <p:spPr>
          <a:xfrm>
            <a:off x="3154600" y="3148274"/>
            <a:ext cx="1323776" cy="55049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endCxn id="69" idx="1"/>
          </p:cNvCxnSpPr>
          <p:nvPr/>
        </p:nvCxnSpPr>
        <p:spPr>
          <a:xfrm flipV="1">
            <a:off x="3148788" y="3698770"/>
            <a:ext cx="1329588" cy="18332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75" idx="3"/>
          </p:cNvCxnSpPr>
          <p:nvPr/>
        </p:nvCxnSpPr>
        <p:spPr>
          <a:xfrm flipV="1">
            <a:off x="3154600" y="3698770"/>
            <a:ext cx="1323776" cy="97371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68" idx="3"/>
          </p:cNvCxnSpPr>
          <p:nvPr/>
        </p:nvCxnSpPr>
        <p:spPr>
          <a:xfrm>
            <a:off x="6570661" y="3698770"/>
            <a:ext cx="1491307" cy="18332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/>
          <p:cNvSpPr/>
          <p:nvPr/>
        </p:nvSpPr>
        <p:spPr>
          <a:xfrm>
            <a:off x="3597370" y="3645348"/>
            <a:ext cx="328527" cy="32852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/>
          <p:cNvSpPr/>
          <p:nvPr/>
        </p:nvSpPr>
        <p:spPr>
          <a:xfrm>
            <a:off x="3588242" y="3242157"/>
            <a:ext cx="328527" cy="32852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/>
          <p:cNvSpPr/>
          <p:nvPr/>
        </p:nvSpPr>
        <p:spPr>
          <a:xfrm>
            <a:off x="3588243" y="4070852"/>
            <a:ext cx="328527" cy="32852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03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35600" y="1490400"/>
            <a:ext cx="11444400" cy="746544"/>
          </a:xfrm>
        </p:spPr>
        <p:txBody>
          <a:bodyPr>
            <a:normAutofit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 </a:t>
            </a:r>
            <a:r>
              <a:rPr lang="en-US" altLang="ko-KR" dirty="0" smtClean="0">
                <a:sym typeface="Wingdings" panose="05000000000000000000" pitchFamily="2" charset="2"/>
              </a:rPr>
              <a:t>USB </a:t>
            </a:r>
            <a:r>
              <a:rPr lang="ko-KR" altLang="en-US" dirty="0" smtClean="0">
                <a:sym typeface="Wingdings" panose="05000000000000000000" pitchFamily="2" charset="2"/>
              </a:rPr>
              <a:t>통신으로 소스 실행 및 결과 확인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Thonny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5CDB-BE62-4230-AF58-FB85D34048D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8" name="바닥글 개체 틀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5850" y="2112924"/>
            <a:ext cx="5263376" cy="3861341"/>
          </a:xfrm>
          <a:prstGeom prst="rect">
            <a:avLst/>
          </a:prstGeom>
        </p:spPr>
      </p:pic>
      <p:sp>
        <p:nvSpPr>
          <p:cNvPr id="29" name="모서리가 둥근 직사각형 28"/>
          <p:cNvSpPr/>
          <p:nvPr/>
        </p:nvSpPr>
        <p:spPr>
          <a:xfrm>
            <a:off x="7949375" y="2990785"/>
            <a:ext cx="1232281" cy="56814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소스 실행</a:t>
            </a:r>
            <a:endParaRPr lang="ko-KR" altLang="en-US" sz="1400" b="1" dirty="0"/>
          </a:p>
        </p:txBody>
      </p:sp>
      <p:cxnSp>
        <p:nvCxnSpPr>
          <p:cNvPr id="10" name="꺾인 연결선 9"/>
          <p:cNvCxnSpPr>
            <a:stCxn id="110" idx="6"/>
          </p:cNvCxnSpPr>
          <p:nvPr/>
        </p:nvCxnSpPr>
        <p:spPr>
          <a:xfrm>
            <a:off x="6928500" y="2573664"/>
            <a:ext cx="1020875" cy="701195"/>
          </a:xfrm>
          <a:prstGeom prst="bentConnector3">
            <a:avLst>
              <a:gd name="adj1" fmla="val 4906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36"/>
          <p:cNvSpPr/>
          <p:nvPr/>
        </p:nvSpPr>
        <p:spPr>
          <a:xfrm>
            <a:off x="7949375" y="3779609"/>
            <a:ext cx="1232281" cy="56814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결과 확인</a:t>
            </a:r>
            <a:endParaRPr lang="ko-KR" altLang="en-US" sz="1400" b="1" dirty="0"/>
          </a:p>
        </p:txBody>
      </p:sp>
      <p:cxnSp>
        <p:nvCxnSpPr>
          <p:cNvPr id="38" name="꺾인 연결선 37"/>
          <p:cNvCxnSpPr>
            <a:endCxn id="37" idx="1"/>
          </p:cNvCxnSpPr>
          <p:nvPr/>
        </p:nvCxnSpPr>
        <p:spPr>
          <a:xfrm flipV="1">
            <a:off x="7419975" y="4063684"/>
            <a:ext cx="529400" cy="378448"/>
          </a:xfrm>
          <a:prstGeom prst="bentConnector3">
            <a:avLst>
              <a:gd name="adj1" fmla="val 262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6065850" y="4442133"/>
            <a:ext cx="5263376" cy="1532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1040208" y="2593116"/>
            <a:ext cx="3545230" cy="2441276"/>
          </a:xfrm>
          <a:prstGeom prst="rect">
            <a:avLst/>
          </a:prstGeom>
          <a:solidFill>
            <a:schemeClr val="bg1">
              <a:alpha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2400" dirty="0" smtClean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4478376" y="3585381"/>
            <a:ext cx="645599" cy="226778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USB</a:t>
            </a:r>
            <a:endParaRPr lang="ko-KR" alt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1411084" y="2917921"/>
            <a:ext cx="1743516" cy="460705"/>
          </a:xfrm>
          <a:prstGeom prst="roundRect">
            <a:avLst/>
          </a:prstGeom>
          <a:solidFill>
            <a:srgbClr val="00B0F0">
              <a:alpha val="50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b="1" dirty="0">
                <a:solidFill>
                  <a:srgbClr val="00717D"/>
                </a:solidFill>
                <a:latin typeface="Arial"/>
                <a:ea typeface="Arial"/>
                <a:cs typeface="Arial"/>
              </a:rPr>
              <a:t>Shel</a:t>
            </a:r>
            <a:r>
              <a:rPr lang="en-US" altLang="ko-KR" sz="1600" b="1" dirty="0">
                <a:solidFill>
                  <a:srgbClr val="00717D"/>
                </a:solidFill>
                <a:latin typeface="Arial"/>
                <a:ea typeface="Arial"/>
                <a:cs typeface="Arial"/>
              </a:rPr>
              <a:t>l</a:t>
            </a:r>
            <a:endParaRPr lang="ko-KR" altLang="en-US" sz="1600" b="1" dirty="0">
              <a:solidFill>
                <a:srgbClr val="00717D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506615" y="2625859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err="1" smtClean="0"/>
              <a:t>Thonny</a:t>
            </a:r>
            <a:endParaRPr lang="ko-KR" altLang="en-US" sz="1600" dirty="0"/>
          </a:p>
        </p:txBody>
      </p:sp>
      <p:sp>
        <p:nvSpPr>
          <p:cNvPr id="100" name="모서리가 둥근 직사각형 99"/>
          <p:cNvSpPr/>
          <p:nvPr/>
        </p:nvSpPr>
        <p:spPr>
          <a:xfrm>
            <a:off x="1405272" y="3676323"/>
            <a:ext cx="1743516" cy="460705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600" b="1" dirty="0">
                <a:solidFill>
                  <a:srgbClr val="00717D"/>
                </a:solidFill>
                <a:latin typeface="Arial"/>
                <a:ea typeface="Arial"/>
                <a:cs typeface="Arial"/>
              </a:rPr>
              <a:t>시리얼모니터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475797" y="3401407"/>
            <a:ext cx="9239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/>
              <a:t>Arduino</a:t>
            </a:r>
            <a:endParaRPr lang="ko-KR" altLang="en-US" sz="1600" dirty="0"/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411084" y="4442132"/>
            <a:ext cx="1743516" cy="460705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600" b="1" dirty="0" err="1" smtClean="0">
                <a:solidFill>
                  <a:srgbClr val="00717D"/>
                </a:solidFill>
                <a:latin typeface="Arial"/>
                <a:ea typeface="Arial"/>
                <a:cs typeface="Arial"/>
              </a:rPr>
              <a:t>명령창</a:t>
            </a:r>
            <a:endParaRPr lang="ko-KR" altLang="en-US" sz="1600" b="1" dirty="0">
              <a:solidFill>
                <a:srgbClr val="00717D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526364" y="4189110"/>
            <a:ext cx="834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/>
              <a:t>Python</a:t>
            </a:r>
            <a:endParaRPr lang="ko-KR" altLang="en-US" sz="1600" dirty="0"/>
          </a:p>
        </p:txBody>
      </p:sp>
      <p:cxnSp>
        <p:nvCxnSpPr>
          <p:cNvPr id="104" name="직선 화살표 연결선 103"/>
          <p:cNvCxnSpPr>
            <a:stCxn id="98" idx="3"/>
            <a:endCxn id="97" idx="1"/>
          </p:cNvCxnSpPr>
          <p:nvPr/>
        </p:nvCxnSpPr>
        <p:spPr>
          <a:xfrm>
            <a:off x="3154600" y="3148274"/>
            <a:ext cx="1323776" cy="55049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타원 107"/>
          <p:cNvSpPr/>
          <p:nvPr/>
        </p:nvSpPr>
        <p:spPr>
          <a:xfrm>
            <a:off x="3588242" y="3242157"/>
            <a:ext cx="328527" cy="32852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/>
          <p:cNvSpPr/>
          <p:nvPr/>
        </p:nvSpPr>
        <p:spPr>
          <a:xfrm>
            <a:off x="6680198" y="2449513"/>
            <a:ext cx="248302" cy="2483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709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5850" y="2112923"/>
            <a:ext cx="5236970" cy="3843648"/>
          </a:xfrm>
          <a:prstGeom prst="rect">
            <a:avLst/>
          </a:prstGeom>
        </p:spPr>
      </p:pic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35600" y="1490400"/>
            <a:ext cx="11444400" cy="746544"/>
          </a:xfrm>
        </p:spPr>
        <p:txBody>
          <a:bodyPr>
            <a:normAutofit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 </a:t>
            </a:r>
            <a:r>
              <a:rPr lang="en-US" altLang="ko-KR" dirty="0" smtClean="0">
                <a:sym typeface="Wingdings" panose="05000000000000000000" pitchFamily="2" charset="2"/>
              </a:rPr>
              <a:t>Python </a:t>
            </a:r>
            <a:r>
              <a:rPr lang="ko-KR" altLang="en-US" dirty="0" smtClean="0">
                <a:sym typeface="Wingdings" panose="05000000000000000000" pitchFamily="2" charset="2"/>
              </a:rPr>
              <a:t>응용 프로그램이 </a:t>
            </a:r>
            <a:r>
              <a:rPr lang="en-US" altLang="ko-KR" dirty="0" smtClean="0">
                <a:sym typeface="Wingdings" panose="05000000000000000000" pitchFamily="2" charset="2"/>
              </a:rPr>
              <a:t>USB</a:t>
            </a:r>
            <a:r>
              <a:rPr lang="ko-KR" altLang="en-US" dirty="0" smtClean="0">
                <a:sym typeface="Wingdings" panose="05000000000000000000" pitchFamily="2" charset="2"/>
              </a:rPr>
              <a:t>를 사용하려면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통신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5CDB-BE62-4230-AF58-FB85D34048D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8" name="바닥글 개체 틀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4605934" y="5311145"/>
            <a:ext cx="1232281" cy="56814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USB </a:t>
            </a:r>
            <a:r>
              <a:rPr lang="ko-KR" altLang="en-US" sz="1400" b="1" dirty="0" smtClean="0"/>
              <a:t>단절</a:t>
            </a:r>
            <a:endParaRPr lang="ko-KR" altLang="en-US" sz="1400" b="1" dirty="0"/>
          </a:p>
        </p:txBody>
      </p:sp>
      <p:cxnSp>
        <p:nvCxnSpPr>
          <p:cNvPr id="38" name="꺾인 연결선 37"/>
          <p:cNvCxnSpPr>
            <a:stCxn id="37" idx="2"/>
            <a:endCxn id="25" idx="1"/>
          </p:cNvCxnSpPr>
          <p:nvPr/>
        </p:nvCxnSpPr>
        <p:spPr>
          <a:xfrm rot="5400000" flipH="1" flipV="1">
            <a:off x="5786759" y="4980746"/>
            <a:ext cx="333864" cy="1463232"/>
          </a:xfrm>
          <a:prstGeom prst="bentConnector4">
            <a:avLst>
              <a:gd name="adj1" fmla="val -68471"/>
              <a:gd name="adj2" fmla="val 7105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6065850" y="4460487"/>
            <a:ext cx="5263376" cy="1513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1040208" y="2593116"/>
            <a:ext cx="3545230" cy="2441276"/>
          </a:xfrm>
          <a:prstGeom prst="rect">
            <a:avLst/>
          </a:prstGeom>
          <a:solidFill>
            <a:schemeClr val="bg1">
              <a:alpha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2400" dirty="0" smtClean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4478376" y="3585381"/>
            <a:ext cx="645599" cy="226778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USB</a:t>
            </a:r>
            <a:endParaRPr lang="ko-KR" alt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1411084" y="2917921"/>
            <a:ext cx="1743516" cy="460705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b="1" dirty="0">
                <a:solidFill>
                  <a:srgbClr val="00717D"/>
                </a:solidFill>
                <a:latin typeface="Arial"/>
                <a:ea typeface="Arial"/>
                <a:cs typeface="Arial"/>
              </a:rPr>
              <a:t>Shel</a:t>
            </a:r>
            <a:r>
              <a:rPr lang="en-US" altLang="ko-KR" sz="1600" b="1" dirty="0">
                <a:solidFill>
                  <a:srgbClr val="00717D"/>
                </a:solidFill>
                <a:latin typeface="Arial"/>
                <a:ea typeface="Arial"/>
                <a:cs typeface="Arial"/>
              </a:rPr>
              <a:t>l</a:t>
            </a:r>
            <a:endParaRPr lang="ko-KR" altLang="en-US" sz="1600" b="1" dirty="0">
              <a:solidFill>
                <a:srgbClr val="00717D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506615" y="2625859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err="1" smtClean="0"/>
              <a:t>Thonny</a:t>
            </a:r>
            <a:endParaRPr lang="ko-KR" altLang="en-US" sz="1600" dirty="0"/>
          </a:p>
        </p:txBody>
      </p:sp>
      <p:sp>
        <p:nvSpPr>
          <p:cNvPr id="100" name="모서리가 둥근 직사각형 99"/>
          <p:cNvSpPr/>
          <p:nvPr/>
        </p:nvSpPr>
        <p:spPr>
          <a:xfrm>
            <a:off x="1405272" y="3676323"/>
            <a:ext cx="1743516" cy="460705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600" b="1" dirty="0">
                <a:solidFill>
                  <a:srgbClr val="00717D"/>
                </a:solidFill>
                <a:latin typeface="Arial"/>
                <a:ea typeface="Arial"/>
                <a:cs typeface="Arial"/>
              </a:rPr>
              <a:t>시리얼모니터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475797" y="3401407"/>
            <a:ext cx="9239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/>
              <a:t>Arduino</a:t>
            </a:r>
            <a:endParaRPr lang="ko-KR" altLang="en-US" sz="1600" dirty="0"/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411084" y="4442132"/>
            <a:ext cx="1743516" cy="460705"/>
          </a:xfrm>
          <a:prstGeom prst="roundRect">
            <a:avLst/>
          </a:prstGeom>
          <a:solidFill>
            <a:srgbClr val="00B0F0">
              <a:alpha val="50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600" b="1" dirty="0" smtClean="0">
                <a:solidFill>
                  <a:srgbClr val="00717D"/>
                </a:solidFill>
                <a:latin typeface="Arial"/>
                <a:ea typeface="Arial"/>
                <a:cs typeface="Arial"/>
              </a:rPr>
              <a:t>응용 프로그램</a:t>
            </a:r>
            <a:endParaRPr lang="ko-KR" altLang="en-US" sz="1600" b="1" dirty="0">
              <a:solidFill>
                <a:srgbClr val="00717D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526364" y="4189110"/>
            <a:ext cx="834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/>
              <a:t>Python</a:t>
            </a:r>
            <a:endParaRPr lang="ko-KR" altLang="en-US" sz="1600" dirty="0"/>
          </a:p>
        </p:txBody>
      </p:sp>
      <p:cxnSp>
        <p:nvCxnSpPr>
          <p:cNvPr id="104" name="직선 화살표 연결선 103"/>
          <p:cNvCxnSpPr>
            <a:stCxn id="98" idx="3"/>
            <a:endCxn id="97" idx="1"/>
          </p:cNvCxnSpPr>
          <p:nvPr/>
        </p:nvCxnSpPr>
        <p:spPr>
          <a:xfrm>
            <a:off x="3154600" y="3148274"/>
            <a:ext cx="1323776" cy="55049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타원 107"/>
          <p:cNvSpPr/>
          <p:nvPr/>
        </p:nvSpPr>
        <p:spPr>
          <a:xfrm>
            <a:off x="3588242" y="3242157"/>
            <a:ext cx="328527" cy="32852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2" name="직선 화살표 연결선 21"/>
          <p:cNvCxnSpPr>
            <a:endCxn id="97" idx="1"/>
          </p:cNvCxnSpPr>
          <p:nvPr/>
        </p:nvCxnSpPr>
        <p:spPr>
          <a:xfrm flipV="1">
            <a:off x="3154600" y="3698770"/>
            <a:ext cx="1323776" cy="97371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3588243" y="4070852"/>
            <a:ext cx="328527" cy="32852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685307" y="5441899"/>
            <a:ext cx="2072613" cy="207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0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211206_ET보드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211206_ET보드 테마" id="{E52ED2D1-5BCA-4FB1-831C-6461187F7612}" vid="{D75C6210-7648-4684-B4EB-3E235D3368C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F211206_ET보드 테마</Template>
  <TotalTime>3354</TotalTime>
  <Words>280</Words>
  <Application>Microsoft Office PowerPoint</Application>
  <PresentationFormat>와이드스크린</PresentationFormat>
  <Paragraphs>113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KoPubWorld돋움체_Pro Bold</vt:lpstr>
      <vt:lpstr>나눔스퀘어_ac ExtraBold</vt:lpstr>
      <vt:lpstr>Arial</vt:lpstr>
      <vt:lpstr>Wingdings</vt:lpstr>
      <vt:lpstr>맑은 고딕</vt:lpstr>
      <vt:lpstr>F211206_ET보드 테마</vt:lpstr>
      <vt:lpstr>이티보드(ETBoard) USB 시리얼 통신 – 파이썬 v9.91</vt:lpstr>
      <vt:lpstr>히스토리</vt:lpstr>
      <vt:lpstr>1. 개발 환경</vt:lpstr>
      <vt:lpstr>개발</vt:lpstr>
      <vt:lpstr>2. USB 시리얼 통신</vt:lpstr>
      <vt:lpstr>구성도</vt:lpstr>
      <vt:lpstr>USB 통신 방식</vt:lpstr>
      <vt:lpstr>Thonny</vt:lpstr>
      <vt:lpstr>데이터 통신</vt:lpstr>
      <vt:lpstr>Thonny</vt:lpstr>
      <vt:lpstr>Thonny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ketri</dc:creator>
  <cp:lastModifiedBy>mrbr</cp:lastModifiedBy>
  <cp:revision>200</cp:revision>
  <dcterms:created xsi:type="dcterms:W3CDTF">2022-01-06T02:23:12Z</dcterms:created>
  <dcterms:modified xsi:type="dcterms:W3CDTF">2023-06-17T06:54:34Z</dcterms:modified>
</cp:coreProperties>
</file>