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6"/>
  </p:notesMasterIdLst>
  <p:sldIdLst>
    <p:sldId id="275" r:id="rId2"/>
    <p:sldId id="361" r:id="rId3"/>
    <p:sldId id="314" r:id="rId4"/>
    <p:sldId id="315" r:id="rId5"/>
    <p:sldId id="288" r:id="rId6"/>
    <p:sldId id="327" r:id="rId7"/>
    <p:sldId id="328" r:id="rId8"/>
    <p:sldId id="320" r:id="rId9"/>
    <p:sldId id="321" r:id="rId10"/>
    <p:sldId id="319" r:id="rId11"/>
    <p:sldId id="316" r:id="rId12"/>
    <p:sldId id="308" r:id="rId13"/>
    <p:sldId id="329" r:id="rId14"/>
    <p:sldId id="330" r:id="rId15"/>
    <p:sldId id="334" r:id="rId16"/>
    <p:sldId id="359" r:id="rId17"/>
    <p:sldId id="360" r:id="rId18"/>
    <p:sldId id="331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7" r:id="rId29"/>
    <p:sldId id="344" r:id="rId30"/>
    <p:sldId id="345" r:id="rId31"/>
    <p:sldId id="346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18" r:id="rId44"/>
    <p:sldId id="317" r:id="rId4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1719C"/>
    <a:srgbClr val="000000"/>
    <a:srgbClr val="DCDC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96238" autoAdjust="0"/>
  </p:normalViewPr>
  <p:slideViewPr>
    <p:cSldViewPr snapToGrid="0">
      <p:cViewPr>
        <p:scale>
          <a:sx n="66" d="100"/>
          <a:sy n="66" d="100"/>
        </p:scale>
        <p:origin x="235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2770E-0F3C-4C60-ABFA-27CCD3661502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E7C15-455B-4EB7-A22D-1DBB58D4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7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E7C15-455B-4EB7-A22D-1DBB58D4F9E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4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E7C15-455B-4EB7-A22D-1DBB58D4F9E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67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01173-F25C-84FD-78B6-C893CF464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663359-AE0A-DEC8-54D1-F0C5764D66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44AB41-A5C7-F6B3-3CBD-B1745BC63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0F6986-37A6-8EAE-C3E9-3BDF04112C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E7C15-455B-4EB7-A22D-1DBB58D4F9E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22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8A48D-2F8B-D82D-674F-C9465A533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D0CB76-331C-959A-F54D-77639029C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98783D-9F64-9769-E73E-F1F5FB50A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B95A0-C4A5-5440-9BC6-83E0F3E01D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E7C15-455B-4EB7-A22D-1DBB58D4F9E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0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609268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45"/>
            <a:stretch/>
          </p:blipFill>
          <p:spPr>
            <a:xfrm>
              <a:off x="9525000" y="0"/>
              <a:ext cx="26670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92000" y="820800"/>
            <a:ext cx="9144000" cy="2073600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400" y="2894400"/>
            <a:ext cx="4071600" cy="11700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http://et.ketri.re.kr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5603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4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http://et.ketri.re.kr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236D38-C179-28A1-764D-148E242D2A23}"/>
              </a:ext>
            </a:extLst>
          </p:cNvPr>
          <p:cNvSpPr/>
          <p:nvPr userDrawn="1"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3871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56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9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24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0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0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600" y="1490400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DFDE91-686D-F198-06FC-67BD661D3D26}"/>
              </a:ext>
            </a:extLst>
          </p:cNvPr>
          <p:cNvGrpSpPr/>
          <p:nvPr userDrawn="1"/>
        </p:nvGrpSpPr>
        <p:grpSpPr>
          <a:xfrm>
            <a:off x="241199" y="136525"/>
            <a:ext cx="1194002" cy="808040"/>
            <a:chOff x="241199" y="136525"/>
            <a:chExt cx="1194002" cy="808040"/>
          </a:xfrm>
        </p:grpSpPr>
        <p:sp>
          <p:nvSpPr>
            <p:cNvPr id="17" name="타원 16"/>
            <p:cNvSpPr/>
            <p:nvPr/>
          </p:nvSpPr>
          <p:spPr>
            <a:xfrm>
              <a:off x="434179" y="136525"/>
              <a:ext cx="808042" cy="80804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rgbClr val="372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095B88-6425-A09A-887A-24EA6CE901F5}"/>
                </a:ext>
              </a:extLst>
            </p:cNvPr>
            <p:cNvSpPr txBox="1"/>
            <p:nvPr userDrawn="1"/>
          </p:nvSpPr>
          <p:spPr>
            <a:xfrm>
              <a:off x="241199" y="402046"/>
              <a:ext cx="11940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</a:rPr>
                <a:t>이티보드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F901DA-4316-D059-3961-1D586778CD7C}"/>
              </a:ext>
            </a:extLst>
          </p:cNvPr>
          <p:cNvSpPr/>
          <p:nvPr userDrawn="1"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348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490400"/>
            <a:ext cx="7207200" cy="4680000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B2E5C25-1E9E-0D2C-29B3-DDAEEB7A31F2}"/>
              </a:ext>
            </a:extLst>
          </p:cNvPr>
          <p:cNvGrpSpPr/>
          <p:nvPr userDrawn="1"/>
        </p:nvGrpSpPr>
        <p:grpSpPr>
          <a:xfrm>
            <a:off x="241199" y="136525"/>
            <a:ext cx="1194002" cy="808040"/>
            <a:chOff x="241199" y="136525"/>
            <a:chExt cx="1194002" cy="80804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675B49C-E323-7532-1DE7-E36E6186359F}"/>
                </a:ext>
              </a:extLst>
            </p:cNvPr>
            <p:cNvSpPr/>
            <p:nvPr/>
          </p:nvSpPr>
          <p:spPr>
            <a:xfrm>
              <a:off x="434179" y="136525"/>
              <a:ext cx="808042" cy="80804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rgbClr val="372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16C373-2C33-7E12-04C6-E29CFBC11311}"/>
                </a:ext>
              </a:extLst>
            </p:cNvPr>
            <p:cNvSpPr txBox="1"/>
            <p:nvPr userDrawn="1"/>
          </p:nvSpPr>
          <p:spPr>
            <a:xfrm>
              <a:off x="241199" y="402046"/>
              <a:ext cx="11940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</a:rPr>
                <a:t>이티보드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98402A-D3B2-6643-1871-6112883614EF}"/>
              </a:ext>
            </a:extLst>
          </p:cNvPr>
          <p:cNvSpPr/>
          <p:nvPr userDrawn="1"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9405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텍스트,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746738"/>
            <a:ext cx="10679112" cy="4453412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435600" y="1266825"/>
            <a:ext cx="10679111" cy="3857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9B47EFF-EBA2-B8EB-D489-E46AC3BFDA1B}"/>
              </a:ext>
            </a:extLst>
          </p:cNvPr>
          <p:cNvGrpSpPr/>
          <p:nvPr userDrawn="1"/>
        </p:nvGrpSpPr>
        <p:grpSpPr>
          <a:xfrm>
            <a:off x="241199" y="136525"/>
            <a:ext cx="1194002" cy="808040"/>
            <a:chOff x="241199" y="136525"/>
            <a:chExt cx="1194002" cy="80804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D7AE894-91DE-8FE2-1D88-6740566E13A5}"/>
                </a:ext>
              </a:extLst>
            </p:cNvPr>
            <p:cNvSpPr/>
            <p:nvPr/>
          </p:nvSpPr>
          <p:spPr>
            <a:xfrm>
              <a:off x="434179" y="136525"/>
              <a:ext cx="808042" cy="80804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rgbClr val="372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932F4B-9FAD-B4C7-3AC6-E0E5169A77F4}"/>
                </a:ext>
              </a:extLst>
            </p:cNvPr>
            <p:cNvSpPr txBox="1"/>
            <p:nvPr userDrawn="1"/>
          </p:nvSpPr>
          <p:spPr>
            <a:xfrm>
              <a:off x="241199" y="402046"/>
              <a:ext cx="11940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</a:rPr>
                <a:t>이티보드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ACDE95-0096-DF87-588B-938F8A79907B}"/>
              </a:ext>
            </a:extLst>
          </p:cNvPr>
          <p:cNvSpPr/>
          <p:nvPr userDrawn="1"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7084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200" y="6512400"/>
            <a:ext cx="1800000" cy="320400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207151-7739-923A-6BC4-AA4121A0A50E}"/>
              </a:ext>
            </a:extLst>
          </p:cNvPr>
          <p:cNvSpPr/>
          <p:nvPr userDrawn="1"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9058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4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7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3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71B9-BE45-4C89-83D6-807A4AFDACA4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6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et.ketri.re.kr/learning/microPython_level2.html" TargetMode="External"/><Relationship Id="rId3" Type="http://schemas.openxmlformats.org/officeDocument/2006/relationships/hyperlink" Target="http://oapass.com/pub/ketri/2024/ETboard_brochure.pdf" TargetMode="External"/><Relationship Id="rId7" Type="http://schemas.openxmlformats.org/officeDocument/2006/relationships/hyperlink" Target="http://oapass.com/pub/ketri/2021/micropython/thonny-3.3.11.exe" TargetMode="External"/><Relationship Id="rId2" Type="http://schemas.openxmlformats.org/officeDocument/2006/relationships/hyperlink" Target="http://et.ketri.re.kr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oapass.com/pub/ketri/2023/micropython/ETBoard_MicroPython_Manual.pdf" TargetMode="External"/><Relationship Id="rId11" Type="http://schemas.openxmlformats.org/officeDocument/2006/relationships/hyperlink" Target="https://github.com/etboard/Kit_SmartFeeding_Ai" TargetMode="External"/><Relationship Id="rId5" Type="http://schemas.openxmlformats.org/officeDocument/2006/relationships/hyperlink" Target="http://oapass.com/pub/ketri/2024/ETboard_product_proposal.pdf" TargetMode="External"/><Relationship Id="rId10" Type="http://schemas.openxmlformats.org/officeDocument/2006/relationships/hyperlink" Target="https://github.com/etboard/Kit_SmartFeeder_Basic" TargetMode="External"/><Relationship Id="rId4" Type="http://schemas.openxmlformats.org/officeDocument/2006/relationships/hyperlink" Target="http://oapass.com/pub/ketri/2024/ETboard_SW_training_proposal.pdf" TargetMode="External"/><Relationship Id="rId9" Type="http://schemas.openxmlformats.org/officeDocument/2006/relationships/hyperlink" Target="http://et.ketri.re.kr/learning%20/basic/kit_smartfeed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naver.com/etboard2484/223167528046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tps://blog.naver.com/etboard2484/22316762661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.naver.com/etboard2484/223362986165" TargetMode="External"/><Relationship Id="rId5" Type="http://schemas.openxmlformats.org/officeDocument/2006/relationships/image" Target="../media/image15.web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㈜한국공학기술연구원</a:t>
            </a:r>
            <a:endParaRPr lang="en-US" altLang="ko-KR" dirty="0"/>
          </a:p>
          <a:p>
            <a:r>
              <a:rPr lang="en-US" altLang="ko-KR" dirty="0"/>
              <a:t>2024. </a:t>
            </a:r>
            <a:r>
              <a:rPr lang="en-US" altLang="ko-KR"/>
              <a:t>02.28</a:t>
            </a:r>
            <a:endParaRPr lang="ko-KR" altLang="en-US" dirty="0"/>
          </a:p>
        </p:txBody>
      </p:sp>
      <p:sp>
        <p:nvSpPr>
          <p:cNvPr id="5" name="제목 5"/>
          <p:cNvSpPr txBox="1">
            <a:spLocks/>
          </p:cNvSpPr>
          <p:nvPr/>
        </p:nvSpPr>
        <p:spPr>
          <a:xfrm>
            <a:off x="4096203" y="1195267"/>
            <a:ext cx="7973625" cy="169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4800" b="1" dirty="0">
                <a:solidFill>
                  <a:srgbClr val="FF0000"/>
                </a:solidFill>
                <a:latin typeface="+mj-ea"/>
              </a:rPr>
              <a:t>스마트 </a:t>
            </a:r>
            <a:r>
              <a:rPr lang="ko-KR" altLang="en-US" sz="4800" b="1" dirty="0" err="1">
                <a:solidFill>
                  <a:srgbClr val="FF0000"/>
                </a:solidFill>
                <a:latin typeface="+mj-ea"/>
              </a:rPr>
              <a:t>급식기</a:t>
            </a:r>
            <a:r>
              <a:rPr lang="ko-KR" altLang="en-US" sz="4800" b="1" dirty="0">
                <a:solidFill>
                  <a:srgbClr val="FF0000"/>
                </a:solidFill>
                <a:latin typeface="+mj-ea"/>
              </a:rPr>
              <a:t> 코딩 키트</a:t>
            </a:r>
            <a:r>
              <a:rPr lang="en-US" altLang="ko-KR" sz="4800" b="1" dirty="0">
                <a:solidFill>
                  <a:srgbClr val="FF0000"/>
                </a:solidFill>
                <a:latin typeface="+mj-ea"/>
              </a:rPr>
              <a:t>(Basic)</a:t>
            </a:r>
          </a:p>
          <a:p>
            <a:pPr algn="l">
              <a:lnSpc>
                <a:spcPct val="100000"/>
              </a:lnSpc>
            </a:pPr>
            <a:r>
              <a:rPr lang="ko-KR" altLang="en-US" sz="4800" b="1" dirty="0">
                <a:ln w="3175">
                  <a:noFill/>
                </a:ln>
                <a:solidFill>
                  <a:srgbClr val="154A7B"/>
                </a:solidFill>
                <a:latin typeface="+mj-ea"/>
              </a:rPr>
              <a:t>강의 자료</a:t>
            </a:r>
            <a:r>
              <a:rPr lang="en-US" altLang="ko-KR" sz="4800" b="1" dirty="0">
                <a:ln w="3175">
                  <a:noFill/>
                </a:ln>
                <a:solidFill>
                  <a:srgbClr val="154A7B"/>
                </a:solidFill>
                <a:latin typeface="+mj-ea"/>
              </a:rPr>
              <a:t> v0.1</a:t>
            </a:r>
            <a:endParaRPr lang="ko-KR" altLang="en-US" sz="4800" b="1" dirty="0">
              <a:ln w="3175">
                <a:noFill/>
              </a:ln>
              <a:solidFill>
                <a:srgbClr val="154A7B"/>
              </a:solidFill>
              <a:latin typeface="+mj-ea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42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764E1-559C-11BB-3D23-5F5257D04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32F6A3-C85D-EF40-F0DE-D3A8B991226D}"/>
              </a:ext>
            </a:extLst>
          </p:cNvPr>
          <p:cNvSpPr txBox="1"/>
          <p:nvPr/>
        </p:nvSpPr>
        <p:spPr>
          <a:xfrm>
            <a:off x="-290286" y="1913264"/>
            <a:ext cx="12482286" cy="303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ko-KR" altLang="en-US" sz="6000" dirty="0"/>
              <a:t>스마트 </a:t>
            </a:r>
            <a:r>
              <a:rPr lang="ko-KR" altLang="en-US" sz="6000" dirty="0" err="1"/>
              <a:t>급식기</a:t>
            </a:r>
            <a:r>
              <a:rPr lang="ko-KR" altLang="en-US" sz="6000" dirty="0"/>
              <a:t> 코딩 키트</a:t>
            </a:r>
            <a:r>
              <a:rPr lang="en-US" altLang="ko-KR" sz="6000" dirty="0"/>
              <a:t>(</a:t>
            </a:r>
            <a:r>
              <a:rPr lang="ko-KR" altLang="en-US" sz="6000" dirty="0"/>
              <a:t>버튼</a:t>
            </a:r>
            <a:r>
              <a:rPr lang="en-US" altLang="ko-KR" sz="6000" dirty="0"/>
              <a:t>)</a:t>
            </a:r>
          </a:p>
          <a:p>
            <a:pPr algn="ctr">
              <a:lnSpc>
                <a:spcPts val="12000"/>
              </a:lnSpc>
            </a:pPr>
            <a:r>
              <a:rPr lang="ko-KR" altLang="en-US" sz="8800" dirty="0"/>
              <a:t>코딩</a:t>
            </a:r>
          </a:p>
        </p:txBody>
      </p:sp>
    </p:spTree>
    <p:extLst>
      <p:ext uri="{BB962C8B-B14F-4D97-AF65-F5344CB8AC3E}">
        <p14:creationId xmlns:p14="http://schemas.microsoft.com/office/powerpoint/2010/main" val="387471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C5943-1004-A366-188F-9E958BDA6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2938343A-5775-6E81-B86F-9AD18B7E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순서도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69D6FC43-238F-70D4-9A5D-A72B8003923E}"/>
              </a:ext>
            </a:extLst>
          </p:cNvPr>
          <p:cNvSpPr/>
          <p:nvPr/>
        </p:nvSpPr>
        <p:spPr>
          <a:xfrm>
            <a:off x="4648640" y="1348287"/>
            <a:ext cx="2894721" cy="4714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시작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D0471C-3683-2FA0-1EE9-AAD279411962}"/>
              </a:ext>
            </a:extLst>
          </p:cNvPr>
          <p:cNvSpPr/>
          <p:nvPr/>
        </p:nvSpPr>
        <p:spPr>
          <a:xfrm>
            <a:off x="4648640" y="2121470"/>
            <a:ext cx="2894721" cy="471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ysClr val="windowText" lastClr="000000"/>
                </a:solidFill>
              </a:rPr>
              <a:t>setup()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427529-97E8-A9D3-D5B9-C1D6BF0F4475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6096000" y="1819740"/>
            <a:ext cx="1" cy="3017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804B6C-2BB5-9905-678C-3F40C22E30AD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6096000" y="2592923"/>
            <a:ext cx="1" cy="3017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481FED-1A2E-F9A5-B721-7B0F4A9182BF}"/>
              </a:ext>
            </a:extLst>
          </p:cNvPr>
          <p:cNvSpPr/>
          <p:nvPr/>
        </p:nvSpPr>
        <p:spPr>
          <a:xfrm>
            <a:off x="767183" y="2894653"/>
            <a:ext cx="10657633" cy="3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30D818-BDE0-2750-3A75-72E9720362E8}"/>
              </a:ext>
            </a:extLst>
          </p:cNvPr>
          <p:cNvSpPr/>
          <p:nvPr/>
        </p:nvSpPr>
        <p:spPr>
          <a:xfrm>
            <a:off x="767185" y="2894653"/>
            <a:ext cx="10657628" cy="367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무한 반복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A97BF0-9134-03CF-ACF0-1CD3889439AF}"/>
              </a:ext>
            </a:extLst>
          </p:cNvPr>
          <p:cNvSpPr/>
          <p:nvPr/>
        </p:nvSpPr>
        <p:spPr>
          <a:xfrm>
            <a:off x="4495855" y="3849559"/>
            <a:ext cx="3051727" cy="49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ysClr val="windowText" lastClr="000000"/>
                </a:solidFill>
              </a:rPr>
              <a:t>OLED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표시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3FBA382-6E75-4E82-A8A1-39F7A746E6A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949120" y="4098072"/>
            <a:ext cx="546734" cy="29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1F8759-745D-1B0E-1B00-27C79A30BB3C}"/>
              </a:ext>
            </a:extLst>
          </p:cNvPr>
          <p:cNvSpPr/>
          <p:nvPr/>
        </p:nvSpPr>
        <p:spPr>
          <a:xfrm>
            <a:off x="1054399" y="3865307"/>
            <a:ext cx="2894721" cy="471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ysClr val="windowText" lastClr="000000"/>
                </a:solidFill>
              </a:rPr>
              <a:t>loop()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5C0F4D7-3916-F562-8FCC-341EED43CBC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997420" y="1766727"/>
            <a:ext cx="602922" cy="35942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D274D6-D166-7F1F-C167-67B92C22A263}"/>
              </a:ext>
            </a:extLst>
          </p:cNvPr>
          <p:cNvSpPr/>
          <p:nvPr/>
        </p:nvSpPr>
        <p:spPr>
          <a:xfrm>
            <a:off x="4495855" y="4665080"/>
            <a:ext cx="3051727" cy="49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ysClr val="windowText" lastClr="000000"/>
                </a:solidFill>
              </a:rPr>
              <a:t>food_supply()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8BD40F1-D533-9ADA-BBDB-1460CE787300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3899516" y="4317251"/>
            <a:ext cx="799769" cy="392910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C4BB74-6A2F-931C-062D-42DA86CC318E}"/>
              </a:ext>
            </a:extLst>
          </p:cNvPr>
          <p:cNvSpPr/>
          <p:nvPr/>
        </p:nvSpPr>
        <p:spPr>
          <a:xfrm>
            <a:off x="8082691" y="4665080"/>
            <a:ext cx="3051727" cy="49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ysClr val="windowText" lastClr="000000"/>
                </a:solidFill>
              </a:rPr>
              <a:t>motor_on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()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6E8D27-DF1E-7670-7477-EBD440290717}"/>
              </a:ext>
            </a:extLst>
          </p:cNvPr>
          <p:cNvSpPr/>
          <p:nvPr/>
        </p:nvSpPr>
        <p:spPr>
          <a:xfrm>
            <a:off x="8085874" y="5454334"/>
            <a:ext cx="3051727" cy="49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ysClr val="windowText" lastClr="000000"/>
                </a:solidFill>
              </a:rPr>
              <a:t>motor_off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()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5A7F897-6955-876C-57EE-CAD9C282C01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7547582" y="4913592"/>
            <a:ext cx="53510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61A315A-01FA-E444-9FE2-BD1BB180894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9608555" y="5162104"/>
            <a:ext cx="3183" cy="2922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8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CE4E4-2B24-DF12-7930-4E12B5519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1E568B-CAC8-C583-E36A-6980927F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54"/>
          <a:stretch/>
        </p:blipFill>
        <p:spPr>
          <a:xfrm>
            <a:off x="407777" y="1653809"/>
            <a:ext cx="11472223" cy="19402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34D9B79C-F4B0-CDB1-C229-BC89C46D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시작부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8568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C7C34-9BD4-0B86-0DA1-C690293DA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16731F-1031-732E-AB3B-8F0C57353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955"/>
          <a:stretch/>
        </p:blipFill>
        <p:spPr>
          <a:xfrm>
            <a:off x="407776" y="1653808"/>
            <a:ext cx="11472223" cy="1940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8628AC91-B2D5-1A1C-670A-9342E6D9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라이브러리 참조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490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93F37-DD31-DE8D-24CE-9D70C1310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61061C-5089-3EA6-167A-F29828107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48"/>
          <a:stretch/>
        </p:blipFill>
        <p:spPr>
          <a:xfrm>
            <a:off x="407776" y="1653808"/>
            <a:ext cx="11472223" cy="35503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9120DFF9-5B30-72CD-8DCF-7732E9B4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전역 변수 선언</a:t>
            </a:r>
            <a:endParaRPr lang="ko-KR" altLang="en-US" sz="32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A89865-CB73-A650-8ECF-48692E7DF756}"/>
              </a:ext>
            </a:extLst>
          </p:cNvPr>
          <p:cNvGrpSpPr/>
          <p:nvPr/>
        </p:nvGrpSpPr>
        <p:grpSpPr>
          <a:xfrm>
            <a:off x="826294" y="3826669"/>
            <a:ext cx="164306" cy="269081"/>
            <a:chOff x="828675" y="3826669"/>
            <a:chExt cx="164306" cy="269081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075E1F2-DD50-CA50-8674-A5EF9F35B0C0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3826669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2047E98-12A5-4F64-7D3E-74CD01503DA9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826669"/>
              <a:ext cx="0" cy="269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6090C21-6F50-DD31-EDE6-BDCA4C2D6D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4095750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081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4B476-51D3-F313-33AB-B324AE8DB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BE28D929-E76E-8141-7A05-9A274A9D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setup </a:t>
            </a:r>
            <a:r>
              <a:rPr lang="ko-KR" altLang="en-US" dirty="0"/>
              <a:t>함수 작성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0CAAAF-BB2C-54F5-09FA-C5CBF1E26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55"/>
          <a:stretch/>
        </p:blipFill>
        <p:spPr>
          <a:xfrm>
            <a:off x="407776" y="1653807"/>
            <a:ext cx="11472223" cy="32955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DCB19A4-DCE1-05FB-5117-8A31D0DDC10F}"/>
              </a:ext>
            </a:extLst>
          </p:cNvPr>
          <p:cNvGrpSpPr/>
          <p:nvPr/>
        </p:nvGrpSpPr>
        <p:grpSpPr>
          <a:xfrm>
            <a:off x="1282247" y="4093369"/>
            <a:ext cx="164306" cy="269081"/>
            <a:chOff x="828675" y="3826669"/>
            <a:chExt cx="164306" cy="269081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32C5CAA-2608-9F3A-63B9-2E4664D6850C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3826669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A9B8720-7FAB-6A88-ADE6-CBB8DC21D939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826669"/>
              <a:ext cx="0" cy="269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58ECB22-A620-3D86-795A-D3E62A5D4B27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4095750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146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EDDB5-E876-99A5-69FA-F2C5C8CF6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B83FF60D-7DF8-30B3-68E2-E4A6D67E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loop </a:t>
            </a:r>
            <a:r>
              <a:rPr lang="ko-KR" altLang="en-US" dirty="0"/>
              <a:t>함수 작성</a:t>
            </a:r>
            <a:r>
              <a:rPr lang="en-US" altLang="ko-KR" dirty="0"/>
              <a:t>(1)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0DFDE4-69CF-DDE0-7406-B242F75E3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59"/>
          <a:stretch/>
        </p:blipFill>
        <p:spPr>
          <a:xfrm>
            <a:off x="407776" y="1653808"/>
            <a:ext cx="11472223" cy="29816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A98BCBD-4681-78DD-D092-FB4F08588558}"/>
              </a:ext>
            </a:extLst>
          </p:cNvPr>
          <p:cNvGrpSpPr/>
          <p:nvPr/>
        </p:nvGrpSpPr>
        <p:grpSpPr>
          <a:xfrm>
            <a:off x="1200094" y="3528219"/>
            <a:ext cx="164306" cy="580231"/>
            <a:chOff x="828675" y="3826669"/>
            <a:chExt cx="164306" cy="26908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958B82B-43E0-BA10-BFAA-DE4A010F67E0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3826669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F7799D7-F130-D246-3692-DA6F1585A355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826669"/>
              <a:ext cx="0" cy="269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77D93A7-EF4E-8E63-0D8A-2CF442A6F605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4095750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042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EF846-A7E6-9A1D-904B-181DFA3E8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C9284E-7F5F-C508-C4A4-CE4919578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28"/>
          <a:stretch/>
        </p:blipFill>
        <p:spPr>
          <a:xfrm>
            <a:off x="407776" y="1653808"/>
            <a:ext cx="11472223" cy="35503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3EE7E30A-1E5F-3C80-922E-65F2126D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loop </a:t>
            </a:r>
            <a:r>
              <a:rPr lang="ko-KR" altLang="en-US" dirty="0"/>
              <a:t>함수 작성</a:t>
            </a:r>
            <a:r>
              <a:rPr lang="en-US" altLang="ko-KR" dirty="0"/>
              <a:t>(2)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3237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03F87-8F86-CA77-B1DE-12E0391C5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F0AB3AB-53A1-65E2-BEB4-EB2D30984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03"/>
          <a:stretch/>
        </p:blipFill>
        <p:spPr>
          <a:xfrm>
            <a:off x="407776" y="1653806"/>
            <a:ext cx="11472223" cy="35741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C7F03899-B222-BB05-99D1-E8F12E02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food_supply</a:t>
            </a:r>
            <a:r>
              <a:rPr lang="ko-KR" altLang="en-US" dirty="0"/>
              <a:t> 함수 작성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4270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FD50B-01EE-0C02-12F8-59387D376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BFFD9CBF-2F80-0B7A-0FFF-8546D800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motor_on</a:t>
            </a:r>
            <a:r>
              <a:rPr lang="en-US" altLang="ko-KR" dirty="0"/>
              <a:t> </a:t>
            </a:r>
            <a:r>
              <a:rPr lang="ko-KR" altLang="en-US" dirty="0"/>
              <a:t>함수 작성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43772D-8A30-FE19-556F-5AE03152B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357"/>
          <a:stretch/>
        </p:blipFill>
        <p:spPr>
          <a:xfrm>
            <a:off x="407775" y="1653806"/>
            <a:ext cx="11472223" cy="24392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2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90685-190C-5EB1-80DF-556C92C6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E9379B-E352-4A7B-D6A9-C8869906383A}"/>
              </a:ext>
            </a:extLst>
          </p:cNvPr>
          <p:cNvSpPr txBox="1"/>
          <p:nvPr/>
        </p:nvSpPr>
        <p:spPr>
          <a:xfrm>
            <a:off x="1357313" y="1913264"/>
            <a:ext cx="9477373" cy="303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ko-KR" altLang="en-US" sz="6000" dirty="0"/>
              <a:t>반려동물 자동 </a:t>
            </a:r>
            <a:r>
              <a:rPr lang="ko-KR" altLang="en-US" sz="6000" dirty="0" err="1"/>
              <a:t>급식기</a:t>
            </a:r>
            <a:endParaRPr lang="en-US" altLang="ko-KR" sz="6000" dirty="0"/>
          </a:p>
          <a:p>
            <a:pPr algn="ctr">
              <a:lnSpc>
                <a:spcPts val="12000"/>
              </a:lnSpc>
            </a:pPr>
            <a:r>
              <a:rPr lang="ko-KR" altLang="en-US" sz="8800" dirty="0"/>
              <a:t>개념</a:t>
            </a:r>
          </a:p>
        </p:txBody>
      </p:sp>
    </p:spTree>
    <p:extLst>
      <p:ext uri="{BB962C8B-B14F-4D97-AF65-F5344CB8AC3E}">
        <p14:creationId xmlns:p14="http://schemas.microsoft.com/office/powerpoint/2010/main" val="3425770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DC6E4-669F-425A-B325-EA281E2ED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A5DF57-970C-2042-D49C-897E1D381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93"/>
          <a:stretch/>
        </p:blipFill>
        <p:spPr>
          <a:xfrm>
            <a:off x="407775" y="1653806"/>
            <a:ext cx="11472223" cy="24713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38C0303B-B183-7C85-A6DA-3DDBA43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motor_off</a:t>
            </a:r>
            <a:r>
              <a:rPr lang="en-US" altLang="ko-KR" dirty="0"/>
              <a:t> </a:t>
            </a:r>
            <a:r>
              <a:rPr lang="ko-KR" altLang="en-US" dirty="0"/>
              <a:t>함수 작성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22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923E8-9F22-C165-E1DD-981FCE811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729473-8E34-9763-BDD1-B3BB3C895A3D}"/>
              </a:ext>
            </a:extLst>
          </p:cNvPr>
          <p:cNvSpPr txBox="1"/>
          <p:nvPr/>
        </p:nvSpPr>
        <p:spPr>
          <a:xfrm>
            <a:off x="-304800" y="1913264"/>
            <a:ext cx="12496800" cy="303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ko-KR" altLang="en-US" sz="6000" dirty="0"/>
              <a:t>스마트 </a:t>
            </a:r>
            <a:r>
              <a:rPr lang="ko-KR" altLang="en-US" sz="6000" dirty="0" err="1"/>
              <a:t>급식기</a:t>
            </a:r>
            <a:r>
              <a:rPr lang="ko-KR" altLang="en-US" sz="6000" dirty="0"/>
              <a:t> 코딩 키트</a:t>
            </a:r>
            <a:r>
              <a:rPr lang="en-US" altLang="ko-KR" sz="6000" dirty="0"/>
              <a:t>(</a:t>
            </a:r>
            <a:r>
              <a:rPr lang="ko-KR" altLang="en-US" sz="6000" dirty="0"/>
              <a:t>초음파</a:t>
            </a:r>
            <a:r>
              <a:rPr lang="en-US" altLang="ko-KR" sz="6000" dirty="0"/>
              <a:t>)</a:t>
            </a:r>
          </a:p>
          <a:p>
            <a:pPr algn="ctr">
              <a:lnSpc>
                <a:spcPts val="12000"/>
              </a:lnSpc>
            </a:pPr>
            <a:r>
              <a:rPr lang="ko-KR" altLang="en-US" sz="8800" dirty="0"/>
              <a:t>코딩</a:t>
            </a:r>
          </a:p>
        </p:txBody>
      </p:sp>
    </p:spTree>
    <p:extLst>
      <p:ext uri="{BB962C8B-B14F-4D97-AF65-F5344CB8AC3E}">
        <p14:creationId xmlns:p14="http://schemas.microsoft.com/office/powerpoint/2010/main" val="1935751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A23E0-2052-8FCB-4E44-2F94A6C64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E7AE1118-07BD-AA09-0061-0FE0EF7D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프로그램 순서도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8D007EE-8B6B-3694-FDAA-4EDC11A18656}"/>
              </a:ext>
            </a:extLst>
          </p:cNvPr>
          <p:cNvSpPr/>
          <p:nvPr/>
        </p:nvSpPr>
        <p:spPr>
          <a:xfrm>
            <a:off x="4648640" y="1348287"/>
            <a:ext cx="2894721" cy="4714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시작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271B85-E3FF-00CC-C4FB-3A17DDE48D6E}"/>
              </a:ext>
            </a:extLst>
          </p:cNvPr>
          <p:cNvSpPr/>
          <p:nvPr/>
        </p:nvSpPr>
        <p:spPr>
          <a:xfrm>
            <a:off x="4648640" y="2121470"/>
            <a:ext cx="2894721" cy="471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ysClr val="windowText" lastClr="000000"/>
                </a:solidFill>
              </a:rPr>
              <a:t>setup()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6ECBE38-243F-ED52-3A28-E75CC7E2374F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096000" y="1819740"/>
            <a:ext cx="1" cy="3017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3A58BD4-C594-A592-1B3C-FC71CD424B02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flipH="1">
            <a:off x="6096000" y="2592923"/>
            <a:ext cx="1" cy="3017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E53A36A-162D-9FCF-37BA-50E9C48D4752}"/>
              </a:ext>
            </a:extLst>
          </p:cNvPr>
          <p:cNvSpPr/>
          <p:nvPr/>
        </p:nvSpPr>
        <p:spPr>
          <a:xfrm>
            <a:off x="767183" y="2894653"/>
            <a:ext cx="10657633" cy="3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C03027-BFE7-5308-E2AA-228125C37DC6}"/>
              </a:ext>
            </a:extLst>
          </p:cNvPr>
          <p:cNvSpPr/>
          <p:nvPr/>
        </p:nvSpPr>
        <p:spPr>
          <a:xfrm>
            <a:off x="767185" y="2894653"/>
            <a:ext cx="10657628" cy="367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무한 반복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DEADE7-097C-4878-31CD-AA12F28C91B2}"/>
              </a:ext>
            </a:extLst>
          </p:cNvPr>
          <p:cNvSpPr/>
          <p:nvPr/>
        </p:nvSpPr>
        <p:spPr>
          <a:xfrm>
            <a:off x="4495855" y="3849559"/>
            <a:ext cx="3051727" cy="49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ysClr val="windowText" lastClr="000000"/>
                </a:solidFill>
              </a:rPr>
              <a:t>OLED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표시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329F7D1-1EF9-5158-D871-E5FD0FF6715C}"/>
              </a:ext>
            </a:extLst>
          </p:cNvPr>
          <p:cNvCxnSpPr>
            <a:cxnSpLocks/>
            <a:stCxn id="46" idx="3"/>
            <a:endCxn id="44" idx="1"/>
          </p:cNvCxnSpPr>
          <p:nvPr/>
        </p:nvCxnSpPr>
        <p:spPr>
          <a:xfrm flipV="1">
            <a:off x="3949120" y="4098072"/>
            <a:ext cx="546734" cy="29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377FB0-E91D-250D-DCA2-A7852743AFCC}"/>
              </a:ext>
            </a:extLst>
          </p:cNvPr>
          <p:cNvSpPr/>
          <p:nvPr/>
        </p:nvSpPr>
        <p:spPr>
          <a:xfrm>
            <a:off x="1054399" y="3865307"/>
            <a:ext cx="2894721" cy="471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ysClr val="windowText" lastClr="000000"/>
                </a:solidFill>
              </a:rPr>
              <a:t>loop()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64FC776-7E1B-7B8C-C144-68D526CE8944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rot="5400000">
            <a:off x="3997420" y="1766727"/>
            <a:ext cx="602922" cy="35942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F63F61E-C02D-A7E9-D629-22840D662422}"/>
              </a:ext>
            </a:extLst>
          </p:cNvPr>
          <p:cNvSpPr/>
          <p:nvPr/>
        </p:nvSpPr>
        <p:spPr>
          <a:xfrm>
            <a:off x="4495855" y="4665080"/>
            <a:ext cx="3051727" cy="49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ysClr val="windowText" lastClr="000000"/>
                </a:solidFill>
              </a:rPr>
              <a:t>food_supply()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97153A7-A9EE-9F13-0B78-429CA086CA25}"/>
              </a:ext>
            </a:extLst>
          </p:cNvPr>
          <p:cNvCxnSpPr>
            <a:cxnSpLocks/>
            <a:endCxn id="48" idx="1"/>
          </p:cNvCxnSpPr>
          <p:nvPr/>
        </p:nvCxnSpPr>
        <p:spPr>
          <a:xfrm rot="16200000" flipH="1">
            <a:off x="3899516" y="4317251"/>
            <a:ext cx="799769" cy="392910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788631-5B19-8D4D-7188-19AE48503B97}"/>
              </a:ext>
            </a:extLst>
          </p:cNvPr>
          <p:cNvSpPr/>
          <p:nvPr/>
        </p:nvSpPr>
        <p:spPr>
          <a:xfrm>
            <a:off x="8082691" y="4665080"/>
            <a:ext cx="3051727" cy="49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ysClr val="windowText" lastClr="000000"/>
                </a:solidFill>
              </a:rPr>
              <a:t>motor_on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()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7CEF2CB-8482-597A-F86E-511EA5CC1C3D}"/>
              </a:ext>
            </a:extLst>
          </p:cNvPr>
          <p:cNvSpPr/>
          <p:nvPr/>
        </p:nvSpPr>
        <p:spPr>
          <a:xfrm>
            <a:off x="8085874" y="5454334"/>
            <a:ext cx="3051727" cy="49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ysClr val="windowText" lastClr="000000"/>
                </a:solidFill>
              </a:rPr>
              <a:t>motor_off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()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C9044B-A59B-0309-23B5-41ABA223CD1F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7547582" y="4913592"/>
            <a:ext cx="53510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593E4B9-DBC5-A820-0EBB-B055EC6CB988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9608555" y="5162104"/>
            <a:ext cx="3183" cy="2922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434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BA044-7C70-6329-9CA0-175955340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882A619-069E-EDAD-D494-A2166AA1E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65"/>
          <a:stretch/>
        </p:blipFill>
        <p:spPr>
          <a:xfrm>
            <a:off x="407776" y="1644614"/>
            <a:ext cx="11472223" cy="19494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DB8B9F6B-A384-9AED-66A6-D00EA299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시작부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8489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67996-22FA-5B4A-8A7E-367C3BEA8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F293A0D-51F1-79E1-927C-C45282B62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44"/>
          <a:stretch/>
        </p:blipFill>
        <p:spPr>
          <a:xfrm>
            <a:off x="407775" y="1653808"/>
            <a:ext cx="11472223" cy="1940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FA8B2598-95D7-6E2D-78D9-FC3B4FB4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라이브러리 참조</a:t>
            </a:r>
            <a:endParaRPr lang="ko-KR" altLang="en-US" sz="3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5F6645-8D64-9F9A-E34C-3F551ECFC6EF}"/>
              </a:ext>
            </a:extLst>
          </p:cNvPr>
          <p:cNvGrpSpPr/>
          <p:nvPr/>
        </p:nvGrpSpPr>
        <p:grpSpPr>
          <a:xfrm>
            <a:off x="872014" y="2698909"/>
            <a:ext cx="164306" cy="269081"/>
            <a:chOff x="828675" y="3826669"/>
            <a:chExt cx="164306" cy="269081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6F55E2FB-59FA-F3C8-D3B6-E3D73F8200CA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3826669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30C35B0-15B1-95D5-0649-2DB8A31171E4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826669"/>
              <a:ext cx="0" cy="269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4BA35E5-CF44-2779-4495-8D9318125341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4095750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2531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2A0A9-2542-1182-3A05-DAAF65E4E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7EFBFC-E869-9903-A4DE-17A882A30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69"/>
          <a:stretch/>
        </p:blipFill>
        <p:spPr>
          <a:xfrm>
            <a:off x="407776" y="1653808"/>
            <a:ext cx="11472223" cy="38180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F1ED277A-0F59-F923-9E89-7974021A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전역 변수 선언</a:t>
            </a:r>
            <a:endParaRPr lang="ko-KR" altLang="en-US" sz="3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AA8B86-C317-C06D-7F32-913DDCD6495C}"/>
              </a:ext>
            </a:extLst>
          </p:cNvPr>
          <p:cNvGrpSpPr/>
          <p:nvPr/>
        </p:nvGrpSpPr>
        <p:grpSpPr>
          <a:xfrm>
            <a:off x="894874" y="3803809"/>
            <a:ext cx="164306" cy="584041"/>
            <a:chOff x="828675" y="3826669"/>
            <a:chExt cx="164306" cy="26908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E34B49B-A2C9-F66D-6C31-E945C7D93524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3826669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D8E5CC5-23EE-DC57-E747-EE912C125AD3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826669"/>
              <a:ext cx="0" cy="269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E457340-03A1-8105-4472-C7467B6B99CD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4095750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205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743E9-0E63-F929-95C4-4F8DEE3B1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FF2E82-4A7D-A7DA-0D12-E08CFB2EF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84"/>
          <a:stretch/>
        </p:blipFill>
        <p:spPr>
          <a:xfrm>
            <a:off x="407776" y="1653807"/>
            <a:ext cx="11472223" cy="35503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D83289BD-A729-B98A-6B2D-F77CE6B7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setup </a:t>
            </a:r>
            <a:r>
              <a:rPr lang="ko-KR" altLang="en-US" dirty="0"/>
              <a:t>함수 작성</a:t>
            </a:r>
            <a:endParaRPr lang="ko-KR" altLang="en-US" sz="3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9BDC76D-EAFB-D874-1BC0-F2112F87D891}"/>
              </a:ext>
            </a:extLst>
          </p:cNvPr>
          <p:cNvGrpSpPr/>
          <p:nvPr/>
        </p:nvGrpSpPr>
        <p:grpSpPr>
          <a:xfrm>
            <a:off x="1364400" y="4088606"/>
            <a:ext cx="164306" cy="554832"/>
            <a:chOff x="828675" y="3826669"/>
            <a:chExt cx="164306" cy="269081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03F83E32-BDA8-1660-090D-08F0749939C8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3826669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2D4F06F8-2810-3BB7-3F2C-4DC0608A5FB2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826669"/>
              <a:ext cx="0" cy="269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E5FA579-5E0A-502D-0567-34BE69690579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4095750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463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27727-36B4-164A-1B48-ED9DCA152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DB2A4B-88EC-E0CE-9381-57DD6512D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0"/>
          <a:stretch/>
        </p:blipFill>
        <p:spPr>
          <a:xfrm>
            <a:off x="407776" y="1653808"/>
            <a:ext cx="11472223" cy="43957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F17506AA-A9B5-D2E9-8DC5-A0E5007D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loop </a:t>
            </a:r>
            <a:r>
              <a:rPr lang="ko-KR" altLang="en-US" dirty="0"/>
              <a:t>함수 작성</a:t>
            </a:r>
            <a:r>
              <a:rPr lang="en-US" altLang="ko-KR" dirty="0"/>
              <a:t>(1)</a:t>
            </a:r>
            <a:endParaRPr lang="ko-KR" altLang="en-US" sz="3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3931F7-04E9-C586-69F2-5BAE09476F01}"/>
              </a:ext>
            </a:extLst>
          </p:cNvPr>
          <p:cNvGrpSpPr/>
          <p:nvPr/>
        </p:nvGrpSpPr>
        <p:grpSpPr>
          <a:xfrm>
            <a:off x="1031082" y="2959894"/>
            <a:ext cx="164306" cy="2740819"/>
            <a:chOff x="828675" y="3826669"/>
            <a:chExt cx="164306" cy="26908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3BEE469-786F-0E38-7017-42BB6D953544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3826669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5976D95-FEEA-679A-3C13-5EE9E5B9270F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826669"/>
              <a:ext cx="0" cy="269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09093B0-37E8-D41F-DA77-FD899CE1612B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4095750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035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90DC0-681F-074A-2B51-943E2F433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8BA9FD4F-7AE8-C4FB-D72C-F99B648A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loop </a:t>
            </a:r>
            <a:r>
              <a:rPr lang="ko-KR" altLang="en-US" dirty="0"/>
              <a:t>함수 작성</a:t>
            </a:r>
            <a:r>
              <a:rPr lang="en-US" altLang="ko-KR" dirty="0"/>
              <a:t>(2)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6423E1-A5EF-AA92-707D-3DD3B555D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91"/>
          <a:stretch/>
        </p:blipFill>
        <p:spPr>
          <a:xfrm>
            <a:off x="407776" y="1653808"/>
            <a:ext cx="11472223" cy="35503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520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6DECE-B4E2-E024-2A49-DE9AE6038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CC8B3A-1397-6BBA-060D-23C0288FC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55"/>
          <a:stretch/>
        </p:blipFill>
        <p:spPr>
          <a:xfrm>
            <a:off x="407776" y="1653806"/>
            <a:ext cx="11472223" cy="35503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C31169FC-F19F-B890-9039-B344FC14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food_supply</a:t>
            </a:r>
            <a:r>
              <a:rPr lang="ko-KR" altLang="en-US" dirty="0"/>
              <a:t> 함수 작성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9434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E3A52-535E-C5DF-43BE-C1E76E42E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제목 2">
            <a:extLst>
              <a:ext uri="{FF2B5EF4-FFF2-40B4-BE49-F238E27FC236}">
                <a16:creationId xmlns:a16="http://schemas.microsoft.com/office/drawing/2014/main" id="{879C18FD-68DD-3976-B90A-213D6DF2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/>
          <a:lstStyle/>
          <a:p>
            <a:r>
              <a:rPr lang="ko-KR" altLang="en-US" dirty="0"/>
              <a:t>반려동물 자동 </a:t>
            </a:r>
            <a:r>
              <a:rPr lang="ko-KR" altLang="en-US" dirty="0" err="1"/>
              <a:t>급식기</a:t>
            </a:r>
            <a:r>
              <a:rPr lang="ko-KR" altLang="en-US" dirty="0"/>
              <a:t>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1D8896-5A52-5ED9-D1E7-7C290D68F6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2" b="10000"/>
          <a:stretch/>
        </p:blipFill>
        <p:spPr>
          <a:xfrm>
            <a:off x="1798509" y="1338015"/>
            <a:ext cx="3857906" cy="24076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680766-15AB-45CD-5A76-B1DF753B06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7" b="18796"/>
          <a:stretch/>
        </p:blipFill>
        <p:spPr>
          <a:xfrm>
            <a:off x="6535585" y="1338015"/>
            <a:ext cx="3857906" cy="24076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6C4E91-7CC7-0C18-293A-4D2D8C2E0BE8}"/>
              </a:ext>
            </a:extLst>
          </p:cNvPr>
          <p:cNvSpPr txBox="1"/>
          <p:nvPr/>
        </p:nvSpPr>
        <p:spPr>
          <a:xfrm>
            <a:off x="685799" y="3936104"/>
            <a:ext cx="10820402" cy="229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ko-KR" altLang="en-US" sz="3200" b="1" dirty="0"/>
              <a:t>반려동물 자동 급식기란</a:t>
            </a:r>
            <a:r>
              <a:rPr lang="en-US" altLang="ko-KR" sz="3200" b="1" dirty="0"/>
              <a:t>?</a:t>
            </a:r>
            <a:r>
              <a:rPr lang="ko-KR" altLang="en-US" sz="3200" b="1" dirty="0"/>
              <a:t> </a:t>
            </a:r>
            <a:endParaRPr lang="en-US" altLang="ko-KR" sz="3200" b="1" dirty="0"/>
          </a:p>
          <a:p>
            <a:pPr algn="ctr">
              <a:lnSpc>
                <a:spcPts val="3500"/>
              </a:lnSpc>
            </a:pPr>
            <a:endParaRPr lang="en-US" altLang="ko-KR" sz="2400" dirty="0"/>
          </a:p>
          <a:p>
            <a:pPr algn="ctr">
              <a:lnSpc>
                <a:spcPts val="3500"/>
              </a:lnSpc>
            </a:pPr>
            <a:r>
              <a:rPr lang="ko-KR" altLang="en-US" sz="2400" dirty="0"/>
              <a:t>자동으로 급여가 가능한 급식기로</a:t>
            </a:r>
            <a:r>
              <a:rPr lang="en-US" altLang="ko-KR" sz="2400" dirty="0"/>
              <a:t>, </a:t>
            </a:r>
            <a:r>
              <a:rPr lang="ko-KR" altLang="en-US" sz="2400" dirty="0"/>
              <a:t>보호자가 급여를 하지 못하는 상황일 경우에도 규칙적인 시간마다 일정한 양으로 급여가 가능하며</a:t>
            </a:r>
            <a:r>
              <a:rPr lang="en-US" altLang="ko-KR" sz="2400" dirty="0"/>
              <a:t> </a:t>
            </a:r>
            <a:r>
              <a:rPr lang="ko-KR" altLang="en-US" sz="2400" dirty="0"/>
              <a:t>비만</a:t>
            </a:r>
            <a:r>
              <a:rPr lang="en-US" altLang="ko-KR" sz="2400" dirty="0"/>
              <a:t>, </a:t>
            </a:r>
            <a:r>
              <a:rPr lang="ko-KR" altLang="en-US" sz="2400" dirty="0"/>
              <a:t>토</a:t>
            </a:r>
            <a:r>
              <a:rPr lang="en-US" altLang="ko-KR" sz="2400" dirty="0"/>
              <a:t>, </a:t>
            </a:r>
            <a:r>
              <a:rPr lang="ko-KR" altLang="en-US" sz="2400" dirty="0"/>
              <a:t>청결 등의 건강 문제를 예방할 수 있는 </a:t>
            </a:r>
            <a:r>
              <a:rPr lang="ko-KR" altLang="en-US" sz="2400" dirty="0" err="1"/>
              <a:t>급식기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25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B5944-6193-DC99-EFB5-AF4E07A22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53443A-05B9-9C4E-7248-0FDC89C18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85"/>
          <a:stretch/>
        </p:blipFill>
        <p:spPr>
          <a:xfrm>
            <a:off x="407775" y="1653806"/>
            <a:ext cx="11472223" cy="24392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781DEE24-C292-97B8-0A2F-52C27AE8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motor_on</a:t>
            </a:r>
            <a:r>
              <a:rPr lang="en-US" altLang="ko-KR" dirty="0"/>
              <a:t> </a:t>
            </a:r>
            <a:r>
              <a:rPr lang="ko-KR" altLang="en-US" dirty="0"/>
              <a:t>함수 작성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17024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3808A-B0BD-D1F8-6B70-3402BF3FD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D9E177-B773-D874-B316-EDFFD2824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49"/>
          <a:stretch/>
        </p:blipFill>
        <p:spPr>
          <a:xfrm>
            <a:off x="407774" y="1653805"/>
            <a:ext cx="11472223" cy="24713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E362295C-8AD8-5BAD-285D-8F095432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motor_off</a:t>
            </a:r>
            <a:r>
              <a:rPr lang="en-US" altLang="ko-KR" dirty="0"/>
              <a:t> </a:t>
            </a:r>
            <a:r>
              <a:rPr lang="ko-KR" altLang="en-US" dirty="0"/>
              <a:t>함수 작성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0945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DE920-EF60-6209-E462-3F1E1E45C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9BA27D-1593-8D9B-51FA-4F1CBF11EA14}"/>
              </a:ext>
            </a:extLst>
          </p:cNvPr>
          <p:cNvSpPr txBox="1"/>
          <p:nvPr/>
        </p:nvSpPr>
        <p:spPr>
          <a:xfrm>
            <a:off x="-304800" y="1913264"/>
            <a:ext cx="12496800" cy="303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ko-KR" altLang="en-US" sz="6000" dirty="0"/>
              <a:t>스마트 </a:t>
            </a:r>
            <a:r>
              <a:rPr lang="ko-KR" altLang="en-US" sz="6000" dirty="0" err="1"/>
              <a:t>급식기</a:t>
            </a:r>
            <a:r>
              <a:rPr lang="ko-KR" altLang="en-US" sz="6000" dirty="0"/>
              <a:t> 코딩 키트</a:t>
            </a:r>
            <a:r>
              <a:rPr lang="en-US" altLang="ko-KR" sz="6000" dirty="0"/>
              <a:t>(</a:t>
            </a:r>
            <a:r>
              <a:rPr lang="ko-KR" altLang="en-US" sz="6000" dirty="0"/>
              <a:t>타이머</a:t>
            </a:r>
            <a:r>
              <a:rPr lang="en-US" altLang="ko-KR" sz="6000" dirty="0"/>
              <a:t>)</a:t>
            </a:r>
          </a:p>
          <a:p>
            <a:pPr algn="ctr">
              <a:lnSpc>
                <a:spcPts val="12000"/>
              </a:lnSpc>
            </a:pPr>
            <a:r>
              <a:rPr lang="ko-KR" altLang="en-US" sz="8800" dirty="0"/>
              <a:t>코딩</a:t>
            </a:r>
          </a:p>
        </p:txBody>
      </p:sp>
    </p:spTree>
    <p:extLst>
      <p:ext uri="{BB962C8B-B14F-4D97-AF65-F5344CB8AC3E}">
        <p14:creationId xmlns:p14="http://schemas.microsoft.com/office/powerpoint/2010/main" val="3515741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4B6F7-650F-6317-3A7C-F6C0501CC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B13E767D-C454-C47E-D587-3A381F7D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프로그램 순서도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35417B-C550-3282-96B4-0084AE75573B}"/>
              </a:ext>
            </a:extLst>
          </p:cNvPr>
          <p:cNvSpPr/>
          <p:nvPr/>
        </p:nvSpPr>
        <p:spPr>
          <a:xfrm>
            <a:off x="4648640" y="1348287"/>
            <a:ext cx="2894721" cy="4714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50DA93-1B12-94B9-ADBA-866823106874}"/>
              </a:ext>
            </a:extLst>
          </p:cNvPr>
          <p:cNvSpPr/>
          <p:nvPr/>
        </p:nvSpPr>
        <p:spPr>
          <a:xfrm>
            <a:off x="4648640" y="2121470"/>
            <a:ext cx="2894721" cy="471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ysClr val="windowText" lastClr="000000"/>
                </a:solidFill>
              </a:rPr>
              <a:t>setup()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E5D5BB9-440C-8FD6-F649-97E10EC685D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96000" y="1819740"/>
            <a:ext cx="1" cy="3017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3178969-8AD9-2480-67B0-870779342B2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6096000" y="2592923"/>
            <a:ext cx="1" cy="3017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5691C-5F20-C4D0-7DD2-B544FAEE33C9}"/>
              </a:ext>
            </a:extLst>
          </p:cNvPr>
          <p:cNvSpPr/>
          <p:nvPr/>
        </p:nvSpPr>
        <p:spPr>
          <a:xfrm>
            <a:off x="767183" y="2894653"/>
            <a:ext cx="10657633" cy="3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A068B3-7758-7BFF-3637-635397B0132B}"/>
              </a:ext>
            </a:extLst>
          </p:cNvPr>
          <p:cNvSpPr/>
          <p:nvPr/>
        </p:nvSpPr>
        <p:spPr>
          <a:xfrm>
            <a:off x="767185" y="2894653"/>
            <a:ext cx="10657628" cy="367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무한 반복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1ADBE9-912C-A7DC-4FBE-604A1F138B16}"/>
              </a:ext>
            </a:extLst>
          </p:cNvPr>
          <p:cNvSpPr/>
          <p:nvPr/>
        </p:nvSpPr>
        <p:spPr>
          <a:xfrm>
            <a:off x="4495855" y="3849559"/>
            <a:ext cx="3051727" cy="49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ysClr val="windowText" lastClr="000000"/>
                </a:solidFill>
              </a:rPr>
              <a:t>OLED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표시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5193E0-AA78-8E2B-EF8E-EF867EF1891A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 flipV="1">
            <a:off x="3949120" y="4098072"/>
            <a:ext cx="546734" cy="29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6C1497-3F65-9828-6912-20BDD9A5F4C1}"/>
              </a:ext>
            </a:extLst>
          </p:cNvPr>
          <p:cNvSpPr/>
          <p:nvPr/>
        </p:nvSpPr>
        <p:spPr>
          <a:xfrm>
            <a:off x="1054399" y="3865307"/>
            <a:ext cx="2894721" cy="471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ysClr val="windowText" lastClr="000000"/>
                </a:solidFill>
              </a:rPr>
              <a:t>loop()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7FF1D74-FC7C-3952-1371-A6A30AD0058B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rot="5400000">
            <a:off x="3997420" y="1766727"/>
            <a:ext cx="602922" cy="35942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C83293-7CC4-F670-CD74-870FA6582FBD}"/>
              </a:ext>
            </a:extLst>
          </p:cNvPr>
          <p:cNvSpPr/>
          <p:nvPr/>
        </p:nvSpPr>
        <p:spPr>
          <a:xfrm>
            <a:off x="4495855" y="4665080"/>
            <a:ext cx="3051727" cy="49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ysClr val="windowText" lastClr="000000"/>
                </a:solidFill>
              </a:rPr>
              <a:t>food_supply()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1B3BBFC-A578-4A2A-4BB5-7E737138CAB6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H="1">
            <a:off x="3899516" y="4317251"/>
            <a:ext cx="799769" cy="392910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BBE26E-5ABD-95C7-8390-47F4ADF86CB6}"/>
              </a:ext>
            </a:extLst>
          </p:cNvPr>
          <p:cNvSpPr/>
          <p:nvPr/>
        </p:nvSpPr>
        <p:spPr>
          <a:xfrm>
            <a:off x="8082691" y="4665080"/>
            <a:ext cx="3051727" cy="49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ysClr val="windowText" lastClr="000000"/>
                </a:solidFill>
              </a:rPr>
              <a:t>motor_on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()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14D979-CBB1-5BD6-FF70-425E6B3CFE8B}"/>
              </a:ext>
            </a:extLst>
          </p:cNvPr>
          <p:cNvSpPr/>
          <p:nvPr/>
        </p:nvSpPr>
        <p:spPr>
          <a:xfrm>
            <a:off x="8085874" y="5454334"/>
            <a:ext cx="3051727" cy="497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ysClr val="windowText" lastClr="000000"/>
                </a:solidFill>
              </a:rPr>
              <a:t>motor_off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()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B613291-8FFF-BEBF-9128-440C39474DFE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7547582" y="4913592"/>
            <a:ext cx="53510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CD43B4E-4752-3B34-BDDD-13F797AF048B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9608555" y="5162104"/>
            <a:ext cx="3183" cy="2922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01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FBD47-BB90-B148-6FAF-678823476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BCAFA7-E587-AE6F-82A8-F724714DB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23"/>
          <a:stretch/>
        </p:blipFill>
        <p:spPr>
          <a:xfrm>
            <a:off x="407776" y="1644614"/>
            <a:ext cx="11472223" cy="19494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A969BDD9-8B81-1E08-91E2-A2AA4752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시작부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13082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44453-9BFA-4F6A-51C4-1C75E4EB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4F7C2A-5013-2C1D-196C-6F4B87D98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41"/>
          <a:stretch/>
        </p:blipFill>
        <p:spPr>
          <a:xfrm>
            <a:off x="407775" y="1653807"/>
            <a:ext cx="11472224" cy="1940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26C0A4CF-E412-FBA5-E9D5-2789AE4D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라이브러리 참조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1058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C0F5D-CDB4-1186-17D5-981429096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341848-80F1-7F71-C3B1-B3F648DD6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820"/>
          <a:stretch/>
        </p:blipFill>
        <p:spPr>
          <a:xfrm>
            <a:off x="407775" y="1653808"/>
            <a:ext cx="11472223" cy="41373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5A609C67-C384-DC77-3601-536EEBD6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전역 변수 선언</a:t>
            </a:r>
            <a:endParaRPr lang="ko-KR" altLang="en-US" sz="32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E85356-CD98-1272-26FD-1F6CB99D971A}"/>
              </a:ext>
            </a:extLst>
          </p:cNvPr>
          <p:cNvGrpSpPr/>
          <p:nvPr/>
        </p:nvGrpSpPr>
        <p:grpSpPr>
          <a:xfrm>
            <a:off x="916829" y="4935111"/>
            <a:ext cx="164306" cy="802114"/>
            <a:chOff x="828675" y="3826669"/>
            <a:chExt cx="164306" cy="269081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1F84E1B-8EA9-D82E-AC52-A9FD343B27FC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3826669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10CFE11-52C6-8382-C1C4-8B120C6AAD7D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826669"/>
              <a:ext cx="0" cy="269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909549F-4222-F602-2E81-203786383B9D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4095750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89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FD625-B236-B784-C20A-51F0FA8FB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4FC9435C-B462-9D95-FC94-DFCCF262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setup </a:t>
            </a:r>
            <a:r>
              <a:rPr lang="ko-KR" altLang="en-US" dirty="0"/>
              <a:t>함수 작성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0C5DEB-D371-BC9A-5FB8-8092C4FA1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72"/>
          <a:stretch/>
        </p:blipFill>
        <p:spPr>
          <a:xfrm>
            <a:off x="407776" y="1653807"/>
            <a:ext cx="11472223" cy="28019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3682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EF16D-B581-E945-2EAB-12B4FC76A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5DF65699-986E-C154-1927-9C6FEDA4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loop </a:t>
            </a:r>
            <a:r>
              <a:rPr lang="ko-KR" altLang="en-US" dirty="0"/>
              <a:t>함수 작성</a:t>
            </a:r>
            <a:r>
              <a:rPr lang="en-US" altLang="ko-KR" dirty="0"/>
              <a:t>(1)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6945F9-51F0-7FA3-8E11-BD6944BEF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719"/>
          <a:stretch/>
        </p:blipFill>
        <p:spPr>
          <a:xfrm>
            <a:off x="407775" y="1653808"/>
            <a:ext cx="11472223" cy="32864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39428C3-1EE2-F1F1-B52B-BED83D5E809F}"/>
              </a:ext>
            </a:extLst>
          </p:cNvPr>
          <p:cNvGrpSpPr/>
          <p:nvPr/>
        </p:nvGrpSpPr>
        <p:grpSpPr>
          <a:xfrm>
            <a:off x="1282247" y="2969151"/>
            <a:ext cx="164306" cy="1936224"/>
            <a:chOff x="828675" y="3826669"/>
            <a:chExt cx="164306" cy="269081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19BC2A81-0837-D8C3-0F81-668B03D8478F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3826669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63A7585-214B-5DA9-06ED-4B24CCA765CD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826669"/>
              <a:ext cx="0" cy="269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829B535-139C-0F37-9292-A2BC57D34B52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4095750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5942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37877-41E7-269A-643A-3A96A1611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AB41D0CD-D5D5-0F73-6B3E-D4A55D01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loop </a:t>
            </a:r>
            <a:r>
              <a:rPr lang="ko-KR" altLang="en-US" dirty="0"/>
              <a:t>함수 작성</a:t>
            </a:r>
            <a:r>
              <a:rPr lang="en-US" altLang="ko-KR" dirty="0"/>
              <a:t>(2)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AD7DFF-41C0-E3D9-2761-27D0D8CC6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24"/>
          <a:stretch/>
        </p:blipFill>
        <p:spPr>
          <a:xfrm>
            <a:off x="407776" y="1653808"/>
            <a:ext cx="11472223" cy="36928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62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1A61B-0E26-C9D0-5BA7-BF2A4F9B2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08070C-E7BA-B2AB-AAF1-214F310AB017}"/>
              </a:ext>
            </a:extLst>
          </p:cNvPr>
          <p:cNvSpPr txBox="1"/>
          <p:nvPr/>
        </p:nvSpPr>
        <p:spPr>
          <a:xfrm>
            <a:off x="1357314" y="1913264"/>
            <a:ext cx="9477373" cy="303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ko-KR" altLang="en-US" sz="6000" dirty="0"/>
              <a:t>스마트 </a:t>
            </a:r>
            <a:r>
              <a:rPr lang="ko-KR" altLang="en-US" sz="6000" dirty="0" err="1"/>
              <a:t>급식기</a:t>
            </a:r>
            <a:r>
              <a:rPr lang="en-US" altLang="ko-KR" sz="6000" dirty="0"/>
              <a:t> </a:t>
            </a:r>
            <a:r>
              <a:rPr lang="ko-KR" altLang="en-US" sz="6000" dirty="0"/>
              <a:t>코딩 키트</a:t>
            </a:r>
            <a:r>
              <a:rPr lang="ko-KR" altLang="en-US" sz="8800" dirty="0"/>
              <a:t>구성도</a:t>
            </a:r>
          </a:p>
        </p:txBody>
      </p:sp>
    </p:spTree>
    <p:extLst>
      <p:ext uri="{BB962C8B-B14F-4D97-AF65-F5344CB8AC3E}">
        <p14:creationId xmlns:p14="http://schemas.microsoft.com/office/powerpoint/2010/main" val="2590682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5407F-1E40-71DC-6888-130882669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B2750A-F851-1A14-038E-E2B78B719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153"/>
          <a:stretch/>
        </p:blipFill>
        <p:spPr>
          <a:xfrm>
            <a:off x="407775" y="1653806"/>
            <a:ext cx="11472223" cy="35503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B5CF3190-3137-0DDA-9407-586BEB7B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food_supply</a:t>
            </a:r>
            <a:r>
              <a:rPr lang="ko-KR" altLang="en-US" dirty="0"/>
              <a:t> 함수 작성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6428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DF1D7-7D9D-EC31-C6BA-DCEEB59CB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04484D-797E-3705-591E-7DFA0F2E2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32"/>
          <a:stretch/>
        </p:blipFill>
        <p:spPr>
          <a:xfrm>
            <a:off x="407775" y="1653806"/>
            <a:ext cx="11472223" cy="24392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A580415F-1603-2D30-3298-4226259A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motor_on</a:t>
            </a:r>
            <a:r>
              <a:rPr lang="en-US" altLang="ko-KR" dirty="0"/>
              <a:t> </a:t>
            </a:r>
            <a:r>
              <a:rPr lang="ko-KR" altLang="en-US" dirty="0"/>
              <a:t>함수 작성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1960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EBEF5-9BB7-413B-CEFC-C990CD311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3E1FD4-5E2F-02DA-76DF-022597C3F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09"/>
          <a:stretch/>
        </p:blipFill>
        <p:spPr>
          <a:xfrm>
            <a:off x="407773" y="1653805"/>
            <a:ext cx="11472223" cy="24713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BB9B7148-1C60-ECE4-5B06-B3D56A84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motor_off</a:t>
            </a:r>
            <a:r>
              <a:rPr lang="en-US" altLang="ko-KR" dirty="0"/>
              <a:t> </a:t>
            </a:r>
            <a:r>
              <a:rPr lang="ko-KR" altLang="en-US" dirty="0"/>
              <a:t>함수 작성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83213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0BF78-95C3-91EC-D875-6A8971BE8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2E11FA-587A-0FED-1A1C-10AB30198236}"/>
              </a:ext>
            </a:extLst>
          </p:cNvPr>
          <p:cNvSpPr txBox="1"/>
          <p:nvPr/>
        </p:nvSpPr>
        <p:spPr>
          <a:xfrm>
            <a:off x="2057400" y="2705725"/>
            <a:ext cx="807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/>
              <a:t>참고 자료</a:t>
            </a:r>
          </a:p>
        </p:txBody>
      </p:sp>
    </p:spTree>
    <p:extLst>
      <p:ext uri="{BB962C8B-B14F-4D97-AF65-F5344CB8AC3E}">
        <p14:creationId xmlns:p14="http://schemas.microsoft.com/office/powerpoint/2010/main" val="146712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F214EE4-61BB-3FDA-A291-B303E5E9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8DC92-9DD5-356D-74D2-BA2AA3DFA7AA}"/>
              </a:ext>
            </a:extLst>
          </p:cNvPr>
          <p:cNvSpPr txBox="1"/>
          <p:nvPr/>
        </p:nvSpPr>
        <p:spPr>
          <a:xfrm>
            <a:off x="42228" y="1203168"/>
            <a:ext cx="12107545" cy="5144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이티보드</a:t>
            </a:r>
            <a:r>
              <a:rPr lang="ko-KR" altLang="en-US" dirty="0"/>
              <a:t> 홈페이지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http://et.ketri.re.kr</a:t>
            </a:r>
            <a:endParaRPr lang="en-US" altLang="ko-KR" dirty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이티보드</a:t>
            </a:r>
            <a:r>
              <a:rPr lang="ko-KR" altLang="en-US" dirty="0"/>
              <a:t> 소개서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http://oapass.com/pub/ketri/2024/ETboard_brochure.pdf</a:t>
            </a:r>
            <a:endParaRPr lang="en-US" altLang="ko-KR" dirty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이티보드</a:t>
            </a:r>
            <a:r>
              <a:rPr lang="ko-KR" altLang="en-US" dirty="0"/>
              <a:t> </a:t>
            </a:r>
            <a:r>
              <a:rPr lang="en-US" altLang="ko-KR" dirty="0"/>
              <a:t>SW </a:t>
            </a:r>
            <a:r>
              <a:rPr lang="ko-KR" altLang="en-US" dirty="0"/>
              <a:t>교육 제안서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http://oapass.com/pub/ketri/2024/ETboard_SW_training_proposal.pdf</a:t>
            </a:r>
            <a:endParaRPr lang="en-US" altLang="ko-KR" dirty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이티보드</a:t>
            </a:r>
            <a:r>
              <a:rPr lang="ko-KR" altLang="en-US" dirty="0"/>
              <a:t> 제품 제안서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http://oapass.com/pub/ketri/2024/ETboard_product_proposal.pdf</a:t>
            </a:r>
            <a:endParaRPr lang="en-US" altLang="ko-KR" dirty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마이크로파이썬</a:t>
            </a:r>
            <a:r>
              <a:rPr lang="ko-KR" altLang="en-US" dirty="0"/>
              <a:t> 설정 매뉴얼</a:t>
            </a:r>
            <a:r>
              <a:rPr lang="en-US" altLang="ko-KR" dirty="0"/>
              <a:t>: </a:t>
            </a:r>
            <a:r>
              <a:rPr lang="en-US" altLang="ko-KR" dirty="0">
                <a:hlinkClick r:id="rId6"/>
              </a:rPr>
              <a:t>http://oapass.com/pub/ketri/2023/micropython/ETBoard_MicroPython_Manual.pdf</a:t>
            </a:r>
            <a:endParaRPr lang="en-US" altLang="ko-KR" dirty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마이크로파이썬</a:t>
            </a:r>
            <a:r>
              <a:rPr lang="ko-KR" altLang="en-US" dirty="0"/>
              <a:t> 다운로드</a:t>
            </a:r>
            <a:r>
              <a:rPr lang="en-US" altLang="ko-KR" dirty="0"/>
              <a:t>: </a:t>
            </a:r>
            <a:r>
              <a:rPr lang="en-US" altLang="ko-KR" dirty="0">
                <a:hlinkClick r:id="rId7"/>
              </a:rPr>
              <a:t>http://oapass.com/pub/ketri/2021/micropython/thonny-3.3.11.exe</a:t>
            </a:r>
            <a:endParaRPr lang="en-US" altLang="ko-KR" dirty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마이크로파이썬</a:t>
            </a:r>
            <a:r>
              <a:rPr lang="ko-KR" altLang="en-US" dirty="0"/>
              <a:t> </a:t>
            </a:r>
            <a:r>
              <a:rPr lang="en-US" altLang="ko-KR" dirty="0"/>
              <a:t>Level 2 </a:t>
            </a:r>
            <a:r>
              <a:rPr lang="ko-KR" altLang="en-US" dirty="0"/>
              <a:t>학습하기</a:t>
            </a:r>
            <a:r>
              <a:rPr lang="en-US" altLang="ko-KR" dirty="0"/>
              <a:t>: </a:t>
            </a:r>
            <a:r>
              <a:rPr lang="en-US" altLang="ko-KR" dirty="0">
                <a:hlinkClick r:id="rId8"/>
              </a:rPr>
              <a:t>http://et.ketri.re.kr/learning/microPython_level2.html</a:t>
            </a:r>
            <a:endParaRPr lang="en-US" altLang="ko-KR" dirty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스마트 </a:t>
            </a:r>
            <a:r>
              <a:rPr lang="ko-KR" altLang="en-US" dirty="0" err="1"/>
              <a:t>급식기</a:t>
            </a:r>
            <a:r>
              <a:rPr lang="ko-KR" altLang="en-US" dirty="0"/>
              <a:t> 코딩 키트 학습하기</a:t>
            </a:r>
            <a:r>
              <a:rPr lang="en-US" altLang="ko-KR" dirty="0"/>
              <a:t>: </a:t>
            </a:r>
            <a:r>
              <a:rPr lang="en-US" altLang="ko-KR" dirty="0">
                <a:hlinkClick r:id="rId9"/>
              </a:rPr>
              <a:t>http://et.ketri.re.kr/learning /basic/kit_smartfeeder.html</a:t>
            </a:r>
            <a:endParaRPr lang="en-US" altLang="ko-KR" dirty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스마트 </a:t>
            </a:r>
            <a:r>
              <a:rPr lang="ko-KR" altLang="en-US" dirty="0" err="1"/>
              <a:t>급식기</a:t>
            </a:r>
            <a:r>
              <a:rPr lang="ko-KR" altLang="en-US" dirty="0"/>
              <a:t> 코딩 키트 기본 소스 코드</a:t>
            </a:r>
            <a:r>
              <a:rPr lang="en-US" altLang="ko-KR" dirty="0"/>
              <a:t>: </a:t>
            </a:r>
            <a:r>
              <a:rPr lang="en-US" altLang="ko-KR" dirty="0">
                <a:hlinkClick r:id="rId10"/>
              </a:rPr>
              <a:t>https://github.com/etboard/Kit_SmartFeeder_Basic</a:t>
            </a:r>
            <a:endParaRPr lang="en-US" altLang="ko-KR" dirty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스마트 </a:t>
            </a:r>
            <a:r>
              <a:rPr lang="ko-KR" altLang="en-US" dirty="0" err="1"/>
              <a:t>급식기</a:t>
            </a:r>
            <a:r>
              <a:rPr lang="ko-KR" altLang="en-US" dirty="0"/>
              <a:t> 코딩 키트 </a:t>
            </a:r>
            <a:r>
              <a:rPr lang="en-US" altLang="ko-KR" dirty="0"/>
              <a:t>Ai </a:t>
            </a:r>
            <a:r>
              <a:rPr lang="ko-KR" altLang="en-US" dirty="0"/>
              <a:t>소스 코드</a:t>
            </a:r>
            <a:r>
              <a:rPr lang="en-US" altLang="ko-KR" dirty="0"/>
              <a:t>: </a:t>
            </a:r>
            <a:r>
              <a:rPr lang="en-US" altLang="ko-KR" dirty="0">
                <a:hlinkClick r:id="rId11"/>
              </a:rPr>
              <a:t>https://github.com/etboard/Kit_SmartFeeder_Ai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097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0924B-1345-E77F-4E40-CAB0D481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5E644B1-B176-EFD6-A2BD-4086F98F0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81025067" cy="303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61" name="제목 2">
            <a:extLst>
              <a:ext uri="{FF2B5EF4-FFF2-40B4-BE49-F238E27FC236}">
                <a16:creationId xmlns:a16="http://schemas.microsoft.com/office/drawing/2014/main" id="{451C6FF3-0FCB-FCB4-3FA2-242D64B7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급식기</a:t>
            </a:r>
            <a:r>
              <a:rPr lang="ko-KR" altLang="en-US" dirty="0"/>
              <a:t> 코딩 키트 구성도</a:t>
            </a:r>
            <a:r>
              <a:rPr lang="en-US" altLang="ko-KR" dirty="0"/>
              <a:t>(</a:t>
            </a:r>
            <a:r>
              <a:rPr lang="ko-KR" altLang="en-US" dirty="0"/>
              <a:t>기본</a:t>
            </a:r>
            <a:r>
              <a:rPr lang="en-US" altLang="ko-KR" dirty="0"/>
              <a:t>)_</a:t>
            </a:r>
            <a:r>
              <a:rPr lang="ko-KR" altLang="en-US" dirty="0"/>
              <a:t>버튼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D8E860-E389-7CE5-E9B6-84BB659F6117}"/>
              </a:ext>
            </a:extLst>
          </p:cNvPr>
          <p:cNvGrpSpPr/>
          <p:nvPr/>
        </p:nvGrpSpPr>
        <p:grpSpPr>
          <a:xfrm>
            <a:off x="1755291" y="1828845"/>
            <a:ext cx="8681418" cy="3981430"/>
            <a:chOff x="3047751" y="1828845"/>
            <a:chExt cx="8681418" cy="3981430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B963C16-9722-6D47-DDBF-3B26E591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107" y="2028637"/>
              <a:ext cx="1246476" cy="96558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40432C5-69B9-491E-125A-9625A702DFC5}"/>
                </a:ext>
              </a:extLst>
            </p:cNvPr>
            <p:cNvSpPr txBox="1"/>
            <p:nvPr/>
          </p:nvSpPr>
          <p:spPr>
            <a:xfrm>
              <a:off x="4094675" y="259596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버튼 입력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B9C755-B51C-37F1-F6C3-6247FC9A8EA9}"/>
                </a:ext>
              </a:extLst>
            </p:cNvPr>
            <p:cNvSpPr txBox="1"/>
            <p:nvPr/>
          </p:nvSpPr>
          <p:spPr>
            <a:xfrm>
              <a:off x="6964771" y="25972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신호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6AF654-F27C-FA49-8EED-1D3F723CF251}"/>
                </a:ext>
              </a:extLst>
            </p:cNvPr>
            <p:cNvSpPr txBox="1"/>
            <p:nvPr/>
          </p:nvSpPr>
          <p:spPr>
            <a:xfrm>
              <a:off x="9251082" y="259596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사료 공급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7C21C24-ADE8-35B6-01EA-D4C4809F2034}"/>
                </a:ext>
              </a:extLst>
            </p:cNvPr>
            <p:cNvSpPr txBox="1"/>
            <p:nvPr/>
          </p:nvSpPr>
          <p:spPr>
            <a:xfrm>
              <a:off x="6632178" y="4911151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데이터 표시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718699E-600C-7C53-2E81-CBF3EBA25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4056" y="1828845"/>
              <a:ext cx="1365165" cy="136516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735EAE8-E144-0E52-E3FF-96452D8EF511}"/>
                </a:ext>
              </a:extLst>
            </p:cNvPr>
            <p:cNvSpPr txBox="1"/>
            <p:nvPr/>
          </p:nvSpPr>
          <p:spPr>
            <a:xfrm>
              <a:off x="7931761" y="3108632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DC </a:t>
              </a:r>
              <a:r>
                <a:rPr lang="ko-KR" altLang="en-US" dirty="0"/>
                <a:t>모터</a:t>
              </a:r>
              <a:endParaRPr lang="en-US" altLang="ko-KR" dirty="0"/>
            </a:p>
            <a:p>
              <a:pPr algn="ctr"/>
              <a:r>
                <a:rPr lang="ko-KR" altLang="en-US" dirty="0"/>
                <a:t>진동 모터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B6023F-54A6-28EE-7E70-56BF61EA294B}"/>
                </a:ext>
              </a:extLst>
            </p:cNvPr>
            <p:cNvSpPr txBox="1"/>
            <p:nvPr/>
          </p:nvSpPr>
          <p:spPr>
            <a:xfrm>
              <a:off x="5393347" y="310863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이티보드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371FBA-8770-2C67-7057-2FB4A9070F19}"/>
                </a:ext>
              </a:extLst>
            </p:cNvPr>
            <p:cNvSpPr txBox="1"/>
            <p:nvPr/>
          </p:nvSpPr>
          <p:spPr>
            <a:xfrm>
              <a:off x="10667349" y="31086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밥그릇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82907E19-5F0A-8CE1-9CC4-2D582E7B184B}"/>
                </a:ext>
              </a:extLst>
            </p:cNvPr>
            <p:cNvGrpSpPr/>
            <p:nvPr/>
          </p:nvGrpSpPr>
          <p:grpSpPr>
            <a:xfrm>
              <a:off x="8012288" y="4261614"/>
              <a:ext cx="1028700" cy="1548661"/>
              <a:chOff x="8143875" y="3981487"/>
              <a:chExt cx="1028700" cy="1548661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A8EF6B98-9FC4-EE25-548E-EF4891ED3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3875" y="3981487"/>
                <a:ext cx="1028700" cy="1083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E814B28-A4E9-7E51-A50C-2A6677B7B6F9}"/>
                  </a:ext>
                </a:extLst>
              </p:cNvPr>
              <p:cNvSpPr txBox="1"/>
              <p:nvPr/>
            </p:nvSpPr>
            <p:spPr>
              <a:xfrm>
                <a:off x="8279754" y="5160816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OLED</a:t>
                </a:r>
                <a:endParaRPr lang="ko-KR" altLang="en-US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F2EA846-F4CC-297D-1E95-CBA2E85F7657}"/>
                </a:ext>
              </a:extLst>
            </p:cNvPr>
            <p:cNvSpPr txBox="1"/>
            <p:nvPr/>
          </p:nvSpPr>
          <p:spPr>
            <a:xfrm>
              <a:off x="3182956" y="31086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버튼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713CE331-4583-1B7C-9CED-678F75FE6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2693" y="2094299"/>
              <a:ext cx="1246476" cy="834256"/>
            </a:xfrm>
            <a:prstGeom prst="rect">
              <a:avLst/>
            </a:prstGeom>
          </p:spPr>
        </p:pic>
        <p:cxnSp>
          <p:nvCxnSpPr>
            <p:cNvPr id="1029" name="직선 화살표 연결선 1028">
              <a:extLst>
                <a:ext uri="{FF2B5EF4-FFF2-40B4-BE49-F238E27FC236}">
                  <a16:creationId xmlns:a16="http://schemas.microsoft.com/office/drawing/2014/main" id="{09E18C92-9AD4-A7C4-A29A-B10F5899250B}"/>
                </a:ext>
              </a:extLst>
            </p:cNvPr>
            <p:cNvCxnSpPr>
              <a:cxnSpLocks/>
            </p:cNvCxnSpPr>
            <p:nvPr/>
          </p:nvCxnSpPr>
          <p:spPr>
            <a:xfrm>
              <a:off x="4149458" y="2511427"/>
              <a:ext cx="107870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화살표 연결선 1031">
              <a:extLst>
                <a:ext uri="{FF2B5EF4-FFF2-40B4-BE49-F238E27FC236}">
                  <a16:creationId xmlns:a16="http://schemas.microsoft.com/office/drawing/2014/main" id="{C6387502-9762-DE55-666F-ADC5E4D41AF2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6570583" y="2511427"/>
              <a:ext cx="127347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직선 화살표 연결선 1035">
              <a:extLst>
                <a:ext uri="{FF2B5EF4-FFF2-40B4-BE49-F238E27FC236}">
                  <a16:creationId xmlns:a16="http://schemas.microsoft.com/office/drawing/2014/main" id="{77465B0B-3868-5C96-59FA-15060D99A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9221" y="2503582"/>
              <a:ext cx="127347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연결선: 꺾임 1048">
              <a:extLst>
                <a:ext uri="{FF2B5EF4-FFF2-40B4-BE49-F238E27FC236}">
                  <a16:creationId xmlns:a16="http://schemas.microsoft.com/office/drawing/2014/main" id="{DD843700-F6D4-CDDA-EF6B-33D3C32B37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228253" y="3031556"/>
              <a:ext cx="2284126" cy="124386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6DBE97-1E1A-6835-0D37-EAA43E0478E5}"/>
                </a:ext>
              </a:extLst>
            </p:cNvPr>
            <p:cNvSpPr txBox="1"/>
            <p:nvPr/>
          </p:nvSpPr>
          <p:spPr>
            <a:xfrm>
              <a:off x="4333678" y="2138732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ECE4E2-0310-64B8-5181-C57321B01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7751" y="2087062"/>
              <a:ext cx="916742" cy="83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172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8D796-A31D-2587-97CD-5810688E3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27ADE26F-04FC-4DE3-002C-2A0AE2EF8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81025067" cy="303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61" name="제목 2">
            <a:extLst>
              <a:ext uri="{FF2B5EF4-FFF2-40B4-BE49-F238E27FC236}">
                <a16:creationId xmlns:a16="http://schemas.microsoft.com/office/drawing/2014/main" id="{DA5650A9-3C7C-4E35-3479-231BC2BF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급식기</a:t>
            </a:r>
            <a:r>
              <a:rPr lang="ko-KR" altLang="en-US" dirty="0"/>
              <a:t> 코딩 키트 구성도</a:t>
            </a:r>
            <a:r>
              <a:rPr lang="en-US" altLang="ko-KR" dirty="0"/>
              <a:t>(</a:t>
            </a:r>
            <a:r>
              <a:rPr lang="ko-KR" altLang="en-US" dirty="0"/>
              <a:t>기본</a:t>
            </a:r>
            <a:r>
              <a:rPr lang="en-US" altLang="ko-KR" dirty="0"/>
              <a:t>)_</a:t>
            </a:r>
            <a:r>
              <a:rPr lang="ko-KR" altLang="en-US" dirty="0"/>
              <a:t>초음파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55495134-6B38-A1BE-E3E7-4DCAF3C88C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93129" y="1966915"/>
            <a:ext cx="625986" cy="108902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226B5B8-D16A-F0D5-ACED-FC8DE3EA4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07" y="2028637"/>
            <a:ext cx="1246476" cy="9655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397BDD5-77B7-E2C2-28AB-D8590E7C2765}"/>
              </a:ext>
            </a:extLst>
          </p:cNvPr>
          <p:cNvSpPr txBox="1"/>
          <p:nvPr/>
        </p:nvSpPr>
        <p:spPr>
          <a:xfrm>
            <a:off x="1779369" y="2595961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초음파</a:t>
            </a:r>
            <a:endParaRPr lang="en-US" altLang="ko-KR" dirty="0"/>
          </a:p>
          <a:p>
            <a:pPr algn="ctr"/>
            <a:r>
              <a:rPr lang="ko-KR" altLang="en-US" dirty="0"/>
              <a:t>송</a:t>
            </a:r>
            <a:r>
              <a:rPr lang="en-US" altLang="ko-KR" dirty="0"/>
              <a:t>·</a:t>
            </a:r>
            <a:r>
              <a:rPr lang="ko-KR" altLang="en-US" dirty="0"/>
              <a:t>수신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D1561D-2729-33CA-08A8-017A3FDBA3B8}"/>
              </a:ext>
            </a:extLst>
          </p:cNvPr>
          <p:cNvSpPr txBox="1"/>
          <p:nvPr/>
        </p:nvSpPr>
        <p:spPr>
          <a:xfrm>
            <a:off x="4094675" y="25959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개체 인식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947672-1A40-34D8-06BC-DA920F433A69}"/>
              </a:ext>
            </a:extLst>
          </p:cNvPr>
          <p:cNvSpPr txBox="1"/>
          <p:nvPr/>
        </p:nvSpPr>
        <p:spPr>
          <a:xfrm>
            <a:off x="6964771" y="2597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36A399-BC8B-01D7-ACAC-21C34A3DF087}"/>
              </a:ext>
            </a:extLst>
          </p:cNvPr>
          <p:cNvSpPr txBox="1"/>
          <p:nvPr/>
        </p:nvSpPr>
        <p:spPr>
          <a:xfrm>
            <a:off x="9251082" y="25959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사료 공급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DD9BBF-3314-D64B-5980-6C0C92B05CF8}"/>
              </a:ext>
            </a:extLst>
          </p:cNvPr>
          <p:cNvSpPr txBox="1"/>
          <p:nvPr/>
        </p:nvSpPr>
        <p:spPr>
          <a:xfrm>
            <a:off x="6632178" y="49111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표시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2996DE93-7980-7AC0-CA4C-7398AB3A5D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56" y="1828845"/>
            <a:ext cx="1365165" cy="13651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5275B6B-A865-3C3E-0041-447F13843714}"/>
              </a:ext>
            </a:extLst>
          </p:cNvPr>
          <p:cNvSpPr txBox="1"/>
          <p:nvPr/>
        </p:nvSpPr>
        <p:spPr>
          <a:xfrm>
            <a:off x="7931761" y="310863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DC </a:t>
            </a:r>
            <a:r>
              <a:rPr lang="ko-KR" altLang="en-US" dirty="0"/>
              <a:t>모터</a:t>
            </a:r>
            <a:endParaRPr lang="en-US" altLang="ko-KR" dirty="0"/>
          </a:p>
          <a:p>
            <a:pPr algn="ctr"/>
            <a:r>
              <a:rPr lang="ko-KR" altLang="en-US" dirty="0"/>
              <a:t>진동 모터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366CE6-C647-6495-8DED-67CF74C35FB4}"/>
              </a:ext>
            </a:extLst>
          </p:cNvPr>
          <p:cNvSpPr txBox="1"/>
          <p:nvPr/>
        </p:nvSpPr>
        <p:spPr>
          <a:xfrm>
            <a:off x="5393347" y="3108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이티보드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BFF436-F99A-AED0-0965-AADAAC491896}"/>
              </a:ext>
            </a:extLst>
          </p:cNvPr>
          <p:cNvSpPr txBox="1"/>
          <p:nvPr/>
        </p:nvSpPr>
        <p:spPr>
          <a:xfrm>
            <a:off x="514598" y="3108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강아지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7EC817-772B-1339-776E-EFDD10378571}"/>
              </a:ext>
            </a:extLst>
          </p:cNvPr>
          <p:cNvSpPr txBox="1"/>
          <p:nvPr/>
        </p:nvSpPr>
        <p:spPr>
          <a:xfrm>
            <a:off x="10667349" y="3108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밥그릇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2797314-DBBB-F69D-0F2D-4522991AFDC6}"/>
              </a:ext>
            </a:extLst>
          </p:cNvPr>
          <p:cNvGrpSpPr/>
          <p:nvPr/>
        </p:nvGrpSpPr>
        <p:grpSpPr>
          <a:xfrm>
            <a:off x="8012288" y="4261614"/>
            <a:ext cx="1028700" cy="1548661"/>
            <a:chOff x="8143875" y="3981487"/>
            <a:chExt cx="1028700" cy="1548661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75E2B5A-DFA8-7FF0-859B-0630D6EAA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75" y="3981487"/>
              <a:ext cx="1028700" cy="1083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5E7A8E3-CC88-A10F-22FB-6263C0E5FF76}"/>
                </a:ext>
              </a:extLst>
            </p:cNvPr>
            <p:cNvSpPr txBox="1"/>
            <p:nvPr/>
          </p:nvSpPr>
          <p:spPr>
            <a:xfrm>
              <a:off x="8279754" y="5160816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OLED</a:t>
              </a:r>
              <a:endParaRPr lang="ko-KR" altLang="en-US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A1D77EF-9AED-62A4-0B54-5E74292A116D}"/>
              </a:ext>
            </a:extLst>
          </p:cNvPr>
          <p:cNvSpPr txBox="1"/>
          <p:nvPr/>
        </p:nvSpPr>
        <p:spPr>
          <a:xfrm>
            <a:off x="2827186" y="310863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초음파 센서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C01FD567-0DB5-C02C-ABF1-7FFD230537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93" y="2094299"/>
            <a:ext cx="1246476" cy="834256"/>
          </a:xfrm>
          <a:prstGeom prst="rect">
            <a:avLst/>
          </a:prstGeom>
        </p:spPr>
      </p:pic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C0AA8539-6FE6-A357-3C65-D85F9789946A}"/>
              </a:ext>
            </a:extLst>
          </p:cNvPr>
          <p:cNvCxnSpPr>
            <a:cxnSpLocks/>
          </p:cNvCxnSpPr>
          <p:nvPr/>
        </p:nvCxnSpPr>
        <p:spPr>
          <a:xfrm>
            <a:off x="1688136" y="2511427"/>
            <a:ext cx="1223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40F7CEBB-70FC-7405-55A1-0BF3D5E4D4C7}"/>
              </a:ext>
            </a:extLst>
          </p:cNvPr>
          <p:cNvCxnSpPr>
            <a:cxnSpLocks/>
          </p:cNvCxnSpPr>
          <p:nvPr/>
        </p:nvCxnSpPr>
        <p:spPr>
          <a:xfrm>
            <a:off x="4149458" y="2511427"/>
            <a:ext cx="107870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화살표 연결선 1031">
            <a:extLst>
              <a:ext uri="{FF2B5EF4-FFF2-40B4-BE49-F238E27FC236}">
                <a16:creationId xmlns:a16="http://schemas.microsoft.com/office/drawing/2014/main" id="{557B0A30-1877-A702-BBB6-1598DB713026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6570583" y="2511427"/>
            <a:ext cx="1273473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직선 화살표 연결선 1035">
            <a:extLst>
              <a:ext uri="{FF2B5EF4-FFF2-40B4-BE49-F238E27FC236}">
                <a16:creationId xmlns:a16="http://schemas.microsoft.com/office/drawing/2014/main" id="{60B78523-37F4-55FC-ECD4-DA23AED7CC7B}"/>
              </a:ext>
            </a:extLst>
          </p:cNvPr>
          <p:cNvCxnSpPr>
            <a:cxnSpLocks/>
          </p:cNvCxnSpPr>
          <p:nvPr/>
        </p:nvCxnSpPr>
        <p:spPr>
          <a:xfrm flipV="1">
            <a:off x="9209221" y="2503582"/>
            <a:ext cx="127347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53CA47B9-0917-D7CF-3E8B-89649C10A6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28253" y="3031556"/>
            <a:ext cx="2284126" cy="1243868"/>
          </a:xfrm>
          <a:prstGeom prst="bentConnector2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BE11A581-E7CB-3370-0C36-2A354F50CA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1" y="2079319"/>
            <a:ext cx="1205778" cy="87809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2AF4DAB-BEEA-F261-AD9E-6041C0B6F5A4}"/>
              </a:ext>
            </a:extLst>
          </p:cNvPr>
          <p:cNvSpPr txBox="1"/>
          <p:nvPr/>
        </p:nvSpPr>
        <p:spPr>
          <a:xfrm>
            <a:off x="4366383" y="2122909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거리</a:t>
            </a:r>
          </a:p>
        </p:txBody>
      </p:sp>
    </p:spTree>
    <p:extLst>
      <p:ext uri="{BB962C8B-B14F-4D97-AF65-F5344CB8AC3E}">
        <p14:creationId xmlns:p14="http://schemas.microsoft.com/office/powerpoint/2010/main" val="212443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21ECD-CC6F-8A4E-7690-463C051B7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F473BDB-7D4B-8C7D-5409-4B4324C02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81025067" cy="303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61" name="제목 2">
            <a:extLst>
              <a:ext uri="{FF2B5EF4-FFF2-40B4-BE49-F238E27FC236}">
                <a16:creationId xmlns:a16="http://schemas.microsoft.com/office/drawing/2014/main" id="{DFF9979E-6162-E8BC-6860-E7DC72B4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급식기</a:t>
            </a:r>
            <a:r>
              <a:rPr lang="ko-KR" altLang="en-US" dirty="0"/>
              <a:t> 코딩 키트 구성도</a:t>
            </a:r>
            <a:r>
              <a:rPr lang="en-US" altLang="ko-KR" dirty="0"/>
              <a:t>(</a:t>
            </a:r>
            <a:r>
              <a:rPr lang="ko-KR" altLang="en-US" dirty="0"/>
              <a:t>기본</a:t>
            </a:r>
            <a:r>
              <a:rPr lang="en-US" altLang="ko-KR" dirty="0"/>
              <a:t>)_</a:t>
            </a:r>
            <a:r>
              <a:rPr lang="ko-KR" altLang="en-US" dirty="0"/>
              <a:t>타이머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993E00-5E9F-F5DE-E98F-9F1C7FDD446B}"/>
              </a:ext>
            </a:extLst>
          </p:cNvPr>
          <p:cNvGrpSpPr/>
          <p:nvPr/>
        </p:nvGrpSpPr>
        <p:grpSpPr>
          <a:xfrm>
            <a:off x="1660405" y="1828846"/>
            <a:ext cx="8871191" cy="3981430"/>
            <a:chOff x="1675723" y="1900075"/>
            <a:chExt cx="8871191" cy="3981430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98CE48D8-C7F7-5E14-9454-2445BA4C3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852" y="2099867"/>
              <a:ext cx="1246476" cy="96558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0234FD-DF52-552F-097D-8A35ABB57FE0}"/>
                </a:ext>
              </a:extLst>
            </p:cNvPr>
            <p:cNvSpPr txBox="1"/>
            <p:nvPr/>
          </p:nvSpPr>
          <p:spPr>
            <a:xfrm>
              <a:off x="2790510" y="2667191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타이머 완료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EE240B-1A99-CE61-FD5A-19E240517F10}"/>
                </a:ext>
              </a:extLst>
            </p:cNvPr>
            <p:cNvSpPr txBox="1"/>
            <p:nvPr/>
          </p:nvSpPr>
          <p:spPr>
            <a:xfrm>
              <a:off x="5782516" y="266844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신호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74F831-2EFE-8CB0-7A28-56EC38A25119}"/>
                </a:ext>
              </a:extLst>
            </p:cNvPr>
            <p:cNvSpPr txBox="1"/>
            <p:nvPr/>
          </p:nvSpPr>
          <p:spPr>
            <a:xfrm>
              <a:off x="8068827" y="266719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사료 공급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5225821-F07E-BF33-69B5-D9EB20EE2DDC}"/>
                </a:ext>
              </a:extLst>
            </p:cNvPr>
            <p:cNvSpPr txBox="1"/>
            <p:nvPr/>
          </p:nvSpPr>
          <p:spPr>
            <a:xfrm>
              <a:off x="5449923" y="4982381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데이터 표시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E3ED67A-891B-B95D-E425-3647EF43A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801" y="1900075"/>
              <a:ext cx="1365165" cy="136516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ADD6FE-154B-9DB0-9576-2112008488DC}"/>
                </a:ext>
              </a:extLst>
            </p:cNvPr>
            <p:cNvSpPr txBox="1"/>
            <p:nvPr/>
          </p:nvSpPr>
          <p:spPr>
            <a:xfrm>
              <a:off x="6749506" y="3179862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DC </a:t>
              </a:r>
              <a:r>
                <a:rPr lang="ko-KR" altLang="en-US" dirty="0"/>
                <a:t>모터</a:t>
              </a:r>
              <a:endParaRPr lang="en-US" altLang="ko-KR" dirty="0"/>
            </a:p>
            <a:p>
              <a:pPr algn="ctr"/>
              <a:r>
                <a:rPr lang="ko-KR" altLang="en-US" dirty="0"/>
                <a:t>진동 모터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E0AFF-C58F-78F7-2825-E2D0072FA66E}"/>
                </a:ext>
              </a:extLst>
            </p:cNvPr>
            <p:cNvSpPr txBox="1"/>
            <p:nvPr/>
          </p:nvSpPr>
          <p:spPr>
            <a:xfrm>
              <a:off x="4211092" y="31798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이티보드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858C93F-D326-BE52-CFD5-9E6E73AB7656}"/>
                </a:ext>
              </a:extLst>
            </p:cNvPr>
            <p:cNvSpPr txBox="1"/>
            <p:nvPr/>
          </p:nvSpPr>
          <p:spPr>
            <a:xfrm>
              <a:off x="9485094" y="317986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밥그릇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5E1CA50-681A-EBE2-7CA0-A336414B969B}"/>
                </a:ext>
              </a:extLst>
            </p:cNvPr>
            <p:cNvGrpSpPr/>
            <p:nvPr/>
          </p:nvGrpSpPr>
          <p:grpSpPr>
            <a:xfrm>
              <a:off x="6830033" y="4332844"/>
              <a:ext cx="1028700" cy="1548661"/>
              <a:chOff x="8143875" y="3981487"/>
              <a:chExt cx="1028700" cy="1548661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348F1E0B-FB4F-5E60-A501-63CCF7E2C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3875" y="3981487"/>
                <a:ext cx="1028700" cy="1083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B3DC0DA-8CB4-0B1C-2F58-F5A14443B7A8}"/>
                  </a:ext>
                </a:extLst>
              </p:cNvPr>
              <p:cNvSpPr txBox="1"/>
              <p:nvPr/>
            </p:nvSpPr>
            <p:spPr>
              <a:xfrm>
                <a:off x="8279754" y="5160816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OLED</a:t>
                </a:r>
                <a:endParaRPr lang="ko-KR" altLang="en-US" dirty="0"/>
              </a:p>
            </p:txBody>
          </p:sp>
        </p:grp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9D7F55C1-65D2-99AB-DE69-48C2E43B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438" y="2165529"/>
              <a:ext cx="1246476" cy="834256"/>
            </a:xfrm>
            <a:prstGeom prst="rect">
              <a:avLst/>
            </a:prstGeom>
          </p:spPr>
        </p:pic>
        <p:cxnSp>
          <p:nvCxnSpPr>
            <p:cNvPr id="1029" name="직선 화살표 연결선 1028">
              <a:extLst>
                <a:ext uri="{FF2B5EF4-FFF2-40B4-BE49-F238E27FC236}">
                  <a16:creationId xmlns:a16="http://schemas.microsoft.com/office/drawing/2014/main" id="{AFE5D328-89AF-CED5-4BFF-BB67A5CAF61F}"/>
                </a:ext>
              </a:extLst>
            </p:cNvPr>
            <p:cNvCxnSpPr>
              <a:cxnSpLocks/>
            </p:cNvCxnSpPr>
            <p:nvPr/>
          </p:nvCxnSpPr>
          <p:spPr>
            <a:xfrm>
              <a:off x="2967203" y="2582657"/>
              <a:ext cx="107870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화살표 연결선 1031">
              <a:extLst>
                <a:ext uri="{FF2B5EF4-FFF2-40B4-BE49-F238E27FC236}">
                  <a16:creationId xmlns:a16="http://schemas.microsoft.com/office/drawing/2014/main" id="{60140E62-D7B9-0ECF-1F86-B0C7D1C552FF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5388328" y="2582657"/>
              <a:ext cx="127347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직선 화살표 연결선 1035">
              <a:extLst>
                <a:ext uri="{FF2B5EF4-FFF2-40B4-BE49-F238E27FC236}">
                  <a16:creationId xmlns:a16="http://schemas.microsoft.com/office/drawing/2014/main" id="{D80C129B-BFBB-05AB-485D-87F376762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6966" y="2574812"/>
              <a:ext cx="127347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연결선: 꺾임 1048">
              <a:extLst>
                <a:ext uri="{FF2B5EF4-FFF2-40B4-BE49-F238E27FC236}">
                  <a16:creationId xmlns:a16="http://schemas.microsoft.com/office/drawing/2014/main" id="{6D5DE468-73E8-A8DF-E126-54A20B1666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45998" y="3102786"/>
              <a:ext cx="2284126" cy="124386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E26E32-6BC3-37F1-CEF4-40D1720E68ED}"/>
                </a:ext>
              </a:extLst>
            </p:cNvPr>
            <p:cNvSpPr txBox="1"/>
            <p:nvPr/>
          </p:nvSpPr>
          <p:spPr>
            <a:xfrm>
              <a:off x="3153004" y="222657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시간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DFBD238-14B2-DED9-5EBF-38EABB42C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723" y="1900075"/>
              <a:ext cx="1365380" cy="136537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CB6F08-6A79-CF4E-00E3-5C612A3B3936}"/>
                </a:ext>
              </a:extLst>
            </p:cNvPr>
            <p:cNvSpPr txBox="1"/>
            <p:nvPr/>
          </p:nvSpPr>
          <p:spPr>
            <a:xfrm>
              <a:off x="1919830" y="322563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타이머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40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27F90-F7FF-B181-2380-7FAC1738E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E009CA-A596-53A8-36AE-DAD0691F93A8}"/>
              </a:ext>
            </a:extLst>
          </p:cNvPr>
          <p:cNvSpPr txBox="1"/>
          <p:nvPr/>
        </p:nvSpPr>
        <p:spPr>
          <a:xfrm>
            <a:off x="1357313" y="1913264"/>
            <a:ext cx="9477373" cy="303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ko-KR" altLang="en-US" sz="6000" dirty="0"/>
              <a:t>스마트 </a:t>
            </a:r>
            <a:r>
              <a:rPr lang="ko-KR" altLang="en-US" sz="6000" dirty="0" err="1"/>
              <a:t>급식기</a:t>
            </a:r>
            <a:r>
              <a:rPr lang="ko-KR" altLang="en-US" sz="6000" dirty="0"/>
              <a:t> 코딩 키트</a:t>
            </a:r>
            <a:endParaRPr lang="en-US" altLang="ko-KR" sz="6000" dirty="0"/>
          </a:p>
          <a:p>
            <a:pPr algn="ctr">
              <a:lnSpc>
                <a:spcPts val="12000"/>
              </a:lnSpc>
            </a:pPr>
            <a:r>
              <a:rPr lang="ko-KR" altLang="en-US" sz="8800" dirty="0"/>
              <a:t>부품</a:t>
            </a:r>
          </a:p>
        </p:txBody>
      </p:sp>
    </p:spTree>
    <p:extLst>
      <p:ext uri="{BB962C8B-B14F-4D97-AF65-F5344CB8AC3E}">
        <p14:creationId xmlns:p14="http://schemas.microsoft.com/office/powerpoint/2010/main" val="298475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70CEC-545C-CE13-98DF-9BCCB7FC0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D7DA2889-3A7E-1A8D-94C9-37048B1B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스마트 </a:t>
            </a:r>
            <a:r>
              <a:rPr lang="ko-KR" altLang="en-US" sz="3200" dirty="0" err="1"/>
              <a:t>급식기</a:t>
            </a:r>
            <a:r>
              <a:rPr lang="ko-KR" altLang="en-US" sz="3200" dirty="0"/>
              <a:t> 코딩 키트 부품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7603BCC-6BA1-112E-B888-06732BEDD303}"/>
              </a:ext>
            </a:extLst>
          </p:cNvPr>
          <p:cNvGrpSpPr/>
          <p:nvPr/>
        </p:nvGrpSpPr>
        <p:grpSpPr>
          <a:xfrm>
            <a:off x="520364" y="1675534"/>
            <a:ext cx="11151273" cy="4158191"/>
            <a:chOff x="520364" y="1675534"/>
            <a:chExt cx="11151273" cy="415819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AD2091A-4E6B-208E-F740-182737812F40}"/>
                </a:ext>
              </a:extLst>
            </p:cNvPr>
            <p:cNvGrpSpPr/>
            <p:nvPr/>
          </p:nvGrpSpPr>
          <p:grpSpPr>
            <a:xfrm>
              <a:off x="520364" y="1675534"/>
              <a:ext cx="11151273" cy="2526445"/>
              <a:chOff x="520364" y="1853334"/>
              <a:chExt cx="11151273" cy="252644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7F1D66D-406F-9FEC-21E0-E63BE48F4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77" r="18488"/>
              <a:stretch/>
            </p:blipFill>
            <p:spPr>
              <a:xfrm>
                <a:off x="5859506" y="1853334"/>
                <a:ext cx="2210798" cy="2423349"/>
              </a:xfrm>
              <a:prstGeom prst="rect">
                <a:avLst/>
              </a:prstGeom>
            </p:spPr>
          </p:pic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2DC3CF48-DDB9-9AC9-9112-8D97F3EDEE01}"/>
                  </a:ext>
                </a:extLst>
              </p:cNvPr>
              <p:cNvGrpSpPr/>
              <p:nvPr/>
            </p:nvGrpSpPr>
            <p:grpSpPr>
              <a:xfrm>
                <a:off x="520364" y="1968269"/>
                <a:ext cx="11151273" cy="2411510"/>
                <a:chOff x="520364" y="1401220"/>
                <a:chExt cx="11151273" cy="2411510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ED8F81E3-7A02-4D34-C825-B8B3063DFA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253" r="14124"/>
                <a:stretch/>
              </p:blipFill>
              <p:spPr>
                <a:xfrm>
                  <a:off x="9245937" y="1401220"/>
                  <a:ext cx="2425700" cy="2193478"/>
                </a:xfrm>
                <a:prstGeom prst="rect">
                  <a:avLst/>
                </a:prstGeom>
              </p:spPr>
            </p:pic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A8C752F0-C86B-3414-F3CB-04A7DC332C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936" r="14839"/>
                <a:stretch/>
              </p:blipFill>
              <p:spPr>
                <a:xfrm>
                  <a:off x="520364" y="1478150"/>
                  <a:ext cx="1950681" cy="2039618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8C2BE0EE-9308-7C37-9744-77A177F95B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941" t="31701" r="34629" b="13287"/>
                <a:stretch/>
              </p:blipFill>
              <p:spPr>
                <a:xfrm>
                  <a:off x="2733190" y="1579685"/>
                  <a:ext cx="1950681" cy="1836548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E85AE-D453-7A3D-9729-54F557618622}"/>
                    </a:ext>
                  </a:extLst>
                </p:cNvPr>
                <p:cNvSpPr txBox="1"/>
                <p:nvPr/>
              </p:nvSpPr>
              <p:spPr>
                <a:xfrm>
                  <a:off x="899083" y="3443398"/>
                  <a:ext cx="119324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dirty="0"/>
                    <a:t>DC </a:t>
                  </a:r>
                  <a:r>
                    <a:rPr lang="ko-KR" altLang="en-US" dirty="0"/>
                    <a:t>모터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B77A746-167E-4286-A1C1-683496099501}"/>
                    </a:ext>
                  </a:extLst>
                </p:cNvPr>
                <p:cNvSpPr txBox="1"/>
                <p:nvPr/>
              </p:nvSpPr>
              <p:spPr>
                <a:xfrm>
                  <a:off x="3111909" y="3443398"/>
                  <a:ext cx="119324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dirty="0"/>
                    <a:t>진동 모터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305E5EA-3943-CA41-A870-7EABC0D414C1}"/>
                    </a:ext>
                  </a:extLst>
                </p:cNvPr>
                <p:cNvSpPr txBox="1"/>
                <p:nvPr/>
              </p:nvSpPr>
              <p:spPr>
                <a:xfrm>
                  <a:off x="6368284" y="3443398"/>
                  <a:ext cx="119324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dirty="0"/>
                    <a:t>OLED</a:t>
                  </a:r>
                  <a:endParaRPr lang="ko-KR" alt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C91C2EC-C5DC-98F6-9266-E8858853EE67}"/>
                    </a:ext>
                  </a:extLst>
                </p:cNvPr>
                <p:cNvSpPr txBox="1"/>
                <p:nvPr/>
              </p:nvSpPr>
              <p:spPr>
                <a:xfrm>
                  <a:off x="9733759" y="3443398"/>
                  <a:ext cx="14500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dirty="0"/>
                    <a:t>초음파 센서</a:t>
                  </a:r>
                </a:p>
              </p:txBody>
            </p:sp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78802F-3C61-8D16-837F-EDA0B525DEC7}"/>
                </a:ext>
              </a:extLst>
            </p:cNvPr>
            <p:cNvSpPr txBox="1"/>
            <p:nvPr/>
          </p:nvSpPr>
          <p:spPr>
            <a:xfrm>
              <a:off x="2066627" y="4548437"/>
              <a:ext cx="8058746" cy="1285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모터의 개념 및 종류</a:t>
              </a:r>
              <a:r>
                <a:rPr lang="en-US" altLang="ko-KR" dirty="0"/>
                <a:t>: </a:t>
              </a:r>
              <a:r>
                <a:rPr lang="en-US" altLang="ko-KR" dirty="0">
                  <a:hlinkClick r:id="rId6"/>
                </a:rPr>
                <a:t>https://blog.naver.com/etboard2484/223362986165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OLED</a:t>
              </a:r>
              <a:r>
                <a:rPr lang="ko-KR" altLang="en-US" dirty="0"/>
                <a:t>의 개념</a:t>
              </a:r>
              <a:r>
                <a:rPr lang="en-US" altLang="ko-KR" dirty="0"/>
                <a:t>: </a:t>
              </a:r>
              <a:r>
                <a:rPr lang="en-US" altLang="ko-KR" dirty="0">
                  <a:hlinkClick r:id="rId7"/>
                </a:rPr>
                <a:t>https://blog.naver.com/etboard2484/223167626611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초음파 센서의 개념</a:t>
              </a:r>
              <a:r>
                <a:rPr lang="en-US" altLang="ko-KR" dirty="0"/>
                <a:t>: </a:t>
              </a:r>
              <a:r>
                <a:rPr lang="en-US" altLang="ko-KR" dirty="0">
                  <a:hlinkClick r:id="rId8"/>
                </a:rPr>
                <a:t>https://blog.naver.com/etboard2484/223167528046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885659959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DCA0792E-69F3-451F-AED8-AF1EB4591C27}" vid="{04AA11F4-1746-4338-9F4C-469CBFB6619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7801</TotalTime>
  <Words>625</Words>
  <Application>Microsoft Office PowerPoint</Application>
  <PresentationFormat>와이드스크린</PresentationFormat>
  <Paragraphs>136</Paragraphs>
  <Slides>44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KoPubWorld돋움체_Pro Bold</vt:lpstr>
      <vt:lpstr>맑은 고딕</vt:lpstr>
      <vt:lpstr>Arial</vt:lpstr>
      <vt:lpstr>테마1</vt:lpstr>
      <vt:lpstr>PowerPoint 프레젠테이션</vt:lpstr>
      <vt:lpstr>PowerPoint 프레젠테이션</vt:lpstr>
      <vt:lpstr>반려동물 자동 급식기 개념</vt:lpstr>
      <vt:lpstr>PowerPoint 프레젠테이션</vt:lpstr>
      <vt:lpstr>스마트 급식기 코딩 키트 구성도(기본)_버튼</vt:lpstr>
      <vt:lpstr>스마트 급식기 코딩 키트 구성도(기본)_초음파</vt:lpstr>
      <vt:lpstr>스마트 급식기 코딩 키트 구성도(기본)_타이머</vt:lpstr>
      <vt:lpstr>PowerPoint 프레젠테이션</vt:lpstr>
      <vt:lpstr>스마트 급식기 코딩 키트 부품</vt:lpstr>
      <vt:lpstr>PowerPoint 프레젠테이션</vt:lpstr>
      <vt:lpstr>프로그램 순서도</vt:lpstr>
      <vt:lpstr>프로그램 시작부</vt:lpstr>
      <vt:lpstr>라이브러리 참조</vt:lpstr>
      <vt:lpstr>전역 변수 선언</vt:lpstr>
      <vt:lpstr>setup 함수 작성</vt:lpstr>
      <vt:lpstr>loop 함수 작성(1)</vt:lpstr>
      <vt:lpstr>loop 함수 작성(2)</vt:lpstr>
      <vt:lpstr>food_supply 함수 작성</vt:lpstr>
      <vt:lpstr>motor_on 함수 작성</vt:lpstr>
      <vt:lpstr>motor_off 함수 작성</vt:lpstr>
      <vt:lpstr>PowerPoint 프레젠테이션</vt:lpstr>
      <vt:lpstr>프로그램 순서도</vt:lpstr>
      <vt:lpstr>프로그램 시작부</vt:lpstr>
      <vt:lpstr>라이브러리 참조</vt:lpstr>
      <vt:lpstr>전역 변수 선언</vt:lpstr>
      <vt:lpstr>setup 함수 작성</vt:lpstr>
      <vt:lpstr>loop 함수 작성(1)</vt:lpstr>
      <vt:lpstr>loop 함수 작성(2)</vt:lpstr>
      <vt:lpstr>food_supply 함수 작성</vt:lpstr>
      <vt:lpstr>motor_on 함수 작성</vt:lpstr>
      <vt:lpstr>motor_off 함수 작성</vt:lpstr>
      <vt:lpstr>PowerPoint 프레젠테이션</vt:lpstr>
      <vt:lpstr>프로그램 순서도</vt:lpstr>
      <vt:lpstr>프로그램 시작부</vt:lpstr>
      <vt:lpstr>라이브러리 참조</vt:lpstr>
      <vt:lpstr>전역 변수 선언</vt:lpstr>
      <vt:lpstr>setup 함수 작성</vt:lpstr>
      <vt:lpstr>loop 함수 작성(1)</vt:lpstr>
      <vt:lpstr>loop 함수 작성(2)</vt:lpstr>
      <vt:lpstr>food_supply 함수 작성</vt:lpstr>
      <vt:lpstr>motor_on 함수 작성</vt:lpstr>
      <vt:lpstr>motor_off 함수 작성</vt:lpstr>
      <vt:lpstr>PowerPoint 프레젠테이션</vt:lpstr>
      <vt:lpstr>참고 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ketri</dc:creator>
  <cp:lastModifiedBy>PEJ</cp:lastModifiedBy>
  <cp:revision>285</cp:revision>
  <cp:lastPrinted>2024-02-23T08:33:47Z</cp:lastPrinted>
  <dcterms:created xsi:type="dcterms:W3CDTF">2022-07-27T02:22:09Z</dcterms:created>
  <dcterms:modified xsi:type="dcterms:W3CDTF">2024-02-28T04:47:19Z</dcterms:modified>
</cp:coreProperties>
</file>