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78" r:id="rId2"/>
    <p:sldId id="275" r:id="rId3"/>
    <p:sldId id="277" r:id="rId4"/>
    <p:sldId id="258" r:id="rId5"/>
    <p:sldId id="279" r:id="rId6"/>
    <p:sldId id="261" r:id="rId7"/>
    <p:sldId id="260" r:id="rId8"/>
    <p:sldId id="262" r:id="rId9"/>
    <p:sldId id="263" r:id="rId10"/>
    <p:sldId id="268" r:id="rId11"/>
    <p:sldId id="264" r:id="rId12"/>
    <p:sldId id="273" r:id="rId13"/>
    <p:sldId id="281" r:id="rId14"/>
    <p:sldId id="272" r:id="rId15"/>
    <p:sldId id="265" r:id="rId16"/>
    <p:sldId id="266" r:id="rId17"/>
    <p:sldId id="267" r:id="rId18"/>
    <p:sldId id="274" r:id="rId19"/>
    <p:sldId id="276" r:id="rId20"/>
    <p:sldId id="280" r:id="rId21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609268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245"/>
            <a:stretch/>
          </p:blipFill>
          <p:spPr>
            <a:xfrm>
              <a:off x="9525000" y="0"/>
              <a:ext cx="2667000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92000" y="820800"/>
            <a:ext cx="9144000" cy="2073600"/>
          </a:xfrm>
        </p:spPr>
        <p:txBody>
          <a:bodyPr anchor="t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664400" y="2894400"/>
            <a:ext cx="4071600" cy="1170000"/>
          </a:xfrm>
        </p:spPr>
        <p:txBody>
          <a:bodyPr anchor="b">
            <a:normAutofit/>
          </a:bodyPr>
          <a:lstStyle>
            <a:lvl1pPr marL="0" indent="0" algn="r"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71B9-BE45-4C89-83D6-807A4AFDACA4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E183-D5D6-400B-9E67-532B8EEA417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4"/>
          <p:cNvSpPr txBox="1">
            <a:spLocks/>
          </p:cNvSpPr>
          <p:nvPr/>
        </p:nvSpPr>
        <p:spPr>
          <a:xfrm>
            <a:off x="241199" y="6512399"/>
            <a:ext cx="1798615" cy="321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http://et.ketri.re.kr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5603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71B9-BE45-4C89-83D6-807A4AFDACA4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E183-D5D6-400B-9E67-532B8EEA4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54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5"/>
          <a:stretch/>
        </p:blipFill>
        <p:spPr>
          <a:xfrm>
            <a:off x="-304800" y="0"/>
            <a:ext cx="124968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71B9-BE45-4C89-83D6-807A4AFDACA4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E183-D5D6-400B-9E67-532B8EEA417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바닥글 개체 틀 4"/>
          <p:cNvSpPr txBox="1">
            <a:spLocks/>
          </p:cNvSpPr>
          <p:nvPr/>
        </p:nvSpPr>
        <p:spPr>
          <a:xfrm>
            <a:off x="241199" y="6512399"/>
            <a:ext cx="1798615" cy="321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http://et.ketri.re.kr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38717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71B9-BE45-4C89-83D6-807A4AFDACA4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E183-D5D6-400B-9E67-532B8EEA4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56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71B9-BE45-4C89-83D6-807A4AFDACA4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E183-D5D6-400B-9E67-532B8EEA4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891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71B9-BE45-4C89-83D6-807A4AFDACA4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E183-D5D6-400B-9E67-532B8EEA4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224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71B9-BE45-4C89-83D6-807A4AFDACA4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E183-D5D6-400B-9E67-532B8EEA4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80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71B9-BE45-4C89-83D6-807A4AFDACA4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E183-D5D6-400B-9E67-532B8EEA4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0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" y="6455727"/>
            <a:ext cx="12191999" cy="402272"/>
            <a:chOff x="1" y="0"/>
            <a:chExt cx="12191999" cy="40227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46" t="-1" b="324"/>
            <a:stretch/>
          </p:blipFill>
          <p:spPr>
            <a:xfrm rot="16200000">
              <a:off x="3218341" y="-3218340"/>
              <a:ext cx="399098" cy="683577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14"/>
            <a:stretch/>
          </p:blipFill>
          <p:spPr>
            <a:xfrm rot="16200000">
              <a:off x="8561864" y="-3227864"/>
              <a:ext cx="402272" cy="6858000"/>
            </a:xfrm>
            <a:prstGeom prst="rect">
              <a:avLst/>
            </a:prstGeom>
          </p:spPr>
        </p:pic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5600" y="1490400"/>
            <a:ext cx="10515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71B9-BE45-4C89-83D6-807A4AFDACA4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199" y="6512399"/>
            <a:ext cx="1798615" cy="321787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0" y="0"/>
            <a:ext cx="12192000" cy="1168400"/>
            <a:chOff x="0" y="0"/>
            <a:chExt cx="12192000" cy="11684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2844800" y="-2844800"/>
              <a:ext cx="1168400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8178800" y="-2844800"/>
              <a:ext cx="1168400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4400" y="226800"/>
            <a:ext cx="10515600" cy="7128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8000" y="21960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81D7E183-D5D6-400B-9E67-532B8EEA417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  <p:sp>
        <p:nvSpPr>
          <p:cNvPr id="17" name="타원 16"/>
          <p:cNvSpPr/>
          <p:nvPr/>
        </p:nvSpPr>
        <p:spPr>
          <a:xfrm>
            <a:off x="494506" y="196851"/>
            <a:ext cx="687387" cy="687387"/>
          </a:xfrm>
          <a:prstGeom prst="ellipse">
            <a:avLst/>
          </a:prstGeom>
          <a:solidFill>
            <a:srgbClr val="477C5F"/>
          </a:solidFill>
          <a:ln w="28575">
            <a:solidFill>
              <a:srgbClr val="372E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ET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보드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88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(그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" y="6455727"/>
            <a:ext cx="12191999" cy="402272"/>
            <a:chOff x="1" y="0"/>
            <a:chExt cx="12191999" cy="40227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46" t="-1" b="324"/>
            <a:stretch/>
          </p:blipFill>
          <p:spPr>
            <a:xfrm rot="16200000">
              <a:off x="3218341" y="-3218340"/>
              <a:ext cx="399098" cy="683577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14"/>
            <a:stretch/>
          </p:blipFill>
          <p:spPr>
            <a:xfrm rot="16200000">
              <a:off x="8561864" y="-3227864"/>
              <a:ext cx="402272" cy="6858000"/>
            </a:xfrm>
            <a:prstGeom prst="rect">
              <a:avLst/>
            </a:prstGeom>
          </p:spPr>
        </p:pic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71B9-BE45-4C89-83D6-807A4AFDACA4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199" y="6512399"/>
            <a:ext cx="1798615" cy="321787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0" y="0"/>
            <a:ext cx="12192000" cy="1168400"/>
            <a:chOff x="0" y="0"/>
            <a:chExt cx="12192000" cy="11684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2844800" y="-2844800"/>
              <a:ext cx="1168400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8178800" y="-2844800"/>
              <a:ext cx="1168400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4400" y="226800"/>
            <a:ext cx="10515600" cy="7128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8000" y="21960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81D7E183-D5D6-400B-9E67-532B8EEA417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  <p:sp>
        <p:nvSpPr>
          <p:cNvPr id="17" name="타원 16"/>
          <p:cNvSpPr/>
          <p:nvPr/>
        </p:nvSpPr>
        <p:spPr>
          <a:xfrm>
            <a:off x="494506" y="196851"/>
            <a:ext cx="687387" cy="687387"/>
          </a:xfrm>
          <a:prstGeom prst="ellipse">
            <a:avLst/>
          </a:prstGeom>
          <a:solidFill>
            <a:srgbClr val="477C5F"/>
          </a:solidFill>
          <a:ln w="28575">
            <a:solidFill>
              <a:srgbClr val="372E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ET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보드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그림 개체 틀 11"/>
          <p:cNvSpPr>
            <a:spLocks noGrp="1"/>
          </p:cNvSpPr>
          <p:nvPr>
            <p:ph type="pic" sz="quarter" idx="13"/>
          </p:nvPr>
        </p:nvSpPr>
        <p:spPr>
          <a:xfrm>
            <a:off x="435600" y="1490400"/>
            <a:ext cx="7207200" cy="4680000"/>
          </a:xfrm>
          <a:ln w="28575">
            <a:solidFill>
              <a:srgbClr val="FFD06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405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(텍스트,그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" y="6455727"/>
            <a:ext cx="12191999" cy="402272"/>
            <a:chOff x="1" y="0"/>
            <a:chExt cx="12191999" cy="40227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46" t="-1" b="324"/>
            <a:stretch/>
          </p:blipFill>
          <p:spPr>
            <a:xfrm rot="16200000">
              <a:off x="3218341" y="-3218340"/>
              <a:ext cx="399098" cy="683577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14"/>
            <a:stretch/>
          </p:blipFill>
          <p:spPr>
            <a:xfrm rot="16200000">
              <a:off x="8561864" y="-3227864"/>
              <a:ext cx="402272" cy="6858000"/>
            </a:xfrm>
            <a:prstGeom prst="rect">
              <a:avLst/>
            </a:prstGeom>
          </p:spPr>
        </p:pic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71B9-BE45-4C89-83D6-807A4AFDACA4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199" y="6512399"/>
            <a:ext cx="1798615" cy="321787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0" y="0"/>
            <a:ext cx="12192000" cy="1168400"/>
            <a:chOff x="0" y="0"/>
            <a:chExt cx="12192000" cy="11684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2844800" y="-2844800"/>
              <a:ext cx="1168400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8178800" y="-2844800"/>
              <a:ext cx="1168400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4400" y="226800"/>
            <a:ext cx="10515600" cy="7128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8000" y="21960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81D7E183-D5D6-400B-9E67-532B8EEA417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  <p:sp>
        <p:nvSpPr>
          <p:cNvPr id="17" name="타원 16"/>
          <p:cNvSpPr/>
          <p:nvPr/>
        </p:nvSpPr>
        <p:spPr>
          <a:xfrm>
            <a:off x="494506" y="196851"/>
            <a:ext cx="687387" cy="687387"/>
          </a:xfrm>
          <a:prstGeom prst="ellipse">
            <a:avLst/>
          </a:prstGeom>
          <a:solidFill>
            <a:srgbClr val="477C5F"/>
          </a:solidFill>
          <a:ln w="28575">
            <a:solidFill>
              <a:srgbClr val="372E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ET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보드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그림 개체 틀 11"/>
          <p:cNvSpPr>
            <a:spLocks noGrp="1"/>
          </p:cNvSpPr>
          <p:nvPr>
            <p:ph type="pic" sz="quarter" idx="13"/>
          </p:nvPr>
        </p:nvSpPr>
        <p:spPr>
          <a:xfrm>
            <a:off x="435600" y="1746738"/>
            <a:ext cx="10679112" cy="4453412"/>
          </a:xfrm>
          <a:ln w="28575">
            <a:solidFill>
              <a:srgbClr val="FFD06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435600" y="1266825"/>
            <a:ext cx="10679111" cy="3857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7084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5"/>
          <a:stretch/>
        </p:blipFill>
        <p:spPr>
          <a:xfrm>
            <a:off x="-304800" y="0"/>
            <a:ext cx="12496800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71B9-BE45-4C89-83D6-807A4AFDACA4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200" y="6512400"/>
            <a:ext cx="1800000" cy="320400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E183-D5D6-400B-9E67-532B8EEA4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8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71B9-BE45-4C89-83D6-807A4AFDACA4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E183-D5D6-400B-9E67-532B8EEA4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64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71B9-BE45-4C89-83D6-807A4AFDACA4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E183-D5D6-400B-9E67-532B8EEA4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272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71B9-BE45-4C89-83D6-807A4AFDACA4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E183-D5D6-400B-9E67-532B8EEA4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33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C71B9-BE45-4C89-83D6-807A4AFDACA4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7E183-D5D6-400B-9E67-532B8EEA4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26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jpeg"/><Relationship Id="rId4" Type="http://schemas.openxmlformats.org/officeDocument/2006/relationships/image" Target="../media/image2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vemq.com/demos/websocket-client/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hdphoto" Target="../media/hdphoto5.wdp"/><Relationship Id="rId7" Type="http://schemas.openxmlformats.org/officeDocument/2006/relationships/image" Target="../media/image16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microsoft.com/office/2007/relationships/hdphoto" Target="../media/hdphoto6.wdp"/><Relationship Id="rId4" Type="http://schemas.openxmlformats.org/officeDocument/2006/relationships/image" Target="../media/image14.png"/><Relationship Id="rId9" Type="http://schemas.microsoft.com/office/2007/relationships/hdphoto" Target="../media/hdphoto7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8.wdp"/><Relationship Id="rId7" Type="http://schemas.microsoft.com/office/2007/relationships/hdphoto" Target="../media/hdphoto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microsoft.com/office/2007/relationships/hdphoto" Target="../media/hdphoto9.wdp"/><Relationship Id="rId4" Type="http://schemas.openxmlformats.org/officeDocument/2006/relationships/image" Target="../media/image19.png"/><Relationship Id="rId9" Type="http://schemas.microsoft.com/office/2007/relationships/hdphoto" Target="../media/hdphoto10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87967" y="390525"/>
            <a:ext cx="8716242" cy="2138128"/>
          </a:xfrm>
          <a:prstGeom prst="rect">
            <a:avLst/>
          </a:prstGeom>
          <a:blipFill dpi="0" rotWithShape="1">
            <a:blip r:embed="rId2">
              <a:alphaModFix amt="24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905406" y="1083229"/>
            <a:ext cx="1391095" cy="612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67902" y="1213355"/>
            <a:ext cx="106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낮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밤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34297" y="707310"/>
            <a:ext cx="151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모든 </a:t>
            </a:r>
            <a:r>
              <a:rPr lang="en-US" altLang="ko-KR" dirty="0" smtClean="0"/>
              <a:t>LED off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81131" y="182564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초록 </a:t>
            </a:r>
            <a:r>
              <a:rPr lang="en-US" altLang="ko-KR" dirty="0" smtClean="0"/>
              <a:t>LED on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93357" y="1212372"/>
            <a:ext cx="1833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거리 값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이하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81232" y="1212371"/>
            <a:ext cx="161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파랑 </a:t>
            </a:r>
            <a:r>
              <a:rPr lang="en-US" altLang="ko-KR" dirty="0" smtClean="0"/>
              <a:t>LED on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981131" y="568645"/>
            <a:ext cx="1421967" cy="612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982255" y="1695450"/>
            <a:ext cx="1421967" cy="612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950466" y="1084402"/>
            <a:ext cx="1908928" cy="612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605336" y="1090927"/>
            <a:ext cx="1428104" cy="612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endCxn id="9" idx="1"/>
          </p:cNvCxnSpPr>
          <p:nvPr/>
        </p:nvCxnSpPr>
        <p:spPr>
          <a:xfrm flipV="1">
            <a:off x="3296501" y="874756"/>
            <a:ext cx="684630" cy="525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10" idx="1"/>
          </p:cNvCxnSpPr>
          <p:nvPr/>
        </p:nvCxnSpPr>
        <p:spPr>
          <a:xfrm>
            <a:off x="3296501" y="1411203"/>
            <a:ext cx="685754" cy="590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0" idx="3"/>
            <a:endCxn id="11" idx="1"/>
          </p:cNvCxnSpPr>
          <p:nvPr/>
        </p:nvCxnSpPr>
        <p:spPr>
          <a:xfrm flipV="1">
            <a:off x="5404222" y="1390513"/>
            <a:ext cx="546244" cy="611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1" idx="3"/>
            <a:endCxn id="12" idx="1"/>
          </p:cNvCxnSpPr>
          <p:nvPr/>
        </p:nvCxnSpPr>
        <p:spPr>
          <a:xfrm>
            <a:off x="7859394" y="1390513"/>
            <a:ext cx="745942" cy="6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17797" y="902339"/>
            <a:ext cx="304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낮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405587" y="1687148"/>
            <a:ext cx="304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밤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967186" y="1074273"/>
            <a:ext cx="614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이하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95430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798" b="1321"/>
          <a:stretch/>
        </p:blipFill>
        <p:spPr>
          <a:xfrm>
            <a:off x="2256657" y="3599953"/>
            <a:ext cx="3106472" cy="1717561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3949204" y="4779931"/>
            <a:ext cx="870446" cy="3264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44" b="35556"/>
          <a:stretch/>
        </p:blipFill>
        <p:spPr>
          <a:xfrm>
            <a:off x="1550365" y="2460394"/>
            <a:ext cx="3106472" cy="1380654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572039" y="3399277"/>
            <a:ext cx="923761" cy="3264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24" t="12361" r="39506" b="74723"/>
          <a:stretch/>
        </p:blipFill>
        <p:spPr>
          <a:xfrm>
            <a:off x="6511459" y="3065879"/>
            <a:ext cx="1100238" cy="1550337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4" b="20485"/>
          <a:stretch/>
        </p:blipFill>
        <p:spPr>
          <a:xfrm>
            <a:off x="8760027" y="2081367"/>
            <a:ext cx="2080791" cy="351936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</p:pic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79151" y="1358921"/>
            <a:ext cx="43444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ko-KR" altLang="en-US" b="1" dirty="0"/>
              <a:t>무시하고 다운로드 </a:t>
            </a:r>
            <a:r>
              <a:rPr lang="ko-KR" altLang="en-US" dirty="0"/>
              <a:t>버튼 클릭 후 설치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6495335" y="3065878"/>
            <a:ext cx="1116361" cy="15503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06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펌웨어 업로드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400" y="2533650"/>
            <a:ext cx="5245950" cy="3708242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050" y="1826657"/>
            <a:ext cx="4295043" cy="2667337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5803214" y="3724274"/>
            <a:ext cx="511861" cy="152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41614" y="2714625"/>
            <a:ext cx="3017479" cy="123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987376" y="3017281"/>
            <a:ext cx="1032300" cy="1735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79151" y="1358921"/>
            <a:ext cx="5984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ko-KR" altLang="en-US" dirty="0" smtClean="0"/>
              <a:t>제공해준 </a:t>
            </a:r>
            <a:r>
              <a:rPr lang="ko-KR" altLang="en-US" dirty="0"/>
              <a:t>소스파일을 </a:t>
            </a:r>
            <a:r>
              <a:rPr lang="en-US" altLang="ko-KR" dirty="0"/>
              <a:t>ET-board </a:t>
            </a:r>
            <a:r>
              <a:rPr lang="ko-KR" altLang="en-US" dirty="0"/>
              <a:t>펌웨어를 통해 </a:t>
            </a:r>
            <a:r>
              <a:rPr lang="ko-KR" altLang="en-US" dirty="0" smtClean="0"/>
              <a:t>업로드</a:t>
            </a:r>
            <a:endParaRPr lang="en-US" altLang="ko-KR" dirty="0"/>
          </a:p>
        </p:txBody>
      </p:sp>
      <p:cxnSp>
        <p:nvCxnSpPr>
          <p:cNvPr id="11" name="꺾인 연결선 10"/>
          <p:cNvCxnSpPr>
            <a:stCxn id="7" idx="3"/>
            <a:endCxn id="2" idx="1"/>
          </p:cNvCxnSpPr>
          <p:nvPr/>
        </p:nvCxnSpPr>
        <p:spPr>
          <a:xfrm flipV="1">
            <a:off x="6315075" y="3160326"/>
            <a:ext cx="648975" cy="640149"/>
          </a:xfrm>
          <a:prstGeom prst="bentConnector3">
            <a:avLst>
              <a:gd name="adj1" fmla="val 6320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089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앱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654"/>
          <a:stretch/>
        </p:blipFill>
        <p:spPr>
          <a:xfrm>
            <a:off x="2059725" y="1471614"/>
            <a:ext cx="2858649" cy="4595811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2059725" y="2371724"/>
            <a:ext cx="2858648" cy="7715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59725" y="4505324"/>
            <a:ext cx="1045426" cy="257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59723" y="4838700"/>
            <a:ext cx="2858649" cy="323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59722" y="3209926"/>
            <a:ext cx="2858649" cy="5619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610350" y="2611756"/>
            <a:ext cx="253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앱과 </a:t>
            </a:r>
            <a:r>
              <a:rPr lang="en-US" altLang="ko-KR" dirty="0" smtClean="0"/>
              <a:t>ET-board</a:t>
            </a:r>
            <a:r>
              <a:rPr lang="ko-KR" altLang="en-US" dirty="0" smtClean="0"/>
              <a:t>를 연결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059722" y="3824287"/>
            <a:ext cx="2858649" cy="5619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9" idx="3"/>
          </p:cNvCxnSpPr>
          <p:nvPr/>
        </p:nvCxnSpPr>
        <p:spPr>
          <a:xfrm>
            <a:off x="4918371" y="3490913"/>
            <a:ext cx="16919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53212" y="3306247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센서값</a:t>
            </a:r>
            <a:r>
              <a:rPr lang="ko-KR" altLang="en-US" dirty="0" smtClean="0"/>
              <a:t> 표시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653212" y="3920608"/>
            <a:ext cx="264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가로등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653212" y="4449245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자동모드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수동모드 전환 버튼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96074" y="48387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LED </a:t>
            </a:r>
            <a:r>
              <a:rPr lang="ko-KR" altLang="en-US" dirty="0" smtClean="0"/>
              <a:t>컨트롤 버튼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0" idx="3"/>
          </p:cNvCxnSpPr>
          <p:nvPr/>
        </p:nvCxnSpPr>
        <p:spPr>
          <a:xfrm>
            <a:off x="4918371" y="4105274"/>
            <a:ext cx="16919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7" idx="3"/>
          </p:cNvCxnSpPr>
          <p:nvPr/>
        </p:nvCxnSpPr>
        <p:spPr>
          <a:xfrm>
            <a:off x="3105151" y="4633912"/>
            <a:ext cx="3505199" cy="4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8" idx="3"/>
          </p:cNvCxnSpPr>
          <p:nvPr/>
        </p:nvCxnSpPr>
        <p:spPr>
          <a:xfrm flipV="1">
            <a:off x="4918372" y="4980189"/>
            <a:ext cx="1691978" cy="204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6" idx="3"/>
          </p:cNvCxnSpPr>
          <p:nvPr/>
        </p:nvCxnSpPr>
        <p:spPr>
          <a:xfrm>
            <a:off x="4918373" y="2757487"/>
            <a:ext cx="16919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764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ET-Board mac </a:t>
            </a:r>
            <a:r>
              <a:rPr lang="ko-KR" altLang="en-US" dirty="0" smtClean="0"/>
              <a:t>주소 확인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029" y="1523755"/>
            <a:ext cx="9259592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25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앱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MQTT </a:t>
            </a:r>
            <a:r>
              <a:rPr lang="ko-KR" altLang="en-US" dirty="0" smtClean="0"/>
              <a:t>접속 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1814"/>
          <a:stretch/>
        </p:blipFill>
        <p:spPr>
          <a:xfrm>
            <a:off x="2659277" y="1981200"/>
            <a:ext cx="2351560" cy="4085747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43"/>
          <a:stretch/>
        </p:blipFill>
        <p:spPr>
          <a:xfrm>
            <a:off x="6772275" y="1981199"/>
            <a:ext cx="2352438" cy="4085747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381375" y="3046852"/>
            <a:ext cx="1162050" cy="296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67214" y="3390899"/>
            <a:ext cx="923761" cy="257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21850" y="2824994"/>
            <a:ext cx="459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1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21538" y="3195063"/>
            <a:ext cx="459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2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65375" y="3377740"/>
            <a:ext cx="2714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그림이 </a:t>
            </a:r>
            <a:r>
              <a:rPr lang="ko-KR" altLang="en-US" dirty="0"/>
              <a:t>녹</a:t>
            </a:r>
            <a:r>
              <a:rPr lang="ko-KR" altLang="en-US" dirty="0" smtClean="0"/>
              <a:t>색으로 변하면 연결 성공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772275" y="3343275"/>
            <a:ext cx="428625" cy="400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79151" y="1358921"/>
            <a:ext cx="7863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ko-KR" altLang="en-US" dirty="0" smtClean="0"/>
              <a:t>자신의 </a:t>
            </a:r>
            <a:r>
              <a:rPr lang="en-US" altLang="ko-KR" dirty="0"/>
              <a:t>ET-board</a:t>
            </a:r>
            <a:r>
              <a:rPr lang="ko-KR" altLang="en-US" dirty="0"/>
              <a:t>의 </a:t>
            </a:r>
            <a:r>
              <a:rPr lang="en-US" altLang="ko-KR" b="1" dirty="0"/>
              <a:t>mac </a:t>
            </a:r>
            <a:r>
              <a:rPr lang="ko-KR" altLang="en-US" b="1" dirty="0"/>
              <a:t>주소</a:t>
            </a:r>
            <a:r>
              <a:rPr lang="ko-KR" altLang="en-US" dirty="0"/>
              <a:t>를 입력한 후 확인 버튼</a:t>
            </a:r>
            <a:r>
              <a:rPr lang="en-US" altLang="ko-KR" dirty="0"/>
              <a:t>, </a:t>
            </a:r>
            <a:r>
              <a:rPr lang="ko-KR" altLang="en-US" dirty="0"/>
              <a:t>연결 버튼 </a:t>
            </a:r>
            <a:r>
              <a:rPr lang="ko-KR" altLang="en-US" dirty="0" smtClean="0"/>
              <a:t>클릭</a:t>
            </a:r>
            <a:endParaRPr lang="ko-KR" alt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437758" y="2929234"/>
            <a:ext cx="2083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Mac </a:t>
            </a:r>
            <a:r>
              <a:rPr lang="ko-KR" altLang="en-US" dirty="0" smtClean="0"/>
              <a:t>주소는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시리얼 모니터에서 확인 가능</a:t>
            </a:r>
            <a:endParaRPr lang="ko-KR" altLang="en-US" dirty="0"/>
          </a:p>
        </p:txBody>
      </p:sp>
      <p:cxnSp>
        <p:nvCxnSpPr>
          <p:cNvPr id="16" name="꺾인 연결선 15"/>
          <p:cNvCxnSpPr>
            <a:endCxn id="14" idx="0"/>
          </p:cNvCxnSpPr>
          <p:nvPr/>
        </p:nvCxnSpPr>
        <p:spPr>
          <a:xfrm rot="10800000" flipV="1">
            <a:off x="1479648" y="1890280"/>
            <a:ext cx="2597054" cy="103895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4076701" y="1652351"/>
            <a:ext cx="1" cy="2398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114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4" b="20485"/>
          <a:stretch/>
        </p:blipFill>
        <p:spPr>
          <a:xfrm>
            <a:off x="1695855" y="1847141"/>
            <a:ext cx="2371319" cy="401074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자동 모드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05381" y="4476749"/>
            <a:ext cx="923761" cy="257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78337" y="3143162"/>
            <a:ext cx="7177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- </a:t>
            </a:r>
            <a:r>
              <a:rPr lang="ko-KR" altLang="en-US" sz="2000" b="1" dirty="0" smtClean="0"/>
              <a:t>자동</a:t>
            </a:r>
            <a:r>
              <a:rPr lang="ko-KR" altLang="en-US" sz="2000" b="1" dirty="0"/>
              <a:t> </a:t>
            </a:r>
            <a:r>
              <a:rPr lang="ko-KR" altLang="en-US" sz="2000" b="1" dirty="0" smtClean="0"/>
              <a:t>모드</a:t>
            </a:r>
            <a:endParaRPr lang="en-US" altLang="ko-KR" sz="2000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어두워지면 녹색 </a:t>
            </a:r>
            <a:r>
              <a:rPr lang="en-US" altLang="ko-KR" sz="2000" dirty="0" smtClean="0"/>
              <a:t>LED </a:t>
            </a:r>
            <a:r>
              <a:rPr lang="ko-KR" altLang="en-US" sz="2000" dirty="0" smtClean="0"/>
              <a:t>켜기</a:t>
            </a:r>
            <a:endParaRPr lang="en-US" altLang="ko-KR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어두운 상태에서 사물이 감지되면 </a:t>
            </a:r>
            <a:r>
              <a:rPr lang="ko-KR" altLang="en-US" sz="2000" dirty="0"/>
              <a:t>녹</a:t>
            </a:r>
            <a:r>
              <a:rPr lang="ko-KR" altLang="en-US" sz="2000" dirty="0" smtClean="0"/>
              <a:t>색과 파란색 </a:t>
            </a:r>
            <a:r>
              <a:rPr lang="en-US" altLang="ko-KR" sz="2000" dirty="0" smtClean="0"/>
              <a:t>LED </a:t>
            </a:r>
            <a:r>
              <a:rPr lang="ko-KR" altLang="en-US" sz="2000" dirty="0" smtClean="0"/>
              <a:t>켜기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579823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9" b="21731"/>
          <a:stretch/>
        </p:blipFill>
        <p:spPr>
          <a:xfrm>
            <a:off x="1695334" y="1834256"/>
            <a:ext cx="2362736" cy="393789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8" t="42501" r="-308" b="33054"/>
          <a:stretch/>
        </p:blipFill>
        <p:spPr>
          <a:xfrm>
            <a:off x="4263167" y="1834256"/>
            <a:ext cx="3105150" cy="167640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스마트폰 제어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수동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14384" y="4471988"/>
            <a:ext cx="912496" cy="257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82218" y="3910281"/>
            <a:ext cx="6890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 smtClean="0"/>
              <a:t>- </a:t>
            </a:r>
            <a:r>
              <a:rPr lang="ko-KR" altLang="en-US" sz="2000" b="1" dirty="0" smtClean="0"/>
              <a:t>스마트폰 제어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수동</a:t>
            </a:r>
            <a:r>
              <a:rPr lang="en-US" altLang="ko-KR" sz="2000" b="1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아래 버튼을 통해 파란색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녹색 </a:t>
            </a:r>
            <a:r>
              <a:rPr lang="en-US" altLang="ko-KR" sz="2000" dirty="0" smtClean="0"/>
              <a:t>LED</a:t>
            </a:r>
            <a:r>
              <a:rPr lang="ko-KR" altLang="en-US" sz="2000" dirty="0" smtClean="0"/>
              <a:t>를 끄고 킬 수 있음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657389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036" y="1955196"/>
            <a:ext cx="7930066" cy="3711946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MQTT Hive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93074" y="3190672"/>
            <a:ext cx="3064726" cy="4002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28799" y="3222142"/>
            <a:ext cx="459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1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74501" y="1308865"/>
            <a:ext cx="72634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://www.hivemq.com/demos/websocket-client/</a:t>
            </a:r>
            <a:r>
              <a:rPr lang="en-US" altLang="ko-KR" dirty="0"/>
              <a:t> </a:t>
            </a:r>
            <a:r>
              <a:rPr lang="ko-KR" altLang="en-US" dirty="0"/>
              <a:t>에 접속한다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ko-KR" dirty="0"/>
          </a:p>
        </p:txBody>
      </p:sp>
      <p:cxnSp>
        <p:nvCxnSpPr>
          <p:cNvPr id="22" name="꺾인 연결선 21"/>
          <p:cNvCxnSpPr>
            <a:endCxn id="5" idx="2"/>
          </p:cNvCxnSpPr>
          <p:nvPr/>
        </p:nvCxnSpPr>
        <p:spPr>
          <a:xfrm rot="16200000" flipV="1">
            <a:off x="2906891" y="4409472"/>
            <a:ext cx="2597956" cy="960864"/>
          </a:xfrm>
          <a:prstGeom prst="bentConnector3">
            <a:avLst>
              <a:gd name="adj1" fmla="val 50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43451" y="6006584"/>
            <a:ext cx="414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HOST</a:t>
            </a:r>
            <a:r>
              <a:rPr lang="ko-KR" altLang="en-US" dirty="0" smtClean="0"/>
              <a:t>창에 </a:t>
            </a:r>
            <a:r>
              <a:rPr lang="en-US" altLang="ko-KR" dirty="0" smtClean="0"/>
              <a:t> “broker.hivemq.com”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8763000" y="3327558"/>
            <a:ext cx="692614" cy="2633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389200" y="3231667"/>
            <a:ext cx="459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2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69297" b="88097"/>
          <a:stretch/>
        </p:blipFill>
        <p:spPr>
          <a:xfrm>
            <a:off x="9610624" y="2945801"/>
            <a:ext cx="2486026" cy="285866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7474687" y="2777081"/>
            <a:ext cx="914513" cy="2613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>
            <a:stCxn id="12" idx="3"/>
            <a:endCxn id="11" idx="1"/>
          </p:cNvCxnSpPr>
          <p:nvPr/>
        </p:nvCxnSpPr>
        <p:spPr>
          <a:xfrm>
            <a:off x="8389200" y="2907778"/>
            <a:ext cx="1221424" cy="180956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84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48" y="2171584"/>
            <a:ext cx="8096878" cy="2401616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MQTT Hive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952642" y="3143260"/>
            <a:ext cx="1915134" cy="3256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12166" y="3075252"/>
            <a:ext cx="459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1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275" y="4305299"/>
            <a:ext cx="4390416" cy="1333501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029890" y="5096169"/>
            <a:ext cx="2789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</a:rPr>
              <a:t>(mac</a:t>
            </a:r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주소</a:t>
            </a:r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altLang="ko-KR" sz="1400" dirty="0" smtClean="0"/>
              <a:t>/et/</a:t>
            </a:r>
            <a:r>
              <a:rPr lang="en-US" altLang="ko-KR" sz="1400" dirty="0" err="1" smtClean="0"/>
              <a:t>smpl</a:t>
            </a:r>
            <a:r>
              <a:rPr lang="en-US" altLang="ko-KR" sz="1400" dirty="0" smtClean="0"/>
              <a:t>/#</a:t>
            </a:r>
            <a:endParaRPr lang="ko-KR" altLang="en-US" sz="1400" dirty="0"/>
          </a:p>
        </p:txBody>
      </p:sp>
      <p:cxnSp>
        <p:nvCxnSpPr>
          <p:cNvPr id="11" name="꺾인 연결선 10"/>
          <p:cNvCxnSpPr>
            <a:stCxn id="5" idx="2"/>
            <a:endCxn id="4" idx="0"/>
          </p:cNvCxnSpPr>
          <p:nvPr/>
        </p:nvCxnSpPr>
        <p:spPr>
          <a:xfrm rot="5400000">
            <a:off x="5925152" y="2320242"/>
            <a:ext cx="836388" cy="3133726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861348" y="5035580"/>
            <a:ext cx="3806151" cy="4031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600700" y="4640475"/>
            <a:ext cx="781050" cy="2679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468193" y="5009699"/>
            <a:ext cx="459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2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07850" y="4537099"/>
            <a:ext cx="459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3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75698" y="1324632"/>
            <a:ext cx="8668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dirty="0" smtClean="0"/>
              <a:t>Subscription </a:t>
            </a:r>
            <a:r>
              <a:rPr lang="ko-KR" altLang="en-US" dirty="0" smtClean="0"/>
              <a:t>버튼을 </a:t>
            </a:r>
            <a:r>
              <a:rPr lang="ko-KR" altLang="en-US" dirty="0" err="1" smtClean="0"/>
              <a:t>클릭후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Topic</a:t>
            </a:r>
            <a:r>
              <a:rPr lang="ko-KR" altLang="en-US" dirty="0" smtClean="0"/>
              <a:t>에 자신의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(ET-board mac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주소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altLang="ko-KR" dirty="0" smtClean="0"/>
              <a:t>/et/</a:t>
            </a:r>
            <a:r>
              <a:rPr lang="en-US" altLang="ko-KR" dirty="0" err="1" smtClean="0"/>
              <a:t>smpl</a:t>
            </a:r>
            <a:r>
              <a:rPr lang="en-US" altLang="ko-KR" dirty="0" smtClean="0"/>
              <a:t>/# </a:t>
            </a:r>
            <a:r>
              <a:rPr lang="ko-KR" altLang="en-US" dirty="0" smtClean="0"/>
              <a:t>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9827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MQTT Hive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250" y="2250477"/>
            <a:ext cx="5055450" cy="367593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075698" y="1324647"/>
            <a:ext cx="8050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dirty="0" smtClean="0"/>
              <a:t>ET-board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Hive broker</a:t>
            </a:r>
            <a:r>
              <a:rPr lang="ko-KR" altLang="en-US" dirty="0"/>
              <a:t> </a:t>
            </a:r>
            <a:r>
              <a:rPr lang="ko-KR" altLang="en-US" dirty="0" smtClean="0"/>
              <a:t>연결이 정상적으로 되면 신호가 아래에 표시된다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372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㈜한국공학기술연구원</a:t>
            </a:r>
            <a:endParaRPr lang="en-US" altLang="ko-KR" dirty="0"/>
          </a:p>
          <a:p>
            <a:r>
              <a:rPr lang="en-US" altLang="ko-KR" dirty="0" smtClean="0"/>
              <a:t>2022.08.11</a:t>
            </a:r>
            <a:endParaRPr lang="ko-KR" altLang="en-US" dirty="0"/>
          </a:p>
        </p:txBody>
      </p:sp>
      <p:sp>
        <p:nvSpPr>
          <p:cNvPr id="5" name="제목 5"/>
          <p:cNvSpPr txBox="1">
            <a:spLocks/>
          </p:cNvSpPr>
          <p:nvPr/>
        </p:nvSpPr>
        <p:spPr>
          <a:xfrm>
            <a:off x="4314825" y="820800"/>
            <a:ext cx="7421174" cy="2073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500" b="1" dirty="0" smtClean="0">
                <a:solidFill>
                  <a:srgbClr val="FF0000"/>
                </a:solidFill>
                <a:ea typeface="맑은 고딕" panose="020B0503020000020004" pitchFamily="50" charset="-127"/>
              </a:rPr>
              <a:t>스마트 가로등 코딩 키트 </a:t>
            </a:r>
            <a:r>
              <a:rPr lang="en-US" altLang="ko-KR" sz="4500" b="1" dirty="0" err="1" smtClean="0">
                <a:solidFill>
                  <a:srgbClr val="FF0000"/>
                </a:solidFill>
                <a:ea typeface="맑은 고딕" panose="020B0503020000020004" pitchFamily="50" charset="-127"/>
              </a:rPr>
              <a:t>IoT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sz="1800" b="1" dirty="0" smtClean="0"/>
              <a:t/>
            </a:r>
            <a:br>
              <a:rPr lang="en-US" altLang="ko-KR" sz="1800" b="1" dirty="0" smtClean="0"/>
            </a:br>
            <a:r>
              <a:rPr lang="ko-KR" altLang="en-US" sz="4900" b="1" dirty="0" smtClean="0">
                <a:ln w="3175">
                  <a:noFill/>
                </a:ln>
                <a:solidFill>
                  <a:srgbClr val="154A7B"/>
                </a:solidFill>
                <a:ea typeface="맑은 고딕" panose="020B0503020000020004" pitchFamily="50" charset="-127"/>
              </a:rPr>
              <a:t>교육일지</a:t>
            </a:r>
            <a:r>
              <a:rPr lang="en-US" altLang="ko-KR" sz="4900" b="1" dirty="0" smtClean="0">
                <a:ln w="3175">
                  <a:noFill/>
                </a:ln>
                <a:solidFill>
                  <a:srgbClr val="154A7B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 v0.75</a:t>
            </a:r>
            <a:endParaRPr lang="ko-KR" altLang="en-US" sz="4900" b="1" dirty="0">
              <a:ln w="3175">
                <a:noFill/>
              </a:ln>
              <a:solidFill>
                <a:srgbClr val="154A7B"/>
              </a:solidFill>
              <a:ea typeface="맑은 고딕" panose="020B0503020000020004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1421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MQTT Hive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323" y="2063607"/>
            <a:ext cx="5944430" cy="2200582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316" y="3390651"/>
            <a:ext cx="5896798" cy="2191056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1264026" y="2581071"/>
            <a:ext cx="2688849" cy="5336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334925" y="3816213"/>
            <a:ext cx="2736115" cy="6128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64026" y="5591233"/>
            <a:ext cx="9327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Topic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(mac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/et/</a:t>
            </a:r>
            <a:r>
              <a:rPr lang="en-US" altLang="ko-KR" dirty="0" err="1" smtClean="0"/>
              <a:t>smpl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cmnd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opration_mode</a:t>
            </a:r>
            <a:r>
              <a:rPr lang="en-US" altLang="ko-KR" dirty="0" smtClean="0"/>
              <a:t>)</a:t>
            </a:r>
            <a:r>
              <a:rPr lang="ko-KR" altLang="en-US" dirty="0" smtClean="0"/>
              <a:t>한 후 </a:t>
            </a:r>
            <a:r>
              <a:rPr lang="en-US" altLang="ko-KR" dirty="0" smtClean="0"/>
              <a:t>“manual”(</a:t>
            </a:r>
            <a:r>
              <a:rPr lang="ko-KR" altLang="en-US" dirty="0" smtClean="0"/>
              <a:t>수동 모드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설정한 후 </a:t>
            </a:r>
            <a:r>
              <a:rPr lang="en-US" altLang="ko-KR" dirty="0"/>
              <a:t>(mac</a:t>
            </a:r>
            <a:r>
              <a:rPr lang="ko-KR" altLang="en-US" dirty="0"/>
              <a:t>주소</a:t>
            </a:r>
            <a:r>
              <a:rPr lang="en-US" altLang="ko-KR" dirty="0"/>
              <a:t>/</a:t>
            </a:r>
            <a:r>
              <a:rPr lang="en-US" altLang="ko-KR" dirty="0" smtClean="0"/>
              <a:t>et/</a:t>
            </a:r>
            <a:r>
              <a:rPr lang="en-US" altLang="ko-KR" dirty="0" err="1" smtClean="0"/>
              <a:t>smpl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cmnd</a:t>
            </a:r>
            <a:r>
              <a:rPr lang="en-US" altLang="ko-KR" dirty="0" smtClean="0"/>
              <a:t>/D3)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“1”(ON) </a:t>
            </a:r>
            <a:r>
              <a:rPr lang="ko-KR" altLang="en-US" dirty="0" smtClean="0"/>
              <a:t>을 전송하면 초록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가 켜지게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281414" y="3458904"/>
            <a:ext cx="633111" cy="4463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332902" y="4689751"/>
            <a:ext cx="633111" cy="4463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5698" y="1324647"/>
            <a:ext cx="6410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dirty="0" err="1"/>
              <a:t>HiveMQ</a:t>
            </a:r>
            <a:r>
              <a:rPr lang="ko-KR" altLang="en-US" dirty="0"/>
              <a:t>를 통해 앱 없이 메시지를 직접 전송할 수도 있다</a:t>
            </a:r>
            <a:r>
              <a:rPr lang="en-US" altLang="ko-KR" dirty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5935" y="2594292"/>
            <a:ext cx="459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1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2789" y="3454160"/>
            <a:ext cx="459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2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63020" y="3884943"/>
            <a:ext cx="459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4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90584" y="4718326"/>
            <a:ext cx="459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5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72951" y="2769018"/>
            <a:ext cx="756474" cy="286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137706" y="4032691"/>
            <a:ext cx="756474" cy="286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642001" y="2681655"/>
            <a:ext cx="459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3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38009" y="3945937"/>
            <a:ext cx="459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6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9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가로등 코딩 </a:t>
            </a:r>
            <a:r>
              <a:rPr lang="ko-KR" altLang="en-US" dirty="0" smtClean="0"/>
              <a:t>키트 구성도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68246" y="441772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ET</a:t>
            </a:r>
            <a:r>
              <a:rPr lang="ko-KR" altLang="en-US" dirty="0" smtClean="0"/>
              <a:t>보드</a:t>
            </a:r>
            <a:endParaRPr lang="ko-KR" altLang="en-US" dirty="0"/>
          </a:p>
        </p:txBody>
      </p:sp>
      <p:pic>
        <p:nvPicPr>
          <p:cNvPr id="7" name="Picture 2" descr="사물인터넷 교육용 보드 - ET Board / 디바이스마트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500" b="87500" l="11833" r="87167">
                        <a14:foregroundMark x1="48833" y1="56333" x2="44167" y2="56333"/>
                        <a14:foregroundMark x1="52833" y1="49667" x2="51333" y2="60167"/>
                        <a14:foregroundMark x1="66833" y1="64000" x2="70833" y2="71500"/>
                        <a14:foregroundMark x1="22667" y1="46167" x2="20500" y2="44667"/>
                        <a14:foregroundMark x1="22000" y1="43833" x2="20000" y2="42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71" t="29292" r="13385" b="18623"/>
          <a:stretch/>
        </p:blipFill>
        <p:spPr bwMode="auto">
          <a:xfrm>
            <a:off x="6989117" y="2629324"/>
            <a:ext cx="2354644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초음파 센서 Ping))) Ultrasonic Distance Sensor(모델명: PUD-SEN, 상품번호: 626260  )-fribo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939" y="1718049"/>
            <a:ext cx="1375284" cy="137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LED 131293 - 무료 다운로드 - silhouetteAC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750" y="1806896"/>
            <a:ext cx="1064417" cy="106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569" b="100000" l="9917" r="8966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61167" y="1919867"/>
            <a:ext cx="943757" cy="815063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329612" y="2976242"/>
            <a:ext cx="2252753" cy="2456173"/>
            <a:chOff x="7101696" y="1786458"/>
            <a:chExt cx="1874285" cy="1874285"/>
          </a:xfrm>
        </p:grpSpPr>
        <p:grpSp>
          <p:nvGrpSpPr>
            <p:cNvPr id="12" name="그룹 11"/>
            <p:cNvGrpSpPr/>
            <p:nvPr/>
          </p:nvGrpSpPr>
          <p:grpSpPr>
            <a:xfrm>
              <a:off x="7101696" y="1786458"/>
              <a:ext cx="1874285" cy="1874285"/>
              <a:chOff x="3266342" y="1545190"/>
              <a:chExt cx="1874285" cy="1874285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6342" y="1545190"/>
                <a:ext cx="1874285" cy="1874285"/>
              </a:xfrm>
              <a:prstGeom prst="rect">
                <a:avLst/>
              </a:prstGeom>
            </p:spPr>
          </p:pic>
          <p:pic>
            <p:nvPicPr>
              <p:cNvPr id="15" name="그림 14"/>
              <p:cNvPicPr>
                <a:picLocks noChangeAspect="1"/>
              </p:cNvPicPr>
              <p:nvPr/>
            </p:nvPicPr>
            <p:blipFill rotWithShape="1">
              <a:blip r:embed="rId11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4417"/>
              <a:stretch/>
            </p:blipFill>
            <p:spPr>
              <a:xfrm rot="10800000">
                <a:off x="4310331" y="1946274"/>
                <a:ext cx="419560" cy="317115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 rotWithShape="1">
              <a:blip r:embed="rId12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4555"/>
              <a:stretch/>
            </p:blipFill>
            <p:spPr>
              <a:xfrm rot="10800000">
                <a:off x="4095004" y="1946274"/>
                <a:ext cx="458713" cy="346076"/>
              </a:xfrm>
              <a:prstGeom prst="rect">
                <a:avLst/>
              </a:prstGeom>
            </p:spPr>
          </p:pic>
        </p:grp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6413" y="2741764"/>
              <a:ext cx="426509" cy="426509"/>
            </a:xfrm>
            <a:prstGeom prst="rect">
              <a:avLst/>
            </a:prstGeom>
          </p:spPr>
        </p:pic>
      </p:grpSp>
      <p:cxnSp>
        <p:nvCxnSpPr>
          <p:cNvPr id="17" name="직선 화살표 연결선 16"/>
          <p:cNvCxnSpPr>
            <a:stCxn id="7" idx="1"/>
          </p:cNvCxnSpPr>
          <p:nvPr/>
        </p:nvCxnSpPr>
        <p:spPr>
          <a:xfrm flipH="1">
            <a:off x="4098631" y="3472287"/>
            <a:ext cx="2890486" cy="8429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4098631" y="2839858"/>
            <a:ext cx="446187" cy="3810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0" idx="2"/>
          </p:cNvCxnSpPr>
          <p:nvPr/>
        </p:nvCxnSpPr>
        <p:spPr>
          <a:xfrm flipH="1">
            <a:off x="3573737" y="2734930"/>
            <a:ext cx="59309" cy="425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2"/>
          </p:cNvCxnSpPr>
          <p:nvPr/>
        </p:nvCxnSpPr>
        <p:spPr>
          <a:xfrm>
            <a:off x="2628959" y="2871314"/>
            <a:ext cx="274585" cy="3811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20634038">
            <a:off x="4770525" y="3543938"/>
            <a:ext cx="134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회로 연결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0743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가로등 코딩 키트 </a:t>
            </a:r>
            <a:r>
              <a:rPr lang="ko-KR" altLang="en-US" dirty="0" smtClean="0"/>
              <a:t>구성도</a:t>
            </a:r>
            <a:endParaRPr lang="ko-KR" altLang="en-US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374" y="4105687"/>
            <a:ext cx="6886412" cy="161776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374" y="1843719"/>
            <a:ext cx="7021603" cy="1808239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783498" y="3756222"/>
            <a:ext cx="837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ko-KR" altLang="en-US" dirty="0" smtClean="0"/>
              <a:t>초음파센서를 이용하여 사물의 거리를 측정해 파란색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켜고 끌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55" name="직사각형 54"/>
          <p:cNvSpPr/>
          <p:nvPr/>
        </p:nvSpPr>
        <p:spPr>
          <a:xfrm>
            <a:off x="1783498" y="1477192"/>
            <a:ext cx="8008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ko-KR" altLang="en-US" dirty="0" err="1" smtClean="0"/>
              <a:t>조도센서를</a:t>
            </a:r>
            <a:r>
              <a:rPr lang="ko-KR" altLang="en-US" dirty="0" smtClean="0"/>
              <a:t> 이용하여 빛의 밝기를 감지해 초록색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켜고 끌 수 있다</a:t>
            </a:r>
            <a:r>
              <a:rPr lang="en-US" altLang="ko-KR" dirty="0"/>
              <a:t>.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1783499" y="1393329"/>
            <a:ext cx="8528297" cy="4578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31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6125" y="2857500"/>
            <a:ext cx="5124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err="1" smtClean="0"/>
              <a:t>IoT</a:t>
            </a:r>
            <a:r>
              <a:rPr lang="en-US" altLang="ko-KR" sz="6000" dirty="0" smtClean="0"/>
              <a:t> Ver.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446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IOT </a:t>
            </a:r>
            <a:r>
              <a:rPr lang="ko-KR" altLang="en-US" dirty="0"/>
              <a:t>스마트 가로등 코딩 </a:t>
            </a:r>
            <a:r>
              <a:rPr lang="ko-KR" altLang="en-US" dirty="0" smtClean="0"/>
              <a:t>키트 구성도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26" b="99380" l="2799" r="96642">
                        <a14:foregroundMark x1="68004" y1="22581" x2="75653" y2="24069"/>
                        <a14:foregroundMark x1="70243" y1="21960" x2="73787" y2="22705"/>
                        <a14:foregroundMark x1="73694" y1="22829" x2="75466" y2="23077"/>
                        <a14:foregroundMark x1="59608" y1="23201" x2="58022" y2="22457"/>
                        <a14:foregroundMark x1="59328" y1="25682" x2="56716" y2="2394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2017" y="2254591"/>
            <a:ext cx="2366895" cy="17795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0899" y1="56071" x2="50899" y2="56071"/>
                        <a14:foregroundMark x1="54399" y1="56429" x2="54399" y2="56429"/>
                        <a14:foregroundMark x1="58089" y1="56071" x2="58089" y2="56071"/>
                        <a14:foregroundMark x1="60833" y1="56429" x2="60833" y2="56429"/>
                        <a14:foregroundMark x1="63955" y1="54464" x2="63955" y2="54286"/>
                        <a14:foregroundMark x1="48344" y1="47946" x2="48344" y2="47946"/>
                        <a14:foregroundMark x1="50237" y1="45536" x2="50237" y2="45536"/>
                        <a14:foregroundMark x1="51845" y1="44821" x2="51845" y2="44821"/>
                        <a14:foregroundMark x1="54021" y1="43750" x2="54021" y2="43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74" t="36716" r="31550" b="38007"/>
          <a:stretch/>
        </p:blipFill>
        <p:spPr>
          <a:xfrm>
            <a:off x="3745149" y="4662301"/>
            <a:ext cx="1125237" cy="8423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06012" y="5083496"/>
            <a:ext cx="10953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스마트폰</a:t>
            </a:r>
            <a:endParaRPr lang="en-US" altLang="ko-KR" sz="1600" dirty="0" smtClean="0"/>
          </a:p>
          <a:p>
            <a:pPr algn="ctr"/>
            <a:r>
              <a:rPr lang="en-US" altLang="ko-KR" sz="1100" dirty="0" smtClean="0"/>
              <a:t>(</a:t>
            </a:r>
            <a:r>
              <a:rPr lang="ko-KR" altLang="en-US" sz="1100" dirty="0" smtClean="0"/>
              <a:t>안드로이드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grpSp>
        <p:nvGrpSpPr>
          <p:cNvPr id="8" name="그룹 7"/>
          <p:cNvGrpSpPr/>
          <p:nvPr/>
        </p:nvGrpSpPr>
        <p:grpSpPr>
          <a:xfrm>
            <a:off x="4727646" y="2331335"/>
            <a:ext cx="3509447" cy="1985029"/>
            <a:chOff x="4502974" y="1866086"/>
            <a:chExt cx="3341627" cy="1754354"/>
          </a:xfrm>
        </p:grpSpPr>
        <p:pic>
          <p:nvPicPr>
            <p:cNvPr id="1028" name="Picture 4" descr="Freepik이(가) 제작한 서버 클라우드개의 무료 벡터 아이콘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2974" y="1866086"/>
              <a:ext cx="3341627" cy="17543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027768" y="2584654"/>
              <a:ext cx="11144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인터넷</a:t>
              </a:r>
              <a:endParaRPr lang="ko-KR" altLang="en-US" sz="1600" dirty="0"/>
            </a:p>
          </p:txBody>
        </p:sp>
      </p:grpSp>
      <p:cxnSp>
        <p:nvCxnSpPr>
          <p:cNvPr id="10" name="직선 화살표 연결선 9"/>
          <p:cNvCxnSpPr/>
          <p:nvPr/>
        </p:nvCxnSpPr>
        <p:spPr>
          <a:xfrm flipH="1" flipV="1">
            <a:off x="7450308" y="3334103"/>
            <a:ext cx="2339340" cy="305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167378" y="3687201"/>
            <a:ext cx="622895" cy="1172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4797485" y="3798143"/>
            <a:ext cx="697142" cy="973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44440" y="4034178"/>
            <a:ext cx="2228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스마트 가로등 코딩 키트</a:t>
            </a:r>
            <a:endParaRPr lang="ko-KR" altLang="en-US" sz="1400" dirty="0"/>
          </a:p>
        </p:txBody>
      </p:sp>
      <p:cxnSp>
        <p:nvCxnSpPr>
          <p:cNvPr id="19" name="꺾인 연결선 18"/>
          <p:cNvCxnSpPr/>
          <p:nvPr/>
        </p:nvCxnSpPr>
        <p:spPr>
          <a:xfrm rot="5400000" flipH="1" flipV="1">
            <a:off x="2756619" y="2306639"/>
            <a:ext cx="451106" cy="269650"/>
          </a:xfrm>
          <a:prstGeom prst="bentConnector3">
            <a:avLst>
              <a:gd name="adj1" fmla="val 100675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36247" y="2077412"/>
            <a:ext cx="865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조도 센서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3840172" y="5502369"/>
            <a:ext cx="935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공유기</a:t>
            </a:r>
            <a:endParaRPr lang="ko-KR" altLang="en-US" sz="1400" dirty="0"/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4727646" y="3734553"/>
            <a:ext cx="665621" cy="943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 flipV="1">
            <a:off x="3257374" y="3639947"/>
            <a:ext cx="609952" cy="1132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/>
          <p:nvPr/>
        </p:nvCxnSpPr>
        <p:spPr>
          <a:xfrm rot="16200000" flipV="1">
            <a:off x="2196401" y="2253151"/>
            <a:ext cx="675328" cy="323850"/>
          </a:xfrm>
          <a:prstGeom prst="bentConnector3">
            <a:avLst>
              <a:gd name="adj1" fmla="val 99365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990607" y="1938912"/>
            <a:ext cx="504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LED</a:t>
            </a:r>
            <a:endParaRPr lang="ko-KR" altLang="en-US" sz="1200" dirty="0"/>
          </a:p>
        </p:txBody>
      </p:sp>
      <p:cxnSp>
        <p:nvCxnSpPr>
          <p:cNvPr id="51" name="꺾인 연결선 50"/>
          <p:cNvCxnSpPr/>
          <p:nvPr/>
        </p:nvCxnSpPr>
        <p:spPr>
          <a:xfrm rot="10800000">
            <a:off x="1410116" y="2562240"/>
            <a:ext cx="875349" cy="582144"/>
          </a:xfrm>
          <a:prstGeom prst="bentConnector3">
            <a:avLst>
              <a:gd name="adj1" fmla="val 308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64539" y="2441464"/>
            <a:ext cx="102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초음파 센서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582311" y="3734553"/>
            <a:ext cx="67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Wi-Fi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8372110" y="3131113"/>
            <a:ext cx="67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Wi-Fi</a:t>
            </a:r>
            <a:endParaRPr lang="ko-KR" altLang="en-US" sz="1200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4" b="20485"/>
          <a:stretch/>
        </p:blipFill>
        <p:spPr>
          <a:xfrm>
            <a:off x="9871219" y="2025635"/>
            <a:ext cx="1380504" cy="2309780"/>
          </a:xfrm>
          <a:prstGeom prst="rect">
            <a:avLst/>
          </a:prstGeom>
        </p:spPr>
      </p:pic>
      <p:cxnSp>
        <p:nvCxnSpPr>
          <p:cNvPr id="1029" name="직선 화살표 연결선 1028"/>
          <p:cNvCxnSpPr/>
          <p:nvPr/>
        </p:nvCxnSpPr>
        <p:spPr>
          <a:xfrm>
            <a:off x="7511122" y="3482121"/>
            <a:ext cx="2217713" cy="291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스마트폰이미지 | 무료 벡터, 스톡 사진 및 PSD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backgroundMark x1="48350" y1="41401" x2="49700" y2="51805"/>
                        <a14:backgroundMark x1="50850" y1="36518" x2="49950" y2="50743"/>
                        <a14:backgroundMark x1="47150" y1="29724" x2="45050" y2="40127"/>
                        <a14:backgroundMark x1="43400" y1="23567" x2="46550" y2="33121"/>
                        <a14:backgroundMark x1="44000" y1="19391" x2="45350" y2="19391"/>
                        <a14:backgroundMark x1="46100" y1="21019" x2="50250" y2="21019"/>
                        <a14:backgroundMark x1="53250" y1="21019" x2="56700" y2="21231"/>
                        <a14:backgroundMark x1="57000" y1="53291" x2="57750" y2="63836"/>
                        <a14:backgroundMark x1="46550" y1="52654" x2="46400" y2="676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504" t="5057" r="32956" b="9433"/>
          <a:stretch/>
        </p:blipFill>
        <p:spPr bwMode="auto">
          <a:xfrm>
            <a:off x="9486900" y="1533599"/>
            <a:ext cx="2133600" cy="384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85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IOT </a:t>
            </a:r>
            <a:r>
              <a:rPr lang="ko-KR" altLang="en-US" dirty="0"/>
              <a:t>스마트 가로등 코딩 </a:t>
            </a:r>
            <a:r>
              <a:rPr lang="ko-KR" altLang="en-US" dirty="0" smtClean="0"/>
              <a:t>키트 주요기능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35162" y="1714631"/>
            <a:ext cx="72469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- </a:t>
            </a:r>
            <a:r>
              <a:rPr lang="ko-KR" altLang="en-US" sz="2000" b="1" dirty="0" smtClean="0"/>
              <a:t>자동</a:t>
            </a:r>
            <a:r>
              <a:rPr lang="ko-KR" altLang="en-US" sz="2000" b="1" dirty="0"/>
              <a:t> </a:t>
            </a:r>
            <a:r>
              <a:rPr lang="ko-KR" altLang="en-US" sz="2000" b="1" dirty="0" smtClean="0"/>
              <a:t>모드</a:t>
            </a:r>
            <a:endParaRPr lang="en-US" altLang="ko-KR" sz="2000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어두워지면 녹색 </a:t>
            </a:r>
            <a:r>
              <a:rPr lang="en-US" altLang="ko-KR" sz="2000" dirty="0" smtClean="0"/>
              <a:t>LED </a:t>
            </a:r>
            <a:r>
              <a:rPr lang="ko-KR" altLang="en-US" sz="2000" dirty="0" smtClean="0"/>
              <a:t>켜기</a:t>
            </a:r>
            <a:endParaRPr lang="en-US" altLang="ko-KR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어두운 상태에서 사물이 감지되면 </a:t>
            </a:r>
            <a:r>
              <a:rPr lang="ko-KR" altLang="en-US" sz="2000" dirty="0"/>
              <a:t>녹</a:t>
            </a:r>
            <a:r>
              <a:rPr lang="ko-KR" altLang="en-US" sz="2000" dirty="0" smtClean="0"/>
              <a:t>색과 파란색 </a:t>
            </a:r>
            <a:r>
              <a:rPr lang="en-US" altLang="ko-KR" sz="2000" dirty="0" smtClean="0"/>
              <a:t>LED </a:t>
            </a:r>
            <a:r>
              <a:rPr lang="ko-KR" altLang="en-US" sz="2000" dirty="0" smtClean="0"/>
              <a:t>켜기</a:t>
            </a:r>
            <a:endParaRPr lang="en-US" altLang="ko-KR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LED </a:t>
            </a:r>
            <a:r>
              <a:rPr lang="ko-KR" altLang="en-US" sz="2000" dirty="0" smtClean="0"/>
              <a:t>상태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사물과의 거리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밝기 데이터를 서버로 전송</a:t>
            </a:r>
            <a:endParaRPr lang="en-US" altLang="ko-KR" sz="20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735163" y="3901803"/>
            <a:ext cx="63302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 smtClean="0"/>
              <a:t>- </a:t>
            </a:r>
            <a:r>
              <a:rPr lang="ko-KR" altLang="en-US" sz="2000" b="1" dirty="0" smtClean="0"/>
              <a:t>스마트폰 제어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수동</a:t>
            </a:r>
            <a:r>
              <a:rPr lang="en-US" altLang="ko-KR" sz="2000" b="1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앱을 이용하여 </a:t>
            </a:r>
            <a:r>
              <a:rPr lang="en-US" altLang="ko-KR" sz="2000" dirty="0" smtClean="0"/>
              <a:t>LED </a:t>
            </a:r>
            <a:r>
              <a:rPr lang="ko-KR" altLang="en-US" sz="2000" dirty="0" smtClean="0"/>
              <a:t>제어</a:t>
            </a:r>
            <a:endParaRPr lang="en-US" altLang="ko-KR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앱을 통해 </a:t>
            </a:r>
            <a:r>
              <a:rPr lang="en-US" altLang="ko-KR" sz="2000" dirty="0" smtClean="0"/>
              <a:t>LED </a:t>
            </a:r>
            <a:r>
              <a:rPr lang="ko-KR" altLang="en-US" sz="2000" dirty="0" smtClean="0"/>
              <a:t>상태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거리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밝기 값을 표시 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20583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 txBox="1">
            <a:spLocks/>
          </p:cNvSpPr>
          <p:nvPr/>
        </p:nvSpPr>
        <p:spPr>
          <a:xfrm>
            <a:off x="6388826" y="3365285"/>
            <a:ext cx="2028825" cy="360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600" b="1" dirty="0" smtClean="0"/>
              <a:t>스마트가로등 키트</a:t>
            </a:r>
            <a:endParaRPr lang="ko-KR" altLang="en-US" sz="1600" b="1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3934" y1="75610" x2="47213" y2="75610"/>
                        <a14:foregroundMark x1="70820" y1="77073" x2="91475" y2="73171"/>
                        <a14:foregroundMark x1="86885" y1="77073" x2="89836" y2="82439"/>
                        <a14:foregroundMark x1="3607" y1="13171" x2="984" y2="12195"/>
                        <a14:foregroundMark x1="9180" y1="10244" x2="7213" y2="10244"/>
                        <a14:foregroundMark x1="17049" y1="13171" x2="4262" y2="13171"/>
                        <a14:foregroundMark x1="28525" y1="10732" x2="20656" y2="78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153369" y="1984787"/>
            <a:ext cx="1769658" cy="1199627"/>
          </a:xfrm>
          <a:prstGeom prst="rect">
            <a:avLst/>
          </a:prstGeom>
        </p:spPr>
      </p:pic>
      <p:sp>
        <p:nvSpPr>
          <p:cNvPr id="27" name="제목 1"/>
          <p:cNvSpPr txBox="1">
            <a:spLocks/>
          </p:cNvSpPr>
          <p:nvPr/>
        </p:nvSpPr>
        <p:spPr>
          <a:xfrm>
            <a:off x="3757206" y="3336513"/>
            <a:ext cx="2691253" cy="36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0" i="0" u="none" strike="noStrike" cap="none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마이크로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5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핀 케이블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590" b="89744" l="1170" r="9532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03367" y="1749101"/>
            <a:ext cx="1452899" cy="1671001"/>
          </a:xfrm>
          <a:prstGeom prst="rect">
            <a:avLst/>
          </a:prstGeom>
        </p:spPr>
      </p:pic>
      <p:sp>
        <p:nvSpPr>
          <p:cNvPr id="29" name="제목 1"/>
          <p:cNvSpPr txBox="1">
            <a:spLocks/>
          </p:cNvSpPr>
          <p:nvPr/>
        </p:nvSpPr>
        <p:spPr>
          <a:xfrm>
            <a:off x="2604451" y="3320910"/>
            <a:ext cx="999149" cy="36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0" i="0" u="none" strike="noStrike" cap="none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PC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0" name="제목 1"/>
          <p:cNvSpPr txBox="1">
            <a:spLocks/>
          </p:cNvSpPr>
          <p:nvPr/>
        </p:nvSpPr>
        <p:spPr>
          <a:xfrm>
            <a:off x="2375011" y="4458736"/>
            <a:ext cx="5245090" cy="1791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0" i="0" u="none" strike="noStrike" cap="none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16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아두이노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(Arduino)IDE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설치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2. ET-Board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펌웨어 설치</a:t>
            </a:r>
            <a:r>
              <a:rPr lang="en-US" altLang="ko-KR" sz="1600" b="1" dirty="0">
                <a:solidFill>
                  <a:schemeClr val="tx1"/>
                </a:solidFill>
              </a:rPr>
              <a:t/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en-US" altLang="ko-KR" sz="1600" b="1" dirty="0">
                <a:solidFill>
                  <a:schemeClr val="tx1"/>
                </a:solidFill>
              </a:rPr>
              <a:t>3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err="1">
                <a:solidFill>
                  <a:schemeClr val="tx1"/>
                </a:solidFill>
              </a:rPr>
              <a:t>아두이노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ESP32 </a:t>
            </a:r>
            <a:r>
              <a:rPr lang="ko-KR" altLang="en-US" sz="1600" b="1" dirty="0">
                <a:solidFill>
                  <a:schemeClr val="tx1"/>
                </a:solidFill>
              </a:rPr>
              <a:t>설정</a:t>
            </a:r>
            <a:r>
              <a:rPr lang="en-US" altLang="ko-KR" sz="1600" b="1" dirty="0">
                <a:solidFill>
                  <a:schemeClr val="tx1"/>
                </a:solidFill>
              </a:rPr>
              <a:t/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en-US" altLang="ko-KR" sz="1600" b="1" dirty="0">
                <a:solidFill>
                  <a:schemeClr val="tx1"/>
                </a:solidFill>
              </a:rPr>
              <a:t>4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원활한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Wi-Fi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환경</a:t>
            </a:r>
            <a:r>
              <a:rPr lang="en-US" altLang="ko-KR" sz="1600" b="1" dirty="0">
                <a:solidFill>
                  <a:schemeClr val="tx1"/>
                </a:solidFill>
              </a:rPr>
              <a:t/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en-US" altLang="ko-KR" sz="1600" b="1" dirty="0">
                <a:solidFill>
                  <a:schemeClr val="tx1"/>
                </a:solidFill>
              </a:rPr>
              <a:t>5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라이브러리 설치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필요시 추후 </a:t>
            </a:r>
            <a:r>
              <a:rPr lang="ko-KR" altLang="en-US" sz="1600" b="1" dirty="0">
                <a:solidFill>
                  <a:schemeClr val="tx1"/>
                </a:solidFill>
              </a:rPr>
              <a:t>설치가능</a:t>
            </a:r>
            <a:r>
              <a:rPr lang="en-US" altLang="ko-KR" sz="1600" b="1" dirty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2106264" y="1497154"/>
            <a:ext cx="999149" cy="36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0" i="0" u="none" strike="noStrike" cap="none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하드웨어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2150273" y="4047996"/>
            <a:ext cx="1212836" cy="36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0" i="0" u="none" strike="noStrike" cap="none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소프트웨어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032255" y="1479054"/>
            <a:ext cx="7958710" cy="2303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032254" y="4037124"/>
            <a:ext cx="7958710" cy="2119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준비물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26" b="99380" l="2799" r="96642">
                        <a14:foregroundMark x1="68004" y1="22581" x2="75653" y2="24069"/>
                        <a14:foregroundMark x1="70243" y1="21960" x2="73787" y2="22705"/>
                        <a14:foregroundMark x1="73694" y1="22829" x2="75466" y2="23077"/>
                        <a14:foregroundMark x1="59608" y1="23201" x2="58022" y2="22457"/>
                        <a14:foregroundMark x1="59328" y1="25682" x2="56716" y2="2394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88826" y="1792415"/>
            <a:ext cx="1762964" cy="1325512"/>
          </a:xfrm>
          <a:prstGeom prst="rect">
            <a:avLst/>
          </a:prstGeom>
        </p:spPr>
      </p:pic>
      <p:pic>
        <p:nvPicPr>
          <p:cNvPr id="1026" name="Picture 2" descr="검은 아이콘 스마트폰 라인, 전화 아이콘, 라인 아이콘, 검은 아이콘 PNG, 일러스트 및 벡터 에 대한 무료 다운로드 - Pngtree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111" b="90000" l="10000" r="90000">
                        <a14:foregroundMark x1="56111" y1="13611" x2="58333" y2="13611"/>
                        <a14:foregroundMark x1="51389" y1="18333" x2="53611" y2="18333"/>
                        <a14:foregroundMark x1="62778" y1="18889" x2="64444" y2="18889"/>
                        <a14:foregroundMark x1="73333" y1="22500" x2="73333" y2="25556"/>
                        <a14:foregroundMark x1="47778" y1="81667" x2="52778" y2="8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626" y="1687287"/>
            <a:ext cx="1643331" cy="164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제목 1"/>
          <p:cNvSpPr txBox="1">
            <a:spLocks/>
          </p:cNvSpPr>
          <p:nvPr/>
        </p:nvSpPr>
        <p:spPr>
          <a:xfrm>
            <a:off x="8643547" y="3330619"/>
            <a:ext cx="999149" cy="36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0" i="0" u="none" strike="noStrike" cap="none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스마트폰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383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5171"/>
          <a:stretch/>
        </p:blipFill>
        <p:spPr>
          <a:xfrm>
            <a:off x="1488091" y="1952341"/>
            <a:ext cx="4845127" cy="3302661"/>
          </a:xfrm>
          <a:prstGeom prst="rect">
            <a:avLst/>
          </a:prstGeom>
          <a:ln w="9525">
            <a:solidFill>
              <a:srgbClr val="0070C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833" r="1139"/>
          <a:stretch/>
        </p:blipFill>
        <p:spPr>
          <a:xfrm>
            <a:off x="5943600" y="3138504"/>
            <a:ext cx="4095750" cy="3103764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319440" y="2027997"/>
            <a:ext cx="447720" cy="3252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19440" y="2428875"/>
            <a:ext cx="1123995" cy="2559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6" idx="2"/>
            <a:endCxn id="16" idx="0"/>
          </p:cNvCxnSpPr>
          <p:nvPr/>
        </p:nvCxnSpPr>
        <p:spPr>
          <a:xfrm rot="16200000" flipH="1">
            <a:off x="5934247" y="631967"/>
            <a:ext cx="918896" cy="502451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303080" y="3603672"/>
            <a:ext cx="1205743" cy="12222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9620250" y="3891615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스마트폰을 이용해 링크 들어가기</a:t>
            </a:r>
            <a:endParaRPr lang="ko-KR" altLang="en-US" dirty="0"/>
          </a:p>
        </p:txBody>
      </p:sp>
      <p:sp>
        <p:nvSpPr>
          <p:cNvPr id="43" name="제목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79151" y="1358921"/>
            <a:ext cx="92324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ko-KR" altLang="en-US" dirty="0"/>
              <a:t>앱 </a:t>
            </a:r>
            <a:r>
              <a:rPr lang="ko-KR" altLang="en-US" dirty="0" err="1"/>
              <a:t>인벤터</a:t>
            </a:r>
            <a:r>
              <a:rPr lang="ko-KR" altLang="en-US" dirty="0"/>
              <a:t> 상단에서 </a:t>
            </a:r>
            <a:r>
              <a:rPr lang="ko-KR" altLang="en-US" b="1" dirty="0"/>
              <a:t>빌드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en-US" altLang="ko-KR" b="1" dirty="0"/>
              <a:t>Android(.</a:t>
            </a:r>
            <a:r>
              <a:rPr lang="en-US" altLang="ko-KR" b="1" dirty="0" err="1"/>
              <a:t>apk</a:t>
            </a:r>
            <a:r>
              <a:rPr lang="en-US" altLang="ko-KR" b="1" dirty="0"/>
              <a:t>)</a:t>
            </a:r>
            <a:r>
              <a:rPr lang="ko-KR" altLang="en-US" dirty="0"/>
              <a:t>를 클릭 후 잠시 기다리면 </a:t>
            </a:r>
            <a:r>
              <a:rPr lang="en-US" altLang="ko-KR" dirty="0"/>
              <a:t>QR</a:t>
            </a:r>
            <a:r>
              <a:rPr lang="ko-KR" altLang="en-US" dirty="0"/>
              <a:t>코드가 나옴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3408363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DCA0792E-69F3-451F-AED8-AF1EB4591C27}" vid="{04AA11F4-1746-4338-9F4C-469CBFB661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6543</TotalTime>
  <Words>414</Words>
  <Application>Microsoft Office PowerPoint</Application>
  <PresentationFormat>와이드스크린</PresentationFormat>
  <Paragraphs>95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KoPubWorld돋움체_Pro Bold</vt:lpstr>
      <vt:lpstr>맑은 고딕</vt:lpstr>
      <vt:lpstr>Arial</vt:lpstr>
      <vt:lpstr>Wingdings</vt:lpstr>
      <vt:lpstr>테마1</vt:lpstr>
      <vt:lpstr>PowerPoint 프레젠테이션</vt:lpstr>
      <vt:lpstr>PowerPoint 프레젠테이션</vt:lpstr>
      <vt:lpstr>스마트 가로등 코딩 키트 구성도</vt:lpstr>
      <vt:lpstr>스마트 가로등 코딩 키트 구성도</vt:lpstr>
      <vt:lpstr>PowerPoint 프레젠테이션</vt:lpstr>
      <vt:lpstr>IOT 스마트 가로등 코딩 키트 구성도</vt:lpstr>
      <vt:lpstr>IOT 스마트 가로등 코딩 키트 주요기능</vt:lpstr>
      <vt:lpstr>준비물</vt:lpstr>
      <vt:lpstr>App 설치</vt:lpstr>
      <vt:lpstr>App 설치</vt:lpstr>
      <vt:lpstr>펌웨어 업로드</vt:lpstr>
      <vt:lpstr>앱 UI</vt:lpstr>
      <vt:lpstr>ET-Board mac 주소 확인</vt:lpstr>
      <vt:lpstr>앱에서 MQTT 접속 하기</vt:lpstr>
      <vt:lpstr>자동 모드</vt:lpstr>
      <vt:lpstr>스마트폰 제어(수동)</vt:lpstr>
      <vt:lpstr>MQTT Hive </vt:lpstr>
      <vt:lpstr>MQTT Hive </vt:lpstr>
      <vt:lpstr>MQTT Hive </vt:lpstr>
      <vt:lpstr>MQTT Hive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ketri</dc:creator>
  <cp:lastModifiedBy>ketri</cp:lastModifiedBy>
  <cp:revision>59</cp:revision>
  <cp:lastPrinted>2022-08-12T01:57:53Z</cp:lastPrinted>
  <dcterms:created xsi:type="dcterms:W3CDTF">2022-07-27T02:22:09Z</dcterms:created>
  <dcterms:modified xsi:type="dcterms:W3CDTF">2022-08-12T03:01:51Z</dcterms:modified>
</cp:coreProperties>
</file>