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885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248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7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66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6ADBF9-EE8A-427D-AAC4-E061EA749DB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CCBE980-2857-4C39-891E-45E62EB179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7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o/search?biw=1366&amp;bih=654&amp;tbm=isch&amp;sa=1&amp;ei=82cNXOTzL4qxrgSu6rm4AQ&amp;q=charging+ev&amp;oq=charging+ev&amp;gs_l=img.3..0i67l4j0l6.215139.216689..217091...0.0..0.853.1887.2-1j1j1j0j1......1....1..gws-wiz-img.......35i39.r9CKrezHMqI" TargetMode="External"/><Relationship Id="rId2" Type="http://schemas.openxmlformats.org/officeDocument/2006/relationships/hyperlink" Target="https://www.google.ro/search?q=soc+battery+management+system&amp;source=lnms&amp;tbm=isch&amp;sa=X&amp;ved=0ahUKEwipj7H1qJPfAhVMtYsKHexaCXAQ_AUIDigB&amp;biw=1366&amp;bih=654#imgrc=tNWlJVRPnoPaP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kswagen.ro/autovehicule-electrice/incarcare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4E4-5E3C-4AEA-8E2D-0DC03DDA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289" y="-148191"/>
            <a:ext cx="9558905" cy="3577191"/>
          </a:xfrm>
        </p:spPr>
        <p:txBody>
          <a:bodyPr/>
          <a:lstStyle/>
          <a:p>
            <a:r>
              <a:rPr lang="en-US" dirty="0"/>
              <a:t>Battery Management System – BMS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03489-0A79-4DA3-A873-56352EA8A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17579"/>
          </a:xfrm>
        </p:spPr>
        <p:txBody>
          <a:bodyPr>
            <a:normAutofit/>
          </a:bodyPr>
          <a:lstStyle/>
          <a:p>
            <a:r>
              <a:rPr lang="en-US" sz="3200" dirty="0"/>
              <a:t>Student : Com</a:t>
            </a:r>
            <a:r>
              <a:rPr lang="ro-RO" sz="3200" dirty="0"/>
              <a:t>ărniceanu Iustin</a:t>
            </a:r>
          </a:p>
          <a:p>
            <a:r>
              <a:rPr lang="en-US" sz="3200" dirty="0" err="1"/>
              <a:t>Sef</a:t>
            </a:r>
            <a:r>
              <a:rPr lang="en-US" sz="3200" dirty="0"/>
              <a:t> </a:t>
            </a:r>
            <a:r>
              <a:rPr lang="en-US" sz="3200" dirty="0" err="1"/>
              <a:t>lucr.dr.ing</a:t>
            </a:r>
            <a:r>
              <a:rPr lang="en-US" sz="3200" dirty="0"/>
              <a:t>. K</a:t>
            </a:r>
            <a:r>
              <a:rPr lang="ro-RO" sz="3200" dirty="0"/>
              <a:t>ertesz </a:t>
            </a:r>
            <a:r>
              <a:rPr lang="en-US" sz="3200" dirty="0"/>
              <a:t>Csaba Zoltan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C53C-4824-4CD8-ACCC-FE175244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5" y="239151"/>
            <a:ext cx="10030265" cy="1932549"/>
          </a:xfrm>
        </p:spPr>
        <p:txBody>
          <a:bodyPr>
            <a:normAutofit/>
          </a:bodyPr>
          <a:lstStyle/>
          <a:p>
            <a:r>
              <a:rPr lang="ro-RO" sz="6000" dirty="0"/>
              <a:t>Tipuri de baterii</a:t>
            </a:r>
            <a:br>
              <a:rPr lang="ro-RO" sz="5400" dirty="0"/>
            </a:br>
            <a:r>
              <a:rPr lang="ro-RO" sz="3600" dirty="0"/>
              <a:t>Bateriile cu plumb-acid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BCFA-8DC3-4BB1-81A6-7731252F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10222" cy="4572000"/>
          </a:xfrm>
        </p:spPr>
        <p:txBody>
          <a:bodyPr/>
          <a:lstStyle/>
          <a:p>
            <a:r>
              <a:rPr lang="en-US" dirty="0" err="1"/>
              <a:t>Plumbul</a:t>
            </a:r>
            <a:r>
              <a:rPr lang="en-US" dirty="0"/>
              <a:t> </a:t>
            </a:r>
            <a:r>
              <a:rPr lang="en-US" dirty="0" err="1"/>
              <a:t>spongios</a:t>
            </a:r>
            <a:r>
              <a:rPr lang="en-US" dirty="0"/>
              <a:t> </a:t>
            </a:r>
            <a:r>
              <a:rPr lang="en-US" dirty="0" err="1"/>
              <a:t>funcționează</a:t>
            </a:r>
            <a:r>
              <a:rPr lang="en-US" dirty="0"/>
              <a:t> ca material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al </a:t>
            </a:r>
            <a:r>
              <a:rPr lang="en-US" dirty="0" err="1"/>
              <a:t>bateriei</a:t>
            </a:r>
            <a:r>
              <a:rPr lang="en-US" dirty="0"/>
              <a:t>, </a:t>
            </a:r>
            <a:r>
              <a:rPr lang="en-US" dirty="0" err="1"/>
              <a:t>oxidul</a:t>
            </a:r>
            <a:r>
              <a:rPr lang="en-US" dirty="0"/>
              <a:t> de plumb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materialul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acidul</a:t>
            </a:r>
            <a:r>
              <a:rPr lang="en-US" dirty="0"/>
              <a:t> sulfuric </a:t>
            </a:r>
            <a:r>
              <a:rPr lang="en-US" dirty="0" err="1"/>
              <a:t>diluat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electrolitul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descărcare</a:t>
            </a:r>
            <a:r>
              <a:rPr lang="en-US" dirty="0"/>
              <a:t>,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părțile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negative sunt </a:t>
            </a:r>
            <a:r>
              <a:rPr lang="en-US" dirty="0" err="1"/>
              <a:t>transformate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sulfat</a:t>
            </a:r>
            <a:r>
              <a:rPr lang="en-US" dirty="0"/>
              <a:t> de plumb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B344-D808-45F4-B2C5-24508361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16" y="858051"/>
            <a:ext cx="6172284" cy="57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054-6BB6-4036-B97A-DE1CA997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</a:t>
            </a:r>
            <a:r>
              <a:rPr lang="en-US" dirty="0" err="1"/>
              <a:t>ateriile</a:t>
            </a:r>
            <a:r>
              <a:rPr lang="en-US" dirty="0"/>
              <a:t> </a:t>
            </a:r>
            <a:r>
              <a:rPr lang="en-US" dirty="0" err="1"/>
              <a:t>Nichel</a:t>
            </a:r>
            <a:r>
              <a:rPr lang="en-US" dirty="0"/>
              <a:t>-Metal </a:t>
            </a:r>
            <a:r>
              <a:rPr lang="en-US" dirty="0" err="1"/>
              <a:t>Hidrură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683F-F4A6-4665-9C80-99B5A7BD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10403058" cy="5120639"/>
          </a:xfrm>
        </p:spPr>
        <p:txBody>
          <a:bodyPr>
            <a:normAutofit/>
          </a:bodyPr>
          <a:lstStyle/>
          <a:p>
            <a:r>
              <a:rPr lang="en-US" sz="2400" dirty="0" err="1"/>
              <a:t>Bateria</a:t>
            </a:r>
            <a:r>
              <a:rPr lang="en-US" sz="2400" dirty="0"/>
              <a:t> NiMH </a:t>
            </a:r>
            <a:r>
              <a:rPr lang="en-US" sz="2400" dirty="0" err="1"/>
              <a:t>utilizează</a:t>
            </a:r>
            <a:r>
              <a:rPr lang="en-US" sz="2400" dirty="0"/>
              <a:t> o </a:t>
            </a:r>
            <a:r>
              <a:rPr lang="en-US" sz="2400" dirty="0" err="1"/>
              <a:t>soluție</a:t>
            </a:r>
            <a:r>
              <a:rPr lang="en-US" sz="2400" dirty="0"/>
              <a:t> </a:t>
            </a:r>
            <a:r>
              <a:rPr lang="en-US" sz="2400" dirty="0" err="1"/>
              <a:t>alcalină</a:t>
            </a:r>
            <a:r>
              <a:rPr lang="en-US" sz="2400" dirty="0"/>
              <a:t> ca </a:t>
            </a:r>
            <a:r>
              <a:rPr lang="en-US" sz="2400" dirty="0" err="1"/>
              <a:t>electrolit</a:t>
            </a:r>
            <a:r>
              <a:rPr lang="en-US" sz="2400" dirty="0"/>
              <a:t>. </a:t>
            </a:r>
            <a:r>
              <a:rPr lang="en-US" sz="2400" dirty="0" err="1"/>
              <a:t>Bateria</a:t>
            </a:r>
            <a:r>
              <a:rPr lang="en-US" sz="2400" dirty="0"/>
              <a:t> NiMH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compusă</a:t>
            </a:r>
            <a:r>
              <a:rPr lang="en-US" sz="2400" dirty="0"/>
              <a:t> din </a:t>
            </a:r>
            <a:r>
              <a:rPr lang="en-US" sz="2400" dirty="0" err="1"/>
              <a:t>hidroxid</a:t>
            </a:r>
            <a:r>
              <a:rPr lang="en-US" sz="2400" dirty="0"/>
              <a:t> de </a:t>
            </a:r>
            <a:r>
              <a:rPr lang="en-US" sz="2400" dirty="0" err="1"/>
              <a:t>nichel</a:t>
            </a:r>
            <a:r>
              <a:rPr lang="en-US" sz="2400" dirty="0"/>
              <a:t> pe </a:t>
            </a:r>
            <a:r>
              <a:rPr lang="en-US" sz="2400" dirty="0" err="1"/>
              <a:t>electrodul</a:t>
            </a:r>
            <a:r>
              <a:rPr lang="en-US" sz="2400" dirty="0"/>
              <a:t> </a:t>
            </a:r>
            <a:r>
              <a:rPr lang="en-US" sz="2400" dirty="0" err="1"/>
              <a:t>pozitiv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electrodul</a:t>
            </a:r>
            <a:r>
              <a:rPr lang="en-US" sz="2400" dirty="0"/>
              <a:t> </a:t>
            </a:r>
            <a:r>
              <a:rPr lang="en-US" sz="2400" dirty="0" err="1"/>
              <a:t>negativ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format </a:t>
            </a:r>
            <a:r>
              <a:rPr lang="en-US" sz="2400" dirty="0" err="1"/>
              <a:t>dintr</a:t>
            </a:r>
            <a:r>
              <a:rPr lang="en-US" sz="2400" dirty="0"/>
              <a:t>-un </a:t>
            </a:r>
            <a:r>
              <a:rPr lang="en-US" sz="2400" dirty="0" err="1"/>
              <a:t>aliaj</a:t>
            </a:r>
            <a:r>
              <a:rPr lang="en-US" sz="2400" dirty="0"/>
              <a:t> </a:t>
            </a:r>
            <a:r>
              <a:rPr lang="en-US" sz="2400" dirty="0" err="1"/>
              <a:t>fabricat</a:t>
            </a:r>
            <a:r>
              <a:rPr lang="en-US" sz="2400" dirty="0"/>
              <a:t> din </a:t>
            </a:r>
            <a:r>
              <a:rPr lang="en-US" sz="2400" dirty="0" err="1"/>
              <a:t>vanadiu</a:t>
            </a:r>
            <a:r>
              <a:rPr lang="en-US" sz="2400" dirty="0"/>
              <a:t>, titan, </a:t>
            </a:r>
            <a:r>
              <a:rPr lang="en-US" sz="2400" dirty="0" err="1"/>
              <a:t>nichel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r>
              <a:rPr lang="en-US" sz="2400" dirty="0"/>
              <a:t> </a:t>
            </a:r>
            <a:r>
              <a:rPr lang="en-US" sz="2400" dirty="0" err="1"/>
              <a:t>metale</a:t>
            </a:r>
            <a:r>
              <a:rPr lang="en-US" sz="2400" dirty="0"/>
              <a:t>. </a:t>
            </a:r>
            <a:r>
              <a:rPr lang="en-US" sz="2400" dirty="0" err="1"/>
              <a:t>Densitatea</a:t>
            </a:r>
            <a:r>
              <a:rPr lang="en-US" sz="2400" dirty="0"/>
              <a:t> </a:t>
            </a:r>
            <a:r>
              <a:rPr lang="en-US" sz="2400" dirty="0" err="1"/>
              <a:t>energetică</a:t>
            </a:r>
            <a:r>
              <a:rPr lang="en-US" sz="2400" dirty="0"/>
              <a:t> a </a:t>
            </a:r>
            <a:r>
              <a:rPr lang="en-US" sz="2400" dirty="0" err="1"/>
              <a:t>bateriei</a:t>
            </a:r>
            <a:r>
              <a:rPr lang="en-US" sz="2400" dirty="0"/>
              <a:t> NiMH </a:t>
            </a:r>
            <a:r>
              <a:rPr lang="en-US" sz="2400" dirty="0" err="1"/>
              <a:t>este</a:t>
            </a:r>
            <a:r>
              <a:rPr lang="en-US" sz="2400" dirty="0"/>
              <a:t> de </a:t>
            </a: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mare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a </a:t>
            </a:r>
            <a:r>
              <a:rPr lang="en-US" sz="2400" dirty="0" err="1"/>
              <a:t>bateriei</a:t>
            </a:r>
            <a:r>
              <a:rPr lang="en-US" sz="2400" dirty="0"/>
              <a:t> plumb-acid. </a:t>
            </a:r>
            <a:r>
              <a:rPr lang="en-US" sz="2400" dirty="0" err="1"/>
              <a:t>Componentele</a:t>
            </a:r>
            <a:r>
              <a:rPr lang="en-US" sz="2400" dirty="0"/>
              <a:t> NiMH nu </a:t>
            </a:r>
            <a:r>
              <a:rPr lang="en-US" sz="2400" dirty="0" err="1"/>
              <a:t>poluează</a:t>
            </a:r>
            <a:r>
              <a:rPr lang="en-US" sz="2400" dirty="0"/>
              <a:t> </a:t>
            </a:r>
            <a:r>
              <a:rPr lang="en-US" sz="2400" dirty="0" err="1"/>
              <a:t>mediul</a:t>
            </a:r>
            <a:r>
              <a:rPr lang="en-US" sz="2400" dirty="0"/>
              <a:t> </a:t>
            </a:r>
            <a:r>
              <a:rPr lang="en-US" sz="2400" dirty="0" err="1"/>
              <a:t>înconjurător</a:t>
            </a:r>
            <a:r>
              <a:rPr lang="en-US" sz="2400" dirty="0"/>
              <a:t>; </a:t>
            </a:r>
            <a:r>
              <a:rPr lang="en-US" sz="2400" dirty="0" err="1"/>
              <a:t>în</a:t>
            </a:r>
            <a:r>
              <a:rPr lang="en-US" sz="2400" dirty="0"/>
              <a:t> plus, </a:t>
            </a:r>
            <a:r>
              <a:rPr lang="en-US" sz="2400" dirty="0" err="1"/>
              <a:t>bateriile</a:t>
            </a:r>
            <a:r>
              <a:rPr lang="en-US" sz="2400" dirty="0"/>
              <a:t> pot fi </a:t>
            </a:r>
            <a:r>
              <a:rPr lang="en-US" sz="2400" dirty="0" err="1"/>
              <a:t>reciclate</a:t>
            </a:r>
            <a:r>
              <a:rPr lang="en-US" sz="2400" dirty="0"/>
              <a:t>.</a:t>
            </a:r>
            <a:endParaRPr lang="ro-RO" sz="2400" dirty="0"/>
          </a:p>
          <a:p>
            <a:r>
              <a:rPr lang="en-US" sz="2400" dirty="0"/>
              <a:t>Pe de </a:t>
            </a:r>
            <a:r>
              <a:rPr lang="en-US" sz="2400" dirty="0" err="1"/>
              <a:t>altă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,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descărcată</a:t>
            </a:r>
            <a:r>
              <a:rPr lang="en-US" sz="2400" dirty="0"/>
              <a:t> </a:t>
            </a:r>
            <a:r>
              <a:rPr lang="en-US" sz="2400" dirty="0" err="1"/>
              <a:t>complet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repetat</a:t>
            </a:r>
            <a:r>
              <a:rPr lang="en-US" sz="2400" dirty="0"/>
              <a:t>, </a:t>
            </a:r>
            <a:r>
              <a:rPr lang="en-US" sz="2400" dirty="0" err="1"/>
              <a:t>durata</a:t>
            </a:r>
            <a:r>
              <a:rPr lang="en-US" sz="2400" dirty="0"/>
              <a:t> de </a:t>
            </a:r>
            <a:r>
              <a:rPr lang="en-US" sz="2400" dirty="0" err="1"/>
              <a:t>viață</a:t>
            </a:r>
            <a:r>
              <a:rPr lang="en-US" sz="2400" dirty="0"/>
              <a:t> a NiMH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redusă</a:t>
            </a:r>
            <a:r>
              <a:rPr lang="en-US" sz="2400" dirty="0"/>
              <a:t> la circa 200-300 de </a:t>
            </a:r>
            <a:r>
              <a:rPr lang="en-US" sz="2400" dirty="0" err="1"/>
              <a:t>cicluri</a:t>
            </a:r>
            <a:r>
              <a:rPr lang="en-US" sz="2400" dirty="0"/>
              <a:t>. </a:t>
            </a:r>
            <a:r>
              <a:rPr lang="en-US" sz="2400" dirty="0" err="1"/>
              <a:t>Performanța</a:t>
            </a:r>
            <a:r>
              <a:rPr lang="en-US" sz="2400" dirty="0"/>
              <a:t> </a:t>
            </a:r>
            <a:r>
              <a:rPr lang="en-US" sz="2400" dirty="0" err="1"/>
              <a:t>optimă</a:t>
            </a:r>
            <a:r>
              <a:rPr lang="en-US" sz="2400" dirty="0"/>
              <a:t> a </a:t>
            </a:r>
            <a:r>
              <a:rPr lang="en-US" sz="2400" dirty="0" err="1"/>
              <a:t>funcționării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realizată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descărcată</a:t>
            </a:r>
            <a:r>
              <a:rPr lang="en-US" sz="2400" dirty="0"/>
              <a:t> de la 20% </a:t>
            </a:r>
            <a:r>
              <a:rPr lang="en-US" sz="2400" dirty="0" err="1"/>
              <a:t>până</a:t>
            </a:r>
            <a:r>
              <a:rPr lang="en-US" sz="2400" dirty="0"/>
              <a:t> la 50% din </a:t>
            </a:r>
            <a:r>
              <a:rPr lang="en-US" sz="2400" dirty="0" err="1"/>
              <a:t>capacitatea</a:t>
            </a:r>
            <a:r>
              <a:rPr lang="en-US" sz="2400" dirty="0"/>
              <a:t> </a:t>
            </a:r>
            <a:r>
              <a:rPr lang="en-US" sz="2400" dirty="0" err="1"/>
              <a:t>nominală</a:t>
            </a:r>
            <a:r>
              <a:rPr lang="en-US" sz="24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67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B707-0A69-4B39-B893-94AC858E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Litiu</a:t>
            </a:r>
            <a:r>
              <a:rPr lang="en-US" dirty="0"/>
              <a:t>-Ion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61E7-287A-4406-9AC6-BDC42590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462910" cy="4572000"/>
          </a:xfrm>
        </p:spPr>
        <p:txBody>
          <a:bodyPr/>
          <a:lstStyle/>
          <a:p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litiu</a:t>
            </a:r>
            <a:r>
              <a:rPr lang="en-US" dirty="0"/>
              <a:t>-ion s-au </a:t>
            </a:r>
            <a:r>
              <a:rPr lang="en-US" dirty="0" err="1"/>
              <a:t>dovedit</a:t>
            </a:r>
            <a:r>
              <a:rPr lang="en-US" dirty="0"/>
              <a:t> a fi </a:t>
            </a:r>
            <a:r>
              <a:rPr lang="en-US" dirty="0" err="1"/>
              <a:t>excelente</a:t>
            </a:r>
            <a:r>
              <a:rPr lang="en-US" dirty="0"/>
              <a:t> ca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electronică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au o </a:t>
            </a:r>
            <a:r>
              <a:rPr lang="en-US" dirty="0" err="1"/>
              <a:t>densitate</a:t>
            </a:r>
            <a:r>
              <a:rPr lang="en-US" dirty="0"/>
              <a:t> mare de </a:t>
            </a:r>
            <a:r>
              <a:rPr lang="en-US" dirty="0" err="1"/>
              <a:t>energie</a:t>
            </a:r>
            <a:r>
              <a:rPr lang="en-US" dirty="0"/>
              <a:t>, au </a:t>
            </a:r>
            <a:r>
              <a:rPr lang="en-US" dirty="0" err="1"/>
              <a:t>performanțe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la </a:t>
            </a:r>
            <a:r>
              <a:rPr lang="en-US" dirty="0" err="1"/>
              <a:t>temperatură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pot </a:t>
            </a:r>
            <a:r>
              <a:rPr lang="en-US" dirty="0" err="1"/>
              <a:t>recicla</a:t>
            </a:r>
            <a:r>
              <a:rPr lang="en-US" dirty="0"/>
              <a:t>.</a:t>
            </a:r>
          </a:p>
          <a:p>
            <a:r>
              <a:rPr lang="en-US" dirty="0" err="1"/>
              <a:t>Electrodul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material de cobalt </a:t>
            </a:r>
            <a:r>
              <a:rPr lang="en-US" dirty="0" err="1"/>
              <a:t>oxidat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material de carbon. </a:t>
            </a:r>
            <a:r>
              <a:rPr lang="en-US" dirty="0" err="1"/>
              <a:t>Sarea</a:t>
            </a:r>
            <a:r>
              <a:rPr lang="en-US" dirty="0"/>
              <a:t> de </a:t>
            </a:r>
            <a:r>
              <a:rPr lang="en-US" dirty="0" err="1"/>
              <a:t>litiu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solvent organic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ca </a:t>
            </a:r>
            <a:r>
              <a:rPr lang="en-US" dirty="0" err="1"/>
              <a:t>electrolit</a:t>
            </a:r>
            <a:r>
              <a:rPr lang="en-US" dirty="0"/>
              <a:t>. </a:t>
            </a:r>
            <a:r>
              <a:rPr lang="en-US" dirty="0" err="1"/>
              <a:t>Aspectele</a:t>
            </a:r>
            <a:r>
              <a:rPr lang="en-US" dirty="0"/>
              <a:t> </a:t>
            </a:r>
            <a:r>
              <a:rPr lang="en-US" dirty="0" err="1"/>
              <a:t>promițătoare</a:t>
            </a:r>
            <a:r>
              <a:rPr lang="en-US" dirty="0"/>
              <a:t> ale </a:t>
            </a:r>
            <a:r>
              <a:rPr lang="en-US" dirty="0" err="1"/>
              <a:t>bateriilor</a:t>
            </a:r>
            <a:r>
              <a:rPr lang="en-US" dirty="0"/>
              <a:t> Li-ion </a:t>
            </a:r>
            <a:r>
              <a:rPr lang="en-US" dirty="0" err="1"/>
              <a:t>includ</a:t>
            </a:r>
            <a:r>
              <a:rPr lang="en-US" dirty="0"/>
              <a:t> un </a:t>
            </a:r>
            <a:r>
              <a:rPr lang="en-US" dirty="0" err="1"/>
              <a:t>efect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redus</a:t>
            </a:r>
            <a:r>
              <a:rPr lang="en-US" dirty="0"/>
              <a:t>,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de 300 W / kg,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de 100 </a:t>
            </a:r>
            <a:r>
              <a:rPr lang="en-US" dirty="0" err="1"/>
              <a:t>Wh</a:t>
            </a:r>
            <a:r>
              <a:rPr lang="en-US" dirty="0"/>
              <a:t> / kg,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durată</a:t>
            </a:r>
            <a:r>
              <a:rPr lang="en-US" dirty="0"/>
              <a:t> </a:t>
            </a:r>
            <a:r>
              <a:rPr lang="en-US" dirty="0" err="1"/>
              <a:t>lungă</a:t>
            </a:r>
            <a:r>
              <a:rPr lang="en-US" dirty="0"/>
              <a:t> de </a:t>
            </a:r>
            <a:r>
              <a:rPr lang="en-US" dirty="0" err="1"/>
              <a:t>viață</a:t>
            </a:r>
            <a:r>
              <a:rPr lang="en-US" dirty="0"/>
              <a:t> a </a:t>
            </a:r>
            <a:r>
              <a:rPr lang="en-US" dirty="0" err="1"/>
              <a:t>bateriei</a:t>
            </a:r>
            <a:r>
              <a:rPr lang="en-US" dirty="0"/>
              <a:t> de 1000 de </a:t>
            </a:r>
            <a:r>
              <a:rPr lang="en-US" dirty="0" err="1"/>
              <a:t>cicluri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B17E-C9DD-49AC-BDA4-F9F06E2C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10" y="3335365"/>
            <a:ext cx="3215835" cy="24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2E9-58C8-4ED2-88F9-1EFEDB1F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Raport performanta/distanta parcursa</a:t>
            </a:r>
            <a:endParaRPr lang="en-US" dirty="0"/>
          </a:p>
        </p:txBody>
      </p:sp>
      <p:pic>
        <p:nvPicPr>
          <p:cNvPr id="2050" name="Picture 2" descr="https://lh4.googleusercontent.com/U5HteZ5l1498Z3sQxF91uX8LjWO-GIoIvtwW9m8Y_XWCKpxhb6nTDlEVms_mXoKC_08o9pzlpZEL2c8ekSc2Kie-xKaGi79MOxqQN6VrqprE79PCq7Kuiv0glgoWUTxy2ANLFxmF">
            <a:extLst>
              <a:ext uri="{FF2B5EF4-FFF2-40B4-BE49-F238E27FC236}">
                <a16:creationId xmlns:a16="http://schemas.microsoft.com/office/drawing/2014/main" id="{FCAC1FC3-D045-4CD1-92AC-BAA8360DD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44" y="2285999"/>
            <a:ext cx="10281802" cy="40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B023-C25F-4636-9BD8-F50DA4F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Încărcarea</a:t>
            </a:r>
            <a:r>
              <a:rPr lang="en-US" b="1" dirty="0"/>
              <a:t> </a:t>
            </a:r>
            <a:r>
              <a:rPr lang="en-US" b="1" dirty="0" err="1"/>
              <a:t>bateriilor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66A6-347F-4FE7-ABCE-DF0D39F8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24400" cy="4325815"/>
          </a:xfrm>
        </p:spPr>
        <p:txBody>
          <a:bodyPr/>
          <a:lstStyle/>
          <a:p>
            <a:r>
              <a:rPr lang="en-US" sz="2400" dirty="0" err="1"/>
              <a:t>Încărcarea</a:t>
            </a:r>
            <a:r>
              <a:rPr lang="en-US" sz="2400" dirty="0"/>
              <a:t> </a:t>
            </a:r>
            <a:r>
              <a:rPr lang="en-US" sz="2400" dirty="0" err="1"/>
              <a:t>acumulatorilor</a:t>
            </a:r>
            <a:r>
              <a:rPr lang="en-US" sz="2400" dirty="0"/>
              <a:t> </a:t>
            </a:r>
            <a:r>
              <a:rPr lang="en-US" sz="2400" dirty="0" err="1"/>
              <a:t>constituie</a:t>
            </a:r>
            <a:r>
              <a:rPr lang="en-US" sz="2400" dirty="0"/>
              <a:t> o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esențială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privește</a:t>
            </a:r>
            <a:r>
              <a:rPr lang="en-US" sz="2400" dirty="0"/>
              <a:t> </a:t>
            </a:r>
            <a:r>
              <a:rPr lang="en-US" sz="2400" dirty="0" err="1"/>
              <a:t>vehiculele</a:t>
            </a:r>
            <a:r>
              <a:rPr lang="en-US" sz="2400" dirty="0"/>
              <a:t> </a:t>
            </a:r>
            <a:r>
              <a:rPr lang="en-US" sz="2400" dirty="0" err="1"/>
              <a:t>electrice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realiza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ro-RO" sz="2400" dirty="0"/>
              <a:t> </a:t>
            </a:r>
            <a:r>
              <a:rPr lang="en-US" sz="2400" dirty="0" err="1"/>
              <a:t>există</a:t>
            </a:r>
            <a:r>
              <a:rPr lang="en-US" sz="2400" dirty="0"/>
              <a:t>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soluții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E8895-FB27-4676-AEA8-63E755A3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3685"/>
            <a:ext cx="6019800" cy="40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7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D5BF-38BD-43A5-8794-5CB1F829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Î</a:t>
            </a:r>
            <a:r>
              <a:rPr lang="en-US" b="1" dirty="0" err="1"/>
              <a:t>ncărcarea</a:t>
            </a:r>
            <a:r>
              <a:rPr lang="en-US" b="1" dirty="0"/>
              <a:t> la </a:t>
            </a:r>
            <a:r>
              <a:rPr lang="en-US" b="1" dirty="0" err="1"/>
              <a:t>priză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97B2-B600-4867-8133-A64847A5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ro-RO" dirty="0"/>
              <a:t>A</a:t>
            </a:r>
            <a:r>
              <a:rPr lang="en-US" dirty="0" err="1"/>
              <a:t>utovehiculul</a:t>
            </a:r>
            <a:r>
              <a:rPr lang="en-US" dirty="0"/>
              <a:t> electric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încărca</a:t>
            </a:r>
            <a:r>
              <a:rPr lang="en-US" dirty="0"/>
              <a:t> direct de la </a:t>
            </a:r>
            <a:r>
              <a:rPr lang="en-US" dirty="0" err="1"/>
              <a:t>rețea</a:t>
            </a:r>
            <a:r>
              <a:rPr lang="en-US" dirty="0"/>
              <a:t>(230V). La </a:t>
            </a:r>
            <a:r>
              <a:rPr lang="en-US" dirty="0" err="1"/>
              <a:t>fel</a:t>
            </a:r>
            <a:r>
              <a:rPr lang="en-US" dirty="0"/>
              <a:t> ca la smartphone,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introducă</a:t>
            </a:r>
            <a:r>
              <a:rPr lang="en-US" dirty="0"/>
              <a:t> </a:t>
            </a:r>
            <a:r>
              <a:rPr lang="en-US" dirty="0" err="1"/>
              <a:t>cablul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priză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 </a:t>
            </a:r>
            <a:r>
              <a:rPr lang="en-US" dirty="0" err="1"/>
              <a:t>capăt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încărcare</a:t>
            </a:r>
            <a:r>
              <a:rPr lang="en-US" dirty="0"/>
              <a:t> a </a:t>
            </a:r>
            <a:r>
              <a:rPr lang="en-US" dirty="0" err="1"/>
              <a:t>automobilului</a:t>
            </a:r>
            <a:r>
              <a:rPr lang="en-US" dirty="0"/>
              <a:t>. </a:t>
            </a:r>
            <a:r>
              <a:rPr lang="en-US" dirty="0" err="1"/>
              <a:t>Mașina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încuia</a:t>
            </a:r>
            <a:r>
              <a:rPr lang="en-US" dirty="0"/>
              <a:t> cu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încărcarea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cablu</a:t>
            </a:r>
            <a:r>
              <a:rPr lang="en-US" dirty="0"/>
              <a:t> special </a:t>
            </a:r>
            <a:r>
              <a:rPr lang="en-US" dirty="0" err="1"/>
              <a:t>oferit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producător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care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încărca</a:t>
            </a:r>
            <a:r>
              <a:rPr lang="en-US" dirty="0"/>
              <a:t> </a:t>
            </a:r>
            <a:r>
              <a:rPr lang="en-US" dirty="0" err="1"/>
              <a:t>bateria</a:t>
            </a:r>
            <a:r>
              <a:rPr lang="en-US" dirty="0"/>
              <a:t> </a:t>
            </a:r>
            <a:r>
              <a:rPr lang="en-US" dirty="0" err="1"/>
              <a:t>mașinii</a:t>
            </a:r>
            <a:r>
              <a:rPr lang="en-US" dirty="0"/>
              <a:t>.</a:t>
            </a:r>
            <a:r>
              <a:rPr lang="en-US" b="1" dirty="0"/>
              <a:t>   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A436D-6554-4A7D-A174-E05C3E75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2" y="3546325"/>
            <a:ext cx="5894364" cy="33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4170-8B07-4C56-9253-B6B224B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4107"/>
            <a:ext cx="9601200" cy="1485900"/>
          </a:xfrm>
        </p:spPr>
        <p:txBody>
          <a:bodyPr/>
          <a:lstStyle/>
          <a:p>
            <a:r>
              <a:rPr lang="ro-RO" b="1" dirty="0"/>
              <a:t>Î</a:t>
            </a:r>
            <a:r>
              <a:rPr lang="en-US" b="1" dirty="0" err="1"/>
              <a:t>ncărcarea</a:t>
            </a:r>
            <a:r>
              <a:rPr lang="en-US" b="1" dirty="0"/>
              <a:t> de la </a:t>
            </a:r>
            <a:r>
              <a:rPr lang="en-US" b="1" dirty="0" err="1"/>
              <a:t>staţia</a:t>
            </a:r>
            <a:r>
              <a:rPr lang="en-US" b="1" dirty="0"/>
              <a:t> de </a:t>
            </a:r>
            <a:r>
              <a:rPr lang="en-US" b="1" dirty="0" err="1"/>
              <a:t>alimentare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curent</a:t>
            </a:r>
            <a:r>
              <a:rPr lang="en-US" b="1" dirty="0"/>
              <a:t> </a:t>
            </a:r>
            <a:r>
              <a:rPr lang="en-US" b="1" dirty="0" err="1"/>
              <a:t>alternativ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1E6-E4BD-4539-B439-B61AF383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4189"/>
            <a:ext cx="9601200" cy="3581400"/>
          </a:xfrm>
        </p:spPr>
        <p:txBody>
          <a:bodyPr/>
          <a:lstStyle/>
          <a:p>
            <a:pPr fontAlgn="base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staţiile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un </a:t>
            </a:r>
            <a:r>
              <a:rPr lang="en-US" dirty="0" err="1"/>
              <a:t>cablu</a:t>
            </a:r>
            <a:r>
              <a:rPr lang="en-US" dirty="0"/>
              <a:t> special,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, </a:t>
            </a:r>
            <a:r>
              <a:rPr lang="en-US" dirty="0" err="1"/>
              <a:t>odată</a:t>
            </a:r>
            <a:r>
              <a:rPr lang="en-US" dirty="0"/>
              <a:t> cu </a:t>
            </a:r>
            <a:r>
              <a:rPr lang="en-US" dirty="0" err="1"/>
              <a:t>maşina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: </a:t>
            </a:r>
            <a:r>
              <a:rPr lang="en-US" dirty="0" err="1"/>
              <a:t>încuind</a:t>
            </a:r>
            <a:r>
              <a:rPr lang="en-US" dirty="0"/>
              <a:t> </a:t>
            </a:r>
            <a:r>
              <a:rPr lang="en-US" dirty="0" err="1"/>
              <a:t>maşina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bloca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cablul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nimeni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întrerupe</a:t>
            </a:r>
            <a:r>
              <a:rPr lang="en-US" dirty="0"/>
              <a:t> </a:t>
            </a:r>
            <a:r>
              <a:rPr lang="en-US" dirty="0" err="1"/>
              <a:t>alimentarea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încarcă</a:t>
            </a:r>
            <a:r>
              <a:rPr lang="en-US" dirty="0"/>
              <a:t> </a:t>
            </a:r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circa  </a:t>
            </a:r>
            <a:r>
              <a:rPr lang="en-US" dirty="0" err="1"/>
              <a:t>doua</a:t>
            </a:r>
            <a:r>
              <a:rPr lang="en-US" dirty="0"/>
              <a:t> ore,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sz="1800" dirty="0" err="1"/>
              <a:t>de</a:t>
            </a:r>
            <a:r>
              <a:rPr lang="en-US" sz="1800" dirty="0"/>
              <a:t> </a:t>
            </a:r>
            <a:r>
              <a:rPr lang="en-US" sz="1800" dirty="0" err="1"/>
              <a:t>decât</a:t>
            </a:r>
            <a:r>
              <a:rPr lang="en-US" sz="1800" dirty="0"/>
              <a:t> </a:t>
            </a:r>
            <a:r>
              <a:rPr lang="en-US" sz="1800" dirty="0" err="1"/>
              <a:t>încărcarea</a:t>
            </a:r>
            <a:r>
              <a:rPr lang="en-US" sz="1800" dirty="0"/>
              <a:t> la </a:t>
            </a:r>
            <a:r>
              <a:rPr lang="en-US" sz="1800" dirty="0" err="1"/>
              <a:t>priză</a:t>
            </a:r>
            <a:r>
              <a:rPr lang="en-US" sz="1800" dirty="0"/>
              <a:t>, </a:t>
            </a:r>
            <a:r>
              <a:rPr lang="en-US" sz="1800" dirty="0" err="1"/>
              <a:t>deoarece</a:t>
            </a:r>
            <a:r>
              <a:rPr lang="en-US" sz="1800" dirty="0"/>
              <a:t> </a:t>
            </a:r>
            <a:r>
              <a:rPr lang="en-US" sz="1800" dirty="0" err="1"/>
              <a:t>introduc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baterii</a:t>
            </a:r>
            <a:r>
              <a:rPr lang="en-US" sz="1800" dirty="0"/>
              <a:t> </a:t>
            </a:r>
            <a:r>
              <a:rPr lang="en-US" sz="1800" dirty="0" err="1"/>
              <a:t>tensiuni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cureți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mari.Caracteristici</a:t>
            </a:r>
            <a:r>
              <a:rPr lang="en-US" sz="1800" dirty="0"/>
              <a:t>:</a:t>
            </a:r>
            <a:endParaRPr lang="en-US" sz="1800" b="1" dirty="0"/>
          </a:p>
          <a:p>
            <a:pPr lvl="2" fontAlgn="base"/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/>
              <a:t>încărcare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: 3,7 – 22 kW.</a:t>
            </a:r>
            <a:endParaRPr lang="en-US" b="1" dirty="0"/>
          </a:p>
          <a:p>
            <a:pPr lvl="2" fontAlgn="base"/>
            <a:r>
              <a:rPr lang="en-US" dirty="0" err="1"/>
              <a:t>Tensiune</a:t>
            </a:r>
            <a:r>
              <a:rPr lang="en-US" dirty="0"/>
              <a:t> de </a:t>
            </a:r>
            <a:r>
              <a:rPr lang="en-US" dirty="0" err="1"/>
              <a:t>funcționare</a:t>
            </a:r>
            <a:r>
              <a:rPr lang="en-US" dirty="0"/>
              <a:t>: 230V – 400V.</a:t>
            </a:r>
            <a:endParaRPr lang="en-US" b="1" dirty="0"/>
          </a:p>
          <a:p>
            <a:pPr lvl="2" fontAlgn="base"/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de </a:t>
            </a:r>
            <a:r>
              <a:rPr lang="en-US" dirty="0" err="1"/>
              <a:t>funcționare</a:t>
            </a:r>
            <a:r>
              <a:rPr lang="en-US" dirty="0"/>
              <a:t>: 10A – 32A, la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6033A-3C6F-493A-B1B0-50514180D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18" y="4507739"/>
            <a:ext cx="3937782" cy="2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82D8-4927-4DD3-A0F9-12D9F58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Î</a:t>
            </a:r>
            <a:r>
              <a:rPr lang="en-US" b="1" dirty="0" err="1"/>
              <a:t>ncărcarea</a:t>
            </a:r>
            <a:r>
              <a:rPr lang="en-US" b="1" dirty="0"/>
              <a:t> de la </a:t>
            </a:r>
            <a:r>
              <a:rPr lang="en-US" b="1" dirty="0" err="1"/>
              <a:t>staţia</a:t>
            </a:r>
            <a:r>
              <a:rPr lang="en-US" b="1" dirty="0"/>
              <a:t> de </a:t>
            </a:r>
            <a:r>
              <a:rPr lang="en-US" b="1" dirty="0" err="1"/>
              <a:t>alimentare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curent</a:t>
            </a:r>
            <a:r>
              <a:rPr lang="en-US" b="1" dirty="0"/>
              <a:t> </a:t>
            </a:r>
            <a:r>
              <a:rPr lang="ro-RO" b="1" dirty="0"/>
              <a:t>continuu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59EF-3769-4002-9E20-B9A2DCB6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o-RO" dirty="0"/>
              <a:t>T</a:t>
            </a:r>
            <a:r>
              <a:rPr lang="en-US" dirty="0" err="1"/>
              <a:t>urbo-alimentare</a:t>
            </a:r>
            <a:r>
              <a:rPr lang="en-US" dirty="0"/>
              <a:t>:  </a:t>
            </a:r>
            <a:r>
              <a:rPr lang="en-US" dirty="0" err="1"/>
              <a:t>aşanumitele</a:t>
            </a:r>
            <a:r>
              <a:rPr lang="en-US" dirty="0"/>
              <a:t> </a:t>
            </a:r>
            <a:r>
              <a:rPr lang="en-US" dirty="0" err="1"/>
              <a:t>staţii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CSS (</a:t>
            </a:r>
            <a:r>
              <a:rPr lang="en-US" dirty="0" err="1"/>
              <a:t>abrevierea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 Combined Charging System -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combinat</a:t>
            </a:r>
            <a:r>
              <a:rPr lang="en-US" dirty="0"/>
              <a:t> de </a:t>
            </a:r>
            <a:r>
              <a:rPr lang="en-US" dirty="0" err="1"/>
              <a:t>încărcare</a:t>
            </a:r>
            <a:r>
              <a:rPr lang="en-US" dirty="0"/>
              <a:t>) permit </a:t>
            </a:r>
            <a:r>
              <a:rPr lang="en-US" dirty="0" err="1"/>
              <a:t>alimentarea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.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intensităţi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ridicate</a:t>
            </a:r>
            <a:r>
              <a:rPr lang="en-US" dirty="0"/>
              <a:t> ale </a:t>
            </a:r>
            <a:r>
              <a:rPr lang="en-US" dirty="0" err="1"/>
              <a:t>curentului</a:t>
            </a:r>
            <a:r>
              <a:rPr lang="en-US" dirty="0"/>
              <a:t>, </a:t>
            </a:r>
            <a:r>
              <a:rPr lang="en-US" dirty="0" err="1"/>
              <a:t>acumulatorul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încărcat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rapid. Nu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pot fi </a:t>
            </a:r>
            <a:r>
              <a:rPr lang="en-US" dirty="0" err="1"/>
              <a:t>încărcate</a:t>
            </a:r>
            <a:r>
              <a:rPr lang="en-US" dirty="0"/>
              <a:t> la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stații</a:t>
            </a:r>
            <a:r>
              <a:rPr lang="en-US" dirty="0"/>
              <a:t> de </a:t>
            </a:r>
            <a:r>
              <a:rPr lang="en-US" dirty="0" err="1"/>
              <a:t>încărcare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hibride</a:t>
            </a:r>
            <a:r>
              <a:rPr lang="en-US" dirty="0"/>
              <a:t> plug-in nu au </a:t>
            </a:r>
            <a:r>
              <a:rPr lang="en-US" dirty="0" err="1"/>
              <a:t>această</a:t>
            </a:r>
            <a:r>
              <a:rPr lang="en-US" dirty="0"/>
              <a:t> capacitate de </a:t>
            </a:r>
            <a:r>
              <a:rPr lang="en-US" dirty="0" err="1"/>
              <a:t>încărcare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integral nu pot fi </a:t>
            </a:r>
            <a:r>
              <a:rPr lang="en-US" dirty="0" err="1"/>
              <a:t>încărcate</a:t>
            </a:r>
            <a:r>
              <a:rPr lang="en-US" dirty="0"/>
              <a:t> cu un </a:t>
            </a:r>
            <a:r>
              <a:rPr lang="en-US" dirty="0" err="1"/>
              <a:t>încărcător</a:t>
            </a:r>
            <a:r>
              <a:rPr lang="en-US" dirty="0"/>
              <a:t> rapid de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. Mitsubishi "</a:t>
            </a:r>
            <a:r>
              <a:rPr lang="en-US" dirty="0" err="1"/>
              <a:t>i</a:t>
            </a:r>
            <a:r>
              <a:rPr lang="en-US" dirty="0"/>
              <a:t>" </a:t>
            </a:r>
            <a:r>
              <a:rPr lang="en-US" dirty="0" err="1"/>
              <a:t>și</a:t>
            </a:r>
            <a:r>
              <a:rPr lang="en-US" dirty="0"/>
              <a:t> Nissan Leaf sunt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mașini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care pot fi </a:t>
            </a:r>
            <a:r>
              <a:rPr lang="en-US" dirty="0" err="1"/>
              <a:t>încărcate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. </a:t>
            </a:r>
            <a:r>
              <a:rPr lang="en-US" sz="1800" dirty="0" err="1"/>
              <a:t>Caracteristici</a:t>
            </a:r>
            <a:r>
              <a:rPr lang="en-US" sz="1800" dirty="0"/>
              <a:t>:</a:t>
            </a:r>
            <a:endParaRPr lang="en-US" sz="1800" b="1" dirty="0"/>
          </a:p>
          <a:p>
            <a:pPr lvl="1" fontAlgn="base"/>
            <a:r>
              <a:rPr lang="en-US" i="0" dirty="0" err="1"/>
              <a:t>Putere</a:t>
            </a:r>
            <a:r>
              <a:rPr lang="en-US" i="0" dirty="0"/>
              <a:t>: 50 KW.</a:t>
            </a:r>
            <a:endParaRPr lang="en-US" b="1" i="0" dirty="0"/>
          </a:p>
          <a:p>
            <a:pPr lvl="1" fontAlgn="base"/>
            <a:r>
              <a:rPr lang="en-US" i="0" dirty="0" err="1"/>
              <a:t>Tensiune</a:t>
            </a:r>
            <a:r>
              <a:rPr lang="en-US" i="0" dirty="0"/>
              <a:t> de </a:t>
            </a:r>
            <a:r>
              <a:rPr lang="en-US" i="0" dirty="0" err="1"/>
              <a:t>funcționare</a:t>
            </a:r>
            <a:r>
              <a:rPr lang="en-US" i="0" dirty="0"/>
              <a:t>: 400V.</a:t>
            </a:r>
            <a:endParaRPr lang="en-US" b="1" i="0" dirty="0"/>
          </a:p>
          <a:p>
            <a:pPr lvl="1" fontAlgn="base"/>
            <a:r>
              <a:rPr lang="en-US" i="0" dirty="0" err="1"/>
              <a:t>Putere</a:t>
            </a:r>
            <a:r>
              <a:rPr lang="en-US" i="0" dirty="0"/>
              <a:t> </a:t>
            </a:r>
            <a:r>
              <a:rPr lang="en-US" i="0" dirty="0" err="1"/>
              <a:t>maximă</a:t>
            </a:r>
            <a:r>
              <a:rPr lang="en-US" i="0" dirty="0"/>
              <a:t> de </a:t>
            </a:r>
            <a:r>
              <a:rPr lang="en-US" i="0" dirty="0" err="1"/>
              <a:t>funcționare</a:t>
            </a:r>
            <a:r>
              <a:rPr lang="en-US" i="0" dirty="0"/>
              <a:t>: 128A, la </a:t>
            </a:r>
            <a:r>
              <a:rPr lang="en-US" i="0" dirty="0" err="1"/>
              <a:t>alegerea</a:t>
            </a:r>
            <a:r>
              <a:rPr lang="en-US" i="0" dirty="0"/>
              <a:t> </a:t>
            </a:r>
            <a:r>
              <a:rPr lang="en-US" i="0" dirty="0" err="1"/>
              <a:t>utilizatorului</a:t>
            </a:r>
            <a:r>
              <a:rPr lang="en-US" i="0" dirty="0"/>
              <a:t>.</a:t>
            </a:r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A761-1311-4589-8474-7C697A96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64" y="527685"/>
            <a:ext cx="9784080" cy="3967089"/>
          </a:xfrm>
        </p:spPr>
        <p:txBody>
          <a:bodyPr>
            <a:normAutofit/>
          </a:bodyPr>
          <a:lstStyle/>
          <a:p>
            <a:r>
              <a:rPr lang="en-US" sz="2400" dirty="0"/>
              <a:t>Nu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bateriile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vehiculele</a:t>
            </a:r>
            <a:r>
              <a:rPr lang="en-US" sz="2400" dirty="0"/>
              <a:t> </a:t>
            </a:r>
            <a:r>
              <a:rPr lang="en-US" sz="2400" dirty="0" err="1"/>
              <a:t>electrice</a:t>
            </a:r>
            <a:r>
              <a:rPr lang="en-US" sz="2400" dirty="0"/>
              <a:t> sunt </a:t>
            </a:r>
            <a:r>
              <a:rPr lang="en-US" sz="2400" dirty="0" err="1"/>
              <a:t>egale</a:t>
            </a:r>
            <a:r>
              <a:rPr lang="en-US" sz="2400" dirty="0"/>
              <a:t> ca </a:t>
            </a:r>
            <a:r>
              <a:rPr lang="en-US" sz="2400" dirty="0" err="1"/>
              <a:t>performanțe</a:t>
            </a:r>
            <a:r>
              <a:rPr lang="en-US" sz="2400" dirty="0"/>
              <a:t>. </a:t>
            </a:r>
            <a:r>
              <a:rPr lang="en-US" sz="2400" dirty="0" err="1"/>
              <a:t>Tipul</a:t>
            </a:r>
            <a:r>
              <a:rPr lang="en-US" sz="2400" dirty="0"/>
              <a:t> de </a:t>
            </a:r>
            <a:r>
              <a:rPr lang="en-US" sz="2400" dirty="0" err="1"/>
              <a:t>vehicul</a:t>
            </a:r>
            <a:r>
              <a:rPr lang="en-US" sz="2400" dirty="0"/>
              <a:t> electric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influența</a:t>
            </a:r>
            <a:r>
              <a:rPr lang="en-US" sz="2400" dirty="0"/>
              <a:t> </a:t>
            </a:r>
            <a:r>
              <a:rPr lang="en-US" sz="2400" dirty="0" err="1"/>
              <a:t>durata</a:t>
            </a:r>
            <a:r>
              <a:rPr lang="en-US" sz="2400" dirty="0"/>
              <a:t> de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necesară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încărca</a:t>
            </a:r>
            <a:r>
              <a:rPr lang="en-US" sz="2400" dirty="0"/>
              <a:t> </a:t>
            </a:r>
            <a:r>
              <a:rPr lang="en-US" sz="2400" dirty="0" err="1"/>
              <a:t>bateria</a:t>
            </a:r>
            <a:r>
              <a:rPr lang="en-US" sz="2400" dirty="0"/>
              <a:t> </a:t>
            </a:r>
            <a:r>
              <a:rPr lang="en-US" sz="2400" dirty="0" err="1"/>
              <a:t>mașinii</a:t>
            </a:r>
            <a:r>
              <a:rPr lang="ro-RO" sz="2400" dirty="0"/>
              <a:t>.</a:t>
            </a:r>
          </a:p>
          <a:p>
            <a:endParaRPr lang="ro-RO" sz="2400" dirty="0"/>
          </a:p>
          <a:p>
            <a:r>
              <a:rPr lang="ro-RO" sz="2400" dirty="0"/>
              <a:t>De asemenea BMS-ul are un rol foarte imporntat în stabilirea autonomiei mașinii.</a:t>
            </a:r>
            <a:endParaRPr lang="en-US" sz="2400" dirty="0"/>
          </a:p>
        </p:txBody>
      </p:sp>
      <p:pic>
        <p:nvPicPr>
          <p:cNvPr id="3076" name="Picture 4" descr="https://lh6.googleusercontent.com/Xi9UDJwm2ucNPaYvIeu37XD0s2HWwFLL5niM8jgSBFNsMbJ8LHC5WY2Bqayqk8pGFsrPrn0zh8ner3-h8imX8BqQdDRTH7il5DlQY3Os3i59oMGZHtJhxNfhGRZhYTo7e5ffVB8x">
            <a:extLst>
              <a:ext uri="{FF2B5EF4-FFF2-40B4-BE49-F238E27FC236}">
                <a16:creationId xmlns:a16="http://schemas.microsoft.com/office/drawing/2014/main" id="{2E279F65-F2A1-4FF8-BEE8-16DDFC20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7" y="3028173"/>
            <a:ext cx="7786468" cy="382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6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D3F4-4D03-4053-BB89-DEFF4592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Battery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ABAC-A4EF-460E-A897-9E262055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industria</a:t>
            </a:r>
            <a:r>
              <a:rPr lang="en-US" dirty="0"/>
              <a:t> automotive, </a:t>
            </a:r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sunt </a:t>
            </a:r>
            <a:r>
              <a:rPr lang="en-US" dirty="0" err="1"/>
              <a:t>în</a:t>
            </a:r>
            <a:r>
              <a:rPr lang="en-US" dirty="0"/>
              <a:t> mare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litiu</a:t>
            </a:r>
            <a:r>
              <a:rPr lang="en-US" dirty="0"/>
              <a:t>-ion, </a:t>
            </a:r>
            <a:r>
              <a:rPr lang="en-US" dirty="0" err="1"/>
              <a:t>creându</a:t>
            </a:r>
            <a:r>
              <a:rPr lang="en-US" dirty="0"/>
              <a:t>-se un </a:t>
            </a:r>
            <a:r>
              <a:rPr lang="en-US" dirty="0" err="1"/>
              <a:t>ansamblu</a:t>
            </a:r>
            <a:r>
              <a:rPr lang="en-US" dirty="0"/>
              <a:t> de </a:t>
            </a:r>
            <a:r>
              <a:rPr lang="en-US" dirty="0" err="1"/>
              <a:t>baterii</a:t>
            </a:r>
            <a:r>
              <a:rPr lang="en-US" dirty="0"/>
              <a:t> </a:t>
            </a:r>
            <a:r>
              <a:rPr lang="en-US" dirty="0" err="1"/>
              <a:t>conectate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serie-paralel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paralel-serie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tension</a:t>
            </a:r>
            <a:endParaRPr lang="ro-RO" dirty="0"/>
          </a:p>
          <a:p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</a:t>
            </a:r>
            <a:r>
              <a:rPr lang="en-US" dirty="0" err="1"/>
              <a:t>surprinde</a:t>
            </a:r>
            <a:r>
              <a:rPr lang="en-US" dirty="0"/>
              <a:t> </a:t>
            </a:r>
            <a:r>
              <a:rPr lang="en-US" dirty="0" err="1"/>
              <a:t>tensiunile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ale </a:t>
            </a:r>
            <a:r>
              <a:rPr lang="en-US" dirty="0" err="1"/>
              <a:t>celulelor</a:t>
            </a:r>
            <a:r>
              <a:rPr lang="en-US" dirty="0"/>
              <a:t>, </a:t>
            </a:r>
            <a:r>
              <a:rPr lang="en-US" dirty="0" err="1"/>
              <a:t>curentul</a:t>
            </a:r>
            <a:r>
              <a:rPr lang="en-US" dirty="0"/>
              <a:t> </a:t>
            </a:r>
            <a:r>
              <a:rPr lang="en-US" dirty="0" err="1"/>
              <a:t>acumulatorului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bateriei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ale </a:t>
            </a:r>
            <a:r>
              <a:rPr lang="en-US" dirty="0" err="1"/>
              <a:t>ansamblului</a:t>
            </a:r>
            <a:r>
              <a:rPr lang="en-US" dirty="0"/>
              <a:t> </a:t>
            </a:r>
            <a:r>
              <a:rPr lang="en-US" dirty="0" err="1"/>
              <a:t>bateriilor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ambientală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le </a:t>
            </a:r>
            <a:r>
              <a:rPr lang="en-US" dirty="0" err="1"/>
              <a:t>transformă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date sunt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estima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bateriei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ulterioare.ea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.</a:t>
            </a:r>
          </a:p>
        </p:txBody>
      </p:sp>
      <p:pic>
        <p:nvPicPr>
          <p:cNvPr id="4098" name="Picture 2" descr="https://lh6.googleusercontent.com/h-0_bSnBXwrH0dzs2qp681mNI7FHh5Qrw_2nxTUGLTbJKvM4snFOWo7Myeg4aMWHcrdzaxddOL4WKsFdI5Sb-4XF_zNwq0DfpFc-96AH9_TQedGOQyrICbn7RS_aTtFYwyUc1WEEbwUmFsW1Eg">
            <a:extLst>
              <a:ext uri="{FF2B5EF4-FFF2-40B4-BE49-F238E27FC236}">
                <a16:creationId xmlns:a16="http://schemas.microsoft.com/office/drawing/2014/main" id="{1C796A27-829B-4F0A-9395-41ACB8C9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40" y="4543865"/>
            <a:ext cx="7955360" cy="19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D388-F891-4A10-A2DB-74481A1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002E-8F28-4CF7-B452-A58FC4AC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06329" cy="4667251"/>
          </a:xfrm>
        </p:spPr>
        <p:txBody>
          <a:bodyPr>
            <a:normAutofit/>
          </a:bodyPr>
          <a:lstStyle/>
          <a:p>
            <a:r>
              <a:rPr lang="en-US" sz="2800" dirty="0" err="1"/>
              <a:t>Sistemele</a:t>
            </a:r>
            <a:r>
              <a:rPr lang="en-US" sz="2800" dirty="0"/>
              <a:t> de </a:t>
            </a:r>
            <a:r>
              <a:rPr lang="en-US" sz="2800" dirty="0" err="1"/>
              <a:t>stocare</a:t>
            </a:r>
            <a:r>
              <a:rPr lang="en-US" sz="2800" dirty="0"/>
              <a:t> a </a:t>
            </a:r>
            <a:r>
              <a:rPr lang="en-US" sz="2800" dirty="0" err="1"/>
              <a:t>energiei</a:t>
            </a:r>
            <a:r>
              <a:rPr lang="en-US" sz="2800" dirty="0"/>
              <a:t> </a:t>
            </a:r>
            <a:r>
              <a:rPr lang="en-US" sz="2800" dirty="0" err="1"/>
              <a:t>electrice</a:t>
            </a:r>
            <a:r>
              <a:rPr lang="en-US" sz="2800" dirty="0"/>
              <a:t> sunt </a:t>
            </a:r>
            <a:r>
              <a:rPr lang="en-US" sz="2800" dirty="0" err="1"/>
              <a:t>componente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</a:t>
            </a:r>
            <a:r>
              <a:rPr lang="ro-RO" sz="2800" dirty="0"/>
              <a:t> ale </a:t>
            </a:r>
            <a:r>
              <a:rPr lang="en-US" sz="2800" dirty="0" err="1"/>
              <a:t>mașini</a:t>
            </a:r>
            <a:r>
              <a:rPr lang="ro-RO" sz="2800" dirty="0"/>
              <a:t>lor electrice</a:t>
            </a:r>
            <a:r>
              <a:rPr lang="en-US" sz="2800" dirty="0"/>
              <a:t>. 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sisteme</a:t>
            </a:r>
            <a:r>
              <a:rPr lang="en-US" sz="2800" dirty="0"/>
              <a:t> au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componență</a:t>
            </a:r>
            <a:r>
              <a:rPr lang="en-US" sz="2800" dirty="0"/>
              <a:t>, pe </a:t>
            </a:r>
            <a:r>
              <a:rPr lang="en-US" sz="2800" dirty="0" err="1"/>
              <a:t>lângă</a:t>
            </a:r>
            <a:r>
              <a:rPr lang="en-US" sz="2800" dirty="0"/>
              <a:t> </a:t>
            </a:r>
            <a:r>
              <a:rPr lang="en-US" sz="2800" dirty="0" err="1"/>
              <a:t>baterii</a:t>
            </a:r>
            <a:r>
              <a:rPr lang="en-US" sz="2800" dirty="0"/>
              <a:t>, </a:t>
            </a:r>
            <a:r>
              <a:rPr lang="en-US" sz="2800" dirty="0" err="1"/>
              <a:t>subsisteme</a:t>
            </a:r>
            <a:r>
              <a:rPr lang="en-US" sz="2800" dirty="0"/>
              <a:t> cu </a:t>
            </a:r>
            <a:r>
              <a:rPr lang="en-US" sz="2800" dirty="0" err="1"/>
              <a:t>rol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monitorizarea</a:t>
            </a:r>
            <a:r>
              <a:rPr lang="en-US" sz="2800" dirty="0"/>
              <a:t> </a:t>
            </a:r>
            <a:r>
              <a:rPr lang="en-US" sz="2800" dirty="0" err="1"/>
              <a:t>bateriilor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funcțiune</a:t>
            </a:r>
            <a:r>
              <a:rPr lang="en-US" sz="2800" dirty="0"/>
              <a:t>, </a:t>
            </a:r>
            <a:r>
              <a:rPr lang="en-US" sz="2800" dirty="0" err="1"/>
              <a:t>dar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la </a:t>
            </a:r>
            <a:r>
              <a:rPr lang="en-US" sz="2800" dirty="0" err="1"/>
              <a:t>încărcarea</a:t>
            </a:r>
            <a:r>
              <a:rPr lang="en-US" sz="2800" dirty="0"/>
              <a:t> </a:t>
            </a:r>
            <a:r>
              <a:rPr lang="en-US" sz="2800" dirty="0" err="1"/>
              <a:t>lor</a:t>
            </a:r>
            <a:r>
              <a:rPr lang="en-US" sz="2800" dirty="0"/>
              <a:t>, </a:t>
            </a:r>
            <a:r>
              <a:rPr lang="en-US" sz="2800" dirty="0" err="1"/>
              <a:t>așanumitul</a:t>
            </a:r>
            <a:r>
              <a:rPr lang="en-US" sz="2800" dirty="0"/>
              <a:t> </a:t>
            </a:r>
            <a:r>
              <a:rPr lang="en-US" sz="2800" i="1" dirty="0" err="1"/>
              <a:t>Sistemul</a:t>
            </a:r>
            <a:r>
              <a:rPr lang="en-US" sz="2800" i="1" dirty="0"/>
              <a:t> de Management al </a:t>
            </a:r>
            <a:r>
              <a:rPr lang="en-US" sz="2800" i="1" dirty="0" err="1"/>
              <a:t>Energiei</a:t>
            </a:r>
            <a:r>
              <a:rPr lang="en-US" sz="2800" i="1" dirty="0"/>
              <a:t> </a:t>
            </a:r>
            <a:r>
              <a:rPr lang="en-US" sz="2800" i="1" dirty="0" err="1"/>
              <a:t>într</a:t>
            </a:r>
            <a:r>
              <a:rPr lang="en-US" sz="2800" i="1" dirty="0"/>
              <a:t>-o </a:t>
            </a:r>
            <a:r>
              <a:rPr lang="en-US" sz="2800" i="1" dirty="0" err="1"/>
              <a:t>mașină</a:t>
            </a:r>
            <a:r>
              <a:rPr lang="en-US" sz="2800" i="1" dirty="0"/>
              <a:t>(Battery Management System - BMS).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FE7C0-9F6E-4CBE-A498-12E5C02A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51" y="1825624"/>
            <a:ext cx="5257449" cy="35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B1DF-1BB3-43B7-9241-00559D29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69" y="196948"/>
            <a:ext cx="9847385" cy="5628249"/>
          </a:xfrm>
        </p:spPr>
        <p:txBody>
          <a:bodyPr/>
          <a:lstStyle/>
          <a:p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SOC(State-Of-Charge) </a:t>
            </a:r>
            <a:r>
              <a:rPr lang="en-US" dirty="0" err="1"/>
              <a:t>și</a:t>
            </a:r>
            <a:r>
              <a:rPr lang="en-US" dirty="0"/>
              <a:t> SOH(State-Of-Health), BMS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deducă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moment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de </a:t>
            </a:r>
            <a:r>
              <a:rPr lang="en-US" dirty="0" err="1"/>
              <a:t>descărcare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conformitate</a:t>
            </a:r>
            <a:r>
              <a:rPr lang="en-US" dirty="0"/>
              <a:t> cu un </a:t>
            </a:r>
            <a:r>
              <a:rPr lang="en-US" dirty="0" err="1"/>
              <a:t>algoritm</a:t>
            </a:r>
            <a:r>
              <a:rPr lang="en-US" dirty="0"/>
              <a:t>. </a:t>
            </a:r>
            <a:r>
              <a:rPr lang="en-US" dirty="0" err="1"/>
              <a:t>Ieșirea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bloc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furnizată</a:t>
            </a:r>
            <a:r>
              <a:rPr lang="en-US" dirty="0"/>
              <a:t> la ECU-ul </a:t>
            </a:r>
            <a:r>
              <a:rPr lang="en-US" dirty="0" err="1"/>
              <a:t>vehiculului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bateria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supusă</a:t>
            </a:r>
            <a:r>
              <a:rPr lang="en-US" dirty="0"/>
              <a:t> </a:t>
            </a:r>
            <a:r>
              <a:rPr lang="en-US" dirty="0" err="1"/>
              <a:t>încărcării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descărcării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limitele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de </a:t>
            </a:r>
            <a:r>
              <a:rPr lang="en-US" dirty="0" err="1"/>
              <a:t>estimare</a:t>
            </a:r>
            <a:r>
              <a:rPr lang="en-US" dirty="0"/>
              <a:t> a </a:t>
            </a:r>
            <a:r>
              <a:rPr lang="en-US" dirty="0" err="1"/>
              <a:t>capacității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8)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ECU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actual de </a:t>
            </a:r>
            <a:r>
              <a:rPr lang="en-US" dirty="0" err="1"/>
              <a:t>siguranță</a:t>
            </a:r>
            <a:r>
              <a:rPr lang="en-US" dirty="0"/>
              <a:t> al </a:t>
            </a:r>
            <a:r>
              <a:rPr lang="en-US" dirty="0" err="1"/>
              <a:t>încărcării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descărcării</a:t>
            </a:r>
            <a:r>
              <a:rPr lang="en-US" dirty="0"/>
              <a:t> </a:t>
            </a:r>
            <a:r>
              <a:rPr lang="en-US" dirty="0" err="1"/>
              <a:t>curentului</a:t>
            </a:r>
            <a:r>
              <a:rPr lang="en-US" dirty="0"/>
              <a:t> </a:t>
            </a:r>
            <a:r>
              <a:rPr lang="en-US" dirty="0" err="1"/>
              <a:t>bateriei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funcționarea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siguranță</a:t>
            </a:r>
            <a:r>
              <a:rPr lang="en-US" dirty="0"/>
              <a:t> a </a:t>
            </a:r>
            <a:r>
              <a:rPr lang="en-US" dirty="0" err="1"/>
              <a:t>bateriei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împiedică</a:t>
            </a:r>
            <a:r>
              <a:rPr lang="en-US" dirty="0"/>
              <a:t> </a:t>
            </a:r>
            <a:r>
              <a:rPr lang="en-US" dirty="0" err="1"/>
              <a:t>încălcarea</a:t>
            </a:r>
            <a:r>
              <a:rPr lang="en-US" dirty="0"/>
              <a:t> </a:t>
            </a:r>
            <a:r>
              <a:rPr lang="en-US" dirty="0" err="1"/>
              <a:t>accidentală</a:t>
            </a:r>
            <a:r>
              <a:rPr lang="en-US" dirty="0"/>
              <a:t> a </a:t>
            </a:r>
            <a:r>
              <a:rPr lang="en-US" dirty="0" err="1"/>
              <a:t>specificațiilor</a:t>
            </a:r>
            <a:r>
              <a:rPr lang="en-US" dirty="0"/>
              <a:t> </a:t>
            </a:r>
            <a:r>
              <a:rPr lang="en-US" dirty="0" err="1"/>
              <a:t>bateriei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</p:txBody>
      </p:sp>
      <p:pic>
        <p:nvPicPr>
          <p:cNvPr id="5128" name="Picture 8" descr="https://lh6.googleusercontent.com/axogrtOfLX8k0Ofndquuo4XUSBRmLoHPO__qbkEj7QahbT4BW8WAz0BhOW7pBI1Ph9K-SvoTeuvw9lOrWjM_Pgclce_45mVqCqi_77GumU3RE37px4brxijXo7D3x1jxObHzG61fb071EzZ4Bw">
            <a:extLst>
              <a:ext uri="{FF2B5EF4-FFF2-40B4-BE49-F238E27FC236}">
                <a16:creationId xmlns:a16="http://schemas.microsoft.com/office/drawing/2014/main" id="{0B2DB818-D268-4501-9FDF-F3E9BF0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32" y="3011072"/>
            <a:ext cx="3509229" cy="35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6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5E67-0BA8-41C5-B9C2-C18F61E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Stadiul actual pe piață. Exemple:</a:t>
            </a:r>
            <a:br>
              <a:rPr lang="ro-RO" dirty="0"/>
            </a:br>
            <a:r>
              <a:rPr lang="ro-RO" dirty="0"/>
              <a:t>Tesla</a:t>
            </a:r>
            <a:endParaRPr lang="en-US" dirty="0"/>
          </a:p>
        </p:txBody>
      </p:sp>
      <p:pic>
        <p:nvPicPr>
          <p:cNvPr id="6146" name="Picture 2" descr="https://lh3.googleusercontent.com/WWrw1eTFBSzRVOwJntwlGaX-CT20UTLK_xCzJik9MX_bzWA-GBQan9mV--LlIXstnNCX2a8zakLw25u2S1Mfn54yoUH2D5MX0uNHUSnFuwK6wkQhm8bZ3hshnrurUt57BGGsua5Pup9l9ARA9w">
            <a:extLst>
              <a:ext uri="{FF2B5EF4-FFF2-40B4-BE49-F238E27FC236}">
                <a16:creationId xmlns:a16="http://schemas.microsoft.com/office/drawing/2014/main" id="{35FD9EF1-C3EA-4585-8F9E-4ACECDCDAD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452673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q5AGRu3QxSamvpCO0V-uZhKPgQ9kaZQb48NU2sYk3ORigd4MCEJcxMZJgtSD0TzVjKt8UeILgYsxjaUwOFltQvlFSrUKBYGcVAJqoZE5q_sPHA9Q5Q9_2atpNNAPy-6IUMPPczVY">
            <a:extLst>
              <a:ext uri="{FF2B5EF4-FFF2-40B4-BE49-F238E27FC236}">
                <a16:creationId xmlns:a16="http://schemas.microsoft.com/office/drawing/2014/main" id="{CA9E9165-FABF-427D-82AD-5171F0A7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51" y="2020985"/>
            <a:ext cx="2140907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3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C754-1258-4B31-8CCC-725EB459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Volkswagen</a:t>
            </a:r>
            <a:endParaRPr lang="en-US" dirty="0"/>
          </a:p>
        </p:txBody>
      </p:sp>
      <p:pic>
        <p:nvPicPr>
          <p:cNvPr id="7170" name="Picture 2" descr="https://lh6.googleusercontent.com/nucF6elWoMQFaXSzTlGV-s2Z_JM_6Ok-M1qiRxqZ33vsgluwU_2SGsV81DPnBS1troB7g5M7Zu_UT6LAsYRAAWDUtH-AqqPsRRqW2s-WdtvBhA7jC16qCNxxo2uk0HWaaYqpRR_8">
            <a:extLst>
              <a:ext uri="{FF2B5EF4-FFF2-40B4-BE49-F238E27FC236}">
                <a16:creationId xmlns:a16="http://schemas.microsoft.com/office/drawing/2014/main" id="{3F54F285-3BE5-4769-A69E-F4F32F5AC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7" y="2573434"/>
            <a:ext cx="60483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8gPJDQT77j4EaVBVlgKEJEHE6Fo1PKupEqGmHWZr-QMWfPO7ixrF_EaNO44bb6gxozcGqhcORKeIoJtuCyWqsWdeVc9xuL7QeyHTjsZBH5tpALHoGfZl8mEB99kjcL_povLIH0PF">
            <a:extLst>
              <a:ext uri="{FF2B5EF4-FFF2-40B4-BE49-F238E27FC236}">
                <a16:creationId xmlns:a16="http://schemas.microsoft.com/office/drawing/2014/main" id="{7EE95FB1-A348-4721-8392-7CB4887D7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r="37104"/>
          <a:stretch/>
        </p:blipFill>
        <p:spPr bwMode="auto">
          <a:xfrm>
            <a:off x="7920110" y="1768646"/>
            <a:ext cx="3951483" cy="472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5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C631-53D1-4070-944E-EAFCB68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Nissan</a:t>
            </a:r>
            <a:endParaRPr lang="en-US" dirty="0"/>
          </a:p>
        </p:txBody>
      </p:sp>
      <p:pic>
        <p:nvPicPr>
          <p:cNvPr id="8194" name="Picture 2" descr="https://lh6.googleusercontent.com/vpAwksEjvE8PC2LnPUnWWqn7_2wMhqqgkLT3aSwEo6Td6-pFSmxLyU7vrm8uxpfP3Mm7QE3Rs4VMCFeJBl983oAw_31jatemJSBzSAnukLpTgWaIRaVNLH08FcJyKVsvnIbLfH1S">
            <a:extLst>
              <a:ext uri="{FF2B5EF4-FFF2-40B4-BE49-F238E27FC236}">
                <a16:creationId xmlns:a16="http://schemas.microsoft.com/office/drawing/2014/main" id="{3CC06BBA-A512-440B-B0F8-95C005673F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9023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5.googleusercontent.com/j0A2hyJFhOEqwNLKm2U5Dp20DRbMw0qoatrjhvizGSVQBEHcuHT-Z9of9zr2AgY4ncOdkw3yTXXlQksmZcZ4xFgFafl5OiEpuydHLXv8YMYR9csky45pa8qdugoMtjooiEG6TQGb">
            <a:extLst>
              <a:ext uri="{FF2B5EF4-FFF2-40B4-BE49-F238E27FC236}">
                <a16:creationId xmlns:a16="http://schemas.microsoft.com/office/drawing/2014/main" id="{C85AA284-FF46-4F4D-A319-15CC3264E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5" r="32318"/>
          <a:stretch/>
        </p:blipFill>
        <p:spPr bwMode="auto">
          <a:xfrm>
            <a:off x="8102991" y="1800589"/>
            <a:ext cx="2011680" cy="43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7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A6A9-22FF-4294-9A1B-CA6A8A36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70AA-A811-4C1B-B1EE-BCA1D54A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concluzie, după cum se poate vedea la momentul actual pe piață, BMS-ul este o componentă vitală a oricărei mașini electrice, iar toți marii producători folosesc un astfel de sistem.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5378C-844A-4101-A0E1-9BD2A115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04" y="2975732"/>
            <a:ext cx="3914042" cy="3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9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16BC-FA67-45D8-A364-06ED0C8C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98A1-365A-4FCB-8F1C-D67B20AA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https://www.google.ro/search?q=soc+battery+management+system&amp;source=lnms&amp;tbm=isch&amp;sa=X&amp;ved=0ahUKEwipj7H1qJPfAhVMtYsKHexaCXAQ_AUIDigB&amp;biw=1366&amp;bih=654#imgrc=tNWlJVRPnoPaPM</a:t>
            </a:r>
            <a:r>
              <a:rPr lang="en-US" dirty="0"/>
              <a:t>:</a:t>
            </a:r>
            <a:endParaRPr lang="ro-RO" dirty="0"/>
          </a:p>
          <a:p>
            <a:r>
              <a:rPr lang="ro-RO" dirty="0"/>
              <a:t>https://www.google.ro/search?biw=1366&amp;bih=654&amp;tbm=isch&amp;sa=1&amp;ei=_VgNXKiiDqqRrgSppJmQAg&amp;q=batteries+in+ev&amp;oq=batteries+in+ev&amp;gs_l=img.3..0l2j0i8i30l4j0i24l4.1087230.1089241..1089421...0.0..0.292.1691.3j10j1......1....1..gws-wiz-img.......0i67j35i39.JlSENZ_GbS8#imgrc=qunXac5fUi7g8M:</a:t>
            </a:r>
          </a:p>
          <a:p>
            <a:r>
              <a:rPr lang="en-US" dirty="0">
                <a:hlinkClick r:id="rId3"/>
              </a:rPr>
              <a:t>https://www.google.ro/</a:t>
            </a:r>
            <a:r>
              <a:rPr lang="en-US" dirty="0" err="1">
                <a:hlinkClick r:id="rId3"/>
              </a:rPr>
              <a:t>search?biw</a:t>
            </a:r>
            <a:r>
              <a:rPr lang="en-US" dirty="0">
                <a:hlinkClick r:id="rId3"/>
              </a:rPr>
              <a:t>=1366&amp;bih=654&amp;tbm=</a:t>
            </a:r>
            <a:r>
              <a:rPr lang="en-US" dirty="0" err="1">
                <a:hlinkClick r:id="rId3"/>
              </a:rPr>
              <a:t>isch&amp;sa</a:t>
            </a:r>
            <a:r>
              <a:rPr lang="en-US" dirty="0">
                <a:hlinkClick r:id="rId3"/>
              </a:rPr>
              <a:t>=1&amp;ei=82cNXOTzL4qxrgSu6rm4AQ&amp;q=</a:t>
            </a:r>
            <a:r>
              <a:rPr lang="en-US" dirty="0" err="1">
                <a:hlinkClick r:id="rId3"/>
              </a:rPr>
              <a:t>charging+ev&amp;oq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charging+ev&amp;gs_l</a:t>
            </a:r>
            <a:r>
              <a:rPr lang="en-US" dirty="0">
                <a:hlinkClick r:id="rId3"/>
              </a:rPr>
              <a:t>=img.3..0i67l4j0l6.215139.216689..217091...0.0..0.853.1887.2-1j1j1j0j1......1....1..gws-wiz-img.......35i39.r9CKrezHMqI</a:t>
            </a:r>
            <a:endParaRPr lang="ro-RO" dirty="0"/>
          </a:p>
          <a:p>
            <a:r>
              <a:rPr lang="en-US" dirty="0">
                <a:hlinkClick r:id="rId4"/>
              </a:rPr>
              <a:t>https://www.volkswagen.ro/autovehicule-electrice/incarcarea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5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5A78-4EF2-405F-A642-59B9A5E5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Ce este un Battery Management System(BMS)?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42D8-4EA3-4B76-9A57-C760BF6D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2569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“Battery Management System”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ro-RO" sz="2800" dirty="0"/>
              <a:t>un</a:t>
            </a:r>
            <a:r>
              <a:rPr lang="en-US" sz="2800" dirty="0"/>
              <a:t> </a:t>
            </a:r>
            <a:r>
              <a:rPr lang="ro-RO" sz="2800" dirty="0"/>
              <a:t>sistem </a:t>
            </a:r>
            <a:r>
              <a:rPr lang="en-US" sz="2800" dirty="0"/>
              <a:t>format din </a:t>
            </a:r>
            <a:r>
              <a:rPr lang="en-US" sz="2800" dirty="0" err="1"/>
              <a:t>elemente</a:t>
            </a:r>
            <a:r>
              <a:rPr lang="en-US" sz="2800" dirty="0"/>
              <a:t> hardware </a:t>
            </a:r>
            <a:r>
              <a:rPr lang="en-US" sz="2800" dirty="0" err="1"/>
              <a:t>și</a:t>
            </a:r>
            <a:r>
              <a:rPr lang="en-US" sz="2800" dirty="0"/>
              <a:t> software</a:t>
            </a:r>
            <a:r>
              <a:rPr lang="ro-RO" sz="2800" dirty="0"/>
              <a:t> care au rolul de a asigura o gestionare eficientă a consumului energie dintr-un vehicul electric, dar si de a arăta informații în timp real despre starea acumulatorilor.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2A5E7-22DB-42B4-87DF-10CFD345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0" y="4155253"/>
            <a:ext cx="10295466" cy="25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A704-5197-422E-8F7C-546D8EF4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- State of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214F-E35A-4021-AA04-83245E40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141" y="1935252"/>
            <a:ext cx="5704450" cy="4922747"/>
          </a:xfrm>
        </p:spPr>
        <p:txBody>
          <a:bodyPr>
            <a:normAutofit/>
          </a:bodyPr>
          <a:lstStyle/>
          <a:p>
            <a:r>
              <a:rPr lang="ro-RO" sz="2800" dirty="0"/>
              <a:t>M</a:t>
            </a:r>
            <a:r>
              <a:rPr lang="en-US" sz="2800" dirty="0" err="1"/>
              <a:t>onitorizarea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managementul</a:t>
            </a:r>
            <a:r>
              <a:rPr lang="en-US" sz="2800" dirty="0"/>
              <a:t> </a:t>
            </a:r>
            <a:r>
              <a:rPr lang="en-US" sz="2800" dirty="0" err="1"/>
              <a:t>energiei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vehicul</a:t>
            </a:r>
            <a:r>
              <a:rPr lang="en-US" sz="2800" dirty="0"/>
              <a:t> electric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utilizarea</a:t>
            </a:r>
            <a:r>
              <a:rPr lang="en-US" sz="2800" dirty="0"/>
              <a:t> </a:t>
            </a:r>
            <a:r>
              <a:rPr lang="en-US" sz="2800" dirty="0" err="1"/>
              <a:t>unor</a:t>
            </a:r>
            <a:r>
              <a:rPr lang="en-US" sz="2800" dirty="0"/>
              <a:t> </a:t>
            </a:r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ajutorul</a:t>
            </a:r>
            <a:r>
              <a:rPr lang="en-US" sz="2800" dirty="0"/>
              <a:t> </a:t>
            </a:r>
            <a:r>
              <a:rPr lang="en-US" sz="2800" dirty="0" err="1"/>
              <a:t>cărora</a:t>
            </a:r>
            <a:r>
              <a:rPr lang="en-US" sz="2800" dirty="0"/>
              <a:t> se </a:t>
            </a:r>
            <a:r>
              <a:rPr lang="en-US" sz="2800" dirty="0" err="1"/>
              <a:t>identifică</a:t>
            </a:r>
            <a:r>
              <a:rPr lang="en-US" sz="2800" dirty="0"/>
              <a:t> </a:t>
            </a:r>
            <a:r>
              <a:rPr lang="en-US" sz="2800" dirty="0" err="1"/>
              <a:t>starea</a:t>
            </a:r>
            <a:r>
              <a:rPr lang="en-US" sz="2800" dirty="0"/>
              <a:t> </a:t>
            </a:r>
            <a:r>
              <a:rPr lang="en-US" sz="2800" dirty="0" err="1"/>
              <a:t>bateriilor</a:t>
            </a:r>
            <a:r>
              <a:rPr lang="en-US" sz="2800" dirty="0"/>
              <a:t> ( SOC - State of Charge). Cu </a:t>
            </a:r>
            <a:r>
              <a:rPr lang="en-US" sz="2800" dirty="0" err="1"/>
              <a:t>ajutorul</a:t>
            </a:r>
            <a:r>
              <a:rPr lang="en-US" sz="2800" dirty="0"/>
              <a:t> </a:t>
            </a:r>
            <a:r>
              <a:rPr lang="en-US" sz="2800" dirty="0" err="1"/>
              <a:t>acestor</a:t>
            </a:r>
            <a:r>
              <a:rPr lang="en-US" sz="2800" dirty="0"/>
              <a:t> </a:t>
            </a:r>
            <a:r>
              <a:rPr lang="en-US" sz="2800" dirty="0" err="1"/>
              <a:t>algoritmi</a:t>
            </a:r>
            <a:r>
              <a:rPr lang="en-US" sz="2800" dirty="0"/>
              <a:t> </a:t>
            </a:r>
            <a:r>
              <a:rPr lang="en-US" sz="2800" dirty="0" err="1"/>
              <a:t>utilizatorul</a:t>
            </a:r>
            <a:r>
              <a:rPr lang="en-US" sz="2800" dirty="0"/>
              <a:t> </a:t>
            </a:r>
            <a:r>
              <a:rPr lang="en-US" sz="2800" dirty="0" err="1"/>
              <a:t>află</a:t>
            </a:r>
            <a:r>
              <a:rPr lang="en-US" sz="2800" dirty="0"/>
              <a:t> </a:t>
            </a:r>
            <a:r>
              <a:rPr lang="en-US" sz="2800" dirty="0" err="1"/>
              <a:t>informații</a:t>
            </a:r>
            <a:r>
              <a:rPr lang="en-US" sz="2800" dirty="0"/>
              <a:t> </a:t>
            </a:r>
            <a:r>
              <a:rPr lang="en-US" sz="2800" dirty="0" err="1"/>
              <a:t>despre</a:t>
            </a:r>
            <a:r>
              <a:rPr lang="en-US" sz="2800" dirty="0"/>
              <a:t> </a:t>
            </a:r>
            <a:r>
              <a:rPr lang="en-US" sz="2800" dirty="0" err="1"/>
              <a:t>energia</a:t>
            </a:r>
            <a:r>
              <a:rPr lang="en-US" sz="2800" dirty="0"/>
              <a:t> din </a:t>
            </a:r>
            <a:r>
              <a:rPr lang="en-US" sz="2800" dirty="0" err="1"/>
              <a:t>baterii</a:t>
            </a:r>
            <a:r>
              <a:rPr lang="en-US" sz="2800" dirty="0"/>
              <a:t>, </a:t>
            </a:r>
            <a:r>
              <a:rPr lang="en-US" sz="2800" dirty="0" err="1"/>
              <a:t>temperatura</a:t>
            </a:r>
            <a:r>
              <a:rPr lang="en-US" sz="2800" dirty="0"/>
              <a:t> </a:t>
            </a:r>
            <a:r>
              <a:rPr lang="en-US" sz="2800" dirty="0" err="1"/>
              <a:t>acestora</a:t>
            </a:r>
            <a:r>
              <a:rPr lang="en-US" sz="2800" dirty="0"/>
              <a:t>,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distanța</a:t>
            </a:r>
            <a:r>
              <a:rPr lang="en-US" sz="2800" dirty="0"/>
              <a:t> care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parcursă</a:t>
            </a:r>
            <a:r>
              <a:rPr lang="en-US" sz="2800" dirty="0"/>
              <a:t> cu </a:t>
            </a:r>
            <a:r>
              <a:rPr lang="en-US" sz="2800" dirty="0" err="1"/>
              <a:t>mașina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0933F-DD7F-4442-A23C-77B8E189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3" y="1935252"/>
            <a:ext cx="4274584" cy="4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EBDE-1AF8-4526-8DE0-E4E9C561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Componente Hardware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645E68-A55A-4392-8188-B6FB6D0412D1}"/>
              </a:ext>
            </a:extLst>
          </p:cNvPr>
          <p:cNvSpPr txBox="1">
            <a:spLocks/>
          </p:cNvSpPr>
          <p:nvPr/>
        </p:nvSpPr>
        <p:spPr>
          <a:xfrm>
            <a:off x="1242646" y="1871003"/>
            <a:ext cx="9068972" cy="472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err="1"/>
              <a:t>Senzori</a:t>
            </a:r>
            <a:r>
              <a:rPr lang="en-US" dirty="0"/>
              <a:t> (de </a:t>
            </a:r>
            <a:r>
              <a:rPr lang="en-US" dirty="0" err="1"/>
              <a:t>tensiune</a:t>
            </a:r>
            <a:r>
              <a:rPr lang="en-US" dirty="0"/>
              <a:t>, de </a:t>
            </a:r>
            <a:r>
              <a:rPr lang="en-US" dirty="0" err="1"/>
              <a:t>curent</a:t>
            </a:r>
            <a:r>
              <a:rPr lang="en-US" dirty="0"/>
              <a:t>, de </a:t>
            </a:r>
            <a:r>
              <a:rPr lang="en-US" dirty="0" err="1"/>
              <a:t>temperatura</a:t>
            </a:r>
            <a:r>
              <a:rPr lang="en-US" dirty="0"/>
              <a:t>)</a:t>
            </a:r>
            <a:endParaRPr lang="en-US" sz="1800" dirty="0"/>
          </a:p>
          <a:p>
            <a:pPr fontAlgn="base"/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ro-RO" dirty="0"/>
              <a:t>microcontroller-ul</a:t>
            </a:r>
            <a:endParaRPr lang="en-US" sz="1800" dirty="0"/>
          </a:p>
          <a:p>
            <a:pPr fontAlgn="base"/>
            <a:r>
              <a:rPr lang="en-US" dirty="0"/>
              <a:t>Display cu </a:t>
            </a:r>
            <a:r>
              <a:rPr lang="en-US" dirty="0" err="1"/>
              <a:t>afișaj</a:t>
            </a:r>
            <a:r>
              <a:rPr lang="en-US" dirty="0"/>
              <a:t> digital</a:t>
            </a:r>
            <a:endParaRPr lang="en-US" sz="1800" dirty="0"/>
          </a:p>
          <a:p>
            <a:pPr fontAlgn="base"/>
            <a:r>
              <a:rPr lang="en-US" dirty="0" err="1"/>
              <a:t>Încărcător</a:t>
            </a:r>
            <a:r>
              <a:rPr lang="en-US" dirty="0"/>
              <a:t> </a:t>
            </a:r>
            <a:r>
              <a:rPr lang="ro-RO" dirty="0"/>
              <a:t>pentru acumulatori.</a:t>
            </a:r>
            <a:endParaRPr lang="en-US" sz="1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ro-RO" dirty="0"/>
          </a:p>
        </p:txBody>
      </p:sp>
      <p:pic>
        <p:nvPicPr>
          <p:cNvPr id="1028" name="Picture 4" descr="C:\Users\alex\Desktop\bms.PNG">
            <a:extLst>
              <a:ext uri="{FF2B5EF4-FFF2-40B4-BE49-F238E27FC236}">
                <a16:creationId xmlns:a16="http://schemas.microsoft.com/office/drawing/2014/main" id="{AE1CDE81-4C81-474F-ABD6-47B6026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49" y="2903586"/>
            <a:ext cx="6707234" cy="37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6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139-6738-4C98-B6AD-D75B7A22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Rolul BMS-ului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8DFB-876B-49DD-8BA3-AFEECC9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Sistemul</a:t>
            </a:r>
            <a:r>
              <a:rPr lang="en-US" sz="2400" dirty="0"/>
              <a:t> de management al </a:t>
            </a:r>
            <a:r>
              <a:rPr lang="en-US" sz="2400" dirty="0" err="1"/>
              <a:t>energiei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mașină</a:t>
            </a:r>
            <a:r>
              <a:rPr lang="en-US" sz="2400" dirty="0"/>
              <a:t> </a:t>
            </a:r>
            <a:r>
              <a:rPr lang="en-US" sz="2400" dirty="0" err="1"/>
              <a:t>electrică</a:t>
            </a:r>
            <a:r>
              <a:rPr lang="en-US" sz="2400" dirty="0"/>
              <a:t> are </a:t>
            </a:r>
            <a:r>
              <a:rPr lang="en-US" sz="2400" dirty="0" err="1"/>
              <a:t>rolul</a:t>
            </a:r>
            <a:r>
              <a:rPr lang="en-US" sz="2400" dirty="0"/>
              <a:t> de </a:t>
            </a:r>
            <a:r>
              <a:rPr lang="en-US" sz="2400" dirty="0" err="1"/>
              <a:t>garanta</a:t>
            </a:r>
            <a:r>
              <a:rPr lang="en-US" sz="2400" dirty="0"/>
              <a:t> </a:t>
            </a:r>
            <a:r>
              <a:rPr lang="en-US" sz="2400" dirty="0" err="1"/>
              <a:t>siguranța</a:t>
            </a:r>
            <a:r>
              <a:rPr lang="en-US" sz="2400" dirty="0"/>
              <a:t> </a:t>
            </a:r>
            <a:r>
              <a:rPr lang="en-US" sz="2400" dirty="0" err="1"/>
              <a:t>funcționării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condiții</a:t>
            </a:r>
            <a:r>
              <a:rPr lang="en-US" sz="2400" dirty="0"/>
              <a:t> de </a:t>
            </a:r>
            <a:r>
              <a:rPr lang="en-US" sz="2400" dirty="0" err="1"/>
              <a:t>siguranță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totodată</a:t>
            </a:r>
            <a:r>
              <a:rPr lang="en-US" sz="2400" dirty="0"/>
              <a:t> de a </a:t>
            </a:r>
            <a:r>
              <a:rPr lang="en-US" sz="2400" dirty="0" err="1"/>
              <a:t>prelungi</a:t>
            </a:r>
            <a:r>
              <a:rPr lang="en-US" sz="2400" dirty="0"/>
              <a:t> </a:t>
            </a:r>
            <a:r>
              <a:rPr lang="en-US" sz="2400" dirty="0" err="1"/>
              <a:t>viața</a:t>
            </a:r>
            <a:r>
              <a:rPr lang="en-US" sz="2400" dirty="0"/>
              <a:t> </a:t>
            </a:r>
            <a:r>
              <a:rPr lang="en-US" sz="2400" dirty="0" err="1"/>
              <a:t>bateriilor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regim</a:t>
            </a:r>
            <a:r>
              <a:rPr lang="en-US" sz="2400" dirty="0"/>
              <a:t> de </a:t>
            </a:r>
            <a:r>
              <a:rPr lang="en-US" sz="2400" dirty="0" err="1"/>
              <a:t>funcționare</a:t>
            </a:r>
            <a:r>
              <a:rPr lang="en-US" sz="2400" dirty="0"/>
              <a:t> </a:t>
            </a:r>
            <a:r>
              <a:rPr lang="en-US" sz="2400" dirty="0" err="1"/>
              <a:t>corespunzător</a:t>
            </a:r>
            <a:r>
              <a:rPr lang="ro-RO" sz="2400" dirty="0"/>
              <a:t>.</a:t>
            </a:r>
          </a:p>
          <a:p>
            <a:r>
              <a:rPr lang="ro-RO" sz="2400" dirty="0"/>
              <a:t>P</a:t>
            </a:r>
            <a:r>
              <a:rPr lang="en-US" sz="2400" dirty="0" err="1"/>
              <a:t>rin</a:t>
            </a:r>
            <a:r>
              <a:rPr lang="en-US" sz="2400" dirty="0"/>
              <a:t> </a:t>
            </a:r>
            <a:r>
              <a:rPr lang="en-US" sz="2400" dirty="0" err="1"/>
              <a:t>urmare</a:t>
            </a:r>
            <a:r>
              <a:rPr lang="en-US" sz="2400" dirty="0"/>
              <a:t>,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vehiculele</a:t>
            </a:r>
            <a:r>
              <a:rPr lang="en-US" sz="2400" dirty="0"/>
              <a:t> </a:t>
            </a:r>
            <a:r>
              <a:rPr lang="en-US" sz="2400" dirty="0" err="1"/>
              <a:t>electrice</a:t>
            </a:r>
            <a:r>
              <a:rPr lang="en-US" sz="2400" dirty="0"/>
              <a:t> </a:t>
            </a:r>
            <a:r>
              <a:rPr lang="en-US" sz="2400" dirty="0" err="1"/>
              <a:t>prezintă</a:t>
            </a:r>
            <a:r>
              <a:rPr lang="en-US" sz="2400" dirty="0"/>
              <a:t> un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se </a:t>
            </a:r>
            <a:r>
              <a:rPr lang="en-US" sz="2400" dirty="0" err="1"/>
              <a:t>gestionează</a:t>
            </a:r>
            <a:r>
              <a:rPr lang="en-US" sz="2400" dirty="0"/>
              <a:t> </a:t>
            </a:r>
            <a:r>
              <a:rPr lang="en-US" sz="2400" dirty="0" err="1"/>
              <a:t>consumul</a:t>
            </a:r>
            <a:r>
              <a:rPr lang="en-US" sz="2400" dirty="0"/>
              <a:t> de </a:t>
            </a:r>
            <a:r>
              <a:rPr lang="en-US" sz="2400" dirty="0" err="1"/>
              <a:t>energie</a:t>
            </a:r>
            <a:r>
              <a:rPr lang="en-US" sz="2400" dirty="0"/>
              <a:t> din </a:t>
            </a:r>
            <a:r>
              <a:rPr lang="en-US" sz="2400" dirty="0" err="1"/>
              <a:t>acumulatori</a:t>
            </a:r>
            <a:r>
              <a:rPr lang="en-US" sz="2400" dirty="0"/>
              <a:t>. </a:t>
            </a:r>
            <a:r>
              <a:rPr lang="en-US" sz="2400" dirty="0" err="1"/>
              <a:t>Monitorizarea</a:t>
            </a:r>
            <a:r>
              <a:rPr lang="en-US" sz="2400" dirty="0"/>
              <a:t> </a:t>
            </a:r>
            <a:r>
              <a:rPr lang="en-US" sz="2400" dirty="0" err="1"/>
              <a:t>bateriilor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vitală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mașinile</a:t>
            </a:r>
            <a:r>
              <a:rPr lang="en-US" sz="2400" dirty="0"/>
              <a:t> </a:t>
            </a:r>
            <a:r>
              <a:rPr lang="en-US" sz="2400" dirty="0" err="1"/>
              <a:t>electrice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primul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 din motive de </a:t>
            </a:r>
            <a:r>
              <a:rPr lang="en-US" sz="2400" dirty="0" err="1"/>
              <a:t>siguranță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pasageri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cei</a:t>
            </a:r>
            <a:r>
              <a:rPr lang="en-US" sz="2400" dirty="0"/>
              <a:t> din </a:t>
            </a:r>
            <a:r>
              <a:rPr lang="en-US" sz="2400" dirty="0" err="1"/>
              <a:t>jurul</a:t>
            </a:r>
            <a:r>
              <a:rPr lang="en-US" sz="2400" dirty="0"/>
              <a:t> </a:t>
            </a:r>
            <a:r>
              <a:rPr lang="en-US" sz="2400" dirty="0" err="1"/>
              <a:t>autovehiculului</a:t>
            </a:r>
            <a:r>
              <a:rPr lang="en-US" sz="2400" dirty="0"/>
              <a:t>.   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7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0FCF-B2EF-4AE6-88F1-1A30EAD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Bateriile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vehiculele</a:t>
            </a:r>
            <a:r>
              <a:rPr lang="en-US" b="1" dirty="0"/>
              <a:t> </a:t>
            </a:r>
            <a:r>
              <a:rPr lang="en-US" b="1" dirty="0" err="1"/>
              <a:t>electrice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A980-5F46-485E-A927-E6E7CE10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7107"/>
            <a:ext cx="4420655" cy="5050301"/>
          </a:xfrm>
        </p:spPr>
        <p:txBody>
          <a:bodyPr>
            <a:normAutofit/>
          </a:bodyPr>
          <a:lstStyle/>
          <a:p>
            <a:r>
              <a:rPr lang="en-US" sz="2400" dirty="0" err="1"/>
              <a:t>Vehiculele</a:t>
            </a:r>
            <a:r>
              <a:rPr lang="en-US" sz="2400" dirty="0"/>
              <a:t> </a:t>
            </a:r>
            <a:r>
              <a:rPr lang="en-US" sz="2400" dirty="0" err="1"/>
              <a:t>electrice</a:t>
            </a:r>
            <a:r>
              <a:rPr lang="en-US" sz="2400" dirty="0"/>
              <a:t> </a:t>
            </a:r>
            <a:r>
              <a:rPr lang="en-US" sz="2400" dirty="0" err="1"/>
              <a:t>necesită</a:t>
            </a:r>
            <a:r>
              <a:rPr lang="en-US" sz="2400" dirty="0"/>
              <a:t> o </a:t>
            </a:r>
            <a:r>
              <a:rPr lang="en-US" sz="2400" dirty="0" err="1"/>
              <a:t>sursă</a:t>
            </a:r>
            <a:r>
              <a:rPr lang="en-US" sz="2400" dirty="0"/>
              <a:t> </a:t>
            </a:r>
            <a:r>
              <a:rPr lang="en-US" sz="2400" dirty="0" err="1"/>
              <a:t>portabilă</a:t>
            </a:r>
            <a:r>
              <a:rPr lang="en-US" sz="2400" dirty="0"/>
              <a:t> de </a:t>
            </a:r>
            <a:r>
              <a:rPr lang="en-US" sz="2400" dirty="0" err="1"/>
              <a:t>energie</a:t>
            </a:r>
            <a:r>
              <a:rPr lang="en-US" sz="2400" dirty="0"/>
              <a:t> </a:t>
            </a:r>
            <a:r>
              <a:rPr lang="en-US" sz="2400" dirty="0" err="1"/>
              <a:t>electrică</a:t>
            </a:r>
            <a:r>
              <a:rPr lang="en-US" sz="2400" dirty="0"/>
              <a:t>. </a:t>
            </a:r>
            <a:r>
              <a:rPr lang="en-US" sz="2400" dirty="0" err="1"/>
              <a:t>Toată</a:t>
            </a:r>
            <a:r>
              <a:rPr lang="en-US" sz="2400" dirty="0"/>
              <a:t> </a:t>
            </a:r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energie</a:t>
            </a:r>
            <a:r>
              <a:rPr lang="en-US" sz="2400" dirty="0"/>
              <a:t> </a:t>
            </a:r>
            <a:r>
              <a:rPr lang="en-US" sz="2400" dirty="0" err="1"/>
              <a:t>electrică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stocată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</a:t>
            </a:r>
            <a:r>
              <a:rPr lang="en-US" sz="2400" dirty="0" err="1"/>
              <a:t>sistem</a:t>
            </a:r>
            <a:r>
              <a:rPr lang="en-US" sz="2400" dirty="0"/>
              <a:t> de </a:t>
            </a:r>
            <a:r>
              <a:rPr lang="en-US" sz="2400" dirty="0" err="1"/>
              <a:t>stocare</a:t>
            </a:r>
            <a:r>
              <a:rPr lang="en-US" sz="2400" dirty="0"/>
              <a:t> a </a:t>
            </a:r>
            <a:r>
              <a:rPr lang="en-US" sz="2400" dirty="0" err="1"/>
              <a:t>energiei</a:t>
            </a:r>
            <a:r>
              <a:rPr lang="en-US" sz="2400" dirty="0"/>
              <a:t>  care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corespundă</a:t>
            </a:r>
            <a:r>
              <a:rPr lang="en-US" sz="2400" dirty="0"/>
              <a:t> </a:t>
            </a:r>
            <a:r>
              <a:rPr lang="en-US" sz="2400" dirty="0" err="1"/>
              <a:t>cerințelor</a:t>
            </a:r>
            <a:r>
              <a:rPr lang="en-US" sz="2400" dirty="0"/>
              <a:t> </a:t>
            </a:r>
            <a:r>
              <a:rPr lang="en-US" sz="2400" dirty="0" err="1"/>
              <a:t>energetice</a:t>
            </a:r>
            <a:r>
              <a:rPr lang="en-US" sz="2400" dirty="0"/>
              <a:t> ale </a:t>
            </a:r>
            <a:r>
              <a:rPr lang="en-US" sz="2400" dirty="0" err="1"/>
              <a:t>diferitelor</a:t>
            </a:r>
            <a:r>
              <a:rPr lang="en-US" sz="2400" dirty="0"/>
              <a:t> </a:t>
            </a:r>
            <a:r>
              <a:rPr lang="en-US" sz="2400" dirty="0" err="1"/>
              <a:t>vehicule</a:t>
            </a:r>
            <a:r>
              <a:rPr lang="en-US" sz="2400" dirty="0"/>
              <a:t>(</a:t>
            </a:r>
            <a:r>
              <a:rPr lang="en-US" sz="2400" dirty="0" err="1"/>
              <a:t>sisteme</a:t>
            </a:r>
            <a:r>
              <a:rPr lang="en-US" sz="2400" dirty="0"/>
              <a:t> de </a:t>
            </a:r>
            <a:r>
              <a:rPr lang="en-US" sz="2400" dirty="0" err="1"/>
              <a:t>tracțiune</a:t>
            </a:r>
            <a:r>
              <a:rPr lang="en-US" sz="2400" dirty="0"/>
              <a:t>, </a:t>
            </a:r>
            <a:r>
              <a:rPr lang="en-US" sz="2400" dirty="0" err="1"/>
              <a:t>iluminat</a:t>
            </a:r>
            <a:r>
              <a:rPr lang="en-US" sz="2400" dirty="0"/>
              <a:t>, </a:t>
            </a:r>
            <a:r>
              <a:rPr lang="en-US" sz="2400" dirty="0" err="1"/>
              <a:t>climatizare</a:t>
            </a:r>
            <a:r>
              <a:rPr lang="en-US" sz="2400" dirty="0"/>
              <a:t>),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garanteze</a:t>
            </a:r>
            <a:r>
              <a:rPr lang="en-US" sz="2400" dirty="0"/>
              <a:t> o </a:t>
            </a:r>
            <a:r>
              <a:rPr lang="en-US" sz="2400" dirty="0" err="1"/>
              <a:t>autonomie</a:t>
            </a:r>
            <a:r>
              <a:rPr lang="en-US" sz="2400" dirty="0"/>
              <a:t> </a:t>
            </a:r>
            <a:r>
              <a:rPr lang="en-US" sz="2400" dirty="0" err="1"/>
              <a:t>rezonabilă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7E22A-E4F5-4C67-B2A9-B3295FC3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3" y="1478866"/>
            <a:ext cx="6297637" cy="46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4975-FD61-49FA-AF0F-0FB7C707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Bateriile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vehiculele</a:t>
            </a:r>
            <a:r>
              <a:rPr lang="en-US" b="1" dirty="0"/>
              <a:t> </a:t>
            </a:r>
            <a:r>
              <a:rPr lang="en-US" b="1" dirty="0" err="1"/>
              <a:t>electrice</a:t>
            </a:r>
            <a:r>
              <a:rPr lang="ro-RO" b="1" dirty="0"/>
              <a:t> VS</a:t>
            </a:r>
            <a:br>
              <a:rPr lang="ro-RO" b="1" dirty="0"/>
            </a:br>
            <a:r>
              <a:rPr lang="ro-RO" b="1" dirty="0"/>
              <a:t>Bateriile din cadrul masinilor clasice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0F1A-6D53-4A4A-8F5F-2EC1958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se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- </a:t>
            </a:r>
            <a:r>
              <a:rPr lang="en-US" dirty="0" err="1"/>
              <a:t>greutate</a:t>
            </a:r>
            <a:r>
              <a:rPr lang="en-US" dirty="0"/>
              <a:t>, </a:t>
            </a:r>
            <a:r>
              <a:rPr lang="en-US" dirty="0" err="1"/>
              <a:t>greutate</a:t>
            </a:r>
            <a:r>
              <a:rPr lang="en-US" dirty="0"/>
              <a:t> </a:t>
            </a:r>
            <a:r>
              <a:rPr lang="en-US" dirty="0" err="1"/>
              <a:t>energetică</a:t>
            </a:r>
            <a:r>
              <a:rPr lang="en-US" dirty="0"/>
              <a:t> - </a:t>
            </a:r>
            <a:r>
              <a:rPr lang="en-US" dirty="0" err="1"/>
              <a:t>densitatea</a:t>
            </a:r>
            <a:r>
              <a:rPr lang="en-US" dirty="0"/>
              <a:t> </a:t>
            </a:r>
            <a:r>
              <a:rPr lang="en-US" dirty="0" err="1"/>
              <a:t>energetică</a:t>
            </a:r>
            <a:r>
              <a:rPr lang="en-US" dirty="0"/>
              <a:t>. </a:t>
            </a:r>
            <a:r>
              <a:rPr lang="en-US" dirty="0" err="1"/>
              <a:t>Bateriile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ușoare</a:t>
            </a:r>
            <a:r>
              <a:rPr lang="en-US" dirty="0"/>
              <a:t> </a:t>
            </a:r>
            <a:r>
              <a:rPr lang="en-US" dirty="0" err="1"/>
              <a:t>reduc</a:t>
            </a:r>
            <a:r>
              <a:rPr lang="en-US" dirty="0"/>
              <a:t> </a:t>
            </a:r>
            <a:r>
              <a:rPr lang="en-US" dirty="0" err="1"/>
              <a:t>greutatea</a:t>
            </a:r>
            <a:r>
              <a:rPr lang="en-US" dirty="0"/>
              <a:t> </a:t>
            </a:r>
            <a:r>
              <a:rPr lang="en-US" dirty="0" err="1"/>
              <a:t>vehiculului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îmbunătățesc</a:t>
            </a:r>
            <a:r>
              <a:rPr lang="en-US" dirty="0"/>
              <a:t> </a:t>
            </a:r>
            <a:r>
              <a:rPr lang="en-US" dirty="0" err="1"/>
              <a:t>performanțele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7504-F01F-4E40-BF2E-F56A6E74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87" y="3334383"/>
            <a:ext cx="6586025" cy="3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4975-FD61-49FA-AF0F-0FB7C707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Bateriile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vehiculele</a:t>
            </a:r>
            <a:r>
              <a:rPr lang="en-US" b="1" dirty="0"/>
              <a:t> </a:t>
            </a:r>
            <a:r>
              <a:rPr lang="en-US" b="1" dirty="0" err="1"/>
              <a:t>electrice</a:t>
            </a:r>
            <a:r>
              <a:rPr lang="ro-RO" b="1" dirty="0"/>
              <a:t> VS</a:t>
            </a:r>
            <a:br>
              <a:rPr lang="ro-RO" b="1" dirty="0"/>
            </a:br>
            <a:r>
              <a:rPr lang="ro-RO" b="1" dirty="0"/>
              <a:t>Bateriile din cadrul masinilor clasice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0F1A-6D53-4A4A-8F5F-2EC1958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urmă</a:t>
            </a:r>
            <a:r>
              <a:rPr lang="en-US" dirty="0"/>
              <a:t> sunt </a:t>
            </a:r>
            <a:r>
              <a:rPr lang="en-US" dirty="0" err="1"/>
              <a:t>cunoscute</a:t>
            </a:r>
            <a:r>
              <a:rPr lang="en-US" dirty="0"/>
              <a:t> ca </a:t>
            </a:r>
            <a:r>
              <a:rPr lang="en-US" dirty="0" err="1"/>
              <a:t>baterii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porni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lumini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mașini</a:t>
            </a:r>
            <a:r>
              <a:rPr lang="en-US" dirty="0"/>
              <a:t> </a:t>
            </a:r>
            <a:r>
              <a:rPr lang="en-US" dirty="0" err="1"/>
              <a:t>convenționale</a:t>
            </a:r>
            <a:r>
              <a:rPr lang="en-US" dirty="0"/>
              <a:t>.  </a:t>
            </a:r>
            <a:r>
              <a:rPr lang="en-US" dirty="0" err="1"/>
              <a:t>Acestea</a:t>
            </a:r>
            <a:r>
              <a:rPr lang="en-US" dirty="0"/>
              <a:t> sunt de </a:t>
            </a:r>
            <a:r>
              <a:rPr lang="en-US" dirty="0" err="1"/>
              <a:t>regulă</a:t>
            </a:r>
            <a:r>
              <a:rPr lang="en-US" dirty="0"/>
              <a:t> </a:t>
            </a:r>
            <a:r>
              <a:rPr lang="en-US" dirty="0" err="1"/>
              <a:t>baterii</a:t>
            </a:r>
            <a:r>
              <a:rPr lang="en-US" dirty="0"/>
              <a:t> plumb-acid </a:t>
            </a:r>
            <a:r>
              <a:rPr lang="en-US" dirty="0" err="1"/>
              <a:t>și</a:t>
            </a:r>
            <a:r>
              <a:rPr lang="en-US" dirty="0"/>
              <a:t> sunt fabricate din </a:t>
            </a:r>
            <a:r>
              <a:rPr lang="en-US" dirty="0" err="1"/>
              <a:t>șase</a:t>
            </a:r>
            <a:r>
              <a:rPr lang="en-US" dirty="0"/>
              <a:t> </a:t>
            </a:r>
            <a:r>
              <a:rPr lang="en-US" dirty="0" err="1"/>
              <a:t>celule</a:t>
            </a:r>
            <a:r>
              <a:rPr lang="en-US" dirty="0"/>
              <a:t> </a:t>
            </a:r>
            <a:r>
              <a:rPr lang="en-US" dirty="0" err="1"/>
              <a:t>galvanice</a:t>
            </a:r>
            <a:r>
              <a:rPr lang="en-US" dirty="0"/>
              <a:t> </a:t>
            </a:r>
            <a:r>
              <a:rPr lang="en-US" dirty="0" err="1"/>
              <a:t>înseriate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furniza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12V.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487D3-46E9-41EA-8C06-B74CC2F3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6412"/>
            <a:ext cx="3285100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8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128</TotalTime>
  <Words>1337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Franklin Gothic Book</vt:lpstr>
      <vt:lpstr>Crop</vt:lpstr>
      <vt:lpstr>Battery Management System – BMS </vt:lpstr>
      <vt:lpstr>Introducere</vt:lpstr>
      <vt:lpstr>Ce este un Battery Management System(BMS)?</vt:lpstr>
      <vt:lpstr>SOC - State of Charge</vt:lpstr>
      <vt:lpstr>Componente Hardware</vt:lpstr>
      <vt:lpstr>Rolul BMS-ului</vt:lpstr>
      <vt:lpstr>Bateriile pentru vehiculele electrice</vt:lpstr>
      <vt:lpstr>Bateriile pentru vehiculele electrice VS Bateriile din cadrul masinilor clasice</vt:lpstr>
      <vt:lpstr>Bateriile pentru vehiculele electrice VS Bateriile din cadrul masinilor clasice</vt:lpstr>
      <vt:lpstr>Tipuri de baterii Bateriile cu plumb-acid</vt:lpstr>
      <vt:lpstr>Bateriile Nichel-Metal Hidrură</vt:lpstr>
      <vt:lpstr>Bateriile Litiu-Ion</vt:lpstr>
      <vt:lpstr>Raport performanta/distanta parcursa</vt:lpstr>
      <vt:lpstr>Încărcarea bateriilor</vt:lpstr>
      <vt:lpstr>Încărcarea la priză</vt:lpstr>
      <vt:lpstr>Încărcarea de la staţia de alimentare în curent alternativ</vt:lpstr>
      <vt:lpstr>Încărcarea de la staţia de alimentare în curent continuu</vt:lpstr>
      <vt:lpstr>PowerPoint Presentation</vt:lpstr>
      <vt:lpstr>Battery Management System</vt:lpstr>
      <vt:lpstr>PowerPoint Presentation</vt:lpstr>
      <vt:lpstr>Stadiul actual pe piață. Exemple: Tesla</vt:lpstr>
      <vt:lpstr>Volkswagen</vt:lpstr>
      <vt:lpstr>Nissan</vt:lpstr>
      <vt:lpstr>Concluzie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– BMS -</dc:title>
  <dc:creator>Iustin</dc:creator>
  <cp:lastModifiedBy>Iustin</cp:lastModifiedBy>
  <cp:revision>10</cp:revision>
  <dcterms:created xsi:type="dcterms:W3CDTF">2018-12-09T17:23:45Z</dcterms:created>
  <dcterms:modified xsi:type="dcterms:W3CDTF">2018-12-09T19:32:04Z</dcterms:modified>
</cp:coreProperties>
</file>