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Roboto"/>
      <p:regular r:id="rId24"/>
      <p:bold r:id="rId25"/>
      <p:italic r:id="rId26"/>
      <p:boldItalic r:id="rId27"/>
    </p:embeddedFont>
    <p:embeddedFont>
      <p:font typeface="Caveat"/>
      <p:regular r:id="rId28"/>
      <p:bold r:id="rId29"/>
    </p:embeddedFont>
    <p:embeddedFont>
      <p:font typeface="Montserrat"/>
      <p:regular r:id="rId30"/>
      <p:bold r:id="rId31"/>
      <p:italic r:id="rId32"/>
      <p:boldItalic r:id="rId33"/>
    </p:embeddedFont>
    <p:embeddedFont>
      <p:font typeface="Gill Sans"/>
      <p:regular r:id="rId34"/>
      <p:bold r:id="rId35"/>
    </p:embeddedFont>
    <p:embeddedFont>
      <p:font typeface="Merriweather"/>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jqCQYhpFM/l4nHzNziWSrqNDXl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DB6AE1E-21C9-425E-9617-B942404FBDA6}">
  <a:tblStyle styleId="{6DB6AE1E-21C9-425E-9617-B942404FBD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Cavea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ve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GillSans-bold.fntdata"/><Relationship Id="rId12" Type="http://schemas.openxmlformats.org/officeDocument/2006/relationships/slide" Target="slides/slide7.xml"/><Relationship Id="rId34" Type="http://schemas.openxmlformats.org/officeDocument/2006/relationships/font" Target="fonts/GillSans-regular.fntdata"/><Relationship Id="rId15" Type="http://schemas.openxmlformats.org/officeDocument/2006/relationships/slide" Target="slides/slide10.xml"/><Relationship Id="rId37" Type="http://schemas.openxmlformats.org/officeDocument/2006/relationships/font" Target="fonts/Merriweather-bold.fntdata"/><Relationship Id="rId14" Type="http://schemas.openxmlformats.org/officeDocument/2006/relationships/slide" Target="slides/slide9.xml"/><Relationship Id="rId36" Type="http://schemas.openxmlformats.org/officeDocument/2006/relationships/font" Target="fonts/Merriweather-regular.fntdata"/><Relationship Id="rId17" Type="http://schemas.openxmlformats.org/officeDocument/2006/relationships/slide" Target="slides/slide12.xml"/><Relationship Id="rId39" Type="http://schemas.openxmlformats.org/officeDocument/2006/relationships/font" Target="fonts/Merriweather-boldItalic.fntdata"/><Relationship Id="rId16" Type="http://schemas.openxmlformats.org/officeDocument/2006/relationships/slide" Target="slides/slide11.xml"/><Relationship Id="rId38" Type="http://schemas.openxmlformats.org/officeDocument/2006/relationships/font" Target="fonts/Merriweather-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f9502bbb6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5f9502bbb6_0_8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f9502bbb6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5f9502bbb6_0_7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f9502bbb6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5f9502bbb6_0_7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f9502bbb6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5f9502bbb6_0_8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f9502bbb6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5f9502bbb6_0_8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f9502bbb6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5f9502bbb6_0_7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f9502bbb6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5f9502bbb6_0_9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5f9502bbb6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5f9502bbb6_0_9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f9502bbb6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5f9502bbb6_0_9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f9502bbb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5f9502bbb6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f9502bbb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5f9502bbb6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f9502bbb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5f9502bbb6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f9502bbb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5f9502bbb6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f9502bbb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5f9502bbb6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f9502bbb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5f9502bbb6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f9502bbb6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5f9502bbb6_0_6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 name="Shape 14"/>
        <p:cNvGrpSpPr/>
        <p:nvPr/>
      </p:nvGrpSpPr>
      <p:grpSpPr>
        <a:xfrm>
          <a:off x="0" y="0"/>
          <a:ext cx="0" cy="0"/>
          <a:chOff x="0" y="0"/>
          <a:chExt cx="0" cy="0"/>
        </a:xfrm>
      </p:grpSpPr>
      <p:sp>
        <p:nvSpPr>
          <p:cNvPr id="15" name="Google Shape;15;p4"/>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4"/>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20" name="Google Shape;20;p4"/>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2" name="Shape 82"/>
        <p:cNvGrpSpPr/>
        <p:nvPr/>
      </p:nvGrpSpPr>
      <p:grpSpPr>
        <a:xfrm>
          <a:off x="0" y="0"/>
          <a:ext cx="0" cy="0"/>
          <a:chOff x="0" y="0"/>
          <a:chExt cx="0" cy="0"/>
        </a:xfrm>
      </p:grpSpPr>
      <p:sp>
        <p:nvSpPr>
          <p:cNvPr id="83" name="Google Shape;83;p1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3"/>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1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88" name="Google Shape;88;p1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4"/>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4"/>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1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95" name="Google Shape;95;p14"/>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27" name="Google Shape;27;p5"/>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6"/>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6"/>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1" name="Google Shape;31;p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34" name="Google Shape;34;p6"/>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7"/>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7"/>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7"/>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9" name="Google Shape;39;p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42" name="Google Shape;42;p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8"/>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8"/>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6" name="Google Shape;46;p8"/>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8"/>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8" name="Google Shape;48;p8"/>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52" name="Google Shape;52;p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58" name="Google Shape;58;p9"/>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1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sp>
        <p:nvSpPr>
          <p:cNvPr id="64" name="Google Shape;64;p11"/>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1"/>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11"/>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1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70" name="Google Shape;70;p11"/>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12"/>
          <p:cNvGrpSpPr/>
          <p:nvPr/>
        </p:nvGrpSpPr>
        <p:grpSpPr>
          <a:xfrm>
            <a:off x="7477387" y="482170"/>
            <a:ext cx="4074533" cy="5149101"/>
            <a:chOff x="7477387" y="482170"/>
            <a:chExt cx="4074533" cy="5149101"/>
          </a:xfrm>
        </p:grpSpPr>
        <p:sp>
          <p:nvSpPr>
            <p:cNvPr id="73" name="Google Shape;73;p12"/>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2"/>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2"/>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p:nvPr>
            <p:ph idx="2" type="pic"/>
          </p:nvPr>
        </p:nvSpPr>
        <p:spPr>
          <a:xfrm>
            <a:off x="8124389" y="1122542"/>
            <a:ext cx="2791171" cy="3866327"/>
          </a:xfrm>
          <a:prstGeom prst="rect">
            <a:avLst/>
          </a:prstGeom>
          <a:solidFill>
            <a:srgbClr val="D8D8D8"/>
          </a:solidFill>
          <a:ln>
            <a:noFill/>
          </a:ln>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accent1"/>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20000"/>
              </a:lnSpc>
              <a:spcBef>
                <a:spcPts val="500"/>
              </a:spcBef>
              <a:spcAft>
                <a:spcPts val="0"/>
              </a:spcAft>
              <a:buClr>
                <a:schemeClr val="accent1"/>
              </a:buClr>
              <a:buSzPts val="2800"/>
              <a:buFont typeface="Arial"/>
              <a:buNone/>
              <a:defRPr b="0" i="0" sz="2800" u="none" cap="none" strike="noStrike">
                <a:solidFill>
                  <a:schemeClr val="dk1"/>
                </a:solidFill>
                <a:latin typeface="Gill Sans"/>
                <a:ea typeface="Gill Sans"/>
                <a:cs typeface="Gill Sans"/>
                <a:sym typeface="Gill Sans"/>
              </a:defRPr>
            </a:lvl2pPr>
            <a:lvl3pPr lvl="2" marR="0" rtl="0" algn="l">
              <a:lnSpc>
                <a:spcPct val="120000"/>
              </a:lnSpc>
              <a:spcBef>
                <a:spcPts val="500"/>
              </a:spcBef>
              <a:spcAft>
                <a:spcPts val="0"/>
              </a:spcAft>
              <a:buClr>
                <a:schemeClr val="accent1"/>
              </a:buClr>
              <a:buSzPts val="2400"/>
              <a:buFont typeface="Arial"/>
              <a:buNone/>
              <a:defRPr b="0" i="0" sz="2400" u="none" cap="none" strike="noStrike">
                <a:solidFill>
                  <a:schemeClr val="dk1"/>
                </a:solidFill>
                <a:latin typeface="Gill Sans"/>
                <a:ea typeface="Gill Sans"/>
                <a:cs typeface="Gill Sans"/>
                <a:sym typeface="Gill Sans"/>
              </a:defRPr>
            </a:lvl3pPr>
            <a:lvl4pPr lvl="3"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4pPr>
            <a:lvl5pPr lvl="4"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5pPr>
            <a:lvl6pPr lvl="5"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77" name="Google Shape;77;p12"/>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12"/>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81" name="Google Shape;81;p12"/>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3"/>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cxnSp>
        <p:nvCxnSpPr>
          <p:cNvPr id="13" name="Google Shape;13;p3"/>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14.png"/><Relationship Id="rId6"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jpg"/><Relationship Id="rId9"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3.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tile algn="tl" flip="none" tx="0" sx="100000" ty="0" sy="100000"/>
        </a:blipFill>
      </p:bgPr>
    </p:bg>
    <p:spTree>
      <p:nvGrpSpPr>
        <p:cNvPr id="99" name="Shape 99"/>
        <p:cNvGrpSpPr/>
        <p:nvPr/>
      </p:nvGrpSpPr>
      <p:grpSpPr>
        <a:xfrm>
          <a:off x="0" y="0"/>
          <a:ext cx="0" cy="0"/>
          <a:chOff x="0" y="0"/>
          <a:chExt cx="0" cy="0"/>
        </a:xfrm>
      </p:grpSpPr>
      <p:sp>
        <p:nvSpPr>
          <p:cNvPr id="100" name="Google Shape;100;p1"/>
          <p:cNvSpPr/>
          <p:nvPr/>
        </p:nvSpPr>
        <p:spPr>
          <a:xfrm>
            <a:off x="2" y="0"/>
            <a:ext cx="12191696" cy="6858000"/>
          </a:xfrm>
          <a:prstGeom prst="rect">
            <a:avLst/>
          </a:prstGeom>
          <a:blipFill rotWithShape="1">
            <a:blip r:embed="rId3">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1" name="Google Shape;101;p1"/>
          <p:cNvSpPr/>
          <p:nvPr/>
        </p:nvSpPr>
        <p:spPr>
          <a:xfrm>
            <a:off x="0" y="2019476"/>
            <a:ext cx="12192000" cy="4105800"/>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cxnSp>
        <p:nvCxnSpPr>
          <p:cNvPr id="102" name="Google Shape;102;p1"/>
          <p:cNvCxnSpPr/>
          <p:nvPr/>
        </p:nvCxnSpPr>
        <p:spPr>
          <a:xfrm>
            <a:off x="1452617" y="3528543"/>
            <a:ext cx="4171479" cy="0"/>
          </a:xfrm>
          <a:prstGeom prst="straightConnector1">
            <a:avLst/>
          </a:prstGeom>
          <a:noFill/>
          <a:ln cap="flat" cmpd="sng" w="31750">
            <a:solidFill>
              <a:schemeClr val="accent1"/>
            </a:solidFill>
            <a:prstDash val="solid"/>
            <a:round/>
            <a:headEnd len="sm" w="sm" type="none"/>
            <a:tailEnd len="sm" w="sm" type="none"/>
          </a:ln>
        </p:spPr>
      </p:cxnSp>
      <p:pic>
        <p:nvPicPr>
          <p:cNvPr descr="A close up of a logo&#10;&#10;Description automatically generated" id="103" name="Google Shape;103;p1"/>
          <p:cNvPicPr preferRelativeResize="0"/>
          <p:nvPr/>
        </p:nvPicPr>
        <p:blipFill rotWithShape="1">
          <a:blip r:embed="rId4">
            <a:alphaModFix/>
          </a:blip>
          <a:srcRect b="0" l="0" r="0" t="0"/>
          <a:stretch/>
        </p:blipFill>
        <p:spPr>
          <a:xfrm>
            <a:off x="6244251" y="805583"/>
            <a:ext cx="4660762" cy="4660762"/>
          </a:xfrm>
          <a:prstGeom prst="rect">
            <a:avLst/>
          </a:prstGeom>
          <a:noFill/>
          <a:ln>
            <a:noFill/>
          </a:ln>
        </p:spPr>
      </p:pic>
      <p:pic>
        <p:nvPicPr>
          <p:cNvPr id="104" name="Google Shape;104;p1"/>
          <p:cNvPicPr preferRelativeResize="0"/>
          <p:nvPr/>
        </p:nvPicPr>
        <p:blipFill rotWithShape="1">
          <a:blip r:embed="rId5">
            <a:alphaModFix/>
          </a:blip>
          <a:srcRect b="-1538" l="0" r="0" t="1538"/>
          <a:stretch/>
        </p:blipFill>
        <p:spPr>
          <a:xfrm>
            <a:off x="0" y="6126480"/>
            <a:ext cx="12192000" cy="742950"/>
          </a:xfrm>
          <a:prstGeom prst="rect">
            <a:avLst/>
          </a:prstGeom>
          <a:noFill/>
          <a:ln>
            <a:noFill/>
          </a:ln>
        </p:spPr>
      </p:pic>
      <p:cxnSp>
        <p:nvCxnSpPr>
          <p:cNvPr id="105" name="Google Shape;105;p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
        <p:nvSpPr>
          <p:cNvPr id="106" name="Google Shape;106;p1"/>
          <p:cNvSpPr txBox="1"/>
          <p:nvPr/>
        </p:nvSpPr>
        <p:spPr>
          <a:xfrm>
            <a:off x="3486150" y="371475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07" name="Google Shape;107;p1"/>
          <p:cNvSpPr txBox="1"/>
          <p:nvPr/>
        </p:nvSpPr>
        <p:spPr>
          <a:xfrm>
            <a:off x="571500" y="6314257"/>
            <a:ext cx="1107281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rgbClr val="002060"/>
                </a:solidFill>
                <a:latin typeface="Gill Sans"/>
                <a:ea typeface="Gill Sans"/>
                <a:cs typeface="Gill Sans"/>
                <a:sym typeface="Gill Sans"/>
              </a:rPr>
              <a:t>International Conference on Cybernetics, Cognition &amp; Machine Learning Applications (16</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-17</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 August), Goa, India</a:t>
            </a:r>
            <a:endParaRPr sz="1800">
              <a:solidFill>
                <a:srgbClr val="002060"/>
              </a:solidFill>
              <a:latin typeface="Gill Sans"/>
              <a:ea typeface="Gill Sans"/>
              <a:cs typeface="Gill Sans"/>
              <a:sym typeface="Gill Sans"/>
            </a:endParaRPr>
          </a:p>
        </p:txBody>
      </p:sp>
      <p:sp>
        <p:nvSpPr>
          <p:cNvPr id="108" name="Google Shape;108;p1"/>
          <p:cNvSpPr txBox="1"/>
          <p:nvPr/>
        </p:nvSpPr>
        <p:spPr>
          <a:xfrm>
            <a:off x="440725" y="1991775"/>
            <a:ext cx="5960100" cy="1646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IN" sz="3000">
                <a:latin typeface="Merriweather"/>
                <a:ea typeface="Merriweather"/>
                <a:cs typeface="Merriweather"/>
                <a:sym typeface="Merriweather"/>
              </a:rPr>
              <a:t>Multi-Resolution Hierarchical Clustering by</a:t>
            </a:r>
            <a:endParaRPr sz="3000">
              <a:latin typeface="Merriweather"/>
              <a:ea typeface="Merriweather"/>
              <a:cs typeface="Merriweather"/>
              <a:sym typeface="Merriweather"/>
            </a:endParaRPr>
          </a:p>
          <a:p>
            <a:pPr indent="0" lvl="0" marL="0" rtl="0" algn="ctr">
              <a:spcBef>
                <a:spcPts val="0"/>
              </a:spcBef>
              <a:spcAft>
                <a:spcPts val="0"/>
              </a:spcAft>
              <a:buNone/>
            </a:pPr>
            <a:r>
              <a:rPr lang="en-IN" sz="3000">
                <a:latin typeface="Merriweather"/>
                <a:ea typeface="Merriweather"/>
                <a:cs typeface="Merriweather"/>
                <a:sym typeface="Merriweather"/>
              </a:rPr>
              <a:t>Vector Quantization</a:t>
            </a:r>
            <a:endParaRPr sz="3000">
              <a:latin typeface="Merriweather"/>
              <a:ea typeface="Merriweather"/>
              <a:cs typeface="Merriweather"/>
              <a:sym typeface="Merriweather"/>
            </a:endParaRPr>
          </a:p>
          <a:p>
            <a:pPr indent="0" lvl="0" marL="0" rtl="0" algn="ctr">
              <a:spcBef>
                <a:spcPts val="0"/>
              </a:spcBef>
              <a:spcAft>
                <a:spcPts val="0"/>
              </a:spcAft>
              <a:buNone/>
            </a:pPr>
            <a:r>
              <a:t/>
            </a:r>
            <a:endParaRPr sz="5400">
              <a:latin typeface="Trebuchet MS"/>
              <a:ea typeface="Trebuchet MS"/>
              <a:cs typeface="Trebuchet MS"/>
              <a:sym typeface="Trebuchet MS"/>
            </a:endParaRPr>
          </a:p>
        </p:txBody>
      </p:sp>
      <p:sp>
        <p:nvSpPr>
          <p:cNvPr id="109" name="Google Shape;109;p1"/>
          <p:cNvSpPr txBox="1"/>
          <p:nvPr/>
        </p:nvSpPr>
        <p:spPr>
          <a:xfrm>
            <a:off x="1231900" y="2889250"/>
            <a:ext cx="4587900" cy="58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2500">
                <a:latin typeface="Merriweather"/>
                <a:ea typeface="Merriweather"/>
                <a:cs typeface="Merriweather"/>
                <a:sym typeface="Merriweather"/>
              </a:rPr>
              <a:t>Paper ID : </a:t>
            </a:r>
            <a:r>
              <a:rPr lang="en-IN" sz="2500">
                <a:latin typeface="Montserrat"/>
                <a:ea typeface="Montserrat"/>
                <a:cs typeface="Montserrat"/>
                <a:sym typeface="Montserrat"/>
              </a:rPr>
              <a:t>1 4 6</a:t>
            </a:r>
            <a:endParaRPr sz="2500">
              <a:latin typeface="Montserrat"/>
              <a:ea typeface="Montserrat"/>
              <a:cs typeface="Montserrat"/>
              <a:sym typeface="Montserrat"/>
            </a:endParaRPr>
          </a:p>
        </p:txBody>
      </p:sp>
      <p:sp>
        <p:nvSpPr>
          <p:cNvPr id="110" name="Google Shape;110;p1"/>
          <p:cNvSpPr txBox="1"/>
          <p:nvPr/>
        </p:nvSpPr>
        <p:spPr>
          <a:xfrm>
            <a:off x="-586258" y="3898433"/>
            <a:ext cx="7767000" cy="1096800"/>
          </a:xfrm>
          <a:prstGeom prst="rect">
            <a:avLst/>
          </a:prstGeom>
          <a:noFill/>
          <a:ln>
            <a:noFill/>
          </a:ln>
        </p:spPr>
        <p:txBody>
          <a:bodyPr anchorCtr="0" anchor="t" bIns="45700" lIns="91425" spcFirstLastPara="1" rIns="91425" wrap="square" tIns="45700">
            <a:noAutofit/>
          </a:bodyPr>
          <a:lstStyle/>
          <a:p>
            <a:pPr indent="0" lvl="0" marL="457200" rtl="0" algn="ctr">
              <a:lnSpc>
                <a:spcPct val="115000"/>
              </a:lnSpc>
              <a:spcBef>
                <a:spcPts val="0"/>
              </a:spcBef>
              <a:spcAft>
                <a:spcPts val="0"/>
              </a:spcAft>
              <a:buNone/>
            </a:pPr>
            <a:r>
              <a:rPr lang="en-IN" sz="1800">
                <a:latin typeface="Merriweather"/>
                <a:ea typeface="Merriweather"/>
                <a:cs typeface="Merriweather"/>
                <a:sym typeface="Merriweather"/>
              </a:rPr>
              <a:t>Mainak Pal , Preeti Mukherjee and Amit Konar</a:t>
            </a:r>
            <a:endParaRPr sz="1800">
              <a:latin typeface="Merriweather"/>
              <a:ea typeface="Merriweather"/>
              <a:cs typeface="Merriweather"/>
              <a:sym typeface="Merriweather"/>
            </a:endParaRPr>
          </a:p>
          <a:p>
            <a:pPr indent="0" lvl="0" marL="457200" rtl="0" algn="ctr">
              <a:lnSpc>
                <a:spcPct val="115000"/>
              </a:lnSpc>
              <a:spcBef>
                <a:spcPts val="0"/>
              </a:spcBef>
              <a:spcAft>
                <a:spcPts val="0"/>
              </a:spcAft>
              <a:buNone/>
            </a:pPr>
            <a:r>
              <a:rPr lang="en-IN" sz="1800">
                <a:latin typeface="Merriweather"/>
                <a:ea typeface="Merriweather"/>
                <a:cs typeface="Merriweather"/>
                <a:sym typeface="Merriweather"/>
              </a:rPr>
              <a:t>Artificial Intelligence Laboratory</a:t>
            </a:r>
            <a:endParaRPr sz="1800">
              <a:latin typeface="Merriweather"/>
              <a:ea typeface="Merriweather"/>
              <a:cs typeface="Merriweather"/>
              <a:sym typeface="Merriweather"/>
            </a:endParaRPr>
          </a:p>
          <a:p>
            <a:pPr indent="0" lvl="0" marL="457200" rtl="0" algn="ctr">
              <a:lnSpc>
                <a:spcPct val="115000"/>
              </a:lnSpc>
              <a:spcBef>
                <a:spcPts val="0"/>
              </a:spcBef>
              <a:spcAft>
                <a:spcPts val="0"/>
              </a:spcAft>
              <a:buNone/>
            </a:pPr>
            <a:r>
              <a:rPr lang="en-IN" sz="1800">
                <a:latin typeface="Merriweather"/>
                <a:ea typeface="Merriweather"/>
                <a:cs typeface="Merriweather"/>
                <a:sym typeface="Merriweather"/>
              </a:rPr>
              <a:t>Jadavpur University</a:t>
            </a:r>
            <a:endParaRPr sz="1800">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tile algn="tl" flip="none" tx="0" sx="100002" ty="0" sy="100002"/>
        </a:blipFill>
      </p:bgPr>
    </p:bg>
    <p:spTree>
      <p:nvGrpSpPr>
        <p:cNvPr id="221" name="Shape 221"/>
        <p:cNvGrpSpPr/>
        <p:nvPr/>
      </p:nvGrpSpPr>
      <p:grpSpPr>
        <a:xfrm>
          <a:off x="0" y="0"/>
          <a:ext cx="0" cy="0"/>
          <a:chOff x="0" y="0"/>
          <a:chExt cx="0" cy="0"/>
        </a:xfrm>
      </p:grpSpPr>
      <p:sp>
        <p:nvSpPr>
          <p:cNvPr id="222" name="Google Shape;222;g5f9502bbb6_0_858"/>
          <p:cNvSpPr/>
          <p:nvPr/>
        </p:nvSpPr>
        <p:spPr>
          <a:xfrm>
            <a:off x="2" y="0"/>
            <a:ext cx="12191700" cy="6858000"/>
          </a:xfrm>
          <a:prstGeom prst="rect">
            <a:avLst/>
          </a:prstGeom>
          <a:blipFill rotWithShape="1">
            <a:blip r:embed="rId3">
              <a:alphaModFix/>
            </a:blip>
            <a:tile algn="tl" flip="none" tx="0" sx="100002" ty="0" sy="100002"/>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23" name="Google Shape;223;g5f9502bbb6_0_858"/>
          <p:cNvSpPr/>
          <p:nvPr/>
        </p:nvSpPr>
        <p:spPr>
          <a:xfrm>
            <a:off x="0" y="0"/>
            <a:ext cx="12192000" cy="612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224" name="Google Shape;224;g5f9502bbb6_0_858"/>
          <p:cNvPicPr preferRelativeResize="0"/>
          <p:nvPr/>
        </p:nvPicPr>
        <p:blipFill rotWithShape="1">
          <a:blip r:embed="rId4">
            <a:alphaModFix/>
          </a:blip>
          <a:srcRect b="-1539" l="0" r="0" t="1540"/>
          <a:stretch/>
        </p:blipFill>
        <p:spPr>
          <a:xfrm>
            <a:off x="0" y="6126480"/>
            <a:ext cx="12192000" cy="742950"/>
          </a:xfrm>
          <a:prstGeom prst="rect">
            <a:avLst/>
          </a:prstGeom>
          <a:noFill/>
          <a:ln>
            <a:noFill/>
          </a:ln>
        </p:spPr>
      </p:pic>
      <p:cxnSp>
        <p:nvCxnSpPr>
          <p:cNvPr id="225" name="Google Shape;225;g5f9502bbb6_0_858"/>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
        <p:nvSpPr>
          <p:cNvPr id="226" name="Google Shape;226;g5f9502bbb6_0_858"/>
          <p:cNvSpPr txBox="1"/>
          <p:nvPr/>
        </p:nvSpPr>
        <p:spPr>
          <a:xfrm>
            <a:off x="3486150" y="3714750"/>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27" name="Google Shape;227;g5f9502bbb6_0_858"/>
          <p:cNvSpPr txBox="1"/>
          <p:nvPr/>
        </p:nvSpPr>
        <p:spPr>
          <a:xfrm>
            <a:off x="571500" y="6314257"/>
            <a:ext cx="110727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rgbClr val="002060"/>
                </a:solidFill>
                <a:latin typeface="Gill Sans"/>
                <a:ea typeface="Gill Sans"/>
                <a:cs typeface="Gill Sans"/>
                <a:sym typeface="Gill Sans"/>
              </a:rPr>
              <a:t>International Conference on Cybernetics, Cognition &amp; Machine Learning Applications (16</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-17</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 August), Goa, India</a:t>
            </a:r>
            <a:endParaRPr sz="1800">
              <a:solidFill>
                <a:srgbClr val="002060"/>
              </a:solidFill>
              <a:latin typeface="Gill Sans"/>
              <a:ea typeface="Gill Sans"/>
              <a:cs typeface="Gill Sans"/>
              <a:sym typeface="Gill Sans"/>
            </a:endParaRPr>
          </a:p>
        </p:txBody>
      </p:sp>
      <p:sp>
        <p:nvSpPr>
          <p:cNvPr id="228" name="Google Shape;228;g5f9502bbb6_0_858"/>
          <p:cNvSpPr txBox="1"/>
          <p:nvPr/>
        </p:nvSpPr>
        <p:spPr>
          <a:xfrm>
            <a:off x="2130525" y="22100"/>
            <a:ext cx="8423400" cy="53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IN" sz="2600">
                <a:solidFill>
                  <a:srgbClr val="000000"/>
                </a:solidFill>
                <a:latin typeface="Merriweather"/>
                <a:ea typeface="Merriweather"/>
                <a:cs typeface="Merriweather"/>
                <a:sym typeface="Merriweather"/>
              </a:rPr>
              <a:t>Illustrating the principles used in the Algorithm</a:t>
            </a:r>
            <a:endParaRPr sz="2600">
              <a:latin typeface="Trebuchet MS"/>
              <a:ea typeface="Trebuchet MS"/>
              <a:cs typeface="Trebuchet MS"/>
              <a:sym typeface="Trebuchet MS"/>
            </a:endParaRPr>
          </a:p>
        </p:txBody>
      </p:sp>
      <p:graphicFrame>
        <p:nvGraphicFramePr>
          <p:cNvPr id="229" name="Google Shape;229;g5f9502bbb6_0_858"/>
          <p:cNvGraphicFramePr/>
          <p:nvPr/>
        </p:nvGraphicFramePr>
        <p:xfrm>
          <a:off x="2435425" y="1371600"/>
          <a:ext cx="3000000" cy="3000000"/>
        </p:xfrm>
        <a:graphic>
          <a:graphicData uri="http://schemas.openxmlformats.org/drawingml/2006/table">
            <a:tbl>
              <a:tblPr>
                <a:noFill/>
                <a:tableStyleId>{6DB6AE1E-21C9-425E-9617-B942404FBDA6}</a:tableStyleId>
              </a:tblPr>
              <a:tblGrid>
                <a:gridCol w="1703975"/>
                <a:gridCol w="1703975"/>
                <a:gridCol w="1703975"/>
                <a:gridCol w="1703975"/>
                <a:gridCol w="1703975"/>
              </a:tblGrid>
              <a:tr h="381000">
                <a:tc>
                  <a:txBody>
                    <a:bodyPr/>
                    <a:lstStyle/>
                    <a:p>
                      <a:pPr indent="0" lvl="0" marL="0" rtl="0" algn="ctr">
                        <a:spcBef>
                          <a:spcPts val="0"/>
                        </a:spcBef>
                        <a:spcAft>
                          <a:spcPts val="0"/>
                        </a:spcAft>
                        <a:buNone/>
                      </a:pPr>
                      <a:r>
                        <a:rPr lang="en-IN" sz="1800">
                          <a:latin typeface="Montserrat"/>
                          <a:ea typeface="Montserrat"/>
                          <a:cs typeface="Montserrat"/>
                          <a:sym typeface="Montserrat"/>
                        </a:rPr>
                        <a:t>5</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8 . 5 </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3</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6 . 2</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12</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381000">
                <a:tc>
                  <a:txBody>
                    <a:bodyPr/>
                    <a:lstStyle/>
                    <a:p>
                      <a:pPr indent="0" lvl="0" marL="0" rtl="0" algn="ctr">
                        <a:spcBef>
                          <a:spcPts val="0"/>
                        </a:spcBef>
                        <a:spcAft>
                          <a:spcPts val="0"/>
                        </a:spcAft>
                        <a:buNone/>
                      </a:pPr>
                      <a:r>
                        <a:rPr lang="en-IN" sz="1800">
                          <a:latin typeface="Montserrat"/>
                          <a:ea typeface="Montserrat"/>
                          <a:cs typeface="Montserrat"/>
                          <a:sym typeface="Montserrat"/>
                        </a:rPr>
                        <a:t>6 . 2</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5</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5 . 2</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8</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9</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r>
              <a:tr h="381000">
                <a:tc>
                  <a:txBody>
                    <a:bodyPr/>
                    <a:lstStyle/>
                    <a:p>
                      <a:pPr indent="0" lvl="0" marL="0" rtl="0" algn="ctr">
                        <a:spcBef>
                          <a:spcPts val="0"/>
                        </a:spcBef>
                        <a:spcAft>
                          <a:spcPts val="0"/>
                        </a:spcAft>
                        <a:buNone/>
                      </a:pPr>
                      <a:r>
                        <a:rPr lang="en-IN" sz="1800">
                          <a:latin typeface="Montserrat"/>
                          <a:ea typeface="Montserrat"/>
                          <a:cs typeface="Montserrat"/>
                          <a:sym typeface="Montserrat"/>
                        </a:rPr>
                        <a:t>4 . 8</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8 . 2</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3 . 9</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6 . 2</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11 . 5</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381000">
                <a:tc>
                  <a:txBody>
                    <a:bodyPr/>
                    <a:lstStyle/>
                    <a:p>
                      <a:pPr indent="0" lvl="0" marL="0" rtl="0" algn="ctr">
                        <a:spcBef>
                          <a:spcPts val="0"/>
                        </a:spcBef>
                        <a:spcAft>
                          <a:spcPts val="0"/>
                        </a:spcAft>
                        <a:buNone/>
                      </a:pPr>
                      <a:r>
                        <a:rPr lang="en-IN" sz="1800">
                          <a:latin typeface="Montserrat"/>
                          <a:ea typeface="Montserrat"/>
                          <a:cs typeface="Montserrat"/>
                          <a:sym typeface="Montserrat"/>
                        </a:rPr>
                        <a:t>5 . 1</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8 . 4</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3 . 2</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6 . 4</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 12 . 2</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381000">
                <a:tc>
                  <a:txBody>
                    <a:bodyPr/>
                    <a:lstStyle/>
                    <a:p>
                      <a:pPr indent="0" lvl="0" marL="0" rtl="0" algn="ctr">
                        <a:spcBef>
                          <a:spcPts val="0"/>
                        </a:spcBef>
                        <a:spcAft>
                          <a:spcPts val="0"/>
                        </a:spcAft>
                        <a:buNone/>
                      </a:pPr>
                      <a:r>
                        <a:rPr lang="en-IN" sz="1800">
                          <a:latin typeface="Montserrat"/>
                          <a:ea typeface="Montserrat"/>
                          <a:cs typeface="Montserrat"/>
                          <a:sym typeface="Montserrat"/>
                        </a:rPr>
                        <a:t>3</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13</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6</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4</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10 . 8</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r>
              <a:tr h="381000">
                <a:tc>
                  <a:txBody>
                    <a:bodyPr/>
                    <a:lstStyle/>
                    <a:p>
                      <a:pPr indent="0" lvl="0" marL="0" rtl="0" algn="ctr">
                        <a:spcBef>
                          <a:spcPts val="0"/>
                        </a:spcBef>
                        <a:spcAft>
                          <a:spcPts val="0"/>
                        </a:spcAft>
                        <a:buNone/>
                      </a:pPr>
                      <a:r>
                        <a:rPr lang="en-IN" sz="1800">
                          <a:latin typeface="Montserrat"/>
                          <a:ea typeface="Montserrat"/>
                          <a:cs typeface="Montserrat"/>
                          <a:sym typeface="Montserrat"/>
                        </a:rPr>
                        <a:t>4 . 9</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8 . 7</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2 . 9</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6 . 1 </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11 . 9</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381000">
                <a:tc>
                  <a:txBody>
                    <a:bodyPr/>
                    <a:lstStyle/>
                    <a:p>
                      <a:pPr indent="0" lvl="0" marL="0" rtl="0" algn="ctr">
                        <a:spcBef>
                          <a:spcPts val="0"/>
                        </a:spcBef>
                        <a:spcAft>
                          <a:spcPts val="0"/>
                        </a:spcAft>
                        <a:buNone/>
                      </a:pPr>
                      <a:r>
                        <a:rPr lang="en-IN" sz="1800">
                          <a:latin typeface="Montserrat"/>
                          <a:ea typeface="Montserrat"/>
                          <a:cs typeface="Montserrat"/>
                          <a:sym typeface="Montserrat"/>
                        </a:rPr>
                        <a:t>7</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10 . 2</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0</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4 . 8</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IN" sz="1800">
                          <a:latin typeface="Montserrat"/>
                          <a:ea typeface="Montserrat"/>
                          <a:cs typeface="Montserrat"/>
                          <a:sym typeface="Montserrat"/>
                        </a:rPr>
                        <a:t>15</a:t>
                      </a:r>
                      <a:endParaRPr sz="1800">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r>
            </a:tbl>
          </a:graphicData>
        </a:graphic>
      </p:graphicFrame>
      <p:sp>
        <p:nvSpPr>
          <p:cNvPr id="230" name="Google Shape;230;g5f9502bbb6_0_858"/>
          <p:cNvSpPr/>
          <p:nvPr/>
        </p:nvSpPr>
        <p:spPr>
          <a:xfrm>
            <a:off x="2797275" y="1415800"/>
            <a:ext cx="974400" cy="338400"/>
          </a:xfrm>
          <a:prstGeom prst="flowChartConnector">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5f9502bbb6_0_858"/>
          <p:cNvSpPr/>
          <p:nvPr/>
        </p:nvSpPr>
        <p:spPr>
          <a:xfrm>
            <a:off x="4473675" y="1415800"/>
            <a:ext cx="974400" cy="338400"/>
          </a:xfrm>
          <a:prstGeom prst="flowChartConnector">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5f9502bbb6_0_858"/>
          <p:cNvSpPr/>
          <p:nvPr/>
        </p:nvSpPr>
        <p:spPr>
          <a:xfrm>
            <a:off x="6226275" y="1415800"/>
            <a:ext cx="974400" cy="338400"/>
          </a:xfrm>
          <a:prstGeom prst="flowChartConnector">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5f9502bbb6_0_858"/>
          <p:cNvSpPr/>
          <p:nvPr/>
        </p:nvSpPr>
        <p:spPr>
          <a:xfrm>
            <a:off x="7902675" y="1415800"/>
            <a:ext cx="974400" cy="338400"/>
          </a:xfrm>
          <a:prstGeom prst="flowChartConnector">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5f9502bbb6_0_858"/>
          <p:cNvSpPr/>
          <p:nvPr/>
        </p:nvSpPr>
        <p:spPr>
          <a:xfrm>
            <a:off x="9579075" y="1415800"/>
            <a:ext cx="974400" cy="338400"/>
          </a:xfrm>
          <a:prstGeom prst="flowChartConnector">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5" name="Google Shape;235;g5f9502bbb6_0_858"/>
          <p:cNvPicPr preferRelativeResize="0"/>
          <p:nvPr/>
        </p:nvPicPr>
        <p:blipFill rotWithShape="1">
          <a:blip r:embed="rId5">
            <a:alphaModFix/>
          </a:blip>
          <a:srcRect b="6617" l="28017" r="67468" t="42084"/>
          <a:stretch/>
        </p:blipFill>
        <p:spPr>
          <a:xfrm>
            <a:off x="1815750" y="1360200"/>
            <a:ext cx="550249" cy="3288075"/>
          </a:xfrm>
          <a:prstGeom prst="rect">
            <a:avLst/>
          </a:prstGeom>
          <a:noFill/>
          <a:ln>
            <a:noFill/>
          </a:ln>
        </p:spPr>
      </p:pic>
      <p:cxnSp>
        <p:nvCxnSpPr>
          <p:cNvPr id="236" name="Google Shape;236;g5f9502bbb6_0_858"/>
          <p:cNvCxnSpPr/>
          <p:nvPr/>
        </p:nvCxnSpPr>
        <p:spPr>
          <a:xfrm>
            <a:off x="1986500" y="1383750"/>
            <a:ext cx="268500" cy="0"/>
          </a:xfrm>
          <a:prstGeom prst="straightConnector1">
            <a:avLst/>
          </a:prstGeom>
          <a:noFill/>
          <a:ln cap="flat" cmpd="sng" w="9525">
            <a:solidFill>
              <a:srgbClr val="2C3C43"/>
            </a:solidFill>
            <a:prstDash val="solid"/>
            <a:round/>
            <a:headEnd len="med" w="med" type="none"/>
            <a:tailEnd len="med" w="med" type="triangle"/>
          </a:ln>
        </p:spPr>
      </p:cxnSp>
      <p:cxnSp>
        <p:nvCxnSpPr>
          <p:cNvPr id="237" name="Google Shape;237;g5f9502bbb6_0_858"/>
          <p:cNvCxnSpPr/>
          <p:nvPr/>
        </p:nvCxnSpPr>
        <p:spPr>
          <a:xfrm>
            <a:off x="1986500" y="1917150"/>
            <a:ext cx="268500" cy="0"/>
          </a:xfrm>
          <a:prstGeom prst="straightConnector1">
            <a:avLst/>
          </a:prstGeom>
          <a:noFill/>
          <a:ln cap="flat" cmpd="sng" w="9525">
            <a:solidFill>
              <a:srgbClr val="2C3C43"/>
            </a:solidFill>
            <a:prstDash val="solid"/>
            <a:round/>
            <a:headEnd len="med" w="med" type="none"/>
            <a:tailEnd len="med" w="med" type="triangle"/>
          </a:ln>
        </p:spPr>
      </p:cxnSp>
      <p:cxnSp>
        <p:nvCxnSpPr>
          <p:cNvPr id="238" name="Google Shape;238;g5f9502bbb6_0_858"/>
          <p:cNvCxnSpPr/>
          <p:nvPr/>
        </p:nvCxnSpPr>
        <p:spPr>
          <a:xfrm>
            <a:off x="1986500" y="2374350"/>
            <a:ext cx="268500" cy="0"/>
          </a:xfrm>
          <a:prstGeom prst="straightConnector1">
            <a:avLst/>
          </a:prstGeom>
          <a:noFill/>
          <a:ln cap="flat" cmpd="sng" w="9525">
            <a:solidFill>
              <a:srgbClr val="2C3C43"/>
            </a:solidFill>
            <a:prstDash val="solid"/>
            <a:round/>
            <a:headEnd len="med" w="med" type="none"/>
            <a:tailEnd len="med" w="med" type="triangle"/>
          </a:ln>
        </p:spPr>
      </p:cxnSp>
      <p:cxnSp>
        <p:nvCxnSpPr>
          <p:cNvPr id="239" name="Google Shape;239;g5f9502bbb6_0_858"/>
          <p:cNvCxnSpPr/>
          <p:nvPr/>
        </p:nvCxnSpPr>
        <p:spPr>
          <a:xfrm>
            <a:off x="1986500" y="2831550"/>
            <a:ext cx="268500" cy="0"/>
          </a:xfrm>
          <a:prstGeom prst="straightConnector1">
            <a:avLst/>
          </a:prstGeom>
          <a:noFill/>
          <a:ln cap="flat" cmpd="sng" w="9525">
            <a:solidFill>
              <a:srgbClr val="2C3C43"/>
            </a:solidFill>
            <a:prstDash val="solid"/>
            <a:round/>
            <a:headEnd len="med" w="med" type="none"/>
            <a:tailEnd len="med" w="med" type="triangle"/>
          </a:ln>
        </p:spPr>
      </p:cxnSp>
      <p:cxnSp>
        <p:nvCxnSpPr>
          <p:cNvPr id="240" name="Google Shape;240;g5f9502bbb6_0_858"/>
          <p:cNvCxnSpPr/>
          <p:nvPr/>
        </p:nvCxnSpPr>
        <p:spPr>
          <a:xfrm>
            <a:off x="1986500" y="3288750"/>
            <a:ext cx="268500" cy="0"/>
          </a:xfrm>
          <a:prstGeom prst="straightConnector1">
            <a:avLst/>
          </a:prstGeom>
          <a:noFill/>
          <a:ln cap="flat" cmpd="sng" w="9525">
            <a:solidFill>
              <a:srgbClr val="2C3C43"/>
            </a:solidFill>
            <a:prstDash val="solid"/>
            <a:round/>
            <a:headEnd len="med" w="med" type="none"/>
            <a:tailEnd len="med" w="med" type="triangle"/>
          </a:ln>
        </p:spPr>
      </p:cxnSp>
      <p:cxnSp>
        <p:nvCxnSpPr>
          <p:cNvPr id="241" name="Google Shape;241;g5f9502bbb6_0_858"/>
          <p:cNvCxnSpPr/>
          <p:nvPr/>
        </p:nvCxnSpPr>
        <p:spPr>
          <a:xfrm>
            <a:off x="1986500" y="3745950"/>
            <a:ext cx="268500" cy="0"/>
          </a:xfrm>
          <a:prstGeom prst="straightConnector1">
            <a:avLst/>
          </a:prstGeom>
          <a:noFill/>
          <a:ln cap="flat" cmpd="sng" w="9525">
            <a:solidFill>
              <a:srgbClr val="2C3C43"/>
            </a:solidFill>
            <a:prstDash val="solid"/>
            <a:round/>
            <a:headEnd len="med" w="med" type="none"/>
            <a:tailEnd len="med" w="med" type="triangle"/>
          </a:ln>
        </p:spPr>
      </p:cxnSp>
      <p:cxnSp>
        <p:nvCxnSpPr>
          <p:cNvPr id="242" name="Google Shape;242;g5f9502bbb6_0_858"/>
          <p:cNvCxnSpPr/>
          <p:nvPr/>
        </p:nvCxnSpPr>
        <p:spPr>
          <a:xfrm>
            <a:off x="1986500" y="4203150"/>
            <a:ext cx="268500" cy="0"/>
          </a:xfrm>
          <a:prstGeom prst="straightConnector1">
            <a:avLst/>
          </a:prstGeom>
          <a:noFill/>
          <a:ln cap="flat" cmpd="sng" w="9525">
            <a:solidFill>
              <a:srgbClr val="2C3C43"/>
            </a:solidFill>
            <a:prstDash val="solid"/>
            <a:round/>
            <a:headEnd len="med" w="med" type="none"/>
            <a:tailEnd len="med" w="med" type="triangle"/>
          </a:ln>
        </p:spPr>
      </p:cxnSp>
      <p:pic>
        <p:nvPicPr>
          <p:cNvPr id="243" name="Google Shape;243;g5f9502bbb6_0_858"/>
          <p:cNvPicPr preferRelativeResize="0"/>
          <p:nvPr/>
        </p:nvPicPr>
        <p:blipFill rotWithShape="1">
          <a:blip r:embed="rId6">
            <a:alphaModFix/>
          </a:blip>
          <a:srcRect b="19298" l="26677" r="29732" t="76614"/>
          <a:stretch/>
        </p:blipFill>
        <p:spPr>
          <a:xfrm>
            <a:off x="2738500" y="986075"/>
            <a:ext cx="7690098" cy="338400"/>
          </a:xfrm>
          <a:prstGeom prst="rect">
            <a:avLst/>
          </a:prstGeom>
          <a:noFill/>
          <a:ln>
            <a:noFill/>
          </a:ln>
        </p:spPr>
      </p:pic>
      <p:sp>
        <p:nvSpPr>
          <p:cNvPr id="244" name="Google Shape;244;g5f9502bbb6_0_858"/>
          <p:cNvSpPr txBox="1"/>
          <p:nvPr/>
        </p:nvSpPr>
        <p:spPr>
          <a:xfrm rot="-5400000">
            <a:off x="851250" y="2589525"/>
            <a:ext cx="17715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00">
                <a:latin typeface="Montserrat"/>
                <a:ea typeface="Montserrat"/>
                <a:cs typeface="Montserrat"/>
                <a:sym typeface="Montserrat"/>
              </a:rPr>
              <a:t>Data Points</a:t>
            </a:r>
            <a:endParaRPr sz="1800">
              <a:latin typeface="Montserrat"/>
              <a:ea typeface="Montserrat"/>
              <a:cs typeface="Montserrat"/>
              <a:sym typeface="Montserrat"/>
            </a:endParaRPr>
          </a:p>
        </p:txBody>
      </p:sp>
      <p:sp>
        <p:nvSpPr>
          <p:cNvPr id="245" name="Google Shape;245;g5f9502bbb6_0_858"/>
          <p:cNvSpPr txBox="1"/>
          <p:nvPr/>
        </p:nvSpPr>
        <p:spPr>
          <a:xfrm>
            <a:off x="5837500" y="581800"/>
            <a:ext cx="16641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00">
                <a:latin typeface="Montserrat"/>
                <a:ea typeface="Montserrat"/>
                <a:cs typeface="Montserrat"/>
                <a:sym typeface="Montserrat"/>
              </a:rPr>
              <a:t>Features</a:t>
            </a:r>
            <a:endParaRPr sz="1800">
              <a:latin typeface="Montserrat"/>
              <a:ea typeface="Montserrat"/>
              <a:cs typeface="Montserrat"/>
              <a:sym typeface="Montserrat"/>
            </a:endParaRPr>
          </a:p>
        </p:txBody>
      </p:sp>
      <p:graphicFrame>
        <p:nvGraphicFramePr>
          <p:cNvPr id="246" name="Google Shape;246;g5f9502bbb6_0_858"/>
          <p:cNvGraphicFramePr/>
          <p:nvPr/>
        </p:nvGraphicFramePr>
        <p:xfrm>
          <a:off x="2435425" y="4624800"/>
          <a:ext cx="3000000" cy="3000000"/>
        </p:xfrm>
        <a:graphic>
          <a:graphicData uri="http://schemas.openxmlformats.org/drawingml/2006/table">
            <a:tbl>
              <a:tblPr>
                <a:noFill/>
                <a:tableStyleId>{6DB6AE1E-21C9-425E-9617-B942404FBDA6}</a:tableStyleId>
              </a:tblPr>
              <a:tblGrid>
                <a:gridCol w="1703975"/>
                <a:gridCol w="1703975"/>
                <a:gridCol w="1703975"/>
                <a:gridCol w="1703975"/>
                <a:gridCol w="1703975"/>
              </a:tblGrid>
              <a:tr h="381000">
                <a:tc>
                  <a:txBody>
                    <a:bodyPr/>
                    <a:lstStyle/>
                    <a:p>
                      <a:pPr indent="0" lvl="0" marL="0" rtl="0" algn="ctr">
                        <a:spcBef>
                          <a:spcPts val="0"/>
                        </a:spcBef>
                        <a:spcAft>
                          <a:spcPts val="0"/>
                        </a:spcAft>
                        <a:buNone/>
                      </a:pPr>
                      <a:r>
                        <a:rPr lang="en-IN" sz="1800">
                          <a:latin typeface="Montserrat"/>
                          <a:ea typeface="Montserrat"/>
                          <a:cs typeface="Montserrat"/>
                          <a:sym typeface="Montserrat"/>
                        </a:rPr>
                        <a:t>[ 3 - 7 ]</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IN" sz="1800">
                          <a:solidFill>
                            <a:srgbClr val="000000"/>
                          </a:solidFill>
                          <a:latin typeface="Montserrat"/>
                          <a:ea typeface="Montserrat"/>
                          <a:cs typeface="Montserrat"/>
                          <a:sym typeface="Montserrat"/>
                        </a:rPr>
                        <a:t>[ 5 - 13 ]</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IN" sz="1800">
                          <a:solidFill>
                            <a:srgbClr val="000000"/>
                          </a:solidFill>
                          <a:latin typeface="Montserrat"/>
                          <a:ea typeface="Montserrat"/>
                          <a:cs typeface="Montserrat"/>
                          <a:sym typeface="Montserrat"/>
                        </a:rPr>
                        <a:t>[ 0 - 6 ]</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IN" sz="1800">
                          <a:solidFill>
                            <a:srgbClr val="000000"/>
                          </a:solidFill>
                          <a:latin typeface="Montserrat"/>
                          <a:ea typeface="Montserrat"/>
                          <a:cs typeface="Montserrat"/>
                          <a:sym typeface="Montserrat"/>
                        </a:rPr>
                        <a:t>[ 4 - 8 ]</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IN" sz="1800">
                          <a:solidFill>
                            <a:srgbClr val="000000"/>
                          </a:solidFill>
                          <a:latin typeface="Montserrat"/>
                          <a:ea typeface="Montserrat"/>
                          <a:cs typeface="Montserrat"/>
                          <a:sym typeface="Montserrat"/>
                        </a:rPr>
                        <a:t>[ 9.2 - 15.2 ]</a:t>
                      </a:r>
                      <a:endParaRPr sz="1800">
                        <a:latin typeface="Montserrat"/>
                        <a:ea typeface="Montserrat"/>
                        <a:cs typeface="Montserrat"/>
                        <a:sym typeface="Montserrat"/>
                      </a:endParaRPr>
                    </a:p>
                  </a:txBody>
                  <a:tcPr marT="91425" marB="91425" marR="91425" marL="91425"/>
                </a:tc>
              </a:tr>
            </a:tbl>
          </a:graphicData>
        </a:graphic>
      </p:graphicFrame>
      <p:sp>
        <p:nvSpPr>
          <p:cNvPr id="247" name="Google Shape;247;g5f9502bbb6_0_858"/>
          <p:cNvSpPr txBox="1"/>
          <p:nvPr/>
        </p:nvSpPr>
        <p:spPr>
          <a:xfrm>
            <a:off x="1212300" y="4538800"/>
            <a:ext cx="1134900" cy="53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a:latin typeface="Montserrat"/>
                <a:ea typeface="Montserrat"/>
                <a:cs typeface="Montserrat"/>
                <a:sym typeface="Montserrat"/>
              </a:rPr>
              <a:t>Dynamic range</a:t>
            </a:r>
            <a:endParaRPr>
              <a:latin typeface="Montserrat"/>
              <a:ea typeface="Montserrat"/>
              <a:cs typeface="Montserrat"/>
              <a:sym typeface="Montserrat"/>
            </a:endParaRPr>
          </a:p>
        </p:txBody>
      </p:sp>
      <p:graphicFrame>
        <p:nvGraphicFramePr>
          <p:cNvPr id="248" name="Google Shape;248;g5f9502bbb6_0_858"/>
          <p:cNvGraphicFramePr/>
          <p:nvPr/>
        </p:nvGraphicFramePr>
        <p:xfrm>
          <a:off x="2435425" y="5158200"/>
          <a:ext cx="3000000" cy="3000000"/>
        </p:xfrm>
        <a:graphic>
          <a:graphicData uri="http://schemas.openxmlformats.org/drawingml/2006/table">
            <a:tbl>
              <a:tblPr>
                <a:noFill/>
                <a:tableStyleId>{6DB6AE1E-21C9-425E-9617-B942404FBDA6}</a:tableStyleId>
              </a:tblPr>
              <a:tblGrid>
                <a:gridCol w="1703975"/>
                <a:gridCol w="1703975"/>
                <a:gridCol w="1703975"/>
                <a:gridCol w="1703975"/>
                <a:gridCol w="1703975"/>
              </a:tblGrid>
              <a:tr h="381000">
                <a:tc>
                  <a:txBody>
                    <a:bodyPr/>
                    <a:lstStyle/>
                    <a:p>
                      <a:pPr indent="0" lvl="0" marL="0" rtl="0" algn="ctr">
                        <a:spcBef>
                          <a:spcPts val="0"/>
                        </a:spcBef>
                        <a:spcAft>
                          <a:spcPts val="0"/>
                        </a:spcAft>
                        <a:buNone/>
                      </a:pPr>
                      <a:r>
                        <a:rPr lang="en-IN" sz="1800">
                          <a:latin typeface="Montserrat"/>
                          <a:ea typeface="Montserrat"/>
                          <a:cs typeface="Montserrat"/>
                          <a:sym typeface="Montserrat"/>
                        </a:rPr>
                        <a:t>(7-3)*5% = 0.2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IN" sz="1800">
                          <a:solidFill>
                            <a:srgbClr val="000000"/>
                          </a:solidFill>
                          <a:latin typeface="Montserrat"/>
                          <a:ea typeface="Montserrat"/>
                          <a:cs typeface="Montserrat"/>
                          <a:sym typeface="Montserrat"/>
                        </a:rPr>
                        <a:t>(13-5)*5%=0.4</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IN" sz="1800">
                          <a:solidFill>
                            <a:srgbClr val="000000"/>
                          </a:solidFill>
                          <a:latin typeface="Montserrat"/>
                          <a:ea typeface="Montserrat"/>
                          <a:cs typeface="Montserrat"/>
                          <a:sym typeface="Montserrat"/>
                        </a:rPr>
                        <a:t>(6-0)*5% = 0.3</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IN" sz="1800">
                          <a:solidFill>
                            <a:srgbClr val="000000"/>
                          </a:solidFill>
                          <a:latin typeface="Montserrat"/>
                          <a:ea typeface="Montserrat"/>
                          <a:cs typeface="Montserrat"/>
                          <a:sym typeface="Montserrat"/>
                        </a:rPr>
                        <a:t>(8-4)*5%=0.2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IN" sz="1800">
                          <a:solidFill>
                            <a:srgbClr val="000000"/>
                          </a:solidFill>
                          <a:latin typeface="Montserrat"/>
                          <a:ea typeface="Montserrat"/>
                          <a:cs typeface="Montserrat"/>
                          <a:sym typeface="Montserrat"/>
                        </a:rPr>
                        <a:t>(15-9)*5%=0.3 </a:t>
                      </a:r>
                      <a:endParaRPr sz="1800">
                        <a:latin typeface="Montserrat"/>
                        <a:ea typeface="Montserrat"/>
                        <a:cs typeface="Montserrat"/>
                        <a:sym typeface="Montserrat"/>
                      </a:endParaRPr>
                    </a:p>
                  </a:txBody>
                  <a:tcPr marT="91425" marB="91425" marR="91425" marL="91425"/>
                </a:tc>
              </a:tr>
            </a:tbl>
          </a:graphicData>
        </a:graphic>
      </p:graphicFrame>
      <p:sp>
        <p:nvSpPr>
          <p:cNvPr id="249" name="Google Shape;249;g5f9502bbb6_0_858"/>
          <p:cNvSpPr txBox="1"/>
          <p:nvPr/>
        </p:nvSpPr>
        <p:spPr>
          <a:xfrm>
            <a:off x="1212300" y="5072200"/>
            <a:ext cx="1134900" cy="53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a:latin typeface="Montserrat"/>
                <a:ea typeface="Montserrat"/>
                <a:cs typeface="Montserrat"/>
                <a:sym typeface="Montserrat"/>
              </a:rPr>
              <a:t>Allowable</a:t>
            </a:r>
            <a:endParaRPr>
              <a:latin typeface="Montserrat"/>
              <a:ea typeface="Montserrat"/>
              <a:cs typeface="Montserrat"/>
              <a:sym typeface="Montserrat"/>
            </a:endParaRPr>
          </a:p>
          <a:p>
            <a:pPr indent="0" lvl="0" marL="0" rtl="0" algn="ctr">
              <a:spcBef>
                <a:spcPts val="0"/>
              </a:spcBef>
              <a:spcAft>
                <a:spcPts val="0"/>
              </a:spcAft>
              <a:buNone/>
            </a:pPr>
            <a:r>
              <a:rPr lang="en-IN">
                <a:latin typeface="Montserrat"/>
                <a:ea typeface="Montserrat"/>
                <a:cs typeface="Montserrat"/>
                <a:sym typeface="Montserrat"/>
              </a:rPr>
              <a:t>radius</a:t>
            </a:r>
            <a:endParaRPr>
              <a:latin typeface="Montserrat"/>
              <a:ea typeface="Montserrat"/>
              <a:cs typeface="Montserrat"/>
              <a:sym typeface="Montserrat"/>
            </a:endParaRPr>
          </a:p>
        </p:txBody>
      </p:sp>
      <p:graphicFrame>
        <p:nvGraphicFramePr>
          <p:cNvPr id="250" name="Google Shape;250;g5f9502bbb6_0_858"/>
          <p:cNvGraphicFramePr/>
          <p:nvPr/>
        </p:nvGraphicFramePr>
        <p:xfrm>
          <a:off x="2435425" y="5691600"/>
          <a:ext cx="3000000" cy="3000000"/>
        </p:xfrm>
        <a:graphic>
          <a:graphicData uri="http://schemas.openxmlformats.org/drawingml/2006/table">
            <a:tbl>
              <a:tblPr>
                <a:noFill/>
                <a:tableStyleId>{6DB6AE1E-21C9-425E-9617-B942404FBDA6}</a:tableStyleId>
              </a:tblPr>
              <a:tblGrid>
                <a:gridCol w="1703975"/>
                <a:gridCol w="1703975"/>
                <a:gridCol w="1703975"/>
                <a:gridCol w="1703975"/>
                <a:gridCol w="1703975"/>
              </a:tblGrid>
              <a:tr h="381000">
                <a:tc>
                  <a:txBody>
                    <a:bodyPr/>
                    <a:lstStyle/>
                    <a:p>
                      <a:pPr indent="0" lvl="0" marL="0" rtl="0" algn="ctr">
                        <a:spcBef>
                          <a:spcPts val="0"/>
                        </a:spcBef>
                        <a:spcAft>
                          <a:spcPts val="0"/>
                        </a:spcAft>
                        <a:buNone/>
                      </a:pPr>
                      <a:r>
                        <a:rPr lang="en-IN" sz="1800">
                          <a:latin typeface="Montserrat"/>
                          <a:ea typeface="Montserrat"/>
                          <a:cs typeface="Montserrat"/>
                          <a:sym typeface="Montserrat"/>
                        </a:rPr>
                        <a:t>5  </a:t>
                      </a:r>
                      <a:r>
                        <a:rPr lang="en-IN" sz="1800">
                          <a:solidFill>
                            <a:srgbClr val="000000"/>
                          </a:solidFill>
                          <a:latin typeface="Montserrat"/>
                          <a:ea typeface="Montserrat"/>
                          <a:cs typeface="Montserrat"/>
                          <a:sym typeface="Montserrat"/>
                        </a:rPr>
                        <a:t>± </a:t>
                      </a:r>
                      <a:r>
                        <a:rPr lang="en-IN" sz="1800">
                          <a:latin typeface="Montserrat"/>
                          <a:ea typeface="Montserrat"/>
                          <a:cs typeface="Montserrat"/>
                          <a:sym typeface="Montserrat"/>
                        </a:rPr>
                        <a:t>0.2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IN" sz="1800">
                          <a:solidFill>
                            <a:srgbClr val="000000"/>
                          </a:solidFill>
                          <a:latin typeface="Montserrat"/>
                          <a:ea typeface="Montserrat"/>
                          <a:cs typeface="Montserrat"/>
                          <a:sym typeface="Montserrat"/>
                        </a:rPr>
                        <a:t>8.5  ± 0.4</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IN" sz="1800">
                          <a:solidFill>
                            <a:srgbClr val="000000"/>
                          </a:solidFill>
                          <a:latin typeface="Montserrat"/>
                          <a:ea typeface="Montserrat"/>
                          <a:cs typeface="Montserrat"/>
                          <a:sym typeface="Montserrat"/>
                        </a:rPr>
                        <a:t>3  ± 0.3</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IN" sz="1800">
                          <a:solidFill>
                            <a:srgbClr val="000000"/>
                          </a:solidFill>
                          <a:latin typeface="Montserrat"/>
                          <a:ea typeface="Montserrat"/>
                          <a:cs typeface="Montserrat"/>
                          <a:sym typeface="Montserrat"/>
                        </a:rPr>
                        <a:t>6.2  ± 0.2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IN" sz="1800">
                          <a:solidFill>
                            <a:srgbClr val="000000"/>
                          </a:solidFill>
                          <a:latin typeface="Montserrat"/>
                          <a:ea typeface="Montserrat"/>
                          <a:cs typeface="Montserrat"/>
                          <a:sym typeface="Montserrat"/>
                        </a:rPr>
                        <a:t>12  ± 0.3 </a:t>
                      </a:r>
                      <a:endParaRPr sz="1800">
                        <a:latin typeface="Montserrat"/>
                        <a:ea typeface="Montserrat"/>
                        <a:cs typeface="Montserrat"/>
                        <a:sym typeface="Montserrat"/>
                      </a:endParaRPr>
                    </a:p>
                  </a:txBody>
                  <a:tcPr marT="91425" marB="91425" marR="91425" marL="91425"/>
                </a:tc>
              </a:tr>
            </a:tbl>
          </a:graphicData>
        </a:graphic>
      </p:graphicFrame>
      <p:sp>
        <p:nvSpPr>
          <p:cNvPr id="251" name="Google Shape;251;g5f9502bbb6_0_858"/>
          <p:cNvSpPr txBox="1"/>
          <p:nvPr/>
        </p:nvSpPr>
        <p:spPr>
          <a:xfrm>
            <a:off x="1212300" y="5605600"/>
            <a:ext cx="1134900" cy="53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a:latin typeface="Montserrat"/>
                <a:ea typeface="Montserrat"/>
                <a:cs typeface="Montserrat"/>
                <a:sym typeface="Montserrat"/>
              </a:rPr>
              <a:t>Allowable</a:t>
            </a:r>
            <a:endParaRPr>
              <a:latin typeface="Montserrat"/>
              <a:ea typeface="Montserrat"/>
              <a:cs typeface="Montserrat"/>
              <a:sym typeface="Montserrat"/>
            </a:endParaRPr>
          </a:p>
          <a:p>
            <a:pPr indent="0" lvl="0" marL="0" rtl="0" algn="ctr">
              <a:spcBef>
                <a:spcPts val="0"/>
              </a:spcBef>
              <a:spcAft>
                <a:spcPts val="0"/>
              </a:spcAft>
              <a:buNone/>
            </a:pPr>
            <a:r>
              <a:rPr lang="en-IN">
                <a:latin typeface="Montserrat"/>
                <a:ea typeface="Montserrat"/>
                <a:cs typeface="Montserrat"/>
                <a:sym typeface="Montserrat"/>
              </a:rPr>
              <a:t>range</a:t>
            </a:r>
            <a:endParaRPr>
              <a:latin typeface="Montserrat"/>
              <a:ea typeface="Montserrat"/>
              <a:cs typeface="Montserrat"/>
              <a:sym typeface="Montserrat"/>
            </a:endParaRPr>
          </a:p>
        </p:txBody>
      </p:sp>
      <p:sp>
        <p:nvSpPr>
          <p:cNvPr id="252" name="Google Shape;252;g5f9502bbb6_0_858"/>
          <p:cNvSpPr/>
          <p:nvPr/>
        </p:nvSpPr>
        <p:spPr>
          <a:xfrm>
            <a:off x="2289800" y="2685676"/>
            <a:ext cx="8832300" cy="6489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5f9502bbb6_0_858"/>
          <p:cNvSpPr/>
          <p:nvPr/>
        </p:nvSpPr>
        <p:spPr>
          <a:xfrm>
            <a:off x="2289800" y="3562088"/>
            <a:ext cx="8832300" cy="6489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 close up of a logo&#10;&#10;Description automatically generated" id="254" name="Google Shape;254;g5f9502bbb6_0_858"/>
          <p:cNvPicPr preferRelativeResize="0"/>
          <p:nvPr/>
        </p:nvPicPr>
        <p:blipFill rotWithShape="1">
          <a:blip r:embed="rId7">
            <a:alphaModFix/>
          </a:blip>
          <a:srcRect b="0" l="0" r="0" t="0"/>
          <a:stretch/>
        </p:blipFill>
        <p:spPr>
          <a:xfrm>
            <a:off x="41237" y="0"/>
            <a:ext cx="1528763" cy="15287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tile algn="tl" flip="none" tx="0" sx="100002" ty="0" sy="100002"/>
        </a:blipFill>
      </p:bgPr>
    </p:bg>
    <p:spTree>
      <p:nvGrpSpPr>
        <p:cNvPr id="258" name="Shape 258"/>
        <p:cNvGrpSpPr/>
        <p:nvPr/>
      </p:nvGrpSpPr>
      <p:grpSpPr>
        <a:xfrm>
          <a:off x="0" y="0"/>
          <a:ext cx="0" cy="0"/>
          <a:chOff x="0" y="0"/>
          <a:chExt cx="0" cy="0"/>
        </a:xfrm>
      </p:grpSpPr>
      <p:sp>
        <p:nvSpPr>
          <p:cNvPr id="259" name="Google Shape;259;g5f9502bbb6_0_755"/>
          <p:cNvSpPr/>
          <p:nvPr/>
        </p:nvSpPr>
        <p:spPr>
          <a:xfrm>
            <a:off x="2" y="0"/>
            <a:ext cx="12191700" cy="6858000"/>
          </a:xfrm>
          <a:prstGeom prst="rect">
            <a:avLst/>
          </a:prstGeom>
          <a:blipFill rotWithShape="1">
            <a:blip r:embed="rId3">
              <a:alphaModFix/>
            </a:blip>
            <a:tile algn="tl" flip="none" tx="0" sx="100002" ty="0" sy="100002"/>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60" name="Google Shape;260;g5f9502bbb6_0_755"/>
          <p:cNvSpPr/>
          <p:nvPr/>
        </p:nvSpPr>
        <p:spPr>
          <a:xfrm>
            <a:off x="0" y="0"/>
            <a:ext cx="12192000" cy="612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261" name="Google Shape;261;g5f9502bbb6_0_755"/>
          <p:cNvPicPr preferRelativeResize="0"/>
          <p:nvPr/>
        </p:nvPicPr>
        <p:blipFill rotWithShape="1">
          <a:blip r:embed="rId4">
            <a:alphaModFix/>
          </a:blip>
          <a:srcRect b="-1539" l="0" r="0" t="1540"/>
          <a:stretch/>
        </p:blipFill>
        <p:spPr>
          <a:xfrm>
            <a:off x="0" y="6126480"/>
            <a:ext cx="12192000" cy="742950"/>
          </a:xfrm>
          <a:prstGeom prst="rect">
            <a:avLst/>
          </a:prstGeom>
          <a:noFill/>
          <a:ln>
            <a:noFill/>
          </a:ln>
        </p:spPr>
      </p:pic>
      <p:cxnSp>
        <p:nvCxnSpPr>
          <p:cNvPr id="262" name="Google Shape;262;g5f9502bbb6_0_755"/>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
        <p:nvSpPr>
          <p:cNvPr id="263" name="Google Shape;263;g5f9502bbb6_0_755"/>
          <p:cNvSpPr txBox="1"/>
          <p:nvPr/>
        </p:nvSpPr>
        <p:spPr>
          <a:xfrm>
            <a:off x="3486150" y="3714750"/>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64" name="Google Shape;264;g5f9502bbb6_0_755"/>
          <p:cNvSpPr txBox="1"/>
          <p:nvPr/>
        </p:nvSpPr>
        <p:spPr>
          <a:xfrm>
            <a:off x="571500" y="6314257"/>
            <a:ext cx="110727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rgbClr val="002060"/>
                </a:solidFill>
                <a:latin typeface="Gill Sans"/>
                <a:ea typeface="Gill Sans"/>
                <a:cs typeface="Gill Sans"/>
                <a:sym typeface="Gill Sans"/>
              </a:rPr>
              <a:t>International Conference on Cybernetics, Cognition &amp; Machine Learning Applications (16</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-17</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 August), Goa, India</a:t>
            </a:r>
            <a:endParaRPr sz="1800">
              <a:solidFill>
                <a:srgbClr val="002060"/>
              </a:solidFill>
              <a:latin typeface="Gill Sans"/>
              <a:ea typeface="Gill Sans"/>
              <a:cs typeface="Gill Sans"/>
              <a:sym typeface="Gill Sans"/>
            </a:endParaRPr>
          </a:p>
        </p:txBody>
      </p:sp>
      <p:sp>
        <p:nvSpPr>
          <p:cNvPr id="265" name="Google Shape;265;g5f9502bbb6_0_755"/>
          <p:cNvSpPr txBox="1"/>
          <p:nvPr/>
        </p:nvSpPr>
        <p:spPr>
          <a:xfrm>
            <a:off x="1710850" y="613625"/>
            <a:ext cx="8988900" cy="86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IN" sz="3000">
                <a:solidFill>
                  <a:srgbClr val="000000"/>
                </a:solidFill>
                <a:latin typeface="Merriweather"/>
                <a:ea typeface="Merriweather"/>
                <a:cs typeface="Merriweather"/>
                <a:sym typeface="Merriweather"/>
              </a:rPr>
              <a:t>Sorting</a:t>
            </a:r>
            <a:endParaRPr>
              <a:latin typeface="Trebuchet MS"/>
              <a:ea typeface="Trebuchet MS"/>
              <a:cs typeface="Trebuchet MS"/>
              <a:sym typeface="Trebuchet MS"/>
            </a:endParaRPr>
          </a:p>
        </p:txBody>
      </p:sp>
      <p:sp>
        <p:nvSpPr>
          <p:cNvPr id="266" name="Google Shape;266;g5f9502bbb6_0_755"/>
          <p:cNvSpPr txBox="1"/>
          <p:nvPr/>
        </p:nvSpPr>
        <p:spPr>
          <a:xfrm>
            <a:off x="1901489" y="1540450"/>
            <a:ext cx="8875800" cy="43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Montserrat"/>
              <a:ea typeface="Montserrat"/>
              <a:cs typeface="Montserrat"/>
              <a:sym typeface="Montserrat"/>
            </a:endParaRPr>
          </a:p>
        </p:txBody>
      </p:sp>
      <p:sp>
        <p:nvSpPr>
          <p:cNvPr id="267" name="Google Shape;267;g5f9502bbb6_0_755"/>
          <p:cNvSpPr txBox="1"/>
          <p:nvPr/>
        </p:nvSpPr>
        <p:spPr>
          <a:xfrm>
            <a:off x="1728860" y="1447300"/>
            <a:ext cx="9110700" cy="10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200">
                <a:latin typeface="Montserrat"/>
                <a:ea typeface="Montserrat"/>
                <a:cs typeface="Montserrat"/>
                <a:sym typeface="Montserrat"/>
              </a:rPr>
              <a:t>Sort the clusters based on their cardinality in descending order. That is based on the number of datapoints in a cluster. </a:t>
            </a:r>
            <a:endParaRPr sz="2200">
              <a:latin typeface="Montserrat"/>
              <a:ea typeface="Montserrat"/>
              <a:cs typeface="Montserrat"/>
              <a:sym typeface="Montserrat"/>
            </a:endParaRPr>
          </a:p>
        </p:txBody>
      </p:sp>
      <p:sp>
        <p:nvSpPr>
          <p:cNvPr id="268" name="Google Shape;268;g5f9502bbb6_0_755"/>
          <p:cNvSpPr txBox="1"/>
          <p:nvPr/>
        </p:nvSpPr>
        <p:spPr>
          <a:xfrm>
            <a:off x="1797164" y="2719725"/>
            <a:ext cx="8988900" cy="67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IN" sz="3000">
                <a:solidFill>
                  <a:srgbClr val="000000"/>
                </a:solidFill>
                <a:latin typeface="Merriweather"/>
                <a:ea typeface="Merriweather"/>
                <a:cs typeface="Merriweather"/>
                <a:sym typeface="Merriweather"/>
              </a:rPr>
              <a:t>Merging</a:t>
            </a:r>
            <a:endParaRPr>
              <a:latin typeface="Montserrat"/>
              <a:ea typeface="Montserrat"/>
              <a:cs typeface="Montserrat"/>
              <a:sym typeface="Montserrat"/>
            </a:endParaRPr>
          </a:p>
        </p:txBody>
      </p:sp>
      <p:sp>
        <p:nvSpPr>
          <p:cNvPr id="269" name="Google Shape;269;g5f9502bbb6_0_755"/>
          <p:cNvSpPr txBox="1"/>
          <p:nvPr/>
        </p:nvSpPr>
        <p:spPr>
          <a:xfrm>
            <a:off x="1800846" y="3436400"/>
            <a:ext cx="8875800" cy="24291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Montserrat"/>
              <a:buChar char="●"/>
            </a:pPr>
            <a:r>
              <a:rPr lang="en-IN" sz="2200">
                <a:latin typeface="Montserrat"/>
                <a:ea typeface="Montserrat"/>
                <a:cs typeface="Montserrat"/>
                <a:sym typeface="Montserrat"/>
              </a:rPr>
              <a:t>Check the extent of overlapping  between two consecutive sorted clusters.</a:t>
            </a:r>
            <a:endParaRPr sz="2200">
              <a:latin typeface="Montserrat"/>
              <a:ea typeface="Montserrat"/>
              <a:cs typeface="Montserrat"/>
              <a:sym typeface="Montserrat"/>
            </a:endParaRPr>
          </a:p>
          <a:p>
            <a:pPr indent="-368300" lvl="0" marL="457200" rtl="0" algn="l">
              <a:lnSpc>
                <a:spcPct val="115000"/>
              </a:lnSpc>
              <a:spcBef>
                <a:spcPts val="0"/>
              </a:spcBef>
              <a:spcAft>
                <a:spcPts val="0"/>
              </a:spcAft>
              <a:buSzPts val="2200"/>
              <a:buFont typeface="Montserrat"/>
              <a:buChar char="●"/>
            </a:pPr>
            <a:r>
              <a:rPr lang="en-IN" sz="2200">
                <a:latin typeface="Montserrat"/>
                <a:ea typeface="Montserrat"/>
                <a:cs typeface="Montserrat"/>
                <a:sym typeface="Montserrat"/>
              </a:rPr>
              <a:t>If the similarity is greater than 85% (say), merge those clusters.  </a:t>
            </a:r>
            <a:endParaRPr sz="2200">
              <a:latin typeface="Montserrat"/>
              <a:ea typeface="Montserrat"/>
              <a:cs typeface="Montserrat"/>
              <a:sym typeface="Montserrat"/>
            </a:endParaRPr>
          </a:p>
        </p:txBody>
      </p:sp>
      <p:pic>
        <p:nvPicPr>
          <p:cNvPr descr="A close up of a logo&#10;&#10;Description automatically generated" id="270" name="Google Shape;270;g5f9502bbb6_0_755"/>
          <p:cNvPicPr preferRelativeResize="0"/>
          <p:nvPr/>
        </p:nvPicPr>
        <p:blipFill rotWithShape="1">
          <a:blip r:embed="rId5">
            <a:alphaModFix/>
          </a:blip>
          <a:srcRect b="0" l="0" r="0" t="0"/>
          <a:stretch/>
        </p:blipFill>
        <p:spPr>
          <a:xfrm>
            <a:off x="41237" y="0"/>
            <a:ext cx="1528763" cy="15287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tile algn="tl" flip="none" tx="0" sx="100002" ty="0" sy="100002"/>
        </a:blipFill>
      </p:bgPr>
    </p:bg>
    <p:spTree>
      <p:nvGrpSpPr>
        <p:cNvPr id="274" name="Shape 274"/>
        <p:cNvGrpSpPr/>
        <p:nvPr/>
      </p:nvGrpSpPr>
      <p:grpSpPr>
        <a:xfrm>
          <a:off x="0" y="0"/>
          <a:ext cx="0" cy="0"/>
          <a:chOff x="0" y="0"/>
          <a:chExt cx="0" cy="0"/>
        </a:xfrm>
      </p:grpSpPr>
      <p:pic>
        <p:nvPicPr>
          <p:cNvPr descr="A close up of a logo&#10;&#10;Description automatically generated" id="275" name="Google Shape;275;g5f9502bbb6_0_793"/>
          <p:cNvPicPr preferRelativeResize="0"/>
          <p:nvPr/>
        </p:nvPicPr>
        <p:blipFill rotWithShape="1">
          <a:blip r:embed="rId4">
            <a:alphaModFix/>
          </a:blip>
          <a:srcRect b="0" l="0" r="0" t="0"/>
          <a:stretch/>
        </p:blipFill>
        <p:spPr>
          <a:xfrm>
            <a:off x="41237" y="0"/>
            <a:ext cx="1528763" cy="1528763"/>
          </a:xfrm>
          <a:prstGeom prst="rect">
            <a:avLst/>
          </a:prstGeom>
          <a:noFill/>
          <a:ln>
            <a:noFill/>
          </a:ln>
        </p:spPr>
      </p:pic>
      <p:sp>
        <p:nvSpPr>
          <p:cNvPr id="276" name="Google Shape;276;g5f9502bbb6_0_793"/>
          <p:cNvSpPr txBox="1"/>
          <p:nvPr>
            <p:ph idx="12" type="sldNum"/>
          </p:nvPr>
        </p:nvSpPr>
        <p:spPr>
          <a:xfrm>
            <a:off x="1451579" y="329307"/>
            <a:ext cx="5938800" cy="309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IN" sz="1000">
                <a:solidFill>
                  <a:srgbClr val="898989"/>
                </a:solidFill>
                <a:latin typeface="Arial"/>
                <a:ea typeface="Arial"/>
                <a:cs typeface="Arial"/>
                <a:sym typeface="Arial"/>
              </a:rPr>
              <a:t>‹#›</a:t>
            </a:fld>
            <a:endParaRPr sz="1000">
              <a:solidFill>
                <a:srgbClr val="898989"/>
              </a:solidFill>
              <a:latin typeface="Arial"/>
              <a:ea typeface="Arial"/>
              <a:cs typeface="Arial"/>
              <a:sym typeface="Arial"/>
            </a:endParaRPr>
          </a:p>
        </p:txBody>
      </p:sp>
      <p:sp>
        <p:nvSpPr>
          <p:cNvPr id="277" name="Google Shape;277;g5f9502bbb6_0_793"/>
          <p:cNvSpPr txBox="1"/>
          <p:nvPr/>
        </p:nvSpPr>
        <p:spPr>
          <a:xfrm>
            <a:off x="614363" y="6314257"/>
            <a:ext cx="110301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rgbClr val="002060"/>
                </a:solidFill>
                <a:latin typeface="Gill Sans"/>
                <a:ea typeface="Gill Sans"/>
                <a:cs typeface="Gill Sans"/>
                <a:sym typeface="Gill Sans"/>
              </a:rPr>
              <a:t>International Conference on Cybernetics, Cognition &amp; Machine Learning Applications (16</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-17</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 August), Goa, India</a:t>
            </a:r>
            <a:endParaRPr sz="1800">
              <a:solidFill>
                <a:srgbClr val="002060"/>
              </a:solidFill>
              <a:latin typeface="Gill Sans"/>
              <a:ea typeface="Gill Sans"/>
              <a:cs typeface="Gill Sans"/>
              <a:sym typeface="Gill Sans"/>
            </a:endParaRPr>
          </a:p>
        </p:txBody>
      </p:sp>
      <p:sp>
        <p:nvSpPr>
          <p:cNvPr id="278" name="Google Shape;278;g5f9502bbb6_0_793"/>
          <p:cNvSpPr txBox="1"/>
          <p:nvPr/>
        </p:nvSpPr>
        <p:spPr>
          <a:xfrm>
            <a:off x="1449600" y="1049700"/>
            <a:ext cx="7880100" cy="67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IN" sz="3000">
                <a:solidFill>
                  <a:srgbClr val="000000"/>
                </a:solidFill>
                <a:latin typeface="Merriweather"/>
                <a:ea typeface="Merriweather"/>
                <a:cs typeface="Merriweather"/>
                <a:sym typeface="Merriweather"/>
              </a:rPr>
              <a:t>How it is different ?</a:t>
            </a:r>
            <a:endParaRPr sz="3000">
              <a:solidFill>
                <a:srgbClr val="000000"/>
              </a:solidFill>
              <a:latin typeface="Merriweather"/>
              <a:ea typeface="Merriweather"/>
              <a:cs typeface="Merriweather"/>
              <a:sym typeface="Merriweather"/>
            </a:endParaRPr>
          </a:p>
          <a:p>
            <a:pPr indent="0" lvl="0" marL="0" rtl="0" algn="l">
              <a:spcBef>
                <a:spcPts val="0"/>
              </a:spcBef>
              <a:spcAft>
                <a:spcPts val="0"/>
              </a:spcAft>
              <a:buNone/>
            </a:pPr>
            <a:r>
              <a:t/>
            </a:r>
            <a:endParaRPr>
              <a:solidFill>
                <a:srgbClr val="000000"/>
              </a:solidFill>
              <a:latin typeface="Trebuchet MS"/>
              <a:ea typeface="Trebuchet MS"/>
              <a:cs typeface="Trebuchet MS"/>
              <a:sym typeface="Trebuchet MS"/>
            </a:endParaRPr>
          </a:p>
          <a:p>
            <a:pPr indent="0" lvl="0" marL="0" rtl="0" algn="l">
              <a:spcBef>
                <a:spcPts val="0"/>
              </a:spcBef>
              <a:spcAft>
                <a:spcPts val="0"/>
              </a:spcAft>
              <a:buNone/>
            </a:pPr>
            <a:r>
              <a:t/>
            </a:r>
            <a:endParaRPr>
              <a:solidFill>
                <a:srgbClr val="000000"/>
              </a:solidFill>
              <a:latin typeface="Trebuchet MS"/>
              <a:ea typeface="Trebuchet MS"/>
              <a:cs typeface="Trebuchet MS"/>
              <a:sym typeface="Trebuchet MS"/>
            </a:endParaRPr>
          </a:p>
        </p:txBody>
      </p:sp>
      <p:sp>
        <p:nvSpPr>
          <p:cNvPr id="279" name="Google Shape;279;g5f9502bbb6_0_793"/>
          <p:cNvSpPr txBox="1"/>
          <p:nvPr/>
        </p:nvSpPr>
        <p:spPr>
          <a:xfrm>
            <a:off x="1303475" y="1980700"/>
            <a:ext cx="9612300" cy="340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IN" sz="2200">
                <a:solidFill>
                  <a:srgbClr val="000000"/>
                </a:solidFill>
                <a:latin typeface="Montserrat"/>
                <a:ea typeface="Montserrat"/>
                <a:cs typeface="Montserrat"/>
                <a:sym typeface="Montserrat"/>
              </a:rPr>
              <a:t>Each data-point is given the freedom to be a trial cluster centroid. However, a few of these data-points, whose (quantized) bounds of attributes include respective attributes of a large number of data-points, concurrently, are selected as the final cluster centroids. Because of the quantized bounds of attributes, two selected cluster centroids always have significant spacing in n-dimensional hyperspace, where n denotes the dimension of the data-point.</a:t>
            </a:r>
            <a:endParaRPr sz="22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tile algn="tl" flip="none" tx="0" sx="100002" ty="0" sy="100002"/>
        </a:blipFill>
      </p:bgPr>
    </p:bg>
    <p:spTree>
      <p:nvGrpSpPr>
        <p:cNvPr id="283" name="Shape 283"/>
        <p:cNvGrpSpPr/>
        <p:nvPr/>
      </p:nvGrpSpPr>
      <p:grpSpPr>
        <a:xfrm>
          <a:off x="0" y="0"/>
          <a:ext cx="0" cy="0"/>
          <a:chOff x="0" y="0"/>
          <a:chExt cx="0" cy="0"/>
        </a:xfrm>
      </p:grpSpPr>
      <p:pic>
        <p:nvPicPr>
          <p:cNvPr descr="A close up of a logo&#10;&#10;Description automatically generated" id="284" name="Google Shape;284;g5f9502bbb6_0_803"/>
          <p:cNvPicPr preferRelativeResize="0"/>
          <p:nvPr/>
        </p:nvPicPr>
        <p:blipFill rotWithShape="1">
          <a:blip r:embed="rId4">
            <a:alphaModFix/>
          </a:blip>
          <a:srcRect b="0" l="0" r="0" t="0"/>
          <a:stretch/>
        </p:blipFill>
        <p:spPr>
          <a:xfrm>
            <a:off x="41237" y="0"/>
            <a:ext cx="1528763" cy="1528763"/>
          </a:xfrm>
          <a:prstGeom prst="rect">
            <a:avLst/>
          </a:prstGeom>
          <a:noFill/>
          <a:ln>
            <a:noFill/>
          </a:ln>
        </p:spPr>
      </p:pic>
      <p:sp>
        <p:nvSpPr>
          <p:cNvPr id="285" name="Google Shape;285;g5f9502bbb6_0_803"/>
          <p:cNvSpPr txBox="1"/>
          <p:nvPr>
            <p:ph idx="12" type="sldNum"/>
          </p:nvPr>
        </p:nvSpPr>
        <p:spPr>
          <a:xfrm>
            <a:off x="1451579" y="329307"/>
            <a:ext cx="5938800" cy="309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IN" sz="1000">
                <a:solidFill>
                  <a:srgbClr val="898989"/>
                </a:solidFill>
                <a:latin typeface="Arial"/>
                <a:ea typeface="Arial"/>
                <a:cs typeface="Arial"/>
                <a:sym typeface="Arial"/>
              </a:rPr>
              <a:t>‹#›</a:t>
            </a:fld>
            <a:endParaRPr sz="1000">
              <a:solidFill>
                <a:srgbClr val="898989"/>
              </a:solidFill>
              <a:latin typeface="Arial"/>
              <a:ea typeface="Arial"/>
              <a:cs typeface="Arial"/>
              <a:sym typeface="Arial"/>
            </a:endParaRPr>
          </a:p>
        </p:txBody>
      </p:sp>
      <p:sp>
        <p:nvSpPr>
          <p:cNvPr id="286" name="Google Shape;286;g5f9502bbb6_0_803"/>
          <p:cNvSpPr txBox="1"/>
          <p:nvPr/>
        </p:nvSpPr>
        <p:spPr>
          <a:xfrm>
            <a:off x="614363" y="6314257"/>
            <a:ext cx="110301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rgbClr val="002060"/>
                </a:solidFill>
                <a:latin typeface="Gill Sans"/>
                <a:ea typeface="Gill Sans"/>
                <a:cs typeface="Gill Sans"/>
                <a:sym typeface="Gill Sans"/>
              </a:rPr>
              <a:t>International Conference on Cybernetics, Cognition &amp; Machine Learning Applications (16</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-17</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 August), Goa, India</a:t>
            </a:r>
            <a:endParaRPr sz="1800">
              <a:solidFill>
                <a:srgbClr val="002060"/>
              </a:solidFill>
              <a:latin typeface="Gill Sans"/>
              <a:ea typeface="Gill Sans"/>
              <a:cs typeface="Gill Sans"/>
              <a:sym typeface="Gill Sans"/>
            </a:endParaRPr>
          </a:p>
        </p:txBody>
      </p:sp>
      <p:sp>
        <p:nvSpPr>
          <p:cNvPr id="287" name="Google Shape;287;g5f9502bbb6_0_803"/>
          <p:cNvSpPr txBox="1"/>
          <p:nvPr/>
        </p:nvSpPr>
        <p:spPr>
          <a:xfrm>
            <a:off x="1373400" y="1125900"/>
            <a:ext cx="7880100" cy="67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IN" sz="3000">
                <a:solidFill>
                  <a:srgbClr val="000000"/>
                </a:solidFill>
                <a:latin typeface="Merriweather"/>
                <a:ea typeface="Merriweather"/>
                <a:cs typeface="Merriweather"/>
                <a:sym typeface="Merriweather"/>
              </a:rPr>
              <a:t>Merits</a:t>
            </a:r>
            <a:endParaRPr sz="3000">
              <a:solidFill>
                <a:srgbClr val="000000"/>
              </a:solidFill>
              <a:latin typeface="Merriweather"/>
              <a:ea typeface="Merriweather"/>
              <a:cs typeface="Merriweather"/>
              <a:sym typeface="Merriweather"/>
            </a:endParaRPr>
          </a:p>
          <a:p>
            <a:pPr indent="0" lvl="0" marL="0" rtl="0" algn="l">
              <a:spcBef>
                <a:spcPts val="0"/>
              </a:spcBef>
              <a:spcAft>
                <a:spcPts val="0"/>
              </a:spcAft>
              <a:buNone/>
            </a:pPr>
            <a:r>
              <a:t/>
            </a:r>
            <a:endParaRPr>
              <a:solidFill>
                <a:srgbClr val="000000"/>
              </a:solidFill>
              <a:latin typeface="Trebuchet MS"/>
              <a:ea typeface="Trebuchet MS"/>
              <a:cs typeface="Trebuchet MS"/>
              <a:sym typeface="Trebuchet MS"/>
            </a:endParaRPr>
          </a:p>
          <a:p>
            <a:pPr indent="0" lvl="0" marL="0" rtl="0" algn="l">
              <a:spcBef>
                <a:spcPts val="0"/>
              </a:spcBef>
              <a:spcAft>
                <a:spcPts val="0"/>
              </a:spcAft>
              <a:buNone/>
            </a:pPr>
            <a:r>
              <a:t/>
            </a:r>
            <a:endParaRPr>
              <a:solidFill>
                <a:srgbClr val="000000"/>
              </a:solidFill>
              <a:latin typeface="Trebuchet MS"/>
              <a:ea typeface="Trebuchet MS"/>
              <a:cs typeface="Trebuchet MS"/>
              <a:sym typeface="Trebuchet MS"/>
            </a:endParaRPr>
          </a:p>
        </p:txBody>
      </p:sp>
      <p:sp>
        <p:nvSpPr>
          <p:cNvPr id="288" name="Google Shape;288;g5f9502bbb6_0_803"/>
          <p:cNvSpPr txBox="1"/>
          <p:nvPr/>
        </p:nvSpPr>
        <p:spPr>
          <a:xfrm>
            <a:off x="1303475" y="1980700"/>
            <a:ext cx="9834300" cy="340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IN" sz="2200">
                <a:solidFill>
                  <a:srgbClr val="000000"/>
                </a:solidFill>
                <a:latin typeface="Montserrat"/>
                <a:ea typeface="Montserrat"/>
                <a:cs typeface="Montserrat"/>
                <a:sym typeface="Montserrat"/>
              </a:rPr>
              <a:t>The proposed algorithm thus facilitates automatic clustering with minimum risk of having false data-points in the clusters. The merit of the proposed algorithm is two fold. First, with the help of quantization of attributes of data-points, it eliminates the chance of false clustering (unexpected data-points) in a given cluster. Second, data-points of different density are clustered at different levels of the hierarchy, thereby providing significant information of data-points within a cluster, obtained at different resolutions.</a:t>
            </a:r>
            <a:endParaRPr sz="22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2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tile algn="tl" flip="none" tx="0" sx="100002" ty="0" sy="100002"/>
        </a:blipFill>
      </p:bgPr>
    </p:bg>
    <p:spTree>
      <p:nvGrpSpPr>
        <p:cNvPr id="292" name="Shape 292"/>
        <p:cNvGrpSpPr/>
        <p:nvPr/>
      </p:nvGrpSpPr>
      <p:grpSpPr>
        <a:xfrm>
          <a:off x="0" y="0"/>
          <a:ext cx="0" cy="0"/>
          <a:chOff x="0" y="0"/>
          <a:chExt cx="0" cy="0"/>
        </a:xfrm>
      </p:grpSpPr>
      <p:pic>
        <p:nvPicPr>
          <p:cNvPr descr="A close up of a logo&#10;&#10;Description automatically generated" id="293" name="Google Shape;293;g5f9502bbb6_0_813"/>
          <p:cNvPicPr preferRelativeResize="0"/>
          <p:nvPr/>
        </p:nvPicPr>
        <p:blipFill rotWithShape="1">
          <a:blip r:embed="rId4">
            <a:alphaModFix/>
          </a:blip>
          <a:srcRect b="0" l="0" r="0" t="0"/>
          <a:stretch/>
        </p:blipFill>
        <p:spPr>
          <a:xfrm>
            <a:off x="41237" y="0"/>
            <a:ext cx="1528763" cy="1528763"/>
          </a:xfrm>
          <a:prstGeom prst="rect">
            <a:avLst/>
          </a:prstGeom>
          <a:noFill/>
          <a:ln>
            <a:noFill/>
          </a:ln>
        </p:spPr>
      </p:pic>
      <p:sp>
        <p:nvSpPr>
          <p:cNvPr id="294" name="Google Shape;294;g5f9502bbb6_0_813"/>
          <p:cNvSpPr txBox="1"/>
          <p:nvPr>
            <p:ph idx="12" type="sldNum"/>
          </p:nvPr>
        </p:nvSpPr>
        <p:spPr>
          <a:xfrm>
            <a:off x="1451579" y="329307"/>
            <a:ext cx="5938800" cy="309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IN" sz="1000">
                <a:solidFill>
                  <a:srgbClr val="898989"/>
                </a:solidFill>
                <a:latin typeface="Arial"/>
                <a:ea typeface="Arial"/>
                <a:cs typeface="Arial"/>
                <a:sym typeface="Arial"/>
              </a:rPr>
              <a:t>‹#›</a:t>
            </a:fld>
            <a:endParaRPr sz="1000">
              <a:solidFill>
                <a:srgbClr val="898989"/>
              </a:solidFill>
              <a:latin typeface="Arial"/>
              <a:ea typeface="Arial"/>
              <a:cs typeface="Arial"/>
              <a:sym typeface="Arial"/>
            </a:endParaRPr>
          </a:p>
        </p:txBody>
      </p:sp>
      <p:sp>
        <p:nvSpPr>
          <p:cNvPr id="295" name="Google Shape;295;g5f9502bbb6_0_813"/>
          <p:cNvSpPr txBox="1"/>
          <p:nvPr/>
        </p:nvSpPr>
        <p:spPr>
          <a:xfrm>
            <a:off x="614363" y="6314257"/>
            <a:ext cx="110301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rgbClr val="002060"/>
                </a:solidFill>
                <a:latin typeface="Gill Sans"/>
                <a:ea typeface="Gill Sans"/>
                <a:cs typeface="Gill Sans"/>
                <a:sym typeface="Gill Sans"/>
              </a:rPr>
              <a:t>International Conference on Cybernetics, Cognition &amp; Machine Learning Applications (16</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-17</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 August), Goa, India</a:t>
            </a:r>
            <a:endParaRPr sz="1800">
              <a:solidFill>
                <a:srgbClr val="002060"/>
              </a:solidFill>
              <a:latin typeface="Gill Sans"/>
              <a:ea typeface="Gill Sans"/>
              <a:cs typeface="Gill Sans"/>
              <a:sym typeface="Gill Sans"/>
            </a:endParaRPr>
          </a:p>
        </p:txBody>
      </p:sp>
      <p:sp>
        <p:nvSpPr>
          <p:cNvPr id="296" name="Google Shape;296;g5f9502bbb6_0_813"/>
          <p:cNvSpPr txBox="1"/>
          <p:nvPr/>
        </p:nvSpPr>
        <p:spPr>
          <a:xfrm>
            <a:off x="1373400" y="1125900"/>
            <a:ext cx="7880100" cy="67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IN" sz="3000">
                <a:solidFill>
                  <a:srgbClr val="000000"/>
                </a:solidFill>
                <a:latin typeface="Merriweather"/>
                <a:ea typeface="Merriweather"/>
                <a:cs typeface="Merriweather"/>
                <a:sym typeface="Merriweather"/>
              </a:rPr>
              <a:t>Multi-resolution Clustering</a:t>
            </a:r>
            <a:endParaRPr sz="3000">
              <a:solidFill>
                <a:srgbClr val="000000"/>
              </a:solidFill>
              <a:latin typeface="Merriweather"/>
              <a:ea typeface="Merriweather"/>
              <a:cs typeface="Merriweather"/>
              <a:sym typeface="Merriweather"/>
            </a:endParaRPr>
          </a:p>
          <a:p>
            <a:pPr indent="0" lvl="0" marL="0" rtl="0" algn="l">
              <a:spcBef>
                <a:spcPts val="0"/>
              </a:spcBef>
              <a:spcAft>
                <a:spcPts val="0"/>
              </a:spcAft>
              <a:buNone/>
            </a:pPr>
            <a:r>
              <a:t/>
            </a:r>
            <a:endParaRPr>
              <a:solidFill>
                <a:srgbClr val="000000"/>
              </a:solidFill>
              <a:latin typeface="Trebuchet MS"/>
              <a:ea typeface="Trebuchet MS"/>
              <a:cs typeface="Trebuchet MS"/>
              <a:sym typeface="Trebuchet MS"/>
            </a:endParaRPr>
          </a:p>
          <a:p>
            <a:pPr indent="0" lvl="0" marL="0" rtl="0" algn="l">
              <a:spcBef>
                <a:spcPts val="0"/>
              </a:spcBef>
              <a:spcAft>
                <a:spcPts val="0"/>
              </a:spcAft>
              <a:buNone/>
            </a:pPr>
            <a:r>
              <a:t/>
            </a:r>
            <a:endParaRPr>
              <a:solidFill>
                <a:srgbClr val="000000"/>
              </a:solidFill>
              <a:latin typeface="Trebuchet MS"/>
              <a:ea typeface="Trebuchet MS"/>
              <a:cs typeface="Trebuchet MS"/>
              <a:sym typeface="Trebuchet MS"/>
            </a:endParaRPr>
          </a:p>
        </p:txBody>
      </p:sp>
      <p:sp>
        <p:nvSpPr>
          <p:cNvPr id="297" name="Google Shape;297;g5f9502bbb6_0_813"/>
          <p:cNvSpPr txBox="1"/>
          <p:nvPr/>
        </p:nvSpPr>
        <p:spPr>
          <a:xfrm>
            <a:off x="1151075" y="1828300"/>
            <a:ext cx="9693900" cy="3406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Montserrat"/>
              <a:buChar char="●"/>
            </a:pPr>
            <a:r>
              <a:rPr lang="en-IN" sz="1800">
                <a:solidFill>
                  <a:srgbClr val="000000"/>
                </a:solidFill>
                <a:latin typeface="Montserrat"/>
                <a:ea typeface="Montserrat"/>
                <a:cs typeface="Montserrat"/>
                <a:sym typeface="Montserrat"/>
              </a:rPr>
              <a:t>The control in resolution is performed by suitable values of parameter α</a:t>
            </a:r>
            <a:endParaRPr sz="1800">
              <a:solidFill>
                <a:srgbClr val="000000"/>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000000"/>
              </a:buClr>
              <a:buSzPts val="1800"/>
              <a:buFont typeface="Montserrat"/>
              <a:buChar char="●"/>
            </a:pPr>
            <a:r>
              <a:rPr lang="en-IN" sz="1800">
                <a:solidFill>
                  <a:srgbClr val="000000"/>
                </a:solidFill>
                <a:latin typeface="Montserrat"/>
                <a:ea typeface="Montserrat"/>
                <a:cs typeface="Montserrat"/>
                <a:sym typeface="Montserrat"/>
              </a:rPr>
              <a:t>The α -value is initialized at 0.2 arbitrarily, and the data-points with high data density are clustered.</a:t>
            </a:r>
            <a:endParaRPr sz="1800">
              <a:solidFill>
                <a:srgbClr val="000000"/>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000000"/>
              </a:buClr>
              <a:buSzPts val="1800"/>
              <a:buFont typeface="Montserrat"/>
              <a:buChar char="●"/>
            </a:pPr>
            <a:r>
              <a:rPr lang="en-IN" sz="1800">
                <a:solidFill>
                  <a:srgbClr val="000000"/>
                </a:solidFill>
                <a:latin typeface="Montserrat"/>
                <a:ea typeface="Montserrat"/>
                <a:cs typeface="Montserrat"/>
                <a:sym typeface="Montserrat"/>
              </a:rPr>
              <a:t>After the high resolution data points are clustered, the clustering algorithm is re-invoked again for the second pass with increased value of α = α + 0.1.</a:t>
            </a:r>
            <a:endParaRPr sz="1800">
              <a:solidFill>
                <a:srgbClr val="000000"/>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000000"/>
              </a:buClr>
              <a:buSzPts val="1800"/>
              <a:buFont typeface="Montserrat"/>
              <a:buChar char="●"/>
            </a:pPr>
            <a:r>
              <a:rPr lang="en-IN" sz="1800">
                <a:solidFill>
                  <a:srgbClr val="000000"/>
                </a:solidFill>
                <a:latin typeface="Montserrat"/>
                <a:ea typeface="Montserrat"/>
                <a:cs typeface="Montserrat"/>
                <a:sym typeface="Montserrat"/>
              </a:rPr>
              <a:t>The algorithm of multi-resolution terminates, when the number non-clustered data points goes below a user defined threshold.</a:t>
            </a:r>
            <a:endParaRPr sz="18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22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298" name="Google Shape;298;g5f9502bbb6_0_813"/>
          <p:cNvSpPr txBox="1"/>
          <p:nvPr/>
        </p:nvSpPr>
        <p:spPr>
          <a:xfrm>
            <a:off x="1151075" y="4640475"/>
            <a:ext cx="10008900" cy="17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00">
                <a:solidFill>
                  <a:srgbClr val="000000"/>
                </a:solidFill>
                <a:latin typeface="Montserrat"/>
                <a:ea typeface="Montserrat"/>
                <a:cs typeface="Montserrat"/>
                <a:sym typeface="Montserrat"/>
              </a:rPr>
              <a:t>The resulting clusters obtained for the smallest (possibilities) value of α have highest resolution. The proposed multi-resolution algorithm is called hierarchical as at different levels of the hierarchy the data-points are clustered at different resolution.</a:t>
            </a:r>
            <a:endParaRPr sz="18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1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tile algn="tl" flip="none" tx="0" sx="100002" ty="0" sy="100002"/>
        </a:blipFill>
      </p:bgPr>
    </p:bg>
    <p:spTree>
      <p:nvGrpSpPr>
        <p:cNvPr id="302" name="Shape 302"/>
        <p:cNvGrpSpPr/>
        <p:nvPr/>
      </p:nvGrpSpPr>
      <p:grpSpPr>
        <a:xfrm>
          <a:off x="0" y="0"/>
          <a:ext cx="0" cy="0"/>
          <a:chOff x="0" y="0"/>
          <a:chExt cx="0" cy="0"/>
        </a:xfrm>
      </p:grpSpPr>
      <p:sp>
        <p:nvSpPr>
          <p:cNvPr id="303" name="Google Shape;303;g5f9502bbb6_0_778"/>
          <p:cNvSpPr/>
          <p:nvPr/>
        </p:nvSpPr>
        <p:spPr>
          <a:xfrm>
            <a:off x="2" y="0"/>
            <a:ext cx="12191700" cy="6858000"/>
          </a:xfrm>
          <a:prstGeom prst="rect">
            <a:avLst/>
          </a:prstGeom>
          <a:blipFill rotWithShape="1">
            <a:blip r:embed="rId3">
              <a:alphaModFix/>
            </a:blip>
            <a:tile algn="tl" flip="none" tx="0" sx="100002" ty="0" sy="100002"/>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04" name="Google Shape;304;g5f9502bbb6_0_778"/>
          <p:cNvSpPr/>
          <p:nvPr/>
        </p:nvSpPr>
        <p:spPr>
          <a:xfrm>
            <a:off x="0" y="0"/>
            <a:ext cx="12192000" cy="612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305" name="Google Shape;305;g5f9502bbb6_0_778"/>
          <p:cNvPicPr preferRelativeResize="0"/>
          <p:nvPr/>
        </p:nvPicPr>
        <p:blipFill rotWithShape="1">
          <a:blip r:embed="rId4">
            <a:alphaModFix/>
          </a:blip>
          <a:srcRect b="-1539" l="0" r="0" t="1540"/>
          <a:stretch/>
        </p:blipFill>
        <p:spPr>
          <a:xfrm>
            <a:off x="0" y="6126480"/>
            <a:ext cx="12192000" cy="742950"/>
          </a:xfrm>
          <a:prstGeom prst="rect">
            <a:avLst/>
          </a:prstGeom>
          <a:noFill/>
          <a:ln>
            <a:noFill/>
          </a:ln>
        </p:spPr>
      </p:pic>
      <p:cxnSp>
        <p:nvCxnSpPr>
          <p:cNvPr id="306" name="Google Shape;306;g5f9502bbb6_0_778"/>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
        <p:nvSpPr>
          <p:cNvPr id="307" name="Google Shape;307;g5f9502bbb6_0_778"/>
          <p:cNvSpPr txBox="1"/>
          <p:nvPr/>
        </p:nvSpPr>
        <p:spPr>
          <a:xfrm>
            <a:off x="3486150" y="3714750"/>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08" name="Google Shape;308;g5f9502bbb6_0_778"/>
          <p:cNvSpPr txBox="1"/>
          <p:nvPr/>
        </p:nvSpPr>
        <p:spPr>
          <a:xfrm>
            <a:off x="571500" y="6314257"/>
            <a:ext cx="110727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rgbClr val="002060"/>
                </a:solidFill>
                <a:latin typeface="Gill Sans"/>
                <a:ea typeface="Gill Sans"/>
                <a:cs typeface="Gill Sans"/>
                <a:sym typeface="Gill Sans"/>
              </a:rPr>
              <a:t>International Conference on Cybernetics, Cognition &amp; Machine Learning Applications (16</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-17</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 August), Goa, India</a:t>
            </a:r>
            <a:endParaRPr sz="1800">
              <a:solidFill>
                <a:srgbClr val="002060"/>
              </a:solidFill>
              <a:latin typeface="Gill Sans"/>
              <a:ea typeface="Gill Sans"/>
              <a:cs typeface="Gill Sans"/>
              <a:sym typeface="Gill Sans"/>
            </a:endParaRPr>
          </a:p>
        </p:txBody>
      </p:sp>
      <p:sp>
        <p:nvSpPr>
          <p:cNvPr id="309" name="Google Shape;309;g5f9502bbb6_0_778"/>
          <p:cNvSpPr txBox="1"/>
          <p:nvPr/>
        </p:nvSpPr>
        <p:spPr>
          <a:xfrm>
            <a:off x="1754400" y="135300"/>
            <a:ext cx="7880100" cy="67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IN" sz="3000">
                <a:solidFill>
                  <a:srgbClr val="000000"/>
                </a:solidFill>
                <a:latin typeface="Merriweather"/>
                <a:ea typeface="Merriweather"/>
                <a:cs typeface="Merriweather"/>
                <a:sym typeface="Merriweather"/>
              </a:rPr>
              <a:t>Experiment and Results</a:t>
            </a:r>
            <a:endParaRPr sz="3000">
              <a:solidFill>
                <a:srgbClr val="000000"/>
              </a:solidFill>
              <a:latin typeface="Merriweather"/>
              <a:ea typeface="Merriweather"/>
              <a:cs typeface="Merriweather"/>
              <a:sym typeface="Merriweather"/>
            </a:endParaRPr>
          </a:p>
          <a:p>
            <a:pPr indent="0" lvl="0" marL="0" rtl="0" algn="l">
              <a:spcBef>
                <a:spcPts val="0"/>
              </a:spcBef>
              <a:spcAft>
                <a:spcPts val="0"/>
              </a:spcAft>
              <a:buNone/>
            </a:pPr>
            <a:r>
              <a:t/>
            </a:r>
            <a:endParaRPr>
              <a:solidFill>
                <a:srgbClr val="000000"/>
              </a:solidFill>
              <a:latin typeface="Trebuchet MS"/>
              <a:ea typeface="Trebuchet MS"/>
              <a:cs typeface="Trebuchet MS"/>
              <a:sym typeface="Trebuchet MS"/>
            </a:endParaRPr>
          </a:p>
          <a:p>
            <a:pPr indent="0" lvl="0" marL="0" rtl="0" algn="l">
              <a:spcBef>
                <a:spcPts val="0"/>
              </a:spcBef>
              <a:spcAft>
                <a:spcPts val="0"/>
              </a:spcAft>
              <a:buNone/>
            </a:pPr>
            <a:r>
              <a:t/>
            </a:r>
            <a:endParaRPr>
              <a:solidFill>
                <a:srgbClr val="000000"/>
              </a:solidFill>
              <a:latin typeface="Trebuchet MS"/>
              <a:ea typeface="Trebuchet MS"/>
              <a:cs typeface="Trebuchet MS"/>
              <a:sym typeface="Trebuchet MS"/>
            </a:endParaRPr>
          </a:p>
        </p:txBody>
      </p:sp>
      <p:sp>
        <p:nvSpPr>
          <p:cNvPr id="310" name="Google Shape;310;g5f9502bbb6_0_778"/>
          <p:cNvSpPr txBox="1"/>
          <p:nvPr/>
        </p:nvSpPr>
        <p:spPr>
          <a:xfrm>
            <a:off x="1626300" y="888600"/>
            <a:ext cx="9105300" cy="11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00">
                <a:solidFill>
                  <a:srgbClr val="000000"/>
                </a:solidFill>
                <a:latin typeface="Montserrat"/>
                <a:ea typeface="Montserrat"/>
                <a:cs typeface="Montserrat"/>
                <a:sym typeface="Montserrat"/>
              </a:rPr>
              <a:t>The prepared Vector-Quantization (VQ) based algorithm has been tested on 32 -dimensional breast cancer dataset for a two class classification problem: malignant and benign. It was noted that that for α = 0.26, proposed VQ clustering out-performs the well known k-means clustering algorithm with respect to Jaccard coefficient. Below is the T-SNE Plot of that incident.  </a:t>
            </a:r>
            <a:endParaRPr sz="18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100">
              <a:solidFill>
                <a:srgbClr val="000000"/>
              </a:solidFill>
            </a:endParaRPr>
          </a:p>
        </p:txBody>
      </p:sp>
      <p:pic>
        <p:nvPicPr>
          <p:cNvPr id="311" name="Google Shape;311;g5f9502bbb6_0_778"/>
          <p:cNvPicPr preferRelativeResize="0"/>
          <p:nvPr/>
        </p:nvPicPr>
        <p:blipFill>
          <a:blip r:embed="rId5">
            <a:alphaModFix/>
          </a:blip>
          <a:stretch>
            <a:fillRect/>
          </a:stretch>
        </p:blipFill>
        <p:spPr>
          <a:xfrm>
            <a:off x="3303275" y="2645600"/>
            <a:ext cx="4782350" cy="3188225"/>
          </a:xfrm>
          <a:prstGeom prst="rect">
            <a:avLst/>
          </a:prstGeom>
          <a:noFill/>
          <a:ln>
            <a:noFill/>
          </a:ln>
        </p:spPr>
      </p:pic>
      <p:sp>
        <p:nvSpPr>
          <p:cNvPr id="312" name="Google Shape;312;g5f9502bbb6_0_778"/>
          <p:cNvSpPr txBox="1"/>
          <p:nvPr/>
        </p:nvSpPr>
        <p:spPr>
          <a:xfrm>
            <a:off x="4124175" y="5738525"/>
            <a:ext cx="3273600" cy="35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800" u="sng">
                <a:latin typeface="Montserrat"/>
                <a:ea typeface="Montserrat"/>
                <a:cs typeface="Montserrat"/>
                <a:sym typeface="Montserrat"/>
              </a:rPr>
              <a:t>Ground Truth</a:t>
            </a:r>
            <a:endParaRPr sz="1800" u="sng">
              <a:latin typeface="Montserrat"/>
              <a:ea typeface="Montserrat"/>
              <a:cs typeface="Montserrat"/>
              <a:sym typeface="Montserrat"/>
            </a:endParaRPr>
          </a:p>
        </p:txBody>
      </p:sp>
      <p:pic>
        <p:nvPicPr>
          <p:cNvPr descr="A close up of a logo&#10;&#10;Description automatically generated" id="313" name="Google Shape;313;g5f9502bbb6_0_778"/>
          <p:cNvPicPr preferRelativeResize="0"/>
          <p:nvPr/>
        </p:nvPicPr>
        <p:blipFill rotWithShape="1">
          <a:blip r:embed="rId6">
            <a:alphaModFix/>
          </a:blip>
          <a:srcRect b="0" l="0" r="0" t="0"/>
          <a:stretch/>
        </p:blipFill>
        <p:spPr>
          <a:xfrm>
            <a:off x="41237" y="0"/>
            <a:ext cx="1528763" cy="15287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tile algn="tl" flip="none" tx="0" sx="100002" ty="0" sy="100002"/>
        </a:blipFill>
      </p:bgPr>
    </p:bg>
    <p:spTree>
      <p:nvGrpSpPr>
        <p:cNvPr id="317" name="Shape 317"/>
        <p:cNvGrpSpPr/>
        <p:nvPr/>
      </p:nvGrpSpPr>
      <p:grpSpPr>
        <a:xfrm>
          <a:off x="0" y="0"/>
          <a:ext cx="0" cy="0"/>
          <a:chOff x="0" y="0"/>
          <a:chExt cx="0" cy="0"/>
        </a:xfrm>
      </p:grpSpPr>
      <p:sp>
        <p:nvSpPr>
          <p:cNvPr id="318" name="Google Shape;318;g5f9502bbb6_0_907"/>
          <p:cNvSpPr/>
          <p:nvPr/>
        </p:nvSpPr>
        <p:spPr>
          <a:xfrm>
            <a:off x="2" y="0"/>
            <a:ext cx="12191700" cy="6858000"/>
          </a:xfrm>
          <a:prstGeom prst="rect">
            <a:avLst/>
          </a:prstGeom>
          <a:blipFill rotWithShape="1">
            <a:blip r:embed="rId3">
              <a:alphaModFix/>
            </a:blip>
            <a:tile algn="tl" flip="none" tx="0" sx="100002" ty="0" sy="100002"/>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19" name="Google Shape;319;g5f9502bbb6_0_907"/>
          <p:cNvSpPr/>
          <p:nvPr/>
        </p:nvSpPr>
        <p:spPr>
          <a:xfrm>
            <a:off x="0" y="0"/>
            <a:ext cx="12192000" cy="612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320" name="Google Shape;320;g5f9502bbb6_0_907"/>
          <p:cNvPicPr preferRelativeResize="0"/>
          <p:nvPr/>
        </p:nvPicPr>
        <p:blipFill rotWithShape="1">
          <a:blip r:embed="rId4">
            <a:alphaModFix/>
          </a:blip>
          <a:srcRect b="-1539" l="0" r="0" t="1540"/>
          <a:stretch/>
        </p:blipFill>
        <p:spPr>
          <a:xfrm>
            <a:off x="0" y="6126480"/>
            <a:ext cx="12192000" cy="742950"/>
          </a:xfrm>
          <a:prstGeom prst="rect">
            <a:avLst/>
          </a:prstGeom>
          <a:noFill/>
          <a:ln>
            <a:noFill/>
          </a:ln>
        </p:spPr>
      </p:pic>
      <p:cxnSp>
        <p:nvCxnSpPr>
          <p:cNvPr id="321" name="Google Shape;321;g5f9502bbb6_0_907"/>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
        <p:nvSpPr>
          <p:cNvPr id="322" name="Google Shape;322;g5f9502bbb6_0_907"/>
          <p:cNvSpPr txBox="1"/>
          <p:nvPr/>
        </p:nvSpPr>
        <p:spPr>
          <a:xfrm>
            <a:off x="3486150" y="3714750"/>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23" name="Google Shape;323;g5f9502bbb6_0_907"/>
          <p:cNvSpPr txBox="1"/>
          <p:nvPr/>
        </p:nvSpPr>
        <p:spPr>
          <a:xfrm>
            <a:off x="571500" y="6314257"/>
            <a:ext cx="110727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rgbClr val="002060"/>
                </a:solidFill>
                <a:latin typeface="Gill Sans"/>
                <a:ea typeface="Gill Sans"/>
                <a:cs typeface="Gill Sans"/>
                <a:sym typeface="Gill Sans"/>
              </a:rPr>
              <a:t>International Conference on Cybernetics, Cognition &amp; Machine Learning Applications (16</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-17</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 August), Goa, India</a:t>
            </a:r>
            <a:endParaRPr sz="1800">
              <a:solidFill>
                <a:srgbClr val="002060"/>
              </a:solidFill>
              <a:latin typeface="Gill Sans"/>
              <a:ea typeface="Gill Sans"/>
              <a:cs typeface="Gill Sans"/>
              <a:sym typeface="Gill Sans"/>
            </a:endParaRPr>
          </a:p>
        </p:txBody>
      </p:sp>
      <p:pic>
        <p:nvPicPr>
          <p:cNvPr id="324" name="Google Shape;324;g5f9502bbb6_0_907"/>
          <p:cNvPicPr preferRelativeResize="0"/>
          <p:nvPr/>
        </p:nvPicPr>
        <p:blipFill>
          <a:blip r:embed="rId5">
            <a:alphaModFix/>
          </a:blip>
          <a:stretch>
            <a:fillRect/>
          </a:stretch>
        </p:blipFill>
        <p:spPr>
          <a:xfrm>
            <a:off x="6989500" y="1369150"/>
            <a:ext cx="4544025" cy="3029350"/>
          </a:xfrm>
          <a:prstGeom prst="rect">
            <a:avLst/>
          </a:prstGeom>
          <a:noFill/>
          <a:ln>
            <a:noFill/>
          </a:ln>
        </p:spPr>
      </p:pic>
      <p:pic>
        <p:nvPicPr>
          <p:cNvPr id="325" name="Google Shape;325;g5f9502bbb6_0_907"/>
          <p:cNvPicPr preferRelativeResize="0"/>
          <p:nvPr/>
        </p:nvPicPr>
        <p:blipFill>
          <a:blip r:embed="rId6">
            <a:alphaModFix/>
          </a:blip>
          <a:stretch>
            <a:fillRect/>
          </a:stretch>
        </p:blipFill>
        <p:spPr>
          <a:xfrm>
            <a:off x="543100" y="1449950"/>
            <a:ext cx="4450788" cy="2967200"/>
          </a:xfrm>
          <a:prstGeom prst="rect">
            <a:avLst/>
          </a:prstGeom>
          <a:noFill/>
          <a:ln>
            <a:noFill/>
          </a:ln>
        </p:spPr>
      </p:pic>
      <p:sp>
        <p:nvSpPr>
          <p:cNvPr id="326" name="Google Shape;326;g5f9502bbb6_0_907"/>
          <p:cNvSpPr txBox="1"/>
          <p:nvPr/>
        </p:nvSpPr>
        <p:spPr>
          <a:xfrm>
            <a:off x="7705575" y="4443125"/>
            <a:ext cx="3273600" cy="35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800" u="sng">
                <a:latin typeface="Montserrat"/>
                <a:ea typeface="Montserrat"/>
                <a:cs typeface="Montserrat"/>
                <a:sym typeface="Montserrat"/>
              </a:rPr>
              <a:t>VQ Clustering</a:t>
            </a:r>
            <a:endParaRPr sz="1800" u="sng">
              <a:latin typeface="Montserrat"/>
              <a:ea typeface="Montserrat"/>
              <a:cs typeface="Montserrat"/>
              <a:sym typeface="Montserrat"/>
            </a:endParaRPr>
          </a:p>
        </p:txBody>
      </p:sp>
      <p:sp>
        <p:nvSpPr>
          <p:cNvPr id="327" name="Google Shape;327;g5f9502bbb6_0_907"/>
          <p:cNvSpPr txBox="1"/>
          <p:nvPr/>
        </p:nvSpPr>
        <p:spPr>
          <a:xfrm>
            <a:off x="1076175" y="4443125"/>
            <a:ext cx="3273600" cy="35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800" u="sng">
                <a:latin typeface="Montserrat"/>
                <a:ea typeface="Montserrat"/>
                <a:cs typeface="Montserrat"/>
                <a:sym typeface="Montserrat"/>
              </a:rPr>
              <a:t>KMeans</a:t>
            </a:r>
            <a:endParaRPr sz="1800" u="sng">
              <a:latin typeface="Montserrat"/>
              <a:ea typeface="Montserrat"/>
              <a:cs typeface="Montserrat"/>
              <a:sym typeface="Montserrat"/>
            </a:endParaRPr>
          </a:p>
        </p:txBody>
      </p:sp>
      <p:pic>
        <p:nvPicPr>
          <p:cNvPr descr="A close up of a logo&#10;&#10;Description automatically generated" id="328" name="Google Shape;328;g5f9502bbb6_0_907"/>
          <p:cNvPicPr preferRelativeResize="0"/>
          <p:nvPr/>
        </p:nvPicPr>
        <p:blipFill rotWithShape="1">
          <a:blip r:embed="rId7">
            <a:alphaModFix/>
          </a:blip>
          <a:srcRect b="0" l="0" r="0" t="0"/>
          <a:stretch/>
        </p:blipFill>
        <p:spPr>
          <a:xfrm>
            <a:off x="41237" y="0"/>
            <a:ext cx="1528763" cy="15287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tile algn="tl" flip="none" tx="0" sx="100002" ty="0" sy="100002"/>
        </a:blipFill>
      </p:bgPr>
    </p:bg>
    <p:spTree>
      <p:nvGrpSpPr>
        <p:cNvPr id="332" name="Shape 332"/>
        <p:cNvGrpSpPr/>
        <p:nvPr/>
      </p:nvGrpSpPr>
      <p:grpSpPr>
        <a:xfrm>
          <a:off x="0" y="0"/>
          <a:ext cx="0" cy="0"/>
          <a:chOff x="0" y="0"/>
          <a:chExt cx="0" cy="0"/>
        </a:xfrm>
      </p:grpSpPr>
      <p:pic>
        <p:nvPicPr>
          <p:cNvPr descr="A close up of a logo&#10;&#10;Description automatically generated" id="333" name="Google Shape;333;g5f9502bbb6_0_933"/>
          <p:cNvPicPr preferRelativeResize="0"/>
          <p:nvPr/>
        </p:nvPicPr>
        <p:blipFill rotWithShape="1">
          <a:blip r:embed="rId4">
            <a:alphaModFix/>
          </a:blip>
          <a:srcRect b="0" l="0" r="0" t="0"/>
          <a:stretch/>
        </p:blipFill>
        <p:spPr>
          <a:xfrm>
            <a:off x="41237" y="0"/>
            <a:ext cx="1528763" cy="1528763"/>
          </a:xfrm>
          <a:prstGeom prst="rect">
            <a:avLst/>
          </a:prstGeom>
          <a:noFill/>
          <a:ln>
            <a:noFill/>
          </a:ln>
        </p:spPr>
      </p:pic>
      <p:sp>
        <p:nvSpPr>
          <p:cNvPr id="334" name="Google Shape;334;g5f9502bbb6_0_933"/>
          <p:cNvSpPr txBox="1"/>
          <p:nvPr>
            <p:ph idx="12" type="sldNum"/>
          </p:nvPr>
        </p:nvSpPr>
        <p:spPr>
          <a:xfrm>
            <a:off x="1451579" y="329307"/>
            <a:ext cx="5938800" cy="309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IN" sz="1000">
                <a:solidFill>
                  <a:srgbClr val="898989"/>
                </a:solidFill>
                <a:latin typeface="Arial"/>
                <a:ea typeface="Arial"/>
                <a:cs typeface="Arial"/>
                <a:sym typeface="Arial"/>
              </a:rPr>
              <a:t>‹#›</a:t>
            </a:fld>
            <a:endParaRPr sz="1000">
              <a:solidFill>
                <a:srgbClr val="898989"/>
              </a:solidFill>
              <a:latin typeface="Arial"/>
              <a:ea typeface="Arial"/>
              <a:cs typeface="Arial"/>
              <a:sym typeface="Arial"/>
            </a:endParaRPr>
          </a:p>
        </p:txBody>
      </p:sp>
      <p:sp>
        <p:nvSpPr>
          <p:cNvPr id="335" name="Google Shape;335;g5f9502bbb6_0_933"/>
          <p:cNvSpPr txBox="1"/>
          <p:nvPr/>
        </p:nvSpPr>
        <p:spPr>
          <a:xfrm>
            <a:off x="614363" y="6314257"/>
            <a:ext cx="110301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rgbClr val="002060"/>
                </a:solidFill>
                <a:latin typeface="Gill Sans"/>
                <a:ea typeface="Gill Sans"/>
                <a:cs typeface="Gill Sans"/>
                <a:sym typeface="Gill Sans"/>
              </a:rPr>
              <a:t>International Conference on Cybernetics, Cognition &amp; Machine Learning Applications (16</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-17</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 August), Goa, India</a:t>
            </a:r>
            <a:endParaRPr sz="1800">
              <a:solidFill>
                <a:srgbClr val="002060"/>
              </a:solidFill>
              <a:latin typeface="Gill Sans"/>
              <a:ea typeface="Gill Sans"/>
              <a:cs typeface="Gill Sans"/>
              <a:sym typeface="Gill Sans"/>
            </a:endParaRPr>
          </a:p>
        </p:txBody>
      </p:sp>
      <p:sp>
        <p:nvSpPr>
          <p:cNvPr id="336" name="Google Shape;336;g5f9502bbb6_0_933"/>
          <p:cNvSpPr txBox="1"/>
          <p:nvPr/>
        </p:nvSpPr>
        <p:spPr>
          <a:xfrm>
            <a:off x="1406050" y="1159825"/>
            <a:ext cx="5869200" cy="84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IN" sz="3000">
                <a:solidFill>
                  <a:srgbClr val="000000"/>
                </a:solidFill>
                <a:latin typeface="Merriweather"/>
                <a:ea typeface="Merriweather"/>
                <a:cs typeface="Merriweather"/>
                <a:sym typeface="Merriweather"/>
              </a:rPr>
              <a:t>Usage</a:t>
            </a:r>
            <a:endParaRPr>
              <a:latin typeface="Trebuchet MS"/>
              <a:ea typeface="Trebuchet MS"/>
              <a:cs typeface="Trebuchet MS"/>
              <a:sym typeface="Trebuchet MS"/>
            </a:endParaRPr>
          </a:p>
        </p:txBody>
      </p:sp>
      <p:sp>
        <p:nvSpPr>
          <p:cNvPr id="337" name="Google Shape;337;g5f9502bbb6_0_933"/>
          <p:cNvSpPr txBox="1"/>
          <p:nvPr/>
        </p:nvSpPr>
        <p:spPr>
          <a:xfrm>
            <a:off x="1380400" y="1907325"/>
            <a:ext cx="9652800" cy="381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IN" sz="1800">
                <a:solidFill>
                  <a:srgbClr val="000000"/>
                </a:solidFill>
                <a:latin typeface="Montserrat"/>
                <a:ea typeface="Montserrat"/>
                <a:cs typeface="Montserrat"/>
                <a:sym typeface="Montserrat"/>
              </a:rPr>
              <a:t>Our proposed algorithm is found most effective on higher dimensional dataset like gene micro-array, RNA sequence etc.</a:t>
            </a:r>
            <a:endParaRPr sz="1800">
              <a:solidFill>
                <a:srgbClr val="000000"/>
              </a:solidFill>
              <a:latin typeface="Montserrat"/>
              <a:ea typeface="Montserrat"/>
              <a:cs typeface="Montserrat"/>
              <a:sym typeface="Montserrat"/>
            </a:endParaRPr>
          </a:p>
          <a:p>
            <a:pPr indent="0" lvl="0" marL="0" rtl="0" algn="l">
              <a:lnSpc>
                <a:spcPct val="150000"/>
              </a:lnSpc>
              <a:spcBef>
                <a:spcPts val="0"/>
              </a:spcBef>
              <a:spcAft>
                <a:spcPts val="0"/>
              </a:spcAft>
              <a:buClr>
                <a:srgbClr val="000000"/>
              </a:buClr>
              <a:buSzPts val="1100"/>
              <a:buFont typeface="Arial"/>
              <a:buNone/>
            </a:pPr>
            <a:r>
              <a:t/>
            </a:r>
            <a:endParaRPr sz="1800">
              <a:solidFill>
                <a:srgbClr val="000000"/>
              </a:solidFill>
              <a:latin typeface="Montserrat"/>
              <a:ea typeface="Montserrat"/>
              <a:cs typeface="Montserrat"/>
              <a:sym typeface="Montserrat"/>
            </a:endParaRPr>
          </a:p>
          <a:p>
            <a:pPr indent="0" lvl="0" marL="0" rtl="0" algn="l">
              <a:lnSpc>
                <a:spcPct val="150000"/>
              </a:lnSpc>
              <a:spcBef>
                <a:spcPts val="0"/>
              </a:spcBef>
              <a:spcAft>
                <a:spcPts val="0"/>
              </a:spcAft>
              <a:buClr>
                <a:srgbClr val="000000"/>
              </a:buClr>
              <a:buSzPts val="1100"/>
              <a:buFont typeface="Arial"/>
              <a:buNone/>
            </a:pPr>
            <a:r>
              <a:rPr lang="en-IN" sz="1800">
                <a:solidFill>
                  <a:srgbClr val="000000"/>
                </a:solidFill>
                <a:latin typeface="Montserrat"/>
                <a:ea typeface="Montserrat"/>
                <a:cs typeface="Montserrat"/>
                <a:sym typeface="Montserrat"/>
              </a:rPr>
              <a:t>Multi resolutional clustering gives us the freedom of clustering at different resolution. The high resolution clusters in certain applications, say image-processing, identify objects of interest, whereas the low density clusters offer the interrelation among objects in the image.</a:t>
            </a:r>
            <a:endParaRPr sz="1800">
              <a:solidFill>
                <a:srgbClr val="000000"/>
              </a:solidFill>
              <a:latin typeface="Montserrat"/>
              <a:ea typeface="Montserrat"/>
              <a:cs typeface="Montserrat"/>
              <a:sym typeface="Montserrat"/>
            </a:endParaRPr>
          </a:p>
          <a:p>
            <a:pPr indent="0" lvl="0" marL="0" rtl="0" algn="l">
              <a:lnSpc>
                <a:spcPct val="150000"/>
              </a:lnSpc>
              <a:spcBef>
                <a:spcPts val="0"/>
              </a:spcBef>
              <a:spcAft>
                <a:spcPts val="0"/>
              </a:spcAft>
              <a:buClr>
                <a:srgbClr val="000000"/>
              </a:buClr>
              <a:buSzPts val="1100"/>
              <a:buFont typeface="Arial"/>
              <a:buNone/>
            </a:pPr>
            <a:r>
              <a:t/>
            </a:r>
            <a:endParaRPr sz="1800">
              <a:solidFill>
                <a:srgbClr val="000000"/>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8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tile algn="tl" flip="none" tx="0" sx="100002" ty="0" sy="100002"/>
        </a:blipFill>
      </p:bgPr>
    </p:bg>
    <p:spTree>
      <p:nvGrpSpPr>
        <p:cNvPr id="341" name="Shape 341"/>
        <p:cNvGrpSpPr/>
        <p:nvPr/>
      </p:nvGrpSpPr>
      <p:grpSpPr>
        <a:xfrm>
          <a:off x="0" y="0"/>
          <a:ext cx="0" cy="0"/>
          <a:chOff x="0" y="0"/>
          <a:chExt cx="0" cy="0"/>
        </a:xfrm>
      </p:grpSpPr>
      <p:sp>
        <p:nvSpPr>
          <p:cNvPr id="342" name="Google Shape;342;g5f9502bbb6_0_961"/>
          <p:cNvSpPr/>
          <p:nvPr/>
        </p:nvSpPr>
        <p:spPr>
          <a:xfrm>
            <a:off x="2" y="0"/>
            <a:ext cx="12191700" cy="6858000"/>
          </a:xfrm>
          <a:prstGeom prst="rect">
            <a:avLst/>
          </a:prstGeom>
          <a:blipFill rotWithShape="1">
            <a:blip r:embed="rId3">
              <a:alphaModFix/>
            </a:blip>
            <a:tile algn="tl" flip="none" tx="0" sx="100002" ty="0" sy="100002"/>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43" name="Google Shape;343;g5f9502bbb6_0_961"/>
          <p:cNvSpPr/>
          <p:nvPr/>
        </p:nvSpPr>
        <p:spPr>
          <a:xfrm>
            <a:off x="0" y="2019476"/>
            <a:ext cx="12192000" cy="4105800"/>
          </a:xfrm>
          <a:prstGeom prst="rect">
            <a:avLst/>
          </a:prstGeom>
          <a:gradFill>
            <a:gsLst>
              <a:gs pos="0">
                <a:srgbClr val="DFDBD5">
                  <a:alpha val="0"/>
                </a:srgbClr>
              </a:gs>
              <a:gs pos="100000">
                <a:schemeClr val="lt2"/>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344" name="Google Shape;344;g5f9502bbb6_0_961"/>
          <p:cNvPicPr preferRelativeResize="0"/>
          <p:nvPr/>
        </p:nvPicPr>
        <p:blipFill rotWithShape="1">
          <a:blip r:embed="rId4">
            <a:alphaModFix/>
          </a:blip>
          <a:srcRect b="-1539" l="0" r="0" t="1540"/>
          <a:stretch/>
        </p:blipFill>
        <p:spPr>
          <a:xfrm>
            <a:off x="0" y="6126480"/>
            <a:ext cx="12192000" cy="742950"/>
          </a:xfrm>
          <a:prstGeom prst="rect">
            <a:avLst/>
          </a:prstGeom>
          <a:noFill/>
          <a:ln>
            <a:noFill/>
          </a:ln>
        </p:spPr>
      </p:pic>
      <p:cxnSp>
        <p:nvCxnSpPr>
          <p:cNvPr id="345" name="Google Shape;345;g5f9502bbb6_0_96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
        <p:nvSpPr>
          <p:cNvPr id="346" name="Google Shape;346;g5f9502bbb6_0_961"/>
          <p:cNvSpPr txBox="1"/>
          <p:nvPr/>
        </p:nvSpPr>
        <p:spPr>
          <a:xfrm>
            <a:off x="3486150" y="3714750"/>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47" name="Google Shape;347;g5f9502bbb6_0_961"/>
          <p:cNvSpPr txBox="1"/>
          <p:nvPr/>
        </p:nvSpPr>
        <p:spPr>
          <a:xfrm>
            <a:off x="571500" y="6314257"/>
            <a:ext cx="110727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rgbClr val="002060"/>
                </a:solidFill>
                <a:latin typeface="Gill Sans"/>
                <a:ea typeface="Gill Sans"/>
                <a:cs typeface="Gill Sans"/>
                <a:sym typeface="Gill Sans"/>
              </a:rPr>
              <a:t>International Conference on Cybernetics, Cognition &amp; Machine Learning Applications (16</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-17</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 August), Goa, India</a:t>
            </a:r>
            <a:endParaRPr sz="1800">
              <a:solidFill>
                <a:srgbClr val="002060"/>
              </a:solidFill>
              <a:latin typeface="Gill Sans"/>
              <a:ea typeface="Gill Sans"/>
              <a:cs typeface="Gill Sans"/>
              <a:sym typeface="Gill Sans"/>
            </a:endParaRPr>
          </a:p>
        </p:txBody>
      </p:sp>
      <p:sp>
        <p:nvSpPr>
          <p:cNvPr id="348" name="Google Shape;348;g5f9502bbb6_0_961"/>
          <p:cNvSpPr txBox="1"/>
          <p:nvPr/>
        </p:nvSpPr>
        <p:spPr>
          <a:xfrm>
            <a:off x="1257000" y="948950"/>
            <a:ext cx="8611200" cy="454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IN" sz="6000">
                <a:latin typeface="Caveat"/>
                <a:ea typeface="Caveat"/>
                <a:cs typeface="Caveat"/>
                <a:sym typeface="Caveat"/>
              </a:rPr>
              <a:t>Thank You!</a:t>
            </a:r>
            <a:endParaRPr sz="6000">
              <a:latin typeface="Caveat"/>
              <a:ea typeface="Caveat"/>
              <a:cs typeface="Caveat"/>
              <a:sym typeface="Caveat"/>
            </a:endParaRPr>
          </a:p>
        </p:txBody>
      </p:sp>
      <p:pic>
        <p:nvPicPr>
          <p:cNvPr descr="A close up of a logo&#10;&#10;Description automatically generated" id="349" name="Google Shape;349;g5f9502bbb6_0_961"/>
          <p:cNvPicPr preferRelativeResize="0"/>
          <p:nvPr/>
        </p:nvPicPr>
        <p:blipFill rotWithShape="1">
          <a:blip r:embed="rId5">
            <a:alphaModFix/>
          </a:blip>
          <a:srcRect b="0" l="0" r="0" t="0"/>
          <a:stretch/>
        </p:blipFill>
        <p:spPr>
          <a:xfrm>
            <a:off x="41237" y="0"/>
            <a:ext cx="1528763" cy="15287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tile algn="tl" flip="none" tx="0" sx="100002" ty="0" sy="100002"/>
        </a:blipFill>
      </p:bgPr>
    </p:bg>
    <p:spTree>
      <p:nvGrpSpPr>
        <p:cNvPr id="114" name="Shape 114"/>
        <p:cNvGrpSpPr/>
        <p:nvPr/>
      </p:nvGrpSpPr>
      <p:grpSpPr>
        <a:xfrm>
          <a:off x="0" y="0"/>
          <a:ext cx="0" cy="0"/>
          <a:chOff x="0" y="0"/>
          <a:chExt cx="0" cy="0"/>
        </a:xfrm>
      </p:grpSpPr>
      <p:pic>
        <p:nvPicPr>
          <p:cNvPr descr="A close up of a logo&#10;&#10;Description automatically generated" id="115" name="Google Shape;115;g5f9502bbb6_0_32"/>
          <p:cNvPicPr preferRelativeResize="0"/>
          <p:nvPr/>
        </p:nvPicPr>
        <p:blipFill rotWithShape="1">
          <a:blip r:embed="rId4">
            <a:alphaModFix/>
          </a:blip>
          <a:srcRect b="0" l="0" r="0" t="0"/>
          <a:stretch/>
        </p:blipFill>
        <p:spPr>
          <a:xfrm>
            <a:off x="41237" y="0"/>
            <a:ext cx="1528763" cy="1528763"/>
          </a:xfrm>
          <a:prstGeom prst="rect">
            <a:avLst/>
          </a:prstGeom>
          <a:noFill/>
          <a:ln>
            <a:noFill/>
          </a:ln>
        </p:spPr>
      </p:pic>
      <p:sp>
        <p:nvSpPr>
          <p:cNvPr id="116" name="Google Shape;116;g5f9502bbb6_0_32"/>
          <p:cNvSpPr txBox="1"/>
          <p:nvPr>
            <p:ph idx="12" type="sldNum"/>
          </p:nvPr>
        </p:nvSpPr>
        <p:spPr>
          <a:xfrm>
            <a:off x="1451579" y="329307"/>
            <a:ext cx="5938800" cy="309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IN" sz="1000">
                <a:solidFill>
                  <a:srgbClr val="898989"/>
                </a:solidFill>
                <a:latin typeface="Arial"/>
                <a:ea typeface="Arial"/>
                <a:cs typeface="Arial"/>
                <a:sym typeface="Arial"/>
              </a:rPr>
              <a:t>‹#›</a:t>
            </a:fld>
            <a:endParaRPr sz="1000">
              <a:solidFill>
                <a:srgbClr val="898989"/>
              </a:solidFill>
              <a:latin typeface="Arial"/>
              <a:ea typeface="Arial"/>
              <a:cs typeface="Arial"/>
              <a:sym typeface="Arial"/>
            </a:endParaRPr>
          </a:p>
        </p:txBody>
      </p:sp>
      <p:sp>
        <p:nvSpPr>
          <p:cNvPr id="117" name="Google Shape;117;g5f9502bbb6_0_32"/>
          <p:cNvSpPr txBox="1"/>
          <p:nvPr/>
        </p:nvSpPr>
        <p:spPr>
          <a:xfrm>
            <a:off x="614363" y="6314257"/>
            <a:ext cx="110301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rgbClr val="002060"/>
                </a:solidFill>
                <a:latin typeface="Gill Sans"/>
                <a:ea typeface="Gill Sans"/>
                <a:cs typeface="Gill Sans"/>
                <a:sym typeface="Gill Sans"/>
              </a:rPr>
              <a:t>International Conference on Cybernetics, Cognition &amp; Machine Learning Applications (16</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-17</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 August), Goa, India</a:t>
            </a:r>
            <a:endParaRPr sz="1800">
              <a:solidFill>
                <a:srgbClr val="002060"/>
              </a:solidFill>
              <a:latin typeface="Gill Sans"/>
              <a:ea typeface="Gill Sans"/>
              <a:cs typeface="Gill Sans"/>
              <a:sym typeface="Gill Sans"/>
            </a:endParaRPr>
          </a:p>
        </p:txBody>
      </p:sp>
      <p:sp>
        <p:nvSpPr>
          <p:cNvPr id="118" name="Google Shape;118;g5f9502bbb6_0_32"/>
          <p:cNvSpPr txBox="1"/>
          <p:nvPr/>
        </p:nvSpPr>
        <p:spPr>
          <a:xfrm>
            <a:off x="1352300" y="953525"/>
            <a:ext cx="8182500" cy="9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600">
                <a:latin typeface="Trebuchet MS"/>
                <a:ea typeface="Trebuchet MS"/>
                <a:cs typeface="Trebuchet MS"/>
                <a:sym typeface="Trebuchet MS"/>
              </a:rPr>
              <a:t>What is Clustering ?</a:t>
            </a:r>
            <a:endParaRPr sz="3600">
              <a:latin typeface="Trebuchet MS"/>
              <a:ea typeface="Trebuchet MS"/>
              <a:cs typeface="Trebuchet MS"/>
              <a:sym typeface="Trebuchet MS"/>
            </a:endParaRPr>
          </a:p>
        </p:txBody>
      </p:sp>
      <p:sp>
        <p:nvSpPr>
          <p:cNvPr id="119" name="Google Shape;119;g5f9502bbb6_0_32"/>
          <p:cNvSpPr txBox="1"/>
          <p:nvPr/>
        </p:nvSpPr>
        <p:spPr>
          <a:xfrm>
            <a:off x="1231075" y="1855100"/>
            <a:ext cx="9865500" cy="4510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Font typeface="Montserrat"/>
              <a:buChar char="●"/>
            </a:pPr>
            <a:r>
              <a:rPr b="1" lang="en-IN" sz="1800">
                <a:solidFill>
                  <a:srgbClr val="000000"/>
                </a:solidFill>
                <a:latin typeface="Montserrat"/>
                <a:ea typeface="Montserrat"/>
                <a:cs typeface="Montserrat"/>
                <a:sym typeface="Montserrat"/>
              </a:rPr>
              <a:t>Cluster : a collection of data objects</a:t>
            </a:r>
            <a:endParaRPr b="1" sz="1800">
              <a:solidFill>
                <a:srgbClr val="000000"/>
              </a:solidFill>
              <a:latin typeface="Montserrat"/>
              <a:ea typeface="Montserrat"/>
              <a:cs typeface="Montserrat"/>
              <a:sym typeface="Montserrat"/>
            </a:endParaRPr>
          </a:p>
          <a:p>
            <a:pPr indent="-342900" lvl="1" marL="914400" rtl="0" algn="l">
              <a:lnSpc>
                <a:spcPct val="150000"/>
              </a:lnSpc>
              <a:spcBef>
                <a:spcPts val="0"/>
              </a:spcBef>
              <a:spcAft>
                <a:spcPts val="0"/>
              </a:spcAft>
              <a:buClr>
                <a:srgbClr val="000000"/>
              </a:buClr>
              <a:buSzPts val="1800"/>
              <a:buFont typeface="Montserrat"/>
              <a:buChar char="○"/>
            </a:pPr>
            <a:r>
              <a:rPr lang="en-IN" sz="1800">
                <a:solidFill>
                  <a:srgbClr val="000000"/>
                </a:solidFill>
                <a:latin typeface="Montserrat"/>
                <a:ea typeface="Montserrat"/>
                <a:cs typeface="Montserrat"/>
                <a:sym typeface="Montserrat"/>
              </a:rPr>
              <a:t>Similar to one another within the same cluster</a:t>
            </a:r>
            <a:endParaRPr sz="1800">
              <a:solidFill>
                <a:srgbClr val="000000"/>
              </a:solidFill>
              <a:latin typeface="Montserrat"/>
              <a:ea typeface="Montserrat"/>
              <a:cs typeface="Montserrat"/>
              <a:sym typeface="Montserrat"/>
            </a:endParaRPr>
          </a:p>
          <a:p>
            <a:pPr indent="-342900" lvl="1" marL="914400" rtl="0" algn="l">
              <a:lnSpc>
                <a:spcPct val="150000"/>
              </a:lnSpc>
              <a:spcBef>
                <a:spcPts val="0"/>
              </a:spcBef>
              <a:spcAft>
                <a:spcPts val="0"/>
              </a:spcAft>
              <a:buClr>
                <a:srgbClr val="000000"/>
              </a:buClr>
              <a:buSzPts val="1800"/>
              <a:buFont typeface="Montserrat"/>
              <a:buChar char="○"/>
            </a:pPr>
            <a:r>
              <a:rPr lang="en-IN" sz="1800">
                <a:solidFill>
                  <a:srgbClr val="000000"/>
                </a:solidFill>
                <a:latin typeface="Montserrat"/>
                <a:ea typeface="Montserrat"/>
                <a:cs typeface="Montserrat"/>
                <a:sym typeface="Montserrat"/>
              </a:rPr>
              <a:t>Dissimilar to the objects in other clusters</a:t>
            </a:r>
            <a:endParaRPr sz="1800">
              <a:solidFill>
                <a:srgbClr val="000000"/>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000000"/>
              </a:buClr>
              <a:buSzPts val="1800"/>
              <a:buFont typeface="Montserrat"/>
              <a:buChar char="●"/>
            </a:pPr>
            <a:r>
              <a:rPr b="1" lang="en-IN" sz="1800">
                <a:solidFill>
                  <a:srgbClr val="000000"/>
                </a:solidFill>
                <a:latin typeface="Montserrat"/>
                <a:ea typeface="Montserrat"/>
                <a:cs typeface="Montserrat"/>
                <a:sym typeface="Montserrat"/>
              </a:rPr>
              <a:t>Clustering</a:t>
            </a:r>
            <a:endParaRPr b="1" sz="1800">
              <a:solidFill>
                <a:srgbClr val="000000"/>
              </a:solidFill>
              <a:latin typeface="Montserrat"/>
              <a:ea typeface="Montserrat"/>
              <a:cs typeface="Montserrat"/>
              <a:sym typeface="Montserrat"/>
            </a:endParaRPr>
          </a:p>
          <a:p>
            <a:pPr indent="-342900" lvl="1" marL="914400" rtl="0" algn="l">
              <a:lnSpc>
                <a:spcPct val="150000"/>
              </a:lnSpc>
              <a:spcBef>
                <a:spcPts val="0"/>
              </a:spcBef>
              <a:spcAft>
                <a:spcPts val="0"/>
              </a:spcAft>
              <a:buClr>
                <a:srgbClr val="000000"/>
              </a:buClr>
              <a:buSzPts val="1800"/>
              <a:buFont typeface="Montserrat"/>
              <a:buChar char="○"/>
            </a:pPr>
            <a:r>
              <a:rPr lang="en-IN" sz="1800">
                <a:solidFill>
                  <a:srgbClr val="000000"/>
                </a:solidFill>
                <a:latin typeface="Montserrat"/>
                <a:ea typeface="Montserrat"/>
                <a:cs typeface="Montserrat"/>
                <a:sym typeface="Montserrat"/>
              </a:rPr>
              <a:t>Grouping a set of data objects into clusters based on certain measure of similarity. </a:t>
            </a:r>
            <a:endParaRPr sz="1800">
              <a:solidFill>
                <a:srgbClr val="000000"/>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000000"/>
              </a:buClr>
              <a:buSzPts val="1800"/>
              <a:buChar char="●"/>
            </a:pPr>
            <a:r>
              <a:rPr b="1" lang="en-IN" sz="1800">
                <a:solidFill>
                  <a:srgbClr val="000000"/>
                </a:solidFill>
                <a:latin typeface="Montserrat"/>
                <a:ea typeface="Montserrat"/>
                <a:cs typeface="Montserrat"/>
                <a:sym typeface="Montserrat"/>
              </a:rPr>
              <a:t>Clustering is unsupervised classification :</a:t>
            </a:r>
            <a:r>
              <a:rPr lang="en-IN" sz="1800">
                <a:solidFill>
                  <a:srgbClr val="000000"/>
                </a:solidFill>
                <a:latin typeface="Montserrat"/>
                <a:ea typeface="Montserrat"/>
                <a:cs typeface="Montserrat"/>
                <a:sym typeface="Montserrat"/>
              </a:rPr>
              <a:t> No predefined classes</a:t>
            </a:r>
            <a:endParaRPr sz="1800">
              <a:solidFill>
                <a:srgbClr val="000000"/>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000000"/>
              </a:buClr>
              <a:buSzPts val="1800"/>
              <a:buFont typeface="Montserrat"/>
              <a:buChar char="●"/>
            </a:pPr>
            <a:r>
              <a:rPr b="1" lang="en-IN" sz="1800">
                <a:solidFill>
                  <a:srgbClr val="000000"/>
                </a:solidFill>
                <a:latin typeface="Montserrat"/>
                <a:ea typeface="Montserrat"/>
                <a:cs typeface="Montserrat"/>
                <a:sym typeface="Montserrat"/>
              </a:rPr>
              <a:t>Typical applications</a:t>
            </a:r>
            <a:endParaRPr b="1" sz="1800">
              <a:solidFill>
                <a:srgbClr val="000000"/>
              </a:solidFill>
              <a:latin typeface="Montserrat"/>
              <a:ea typeface="Montserrat"/>
              <a:cs typeface="Montserrat"/>
              <a:sym typeface="Montserrat"/>
            </a:endParaRPr>
          </a:p>
          <a:p>
            <a:pPr indent="-342900" lvl="1" marL="914400" rtl="0" algn="l">
              <a:lnSpc>
                <a:spcPct val="150000"/>
              </a:lnSpc>
              <a:spcBef>
                <a:spcPts val="0"/>
              </a:spcBef>
              <a:spcAft>
                <a:spcPts val="0"/>
              </a:spcAft>
              <a:buClr>
                <a:srgbClr val="000000"/>
              </a:buClr>
              <a:buSzPts val="1800"/>
              <a:buFont typeface="Montserrat"/>
              <a:buChar char="○"/>
            </a:pPr>
            <a:r>
              <a:rPr lang="en-IN" sz="1800">
                <a:solidFill>
                  <a:srgbClr val="000000"/>
                </a:solidFill>
                <a:latin typeface="Montserrat"/>
                <a:ea typeface="Montserrat"/>
                <a:cs typeface="Montserrat"/>
                <a:sym typeface="Montserrat"/>
              </a:rPr>
              <a:t>As a stand-alone tool to get insight into data distribution</a:t>
            </a:r>
            <a:endParaRPr sz="1800">
              <a:solidFill>
                <a:srgbClr val="000000"/>
              </a:solidFill>
              <a:latin typeface="Montserrat"/>
              <a:ea typeface="Montserrat"/>
              <a:cs typeface="Montserrat"/>
              <a:sym typeface="Montserrat"/>
            </a:endParaRPr>
          </a:p>
          <a:p>
            <a:pPr indent="-342900" lvl="1" marL="914400" rtl="0" algn="l">
              <a:lnSpc>
                <a:spcPct val="150000"/>
              </a:lnSpc>
              <a:spcBef>
                <a:spcPts val="0"/>
              </a:spcBef>
              <a:spcAft>
                <a:spcPts val="0"/>
              </a:spcAft>
              <a:buClr>
                <a:srgbClr val="000000"/>
              </a:buClr>
              <a:buSzPts val="1800"/>
              <a:buFont typeface="Montserrat"/>
              <a:buChar char="○"/>
            </a:pPr>
            <a:r>
              <a:rPr lang="en-IN" sz="1800">
                <a:solidFill>
                  <a:srgbClr val="000000"/>
                </a:solidFill>
                <a:latin typeface="Montserrat"/>
                <a:ea typeface="Montserrat"/>
                <a:cs typeface="Montserrat"/>
                <a:sym typeface="Montserrat"/>
              </a:rPr>
              <a:t>As a preprocessing step for other algorithms</a:t>
            </a:r>
            <a:endParaRPr sz="1800">
              <a:solidFill>
                <a:srgbClr val="000000"/>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tile algn="tl" flip="none" tx="0" sx="100000" ty="0" sy="100000"/>
        </a:blipFill>
      </p:bgPr>
    </p:bg>
    <p:spTree>
      <p:nvGrpSpPr>
        <p:cNvPr id="123" name="Shape 123"/>
        <p:cNvGrpSpPr/>
        <p:nvPr/>
      </p:nvGrpSpPr>
      <p:grpSpPr>
        <a:xfrm>
          <a:off x="0" y="0"/>
          <a:ext cx="0" cy="0"/>
          <a:chOff x="0" y="0"/>
          <a:chExt cx="0" cy="0"/>
        </a:xfrm>
      </p:grpSpPr>
      <p:pic>
        <p:nvPicPr>
          <p:cNvPr descr="A close up of a logo&#10;&#10;Description automatically generated" id="124" name="Google Shape;124;p2"/>
          <p:cNvPicPr preferRelativeResize="0"/>
          <p:nvPr/>
        </p:nvPicPr>
        <p:blipFill rotWithShape="1">
          <a:blip r:embed="rId4">
            <a:alphaModFix/>
          </a:blip>
          <a:srcRect b="0" l="0" r="0" t="0"/>
          <a:stretch/>
        </p:blipFill>
        <p:spPr>
          <a:xfrm>
            <a:off x="41237" y="0"/>
            <a:ext cx="1528763" cy="1528763"/>
          </a:xfrm>
          <a:prstGeom prst="rect">
            <a:avLst/>
          </a:prstGeom>
          <a:noFill/>
          <a:ln>
            <a:noFill/>
          </a:ln>
        </p:spPr>
      </p:pic>
      <p:sp>
        <p:nvSpPr>
          <p:cNvPr id="125" name="Google Shape;125;p2"/>
          <p:cNvSpPr txBox="1"/>
          <p:nvPr>
            <p:ph idx="12" type="sldNum"/>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IN" sz="1000">
                <a:solidFill>
                  <a:srgbClr val="898989"/>
                </a:solidFill>
                <a:latin typeface="Arial"/>
                <a:ea typeface="Arial"/>
                <a:cs typeface="Arial"/>
                <a:sym typeface="Arial"/>
              </a:rPr>
              <a:t>‹#›</a:t>
            </a:fld>
            <a:endParaRPr sz="1000">
              <a:solidFill>
                <a:srgbClr val="898989"/>
              </a:solidFill>
              <a:latin typeface="Arial"/>
              <a:ea typeface="Arial"/>
              <a:cs typeface="Arial"/>
              <a:sym typeface="Arial"/>
            </a:endParaRPr>
          </a:p>
        </p:txBody>
      </p:sp>
      <p:sp>
        <p:nvSpPr>
          <p:cNvPr id="126" name="Google Shape;126;p2"/>
          <p:cNvSpPr txBox="1"/>
          <p:nvPr/>
        </p:nvSpPr>
        <p:spPr>
          <a:xfrm>
            <a:off x="614363" y="6314257"/>
            <a:ext cx="1102995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rgbClr val="002060"/>
                </a:solidFill>
                <a:latin typeface="Gill Sans"/>
                <a:ea typeface="Gill Sans"/>
                <a:cs typeface="Gill Sans"/>
                <a:sym typeface="Gill Sans"/>
              </a:rPr>
              <a:t>International Conference on Cybernetics, Cognition &amp; Machine Learning Applications (16</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-17</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 August), Goa, India</a:t>
            </a:r>
            <a:endParaRPr sz="1800">
              <a:solidFill>
                <a:srgbClr val="002060"/>
              </a:solidFill>
              <a:latin typeface="Gill Sans"/>
              <a:ea typeface="Gill Sans"/>
              <a:cs typeface="Gill Sans"/>
              <a:sym typeface="Gill Sans"/>
            </a:endParaRPr>
          </a:p>
        </p:txBody>
      </p:sp>
      <p:sp>
        <p:nvSpPr>
          <p:cNvPr id="127" name="Google Shape;127;p2"/>
          <p:cNvSpPr txBox="1"/>
          <p:nvPr/>
        </p:nvSpPr>
        <p:spPr>
          <a:xfrm>
            <a:off x="1276100" y="953525"/>
            <a:ext cx="8182500" cy="9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600">
                <a:latin typeface="Trebuchet MS"/>
                <a:ea typeface="Trebuchet MS"/>
                <a:cs typeface="Trebuchet MS"/>
                <a:sym typeface="Trebuchet MS"/>
              </a:rPr>
              <a:t>What Is Good Clustering ? </a:t>
            </a:r>
            <a:endParaRPr sz="3600">
              <a:latin typeface="Trebuchet MS"/>
              <a:ea typeface="Trebuchet MS"/>
              <a:cs typeface="Trebuchet MS"/>
              <a:sym typeface="Trebuchet MS"/>
            </a:endParaRPr>
          </a:p>
        </p:txBody>
      </p:sp>
      <p:sp>
        <p:nvSpPr>
          <p:cNvPr id="128" name="Google Shape;128;p2"/>
          <p:cNvSpPr txBox="1"/>
          <p:nvPr/>
        </p:nvSpPr>
        <p:spPr>
          <a:xfrm>
            <a:off x="1216275" y="1897525"/>
            <a:ext cx="9801000" cy="4717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Font typeface="Montserrat"/>
              <a:buChar char="●"/>
            </a:pPr>
            <a:r>
              <a:rPr lang="en-IN" sz="1800">
                <a:solidFill>
                  <a:srgbClr val="000000"/>
                </a:solidFill>
                <a:latin typeface="Montserrat"/>
                <a:ea typeface="Montserrat"/>
                <a:cs typeface="Montserrat"/>
                <a:sym typeface="Montserrat"/>
              </a:rPr>
              <a:t>A </a:t>
            </a:r>
            <a:r>
              <a:rPr b="1" lang="en-IN" sz="1800">
                <a:solidFill>
                  <a:srgbClr val="000000"/>
                </a:solidFill>
                <a:latin typeface="Montserrat"/>
                <a:ea typeface="Montserrat"/>
                <a:cs typeface="Montserrat"/>
                <a:sym typeface="Montserrat"/>
              </a:rPr>
              <a:t>good clustering</a:t>
            </a:r>
            <a:r>
              <a:rPr lang="en-IN" sz="1800">
                <a:solidFill>
                  <a:srgbClr val="000000"/>
                </a:solidFill>
                <a:latin typeface="Montserrat"/>
                <a:ea typeface="Montserrat"/>
                <a:cs typeface="Montserrat"/>
                <a:sym typeface="Montserrat"/>
              </a:rPr>
              <a:t> method will produce high quality clusters with</a:t>
            </a:r>
            <a:endParaRPr sz="1800">
              <a:solidFill>
                <a:srgbClr val="000000"/>
              </a:solidFill>
              <a:latin typeface="Montserrat"/>
              <a:ea typeface="Montserrat"/>
              <a:cs typeface="Montserrat"/>
              <a:sym typeface="Montserrat"/>
            </a:endParaRPr>
          </a:p>
          <a:p>
            <a:pPr indent="-342900" lvl="1" marL="914400" rtl="0" algn="l">
              <a:lnSpc>
                <a:spcPct val="150000"/>
              </a:lnSpc>
              <a:spcBef>
                <a:spcPts val="0"/>
              </a:spcBef>
              <a:spcAft>
                <a:spcPts val="0"/>
              </a:spcAft>
              <a:buClr>
                <a:srgbClr val="000000"/>
              </a:buClr>
              <a:buSzPts val="1800"/>
              <a:buFont typeface="Montserrat"/>
              <a:buChar char="○"/>
            </a:pPr>
            <a:r>
              <a:rPr lang="en-IN" sz="1800">
                <a:solidFill>
                  <a:srgbClr val="000000"/>
                </a:solidFill>
                <a:latin typeface="Montserrat"/>
                <a:ea typeface="Montserrat"/>
                <a:cs typeface="Montserrat"/>
                <a:sym typeface="Montserrat"/>
              </a:rPr>
              <a:t>high </a:t>
            </a:r>
            <a:r>
              <a:rPr b="1" lang="en-IN" sz="1800">
                <a:solidFill>
                  <a:srgbClr val="000000"/>
                </a:solidFill>
                <a:latin typeface="Montserrat"/>
                <a:ea typeface="Montserrat"/>
                <a:cs typeface="Montserrat"/>
                <a:sym typeface="Montserrat"/>
              </a:rPr>
              <a:t>intra-class</a:t>
            </a:r>
            <a:r>
              <a:rPr lang="en-IN" sz="1800">
                <a:solidFill>
                  <a:srgbClr val="000000"/>
                </a:solidFill>
                <a:latin typeface="Montserrat"/>
                <a:ea typeface="Montserrat"/>
                <a:cs typeface="Montserrat"/>
                <a:sym typeface="Montserrat"/>
              </a:rPr>
              <a:t> similarity</a:t>
            </a:r>
            <a:endParaRPr sz="1800">
              <a:solidFill>
                <a:srgbClr val="000000"/>
              </a:solidFill>
              <a:latin typeface="Montserrat"/>
              <a:ea typeface="Montserrat"/>
              <a:cs typeface="Montserrat"/>
              <a:sym typeface="Montserrat"/>
            </a:endParaRPr>
          </a:p>
          <a:p>
            <a:pPr indent="-342900" lvl="1" marL="914400" rtl="0" algn="l">
              <a:lnSpc>
                <a:spcPct val="150000"/>
              </a:lnSpc>
              <a:spcBef>
                <a:spcPts val="0"/>
              </a:spcBef>
              <a:spcAft>
                <a:spcPts val="0"/>
              </a:spcAft>
              <a:buClr>
                <a:srgbClr val="000000"/>
              </a:buClr>
              <a:buSzPts val="1800"/>
              <a:buFont typeface="Montserrat"/>
              <a:buChar char="○"/>
            </a:pPr>
            <a:r>
              <a:rPr lang="en-IN" sz="1800">
                <a:solidFill>
                  <a:srgbClr val="000000"/>
                </a:solidFill>
                <a:latin typeface="Montserrat"/>
                <a:ea typeface="Montserrat"/>
                <a:cs typeface="Montserrat"/>
                <a:sym typeface="Montserrat"/>
              </a:rPr>
              <a:t>low </a:t>
            </a:r>
            <a:r>
              <a:rPr b="1" lang="en-IN" sz="1800">
                <a:solidFill>
                  <a:srgbClr val="000000"/>
                </a:solidFill>
                <a:latin typeface="Montserrat"/>
                <a:ea typeface="Montserrat"/>
                <a:cs typeface="Montserrat"/>
                <a:sym typeface="Montserrat"/>
              </a:rPr>
              <a:t>inter-class</a:t>
            </a:r>
            <a:r>
              <a:rPr lang="en-IN" sz="1800">
                <a:solidFill>
                  <a:srgbClr val="000000"/>
                </a:solidFill>
                <a:latin typeface="Montserrat"/>
                <a:ea typeface="Montserrat"/>
                <a:cs typeface="Montserrat"/>
                <a:sym typeface="Montserrat"/>
              </a:rPr>
              <a:t> similarity</a:t>
            </a:r>
            <a:endParaRPr sz="1800">
              <a:solidFill>
                <a:srgbClr val="000000"/>
              </a:solidFill>
              <a:latin typeface="Montserrat"/>
              <a:ea typeface="Montserrat"/>
              <a:cs typeface="Montserrat"/>
              <a:sym typeface="Montserrat"/>
            </a:endParaRPr>
          </a:p>
          <a:p>
            <a:pPr indent="0" lvl="0" marL="914400" rtl="0" algn="l">
              <a:lnSpc>
                <a:spcPct val="150000"/>
              </a:lnSpc>
              <a:spcBef>
                <a:spcPts val="0"/>
              </a:spcBef>
              <a:spcAft>
                <a:spcPts val="0"/>
              </a:spcAft>
              <a:buNone/>
            </a:pPr>
            <a:r>
              <a:t/>
            </a:r>
            <a:endParaRPr sz="1800">
              <a:solidFill>
                <a:srgbClr val="000000"/>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000000"/>
              </a:buClr>
              <a:buSzPts val="1800"/>
              <a:buFont typeface="Montserrat"/>
              <a:buChar char="●"/>
            </a:pPr>
            <a:r>
              <a:rPr lang="en-IN" sz="1800">
                <a:solidFill>
                  <a:srgbClr val="000000"/>
                </a:solidFill>
                <a:latin typeface="Montserrat"/>
                <a:ea typeface="Montserrat"/>
                <a:cs typeface="Montserrat"/>
                <a:sym typeface="Montserrat"/>
              </a:rPr>
              <a:t>The </a:t>
            </a:r>
            <a:r>
              <a:rPr b="1" lang="en-IN" sz="1800">
                <a:solidFill>
                  <a:srgbClr val="000000"/>
                </a:solidFill>
                <a:latin typeface="Montserrat"/>
                <a:ea typeface="Montserrat"/>
                <a:cs typeface="Montserrat"/>
                <a:sym typeface="Montserrat"/>
              </a:rPr>
              <a:t>quality</a:t>
            </a:r>
            <a:r>
              <a:rPr lang="en-IN" sz="1800">
                <a:solidFill>
                  <a:srgbClr val="000000"/>
                </a:solidFill>
                <a:latin typeface="Montserrat"/>
                <a:ea typeface="Montserrat"/>
                <a:cs typeface="Montserrat"/>
                <a:sym typeface="Montserrat"/>
              </a:rPr>
              <a:t> of a clustering result depends on both the similarity measure used by the method and its implementation.</a:t>
            </a:r>
            <a:endParaRPr sz="1800">
              <a:solidFill>
                <a:srgbClr val="000000"/>
              </a:solidFill>
              <a:latin typeface="Montserrat"/>
              <a:ea typeface="Montserrat"/>
              <a:cs typeface="Montserrat"/>
              <a:sym typeface="Montserrat"/>
            </a:endParaRPr>
          </a:p>
          <a:p>
            <a:pPr indent="0" lvl="0" marL="457200" rtl="0" algn="l">
              <a:lnSpc>
                <a:spcPct val="150000"/>
              </a:lnSpc>
              <a:spcBef>
                <a:spcPts val="0"/>
              </a:spcBef>
              <a:spcAft>
                <a:spcPts val="0"/>
              </a:spcAft>
              <a:buNone/>
            </a:pPr>
            <a:r>
              <a:t/>
            </a:r>
            <a:endParaRPr sz="1800">
              <a:solidFill>
                <a:srgbClr val="000000"/>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000000"/>
              </a:buClr>
              <a:buSzPts val="1800"/>
              <a:buFont typeface="Montserrat"/>
              <a:buChar char="●"/>
            </a:pPr>
            <a:r>
              <a:rPr lang="en-IN" sz="1800">
                <a:solidFill>
                  <a:srgbClr val="000000"/>
                </a:solidFill>
                <a:latin typeface="Montserrat"/>
                <a:ea typeface="Montserrat"/>
                <a:cs typeface="Montserrat"/>
                <a:sym typeface="Montserrat"/>
              </a:rPr>
              <a:t>The </a:t>
            </a:r>
            <a:r>
              <a:rPr b="1" lang="en-IN" sz="1800">
                <a:solidFill>
                  <a:srgbClr val="000000"/>
                </a:solidFill>
                <a:latin typeface="Montserrat"/>
                <a:ea typeface="Montserrat"/>
                <a:cs typeface="Montserrat"/>
                <a:sym typeface="Montserrat"/>
              </a:rPr>
              <a:t>quality</a:t>
            </a:r>
            <a:r>
              <a:rPr lang="en-IN" sz="1800">
                <a:solidFill>
                  <a:srgbClr val="000000"/>
                </a:solidFill>
                <a:latin typeface="Montserrat"/>
                <a:ea typeface="Montserrat"/>
                <a:cs typeface="Montserrat"/>
                <a:sym typeface="Montserrat"/>
              </a:rPr>
              <a:t> of a clustering method is also measured by its ability to discover some or all of the </a:t>
            </a:r>
            <a:r>
              <a:rPr b="1" lang="en-IN" sz="1800">
                <a:solidFill>
                  <a:srgbClr val="000000"/>
                </a:solidFill>
                <a:latin typeface="Montserrat"/>
                <a:ea typeface="Montserrat"/>
                <a:cs typeface="Montserrat"/>
                <a:sym typeface="Montserrat"/>
              </a:rPr>
              <a:t>hidden</a:t>
            </a:r>
            <a:r>
              <a:rPr lang="en-IN" sz="1800">
                <a:solidFill>
                  <a:srgbClr val="000000"/>
                </a:solidFill>
                <a:latin typeface="Montserrat"/>
                <a:ea typeface="Montserrat"/>
                <a:cs typeface="Montserrat"/>
                <a:sym typeface="Montserrat"/>
              </a:rPr>
              <a:t> patterns.</a:t>
            </a:r>
            <a:endParaRPr sz="1800">
              <a:solidFill>
                <a:srgbClr val="000000"/>
              </a:solidFill>
              <a:latin typeface="Montserrat"/>
              <a:ea typeface="Montserrat"/>
              <a:cs typeface="Montserrat"/>
              <a:sym typeface="Montserrat"/>
            </a:endParaRPr>
          </a:p>
          <a:p>
            <a:pPr indent="0" lvl="0" marL="457200" rtl="0" algn="l">
              <a:lnSpc>
                <a:spcPct val="150000"/>
              </a:lnSpc>
              <a:spcBef>
                <a:spcPts val="0"/>
              </a:spcBef>
              <a:spcAft>
                <a:spcPts val="0"/>
              </a:spcAft>
              <a:buNone/>
            </a:pPr>
            <a:r>
              <a:t/>
            </a:r>
            <a:endParaRPr sz="18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tile algn="tl" flip="none" tx="0" sx="100002" ty="0" sy="100002"/>
        </a:blipFill>
      </p:bgPr>
    </p:bg>
    <p:spTree>
      <p:nvGrpSpPr>
        <p:cNvPr id="132" name="Shape 132"/>
        <p:cNvGrpSpPr/>
        <p:nvPr/>
      </p:nvGrpSpPr>
      <p:grpSpPr>
        <a:xfrm>
          <a:off x="0" y="0"/>
          <a:ext cx="0" cy="0"/>
          <a:chOff x="0" y="0"/>
          <a:chExt cx="0" cy="0"/>
        </a:xfrm>
      </p:grpSpPr>
      <p:pic>
        <p:nvPicPr>
          <p:cNvPr descr="A close up of a logo&#10;&#10;Description automatically generated" id="133" name="Google Shape;133;g5f9502bbb6_0_23"/>
          <p:cNvPicPr preferRelativeResize="0"/>
          <p:nvPr/>
        </p:nvPicPr>
        <p:blipFill rotWithShape="1">
          <a:blip r:embed="rId4">
            <a:alphaModFix/>
          </a:blip>
          <a:srcRect b="0" l="0" r="0" t="0"/>
          <a:stretch/>
        </p:blipFill>
        <p:spPr>
          <a:xfrm>
            <a:off x="41237" y="0"/>
            <a:ext cx="1528763" cy="1528763"/>
          </a:xfrm>
          <a:prstGeom prst="rect">
            <a:avLst/>
          </a:prstGeom>
          <a:noFill/>
          <a:ln>
            <a:noFill/>
          </a:ln>
        </p:spPr>
      </p:pic>
      <p:sp>
        <p:nvSpPr>
          <p:cNvPr id="134" name="Google Shape;134;g5f9502bbb6_0_23"/>
          <p:cNvSpPr txBox="1"/>
          <p:nvPr>
            <p:ph idx="12" type="sldNum"/>
          </p:nvPr>
        </p:nvSpPr>
        <p:spPr>
          <a:xfrm>
            <a:off x="1451579" y="329307"/>
            <a:ext cx="5938800" cy="309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IN" sz="1000">
                <a:solidFill>
                  <a:srgbClr val="898989"/>
                </a:solidFill>
                <a:latin typeface="Arial"/>
                <a:ea typeface="Arial"/>
                <a:cs typeface="Arial"/>
                <a:sym typeface="Arial"/>
              </a:rPr>
              <a:t>‹#›</a:t>
            </a:fld>
            <a:endParaRPr sz="1000">
              <a:solidFill>
                <a:srgbClr val="898989"/>
              </a:solidFill>
              <a:latin typeface="Arial"/>
              <a:ea typeface="Arial"/>
              <a:cs typeface="Arial"/>
              <a:sym typeface="Arial"/>
            </a:endParaRPr>
          </a:p>
        </p:txBody>
      </p:sp>
      <p:sp>
        <p:nvSpPr>
          <p:cNvPr id="135" name="Google Shape;135;g5f9502bbb6_0_23"/>
          <p:cNvSpPr txBox="1"/>
          <p:nvPr/>
        </p:nvSpPr>
        <p:spPr>
          <a:xfrm>
            <a:off x="614363" y="6314257"/>
            <a:ext cx="110301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rgbClr val="002060"/>
                </a:solidFill>
                <a:latin typeface="Gill Sans"/>
                <a:ea typeface="Gill Sans"/>
                <a:cs typeface="Gill Sans"/>
                <a:sym typeface="Gill Sans"/>
              </a:rPr>
              <a:t>International Conference on Cybernetics, Cognition &amp; Machine Learning Applications (16</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-17</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 August), Goa, India</a:t>
            </a:r>
            <a:endParaRPr sz="1800">
              <a:solidFill>
                <a:srgbClr val="002060"/>
              </a:solidFill>
              <a:latin typeface="Gill Sans"/>
              <a:ea typeface="Gill Sans"/>
              <a:cs typeface="Gill Sans"/>
              <a:sym typeface="Gill Sans"/>
            </a:endParaRPr>
          </a:p>
        </p:txBody>
      </p:sp>
      <p:sp>
        <p:nvSpPr>
          <p:cNvPr id="136" name="Google Shape;136;g5f9502bbb6_0_23"/>
          <p:cNvSpPr txBox="1"/>
          <p:nvPr/>
        </p:nvSpPr>
        <p:spPr>
          <a:xfrm>
            <a:off x="1495325" y="457200"/>
            <a:ext cx="9982200" cy="148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IN" sz="3200">
                <a:latin typeface="Merriweather"/>
                <a:ea typeface="Merriweather"/>
                <a:cs typeface="Merriweather"/>
                <a:sym typeface="Merriweather"/>
              </a:rPr>
              <a:t>Problems associated with state-of-the-art clustering</a:t>
            </a:r>
            <a:endParaRPr sz="3200">
              <a:latin typeface="Merriweather"/>
              <a:ea typeface="Merriweather"/>
              <a:cs typeface="Merriweather"/>
              <a:sym typeface="Merriweather"/>
            </a:endParaRPr>
          </a:p>
        </p:txBody>
      </p:sp>
      <p:sp>
        <p:nvSpPr>
          <p:cNvPr id="137" name="Google Shape;137;g5f9502bbb6_0_23"/>
          <p:cNvSpPr txBox="1"/>
          <p:nvPr/>
        </p:nvSpPr>
        <p:spPr>
          <a:xfrm>
            <a:off x="962075" y="1907600"/>
            <a:ext cx="10102800" cy="3635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Font typeface="Montserrat"/>
              <a:buChar char="●"/>
            </a:pPr>
            <a:r>
              <a:rPr lang="en-IN" sz="1800">
                <a:solidFill>
                  <a:srgbClr val="000000"/>
                </a:solidFill>
                <a:latin typeface="Montserrat"/>
                <a:ea typeface="Montserrat"/>
                <a:cs typeface="Montserrat"/>
                <a:sym typeface="Montserrat"/>
              </a:rPr>
              <a:t>In existing clustering algorithms, larger attributes have more contribution in the distance measure( between the presumed cluster centroid and datapoints) in comparison to the attributes of small values. Thus, attributes of smaller values even if differ by larger magnitude are not encountered in the clustering algorithms - causing false clustering.</a:t>
            </a:r>
            <a:endParaRPr sz="1800">
              <a:solidFill>
                <a:srgbClr val="000000"/>
              </a:solidFill>
              <a:latin typeface="Montserrat"/>
              <a:ea typeface="Montserrat"/>
              <a:cs typeface="Montserrat"/>
              <a:sym typeface="Montserrat"/>
            </a:endParaRPr>
          </a:p>
          <a:p>
            <a:pPr indent="0" lvl="0" marL="457200" rtl="0" algn="l">
              <a:lnSpc>
                <a:spcPct val="150000"/>
              </a:lnSpc>
              <a:spcBef>
                <a:spcPts val="0"/>
              </a:spcBef>
              <a:spcAft>
                <a:spcPts val="0"/>
              </a:spcAft>
              <a:buNone/>
            </a:pPr>
            <a:r>
              <a:t/>
            </a:r>
            <a:endParaRPr sz="1800">
              <a:solidFill>
                <a:srgbClr val="000000"/>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000000"/>
              </a:buClr>
              <a:buSzPts val="1800"/>
              <a:buFont typeface="Montserrat"/>
              <a:buChar char="●"/>
            </a:pPr>
            <a:r>
              <a:rPr lang="en-IN" sz="1800">
                <a:solidFill>
                  <a:srgbClr val="000000"/>
                </a:solidFill>
                <a:latin typeface="Montserrat"/>
                <a:ea typeface="Montserrat"/>
                <a:cs typeface="Montserrat"/>
                <a:sym typeface="Montserrat"/>
              </a:rPr>
              <a:t>Unfortunately, the existing clustering algorithms compare the datapoint generally by a distance measure between the cluster centroids and data-points to check the possible existence of data-points within a cluster, resulting in high computational complexity.</a:t>
            </a:r>
            <a:endParaRPr sz="18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Clr>
                <a:srgbClr val="000000"/>
              </a:buClr>
              <a:buSzPts val="1100"/>
              <a:buFont typeface="Arial"/>
              <a:buNone/>
            </a:pPr>
            <a:r>
              <a:t/>
            </a:r>
            <a:endParaRPr sz="1800">
              <a:solidFill>
                <a:srgbClr val="000000"/>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sz="18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tile algn="tl" flip="none" tx="0" sx="100002" ty="0" sy="100002"/>
        </a:blipFill>
      </p:bgPr>
    </p:bg>
    <p:spTree>
      <p:nvGrpSpPr>
        <p:cNvPr id="141" name="Shape 141"/>
        <p:cNvGrpSpPr/>
        <p:nvPr/>
      </p:nvGrpSpPr>
      <p:grpSpPr>
        <a:xfrm>
          <a:off x="0" y="0"/>
          <a:ext cx="0" cy="0"/>
          <a:chOff x="0" y="0"/>
          <a:chExt cx="0" cy="0"/>
        </a:xfrm>
      </p:grpSpPr>
      <p:sp>
        <p:nvSpPr>
          <p:cNvPr id="142" name="Google Shape;142;g5f9502bbb6_0_51"/>
          <p:cNvSpPr/>
          <p:nvPr/>
        </p:nvSpPr>
        <p:spPr>
          <a:xfrm>
            <a:off x="2" y="0"/>
            <a:ext cx="12191700" cy="6858000"/>
          </a:xfrm>
          <a:prstGeom prst="rect">
            <a:avLst/>
          </a:prstGeom>
          <a:blipFill rotWithShape="1">
            <a:blip r:embed="rId3">
              <a:alphaModFix/>
            </a:blip>
            <a:tile algn="tl" flip="none" tx="0" sx="100002" ty="0" sy="100002"/>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3" name="Google Shape;143;g5f9502bbb6_0_51"/>
          <p:cNvSpPr/>
          <p:nvPr/>
        </p:nvSpPr>
        <p:spPr>
          <a:xfrm>
            <a:off x="0" y="2019476"/>
            <a:ext cx="12192000" cy="4105800"/>
          </a:xfrm>
          <a:prstGeom prst="rect">
            <a:avLst/>
          </a:prstGeom>
          <a:gradFill>
            <a:gsLst>
              <a:gs pos="0">
                <a:srgbClr val="DFDBD5">
                  <a:alpha val="0"/>
                </a:srgbClr>
              </a:gs>
              <a:gs pos="100000">
                <a:schemeClr val="lt2"/>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144" name="Google Shape;144;g5f9502bbb6_0_51"/>
          <p:cNvPicPr preferRelativeResize="0"/>
          <p:nvPr/>
        </p:nvPicPr>
        <p:blipFill rotWithShape="1">
          <a:blip r:embed="rId4">
            <a:alphaModFix/>
          </a:blip>
          <a:srcRect b="-1539" l="0" r="0" t="1540"/>
          <a:stretch/>
        </p:blipFill>
        <p:spPr>
          <a:xfrm>
            <a:off x="0" y="6126480"/>
            <a:ext cx="12192000" cy="742950"/>
          </a:xfrm>
          <a:prstGeom prst="rect">
            <a:avLst/>
          </a:prstGeom>
          <a:noFill/>
          <a:ln>
            <a:noFill/>
          </a:ln>
        </p:spPr>
      </p:pic>
      <p:cxnSp>
        <p:nvCxnSpPr>
          <p:cNvPr id="145" name="Google Shape;145;g5f9502bbb6_0_5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
        <p:nvSpPr>
          <p:cNvPr id="146" name="Google Shape;146;g5f9502bbb6_0_51"/>
          <p:cNvSpPr txBox="1"/>
          <p:nvPr/>
        </p:nvSpPr>
        <p:spPr>
          <a:xfrm>
            <a:off x="3486150" y="3714750"/>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47" name="Google Shape;147;g5f9502bbb6_0_51"/>
          <p:cNvSpPr txBox="1"/>
          <p:nvPr/>
        </p:nvSpPr>
        <p:spPr>
          <a:xfrm>
            <a:off x="571500" y="6314257"/>
            <a:ext cx="110727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rgbClr val="002060"/>
                </a:solidFill>
                <a:latin typeface="Gill Sans"/>
                <a:ea typeface="Gill Sans"/>
                <a:cs typeface="Gill Sans"/>
                <a:sym typeface="Gill Sans"/>
              </a:rPr>
              <a:t>International Conference on Cybernetics, Cognition &amp; Machine Learning Applications (16</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-17</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 August), Goa, India</a:t>
            </a:r>
            <a:endParaRPr sz="1800">
              <a:solidFill>
                <a:srgbClr val="002060"/>
              </a:solidFill>
              <a:latin typeface="Gill Sans"/>
              <a:ea typeface="Gill Sans"/>
              <a:cs typeface="Gill Sans"/>
              <a:sym typeface="Gill Sans"/>
            </a:endParaRPr>
          </a:p>
        </p:txBody>
      </p:sp>
      <p:sp>
        <p:nvSpPr>
          <p:cNvPr id="148" name="Google Shape;148;g5f9502bbb6_0_51"/>
          <p:cNvSpPr txBox="1"/>
          <p:nvPr/>
        </p:nvSpPr>
        <p:spPr>
          <a:xfrm>
            <a:off x="3670950" y="3003000"/>
            <a:ext cx="4538100" cy="85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IN" sz="3000">
                <a:latin typeface="Merriweather"/>
                <a:ea typeface="Merriweather"/>
                <a:cs typeface="Merriweather"/>
                <a:sym typeface="Merriweather"/>
              </a:rPr>
              <a:t>How can we improve?</a:t>
            </a:r>
            <a:endParaRPr sz="3000">
              <a:latin typeface="Merriweather"/>
              <a:ea typeface="Merriweather"/>
              <a:cs typeface="Merriweather"/>
              <a:sym typeface="Merriweather"/>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tile algn="tl" flip="none" tx="0" sx="100002" ty="0" sy="100002"/>
        </a:blipFill>
      </p:bgPr>
    </p:bg>
    <p:spTree>
      <p:nvGrpSpPr>
        <p:cNvPr id="152" name="Shape 152"/>
        <p:cNvGrpSpPr/>
        <p:nvPr/>
      </p:nvGrpSpPr>
      <p:grpSpPr>
        <a:xfrm>
          <a:off x="0" y="0"/>
          <a:ext cx="0" cy="0"/>
          <a:chOff x="0" y="0"/>
          <a:chExt cx="0" cy="0"/>
        </a:xfrm>
      </p:grpSpPr>
      <p:pic>
        <p:nvPicPr>
          <p:cNvPr descr="A close up of a logo&#10;&#10;Description automatically generated" id="153" name="Google Shape;153;g5f9502bbb6_0_43"/>
          <p:cNvPicPr preferRelativeResize="0"/>
          <p:nvPr/>
        </p:nvPicPr>
        <p:blipFill rotWithShape="1">
          <a:blip r:embed="rId4">
            <a:alphaModFix/>
          </a:blip>
          <a:srcRect b="0" l="0" r="0" t="0"/>
          <a:stretch/>
        </p:blipFill>
        <p:spPr>
          <a:xfrm>
            <a:off x="41237" y="0"/>
            <a:ext cx="1528763" cy="1528763"/>
          </a:xfrm>
          <a:prstGeom prst="rect">
            <a:avLst/>
          </a:prstGeom>
          <a:noFill/>
          <a:ln>
            <a:noFill/>
          </a:ln>
        </p:spPr>
      </p:pic>
      <p:sp>
        <p:nvSpPr>
          <p:cNvPr id="154" name="Google Shape;154;g5f9502bbb6_0_43"/>
          <p:cNvSpPr txBox="1"/>
          <p:nvPr>
            <p:ph idx="12" type="sldNum"/>
          </p:nvPr>
        </p:nvSpPr>
        <p:spPr>
          <a:xfrm>
            <a:off x="1451579" y="329307"/>
            <a:ext cx="5938800" cy="309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IN" sz="1000">
                <a:solidFill>
                  <a:srgbClr val="898989"/>
                </a:solidFill>
                <a:latin typeface="Arial"/>
                <a:ea typeface="Arial"/>
                <a:cs typeface="Arial"/>
                <a:sym typeface="Arial"/>
              </a:rPr>
              <a:t>‹#›</a:t>
            </a:fld>
            <a:endParaRPr sz="1000">
              <a:solidFill>
                <a:srgbClr val="898989"/>
              </a:solidFill>
              <a:latin typeface="Arial"/>
              <a:ea typeface="Arial"/>
              <a:cs typeface="Arial"/>
              <a:sym typeface="Arial"/>
            </a:endParaRPr>
          </a:p>
        </p:txBody>
      </p:sp>
      <p:sp>
        <p:nvSpPr>
          <p:cNvPr id="155" name="Google Shape;155;g5f9502bbb6_0_43"/>
          <p:cNvSpPr txBox="1"/>
          <p:nvPr/>
        </p:nvSpPr>
        <p:spPr>
          <a:xfrm>
            <a:off x="614363" y="6314257"/>
            <a:ext cx="110301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rgbClr val="002060"/>
                </a:solidFill>
                <a:latin typeface="Gill Sans"/>
                <a:ea typeface="Gill Sans"/>
                <a:cs typeface="Gill Sans"/>
                <a:sym typeface="Gill Sans"/>
              </a:rPr>
              <a:t>International Conference on Cybernetics, Cognition &amp; Machine Learning Applications (16</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-17</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 August), Goa, India</a:t>
            </a:r>
            <a:endParaRPr sz="1800">
              <a:solidFill>
                <a:srgbClr val="002060"/>
              </a:solidFill>
              <a:latin typeface="Gill Sans"/>
              <a:ea typeface="Gill Sans"/>
              <a:cs typeface="Gill Sans"/>
              <a:sym typeface="Gill Sans"/>
            </a:endParaRPr>
          </a:p>
        </p:txBody>
      </p:sp>
      <p:sp>
        <p:nvSpPr>
          <p:cNvPr id="156" name="Google Shape;156;g5f9502bbb6_0_43"/>
          <p:cNvSpPr txBox="1"/>
          <p:nvPr/>
        </p:nvSpPr>
        <p:spPr>
          <a:xfrm>
            <a:off x="1469700" y="626725"/>
            <a:ext cx="9515700" cy="130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IN" sz="3000">
                <a:solidFill>
                  <a:srgbClr val="000000"/>
                </a:solidFill>
                <a:latin typeface="Merriweather"/>
                <a:ea typeface="Merriweather"/>
                <a:cs typeface="Merriweather"/>
                <a:sym typeface="Merriweather"/>
              </a:rPr>
              <a:t>Quantization is an option, but why quantization, what is Quantization?</a:t>
            </a:r>
            <a:endParaRPr sz="3000">
              <a:solidFill>
                <a:srgbClr val="000000"/>
              </a:solidFill>
              <a:latin typeface="Merriweather"/>
              <a:ea typeface="Merriweather"/>
              <a:cs typeface="Merriweather"/>
              <a:sym typeface="Merriweather"/>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157" name="Google Shape;157;g5f9502bbb6_0_43"/>
          <p:cNvSpPr txBox="1"/>
          <p:nvPr/>
        </p:nvSpPr>
        <p:spPr>
          <a:xfrm>
            <a:off x="1405900" y="2122250"/>
            <a:ext cx="9732000" cy="3891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IN" sz="1800">
                <a:solidFill>
                  <a:srgbClr val="000000"/>
                </a:solidFill>
                <a:latin typeface="Montserrat"/>
                <a:ea typeface="Montserrat"/>
                <a:cs typeface="Montserrat"/>
                <a:sym typeface="Montserrat"/>
              </a:rPr>
              <a:t>Quantization refers to truncation or round off of an Analog signal to represent it in discrete levels of fixed amplitudes.</a:t>
            </a:r>
            <a:endParaRPr sz="1800">
              <a:solidFill>
                <a:srgbClr val="000000"/>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800">
              <a:solidFill>
                <a:srgbClr val="000000"/>
              </a:solidFill>
              <a:latin typeface="Montserrat"/>
              <a:ea typeface="Montserrat"/>
              <a:cs typeface="Montserrat"/>
              <a:sym typeface="Montserrat"/>
            </a:endParaRPr>
          </a:p>
          <a:p>
            <a:pPr indent="0" lvl="0" marL="0" rtl="0" algn="l">
              <a:lnSpc>
                <a:spcPct val="150000"/>
              </a:lnSpc>
              <a:spcBef>
                <a:spcPts val="0"/>
              </a:spcBef>
              <a:spcAft>
                <a:spcPts val="0"/>
              </a:spcAft>
              <a:buNone/>
            </a:pPr>
            <a:r>
              <a:rPr lang="en-IN" sz="1800">
                <a:solidFill>
                  <a:srgbClr val="000000"/>
                </a:solidFill>
                <a:latin typeface="Montserrat"/>
                <a:ea typeface="Montserrat"/>
                <a:cs typeface="Montserrat"/>
                <a:sym typeface="Montserrat"/>
              </a:rPr>
              <a:t>Quantization offers the freedom to examine the possible inclusion of individual attributes of a data-point within the bounds of the respective attributes of the cluster centroids.</a:t>
            </a:r>
            <a:endParaRPr sz="18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tile algn="tl" flip="none" tx="0" sx="100002" ty="0" sy="100002"/>
        </a:blipFill>
      </p:bgPr>
    </p:bg>
    <p:spTree>
      <p:nvGrpSpPr>
        <p:cNvPr id="161" name="Shape 161"/>
        <p:cNvGrpSpPr/>
        <p:nvPr/>
      </p:nvGrpSpPr>
      <p:grpSpPr>
        <a:xfrm>
          <a:off x="0" y="0"/>
          <a:ext cx="0" cy="0"/>
          <a:chOff x="0" y="0"/>
          <a:chExt cx="0" cy="0"/>
        </a:xfrm>
      </p:grpSpPr>
      <p:pic>
        <p:nvPicPr>
          <p:cNvPr descr="A close up of a logo&#10;&#10;Description automatically generated" id="162" name="Google Shape;162;g5f9502bbb6_0_68"/>
          <p:cNvPicPr preferRelativeResize="0"/>
          <p:nvPr/>
        </p:nvPicPr>
        <p:blipFill rotWithShape="1">
          <a:blip r:embed="rId4">
            <a:alphaModFix/>
          </a:blip>
          <a:srcRect b="0" l="0" r="0" t="0"/>
          <a:stretch/>
        </p:blipFill>
        <p:spPr>
          <a:xfrm>
            <a:off x="41237" y="0"/>
            <a:ext cx="1528763" cy="1528763"/>
          </a:xfrm>
          <a:prstGeom prst="rect">
            <a:avLst/>
          </a:prstGeom>
          <a:noFill/>
          <a:ln>
            <a:noFill/>
          </a:ln>
        </p:spPr>
      </p:pic>
      <p:sp>
        <p:nvSpPr>
          <p:cNvPr id="163" name="Google Shape;163;g5f9502bbb6_0_68"/>
          <p:cNvSpPr txBox="1"/>
          <p:nvPr>
            <p:ph idx="12" type="sldNum"/>
          </p:nvPr>
        </p:nvSpPr>
        <p:spPr>
          <a:xfrm>
            <a:off x="1451579" y="329307"/>
            <a:ext cx="5938800" cy="309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IN" sz="1000">
                <a:solidFill>
                  <a:srgbClr val="898989"/>
                </a:solidFill>
                <a:latin typeface="Arial"/>
                <a:ea typeface="Arial"/>
                <a:cs typeface="Arial"/>
                <a:sym typeface="Arial"/>
              </a:rPr>
              <a:t>‹#›</a:t>
            </a:fld>
            <a:endParaRPr sz="1000">
              <a:solidFill>
                <a:srgbClr val="898989"/>
              </a:solidFill>
              <a:latin typeface="Arial"/>
              <a:ea typeface="Arial"/>
              <a:cs typeface="Arial"/>
              <a:sym typeface="Arial"/>
            </a:endParaRPr>
          </a:p>
        </p:txBody>
      </p:sp>
      <p:sp>
        <p:nvSpPr>
          <p:cNvPr id="164" name="Google Shape;164;g5f9502bbb6_0_68"/>
          <p:cNvSpPr txBox="1"/>
          <p:nvPr/>
        </p:nvSpPr>
        <p:spPr>
          <a:xfrm>
            <a:off x="614363" y="6314257"/>
            <a:ext cx="110301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rgbClr val="002060"/>
                </a:solidFill>
                <a:latin typeface="Gill Sans"/>
                <a:ea typeface="Gill Sans"/>
                <a:cs typeface="Gill Sans"/>
                <a:sym typeface="Gill Sans"/>
              </a:rPr>
              <a:t>International Conference on Cybernetics, Cognition &amp; Machine Learning Applications (16</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-17</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 August), Goa, India</a:t>
            </a:r>
            <a:endParaRPr sz="1800">
              <a:solidFill>
                <a:srgbClr val="002060"/>
              </a:solidFill>
              <a:latin typeface="Gill Sans"/>
              <a:ea typeface="Gill Sans"/>
              <a:cs typeface="Gill Sans"/>
              <a:sym typeface="Gill Sans"/>
            </a:endParaRPr>
          </a:p>
        </p:txBody>
      </p:sp>
      <p:sp>
        <p:nvSpPr>
          <p:cNvPr id="165" name="Google Shape;165;g5f9502bbb6_0_68"/>
          <p:cNvSpPr txBox="1"/>
          <p:nvPr/>
        </p:nvSpPr>
        <p:spPr>
          <a:xfrm>
            <a:off x="1444350" y="1007725"/>
            <a:ext cx="7593300" cy="85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IN" sz="3000">
                <a:solidFill>
                  <a:srgbClr val="000000"/>
                </a:solidFill>
                <a:latin typeface="Merriweather"/>
                <a:ea typeface="Merriweather"/>
                <a:cs typeface="Merriweather"/>
                <a:sym typeface="Merriweather"/>
              </a:rPr>
              <a:t>How have we implemented this idea ?</a:t>
            </a:r>
            <a:endParaRPr sz="3000">
              <a:solidFill>
                <a:srgbClr val="000000"/>
              </a:solidFill>
              <a:latin typeface="Merriweather"/>
              <a:ea typeface="Merriweather"/>
              <a:cs typeface="Merriweather"/>
              <a:sym typeface="Merriweather"/>
            </a:endParaRPr>
          </a:p>
          <a:p>
            <a:pPr indent="0" lvl="0" marL="0" rtl="0" algn="l">
              <a:spcBef>
                <a:spcPts val="0"/>
              </a:spcBef>
              <a:spcAft>
                <a:spcPts val="0"/>
              </a:spcAft>
              <a:buClr>
                <a:srgbClr val="000000"/>
              </a:buClr>
              <a:buSzPts val="1100"/>
              <a:buFont typeface="Arial"/>
              <a:buNone/>
            </a:pPr>
            <a:r>
              <a:t/>
            </a:r>
            <a:endParaRPr sz="3000">
              <a:solidFill>
                <a:srgbClr val="000000"/>
              </a:solidFill>
              <a:latin typeface="Merriweather"/>
              <a:ea typeface="Merriweather"/>
              <a:cs typeface="Merriweather"/>
              <a:sym typeface="Merriweather"/>
            </a:endParaRPr>
          </a:p>
        </p:txBody>
      </p:sp>
      <p:sp>
        <p:nvSpPr>
          <p:cNvPr id="166" name="Google Shape;166;g5f9502bbb6_0_68"/>
          <p:cNvSpPr txBox="1"/>
          <p:nvPr/>
        </p:nvSpPr>
        <p:spPr>
          <a:xfrm>
            <a:off x="1431400" y="1983675"/>
            <a:ext cx="9760500" cy="4449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IN" sz="1800">
                <a:solidFill>
                  <a:srgbClr val="000000"/>
                </a:solidFill>
                <a:latin typeface="Montserrat"/>
                <a:ea typeface="Montserrat"/>
                <a:cs typeface="Montserrat"/>
                <a:sym typeface="Montserrat"/>
              </a:rPr>
              <a:t>The boundaries of attributes of the data-points in a cluster are selected by a fraction (such as α) of the dynamic range of the respective attributes of all the data-points,  where α is left to the user to cluster data at desired resolutions. The choice of increasing α offers the freedom of multiresolutional hierarchical data-clustering where the lower value of α selects high density clusters (at higher level of the hierarchy) and the larger value of α returns clusters of relatively low data density (at the lower level of hierarchy).</a:t>
            </a:r>
            <a:endParaRPr sz="1800">
              <a:solidFill>
                <a:srgbClr val="000000"/>
              </a:solidFill>
              <a:latin typeface="Montserrat"/>
              <a:ea typeface="Montserrat"/>
              <a:cs typeface="Montserrat"/>
              <a:sym typeface="Montserrat"/>
            </a:endParaRPr>
          </a:p>
          <a:p>
            <a:pPr indent="0" lvl="0" marL="0" rtl="0" algn="l">
              <a:lnSpc>
                <a:spcPct val="150000"/>
              </a:lnSpc>
              <a:spcBef>
                <a:spcPts val="0"/>
              </a:spcBef>
              <a:spcAft>
                <a:spcPts val="0"/>
              </a:spcAft>
              <a:buClr>
                <a:srgbClr val="000000"/>
              </a:buClr>
              <a:buSzPts val="1100"/>
              <a:buFont typeface="Arial"/>
              <a:buNone/>
            </a:pPr>
            <a:r>
              <a:t/>
            </a:r>
            <a:endParaRPr sz="1800">
              <a:solidFill>
                <a:srgbClr val="000000"/>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8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tile algn="tl" flip="none" tx="0" sx="100002" ty="0" sy="100002"/>
        </a:blipFill>
      </p:bgPr>
    </p:bg>
    <p:spTree>
      <p:nvGrpSpPr>
        <p:cNvPr id="170" name="Shape 170"/>
        <p:cNvGrpSpPr/>
        <p:nvPr/>
      </p:nvGrpSpPr>
      <p:grpSpPr>
        <a:xfrm>
          <a:off x="0" y="0"/>
          <a:ext cx="0" cy="0"/>
          <a:chOff x="0" y="0"/>
          <a:chExt cx="0" cy="0"/>
        </a:xfrm>
      </p:grpSpPr>
      <p:sp>
        <p:nvSpPr>
          <p:cNvPr id="171" name="Google Shape;171;g5f9502bbb6_0_86"/>
          <p:cNvSpPr/>
          <p:nvPr/>
        </p:nvSpPr>
        <p:spPr>
          <a:xfrm>
            <a:off x="2" y="0"/>
            <a:ext cx="12191700" cy="6858000"/>
          </a:xfrm>
          <a:prstGeom prst="rect">
            <a:avLst/>
          </a:prstGeom>
          <a:blipFill rotWithShape="1">
            <a:blip r:embed="rId3">
              <a:alphaModFix/>
            </a:blip>
            <a:tile algn="tl" flip="none" tx="0" sx="100002" ty="0" sy="100002"/>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72" name="Google Shape;172;g5f9502bbb6_0_86"/>
          <p:cNvSpPr/>
          <p:nvPr/>
        </p:nvSpPr>
        <p:spPr>
          <a:xfrm>
            <a:off x="0" y="2019476"/>
            <a:ext cx="12192000" cy="4105800"/>
          </a:xfrm>
          <a:prstGeom prst="rect">
            <a:avLst/>
          </a:prstGeom>
          <a:gradFill>
            <a:gsLst>
              <a:gs pos="0">
                <a:srgbClr val="DFDBD5">
                  <a:alpha val="0"/>
                </a:srgbClr>
              </a:gs>
              <a:gs pos="100000">
                <a:schemeClr val="lt2"/>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173" name="Google Shape;173;g5f9502bbb6_0_86"/>
          <p:cNvPicPr preferRelativeResize="0"/>
          <p:nvPr/>
        </p:nvPicPr>
        <p:blipFill rotWithShape="1">
          <a:blip r:embed="rId4">
            <a:alphaModFix/>
          </a:blip>
          <a:srcRect b="-1539" l="0" r="0" t="1540"/>
          <a:stretch/>
        </p:blipFill>
        <p:spPr>
          <a:xfrm>
            <a:off x="0" y="6126480"/>
            <a:ext cx="12192000" cy="742950"/>
          </a:xfrm>
          <a:prstGeom prst="rect">
            <a:avLst/>
          </a:prstGeom>
          <a:noFill/>
          <a:ln>
            <a:noFill/>
          </a:ln>
        </p:spPr>
      </p:pic>
      <p:cxnSp>
        <p:nvCxnSpPr>
          <p:cNvPr id="174" name="Google Shape;174;g5f9502bbb6_0_86"/>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
        <p:nvSpPr>
          <p:cNvPr id="175" name="Google Shape;175;g5f9502bbb6_0_86"/>
          <p:cNvSpPr txBox="1"/>
          <p:nvPr/>
        </p:nvSpPr>
        <p:spPr>
          <a:xfrm>
            <a:off x="3486150" y="3714750"/>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76" name="Google Shape;176;g5f9502bbb6_0_86"/>
          <p:cNvSpPr txBox="1"/>
          <p:nvPr/>
        </p:nvSpPr>
        <p:spPr>
          <a:xfrm>
            <a:off x="571500" y="6314257"/>
            <a:ext cx="110727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rgbClr val="002060"/>
                </a:solidFill>
                <a:latin typeface="Gill Sans"/>
                <a:ea typeface="Gill Sans"/>
                <a:cs typeface="Gill Sans"/>
                <a:sym typeface="Gill Sans"/>
              </a:rPr>
              <a:t>International Conference on Cybernetics, Cognition &amp; Machine Learning Applications (16</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-17</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 August), Goa, India</a:t>
            </a:r>
            <a:endParaRPr sz="1800">
              <a:solidFill>
                <a:srgbClr val="002060"/>
              </a:solidFill>
              <a:latin typeface="Gill Sans"/>
              <a:ea typeface="Gill Sans"/>
              <a:cs typeface="Gill Sans"/>
              <a:sym typeface="Gill Sans"/>
            </a:endParaRPr>
          </a:p>
        </p:txBody>
      </p:sp>
      <p:sp>
        <p:nvSpPr>
          <p:cNvPr id="177" name="Google Shape;177;g5f9502bbb6_0_86"/>
          <p:cNvSpPr/>
          <p:nvPr/>
        </p:nvSpPr>
        <p:spPr>
          <a:xfrm rot="-3193094">
            <a:off x="4715909" y="2261673"/>
            <a:ext cx="1911422" cy="1941686"/>
          </a:xfrm>
          <a:prstGeom prst="ellipse">
            <a:avLst/>
          </a:prstGeom>
          <a:solidFill>
            <a:srgbClr val="FFF2CC"/>
          </a:solidFill>
          <a:ln>
            <a:noFill/>
          </a:ln>
        </p:spPr>
        <p:txBody>
          <a:bodyPr anchorCtr="0" anchor="ctr" bIns="60925" lIns="121900" spcFirstLastPara="1" rIns="121900" wrap="square" tIns="60925">
            <a:noAutofit/>
          </a:bodyPr>
          <a:lstStyle/>
          <a:p>
            <a:pPr indent="0" lvl="0" marL="0" rtl="0" algn="l">
              <a:spcBef>
                <a:spcPts val="0"/>
              </a:spcBef>
              <a:spcAft>
                <a:spcPts val="0"/>
              </a:spcAft>
              <a:buNone/>
            </a:pPr>
            <a:r>
              <a:t/>
            </a:r>
            <a:endParaRPr/>
          </a:p>
        </p:txBody>
      </p:sp>
      <p:grpSp>
        <p:nvGrpSpPr>
          <p:cNvPr id="178" name="Google Shape;178;g5f9502bbb6_0_86"/>
          <p:cNvGrpSpPr/>
          <p:nvPr/>
        </p:nvGrpSpPr>
        <p:grpSpPr>
          <a:xfrm>
            <a:off x="3113888" y="-508577"/>
            <a:ext cx="4926203" cy="4569772"/>
            <a:chOff x="2857731" y="-71332"/>
            <a:chExt cx="3293577" cy="3222916"/>
          </a:xfrm>
        </p:grpSpPr>
        <p:sp>
          <p:nvSpPr>
            <p:cNvPr id="179" name="Google Shape;179;g5f9502bbb6_0_86"/>
            <p:cNvSpPr/>
            <p:nvPr/>
          </p:nvSpPr>
          <p:spPr>
            <a:xfrm rot="-3280089">
              <a:off x="3410337" y="297186"/>
              <a:ext cx="2188366" cy="2485879"/>
            </a:xfrm>
            <a:custGeom>
              <a:rect b="b" l="l" r="r" t="t"/>
              <a:pathLst>
                <a:path extrusionOk="0" h="384" w="338">
                  <a:moveTo>
                    <a:pt x="45" y="32"/>
                  </a:moveTo>
                  <a:cubicBezTo>
                    <a:pt x="189" y="32"/>
                    <a:pt x="306" y="148"/>
                    <a:pt x="306" y="292"/>
                  </a:cubicBezTo>
                  <a:cubicBezTo>
                    <a:pt x="306" y="325"/>
                    <a:pt x="300" y="355"/>
                    <a:pt x="289" y="384"/>
                  </a:cubicBezTo>
                  <a:cubicBezTo>
                    <a:pt x="301" y="384"/>
                    <a:pt x="312" y="384"/>
                    <a:pt x="324" y="383"/>
                  </a:cubicBezTo>
                  <a:cubicBezTo>
                    <a:pt x="333" y="354"/>
                    <a:pt x="338" y="324"/>
                    <a:pt x="338" y="292"/>
                  </a:cubicBezTo>
                  <a:cubicBezTo>
                    <a:pt x="338" y="131"/>
                    <a:pt x="207" y="0"/>
                    <a:pt x="45" y="0"/>
                  </a:cubicBezTo>
                  <a:cubicBezTo>
                    <a:pt x="30" y="0"/>
                    <a:pt x="15" y="1"/>
                    <a:pt x="0" y="3"/>
                  </a:cubicBezTo>
                  <a:cubicBezTo>
                    <a:pt x="6" y="13"/>
                    <a:pt x="12" y="23"/>
                    <a:pt x="18" y="33"/>
                  </a:cubicBezTo>
                  <a:cubicBezTo>
                    <a:pt x="27" y="32"/>
                    <a:pt x="36" y="32"/>
                    <a:pt x="45" y="32"/>
                  </a:cubicBezTo>
                  <a:close/>
                </a:path>
              </a:pathLst>
            </a:custGeom>
            <a:solidFill>
              <a:srgbClr val="E69138"/>
            </a:solidFill>
            <a:ln cap="flat" cmpd="sng" w="9525">
              <a:solidFill>
                <a:srgbClr val="FFFFFF"/>
              </a:solidFill>
              <a:prstDash val="solid"/>
              <a:miter lim="8000"/>
              <a:headEnd len="sm" w="sm" type="none"/>
              <a:tailEnd len="sm" w="sm" type="none"/>
            </a:ln>
          </p:spPr>
          <p:txBody>
            <a:bodyPr anchorCtr="0" anchor="t" bIns="60925" lIns="121900" spcFirstLastPara="1" rIns="121900" wrap="square" tIns="60925">
              <a:noAutofit/>
            </a:bodyPr>
            <a:lstStyle/>
            <a:p>
              <a:pPr indent="0" lvl="0" marL="0" rtl="0" algn="l">
                <a:spcBef>
                  <a:spcPts val="0"/>
                </a:spcBef>
                <a:spcAft>
                  <a:spcPts val="0"/>
                </a:spcAft>
                <a:buNone/>
              </a:pPr>
              <a:r>
                <a:t/>
              </a:r>
              <a:endParaRPr/>
            </a:p>
          </p:txBody>
        </p:sp>
        <p:sp>
          <p:nvSpPr>
            <p:cNvPr id="180" name="Google Shape;180;g5f9502bbb6_0_86"/>
            <p:cNvSpPr/>
            <p:nvPr/>
          </p:nvSpPr>
          <p:spPr>
            <a:xfrm rot="-3280088">
              <a:off x="3667674" y="581521"/>
              <a:ext cx="1790169" cy="2186080"/>
            </a:xfrm>
            <a:custGeom>
              <a:rect b="b" l="l" r="r" t="t"/>
              <a:pathLst>
                <a:path extrusionOk="0" h="352" w="288">
                  <a:moveTo>
                    <a:pt x="27" y="0"/>
                  </a:moveTo>
                  <a:cubicBezTo>
                    <a:pt x="18" y="0"/>
                    <a:pt x="9" y="0"/>
                    <a:pt x="0" y="1"/>
                  </a:cubicBezTo>
                  <a:cubicBezTo>
                    <a:pt x="21" y="43"/>
                    <a:pt x="34" y="90"/>
                    <a:pt x="35" y="140"/>
                  </a:cubicBezTo>
                  <a:cubicBezTo>
                    <a:pt x="74" y="142"/>
                    <a:pt x="111" y="163"/>
                    <a:pt x="132" y="200"/>
                  </a:cubicBezTo>
                  <a:cubicBezTo>
                    <a:pt x="153" y="236"/>
                    <a:pt x="153" y="279"/>
                    <a:pt x="136" y="315"/>
                  </a:cubicBezTo>
                  <a:cubicBezTo>
                    <a:pt x="179" y="339"/>
                    <a:pt x="225" y="351"/>
                    <a:pt x="271" y="352"/>
                  </a:cubicBezTo>
                  <a:cubicBezTo>
                    <a:pt x="282" y="323"/>
                    <a:pt x="288" y="293"/>
                    <a:pt x="288" y="260"/>
                  </a:cubicBezTo>
                  <a:cubicBezTo>
                    <a:pt x="288" y="116"/>
                    <a:pt x="171" y="0"/>
                    <a:pt x="27" y="0"/>
                  </a:cubicBezTo>
                  <a:close/>
                </a:path>
              </a:pathLst>
            </a:custGeom>
            <a:solidFill>
              <a:srgbClr val="B45F06"/>
            </a:solidFill>
            <a:ln cap="flat" cmpd="sng" w="9525">
              <a:solidFill>
                <a:srgbClr val="FFFFFF"/>
              </a:solidFill>
              <a:prstDash val="solid"/>
              <a:miter lim="8000"/>
              <a:headEnd len="sm" w="sm" type="none"/>
              <a:tailEnd len="sm" w="sm" type="none"/>
            </a:ln>
          </p:spPr>
          <p:txBody>
            <a:bodyPr anchorCtr="0" anchor="t" bIns="60925" lIns="121900" spcFirstLastPara="1" rIns="121900" wrap="square" tIns="60925">
              <a:noAutofit/>
            </a:bodyPr>
            <a:lstStyle/>
            <a:p>
              <a:pPr indent="0" lvl="0" marL="0" rtl="0" algn="l">
                <a:spcBef>
                  <a:spcPts val="0"/>
                </a:spcBef>
                <a:spcAft>
                  <a:spcPts val="0"/>
                </a:spcAft>
                <a:buNone/>
              </a:pPr>
              <a:r>
                <a:t/>
              </a:r>
              <a:endParaRPr/>
            </a:p>
          </p:txBody>
        </p:sp>
        <p:sp>
          <p:nvSpPr>
            <p:cNvPr id="181" name="Google Shape;181;g5f9502bbb6_0_86"/>
            <p:cNvSpPr txBox="1"/>
            <p:nvPr/>
          </p:nvSpPr>
          <p:spPr>
            <a:xfrm>
              <a:off x="3782825" y="1153125"/>
              <a:ext cx="1578000" cy="5631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IN" sz="2200">
                  <a:solidFill>
                    <a:srgbClr val="FFFFFF"/>
                  </a:solidFill>
                  <a:latin typeface="Montserrat"/>
                  <a:ea typeface="Montserrat"/>
                  <a:cs typeface="Montserrat"/>
                  <a:sym typeface="Montserrat"/>
                </a:rPr>
                <a:t>Searching</a:t>
              </a:r>
              <a:r>
                <a:rPr lang="en-IN" sz="1300">
                  <a:solidFill>
                    <a:srgbClr val="FFFFFF"/>
                  </a:solidFill>
                  <a:latin typeface="Roboto"/>
                  <a:ea typeface="Roboto"/>
                  <a:cs typeface="Roboto"/>
                  <a:sym typeface="Roboto"/>
                </a:rPr>
                <a:t> </a:t>
              </a:r>
              <a:endParaRPr sz="1300">
                <a:solidFill>
                  <a:srgbClr val="FFFFFF"/>
                </a:solidFill>
                <a:latin typeface="Roboto"/>
                <a:ea typeface="Roboto"/>
                <a:cs typeface="Roboto"/>
                <a:sym typeface="Roboto"/>
              </a:endParaRPr>
            </a:p>
          </p:txBody>
        </p:sp>
      </p:grpSp>
      <p:grpSp>
        <p:nvGrpSpPr>
          <p:cNvPr id="182" name="Google Shape;182;g5f9502bbb6_0_86"/>
          <p:cNvGrpSpPr/>
          <p:nvPr/>
        </p:nvGrpSpPr>
        <p:grpSpPr>
          <a:xfrm>
            <a:off x="1770982" y="1981259"/>
            <a:ext cx="5121925" cy="4427079"/>
            <a:chOff x="1959887" y="1684671"/>
            <a:chExt cx="3424433" cy="3122279"/>
          </a:xfrm>
        </p:grpSpPr>
        <p:sp>
          <p:nvSpPr>
            <p:cNvPr id="183" name="Google Shape;183;g5f9502bbb6_0_86"/>
            <p:cNvSpPr/>
            <p:nvPr/>
          </p:nvSpPr>
          <p:spPr>
            <a:xfrm rot="-3280088">
              <a:off x="2859669" y="1740600"/>
              <a:ext cx="1624870" cy="3045726"/>
            </a:xfrm>
            <a:custGeom>
              <a:rect b="b" l="l" r="r" t="t"/>
              <a:pathLst>
                <a:path extrusionOk="0" h="470" w="251">
                  <a:moveTo>
                    <a:pt x="32" y="286"/>
                  </a:moveTo>
                  <a:cubicBezTo>
                    <a:pt x="32" y="157"/>
                    <a:pt x="127" y="49"/>
                    <a:pt x="251" y="29"/>
                  </a:cubicBezTo>
                  <a:cubicBezTo>
                    <a:pt x="245" y="19"/>
                    <a:pt x="239" y="9"/>
                    <a:pt x="233" y="0"/>
                  </a:cubicBezTo>
                  <a:cubicBezTo>
                    <a:pt x="100" y="28"/>
                    <a:pt x="0" y="145"/>
                    <a:pt x="0" y="286"/>
                  </a:cubicBezTo>
                  <a:cubicBezTo>
                    <a:pt x="0" y="356"/>
                    <a:pt x="25" y="420"/>
                    <a:pt x="65" y="470"/>
                  </a:cubicBezTo>
                  <a:cubicBezTo>
                    <a:pt x="70" y="460"/>
                    <a:pt x="76" y="450"/>
                    <a:pt x="82" y="440"/>
                  </a:cubicBezTo>
                  <a:cubicBezTo>
                    <a:pt x="51" y="397"/>
                    <a:pt x="32" y="344"/>
                    <a:pt x="32" y="286"/>
                  </a:cubicBezTo>
                  <a:close/>
                </a:path>
              </a:pathLst>
            </a:custGeom>
            <a:solidFill>
              <a:srgbClr val="E69138"/>
            </a:solidFill>
            <a:ln cap="flat" cmpd="sng" w="9525">
              <a:solidFill>
                <a:srgbClr val="FFFFFF"/>
              </a:solidFill>
              <a:prstDash val="solid"/>
              <a:miter lim="8000"/>
              <a:headEnd len="sm" w="sm" type="none"/>
              <a:tailEnd len="sm" w="sm" type="none"/>
            </a:ln>
          </p:spPr>
          <p:txBody>
            <a:bodyPr anchorCtr="0" anchor="t" bIns="60925" lIns="121900" spcFirstLastPara="1" rIns="121900" wrap="square" tIns="60925">
              <a:noAutofit/>
            </a:bodyPr>
            <a:lstStyle/>
            <a:p>
              <a:pPr indent="0" lvl="0" marL="0" rtl="0" algn="l">
                <a:spcBef>
                  <a:spcPts val="0"/>
                </a:spcBef>
                <a:spcAft>
                  <a:spcPts val="0"/>
                </a:spcAft>
                <a:buNone/>
              </a:pPr>
              <a:r>
                <a:t/>
              </a:r>
              <a:endParaRPr/>
            </a:p>
          </p:txBody>
        </p:sp>
        <p:sp>
          <p:nvSpPr>
            <p:cNvPr id="184" name="Google Shape;184;g5f9502bbb6_0_86"/>
            <p:cNvSpPr/>
            <p:nvPr/>
          </p:nvSpPr>
          <p:spPr>
            <a:xfrm rot="-3280089">
              <a:off x="3037225" y="1789647"/>
              <a:ext cx="1575644" cy="2550423"/>
            </a:xfrm>
            <a:custGeom>
              <a:rect b="b" l="l" r="r" t="t"/>
              <a:pathLst>
                <a:path extrusionOk="0" h="411" w="254">
                  <a:moveTo>
                    <a:pt x="152" y="311"/>
                  </a:moveTo>
                  <a:cubicBezTo>
                    <a:pt x="124" y="254"/>
                    <a:pt x="145" y="185"/>
                    <a:pt x="200" y="153"/>
                  </a:cubicBezTo>
                  <a:cubicBezTo>
                    <a:pt x="217" y="143"/>
                    <a:pt x="236" y="137"/>
                    <a:pt x="254" y="136"/>
                  </a:cubicBezTo>
                  <a:cubicBezTo>
                    <a:pt x="253" y="87"/>
                    <a:pt x="241" y="41"/>
                    <a:pt x="219" y="0"/>
                  </a:cubicBezTo>
                  <a:cubicBezTo>
                    <a:pt x="95" y="20"/>
                    <a:pt x="0" y="128"/>
                    <a:pt x="0" y="257"/>
                  </a:cubicBezTo>
                  <a:cubicBezTo>
                    <a:pt x="0" y="315"/>
                    <a:pt x="19" y="368"/>
                    <a:pt x="50" y="411"/>
                  </a:cubicBezTo>
                  <a:cubicBezTo>
                    <a:pt x="75" y="371"/>
                    <a:pt x="110" y="337"/>
                    <a:pt x="152" y="311"/>
                  </a:cubicBezTo>
                  <a:close/>
                </a:path>
              </a:pathLst>
            </a:custGeom>
            <a:solidFill>
              <a:srgbClr val="783F04"/>
            </a:solidFill>
            <a:ln cap="flat" cmpd="sng" w="9525">
              <a:solidFill>
                <a:srgbClr val="FFFFFF"/>
              </a:solidFill>
              <a:prstDash val="solid"/>
              <a:miter lim="8000"/>
              <a:headEnd len="sm" w="sm" type="none"/>
              <a:tailEnd len="sm" w="sm" type="none"/>
            </a:ln>
          </p:spPr>
          <p:txBody>
            <a:bodyPr anchorCtr="0" anchor="t" bIns="60925" lIns="121900" spcFirstLastPara="1" rIns="121900" wrap="square" tIns="60925">
              <a:noAutofit/>
            </a:bodyPr>
            <a:lstStyle/>
            <a:p>
              <a:pPr indent="0" lvl="0" marL="0" rtl="0" algn="l">
                <a:spcBef>
                  <a:spcPts val="0"/>
                </a:spcBef>
                <a:spcAft>
                  <a:spcPts val="0"/>
                </a:spcAft>
                <a:buNone/>
              </a:pPr>
              <a:r>
                <a:t/>
              </a:r>
              <a:endParaRPr/>
            </a:p>
          </p:txBody>
        </p:sp>
        <p:sp>
          <p:nvSpPr>
            <p:cNvPr id="185" name="Google Shape;185;g5f9502bbb6_0_86"/>
            <p:cNvSpPr txBox="1"/>
            <p:nvPr/>
          </p:nvSpPr>
          <p:spPr>
            <a:xfrm flipH="1" rot="3725110">
              <a:off x="2777874" y="2834074"/>
              <a:ext cx="1577671" cy="563103"/>
            </a:xfrm>
            <a:prstGeom prst="rect">
              <a:avLst/>
            </a:prstGeom>
            <a:no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None/>
              </a:pPr>
              <a:r>
                <a:rPr lang="en-IN" sz="2200">
                  <a:solidFill>
                    <a:srgbClr val="FFFFFF"/>
                  </a:solidFill>
                  <a:latin typeface="Montserrat"/>
                  <a:ea typeface="Montserrat"/>
                  <a:cs typeface="Montserrat"/>
                  <a:sym typeface="Montserrat"/>
                </a:rPr>
                <a:t>Merging</a:t>
              </a:r>
              <a:endParaRPr sz="2200">
                <a:solidFill>
                  <a:srgbClr val="FFFFFF"/>
                </a:solidFill>
                <a:latin typeface="Montserrat"/>
                <a:ea typeface="Montserrat"/>
                <a:cs typeface="Montserrat"/>
                <a:sym typeface="Montserrat"/>
              </a:endParaRPr>
            </a:p>
            <a:p>
              <a:pPr indent="0" lvl="0" marL="0" rtl="0" algn="ctr">
                <a:spcBef>
                  <a:spcPts val="0"/>
                </a:spcBef>
                <a:spcAft>
                  <a:spcPts val="0"/>
                </a:spcAft>
                <a:buNone/>
              </a:pPr>
              <a:r>
                <a:rPr lang="en-IN" sz="1300">
                  <a:solidFill>
                    <a:srgbClr val="FFFFFF"/>
                  </a:solidFill>
                  <a:latin typeface="Roboto"/>
                  <a:ea typeface="Roboto"/>
                  <a:cs typeface="Roboto"/>
                  <a:sym typeface="Roboto"/>
                </a:rPr>
                <a:t> </a:t>
              </a:r>
              <a:endParaRPr sz="1300">
                <a:solidFill>
                  <a:srgbClr val="FFFFFF"/>
                </a:solidFill>
                <a:latin typeface="Roboto"/>
                <a:ea typeface="Roboto"/>
                <a:cs typeface="Roboto"/>
                <a:sym typeface="Roboto"/>
              </a:endParaRPr>
            </a:p>
          </p:txBody>
        </p:sp>
      </p:grpSp>
      <p:sp>
        <p:nvSpPr>
          <p:cNvPr id="186" name="Google Shape;186;g5f9502bbb6_0_86"/>
          <p:cNvSpPr txBox="1"/>
          <p:nvPr/>
        </p:nvSpPr>
        <p:spPr>
          <a:xfrm>
            <a:off x="4641200" y="2610050"/>
            <a:ext cx="1974300" cy="130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2000">
                <a:solidFill>
                  <a:srgbClr val="000000"/>
                </a:solidFill>
                <a:latin typeface="Merriweather"/>
                <a:ea typeface="Merriweather"/>
                <a:cs typeface="Merriweather"/>
                <a:sym typeface="Merriweather"/>
              </a:rPr>
              <a:t>Vector Quantization</a:t>
            </a:r>
            <a:endParaRPr sz="2000">
              <a:solidFill>
                <a:srgbClr val="000000"/>
              </a:solidFill>
              <a:latin typeface="Merriweather"/>
              <a:ea typeface="Merriweather"/>
              <a:cs typeface="Merriweather"/>
              <a:sym typeface="Merriweather"/>
            </a:endParaRPr>
          </a:p>
          <a:p>
            <a:pPr indent="0" lvl="0" marL="0" rtl="0" algn="ctr">
              <a:spcBef>
                <a:spcPts val="0"/>
              </a:spcBef>
              <a:spcAft>
                <a:spcPts val="0"/>
              </a:spcAft>
              <a:buNone/>
            </a:pPr>
            <a:r>
              <a:rPr lang="en-IN" sz="2000">
                <a:solidFill>
                  <a:srgbClr val="000000"/>
                </a:solidFill>
                <a:latin typeface="Merriweather"/>
                <a:ea typeface="Merriweather"/>
                <a:cs typeface="Merriweather"/>
                <a:sym typeface="Merriweather"/>
              </a:rPr>
              <a:t>Clustering</a:t>
            </a:r>
            <a:endParaRPr sz="2000">
              <a:solidFill>
                <a:srgbClr val="000000"/>
              </a:solidFill>
              <a:latin typeface="Merriweather"/>
              <a:ea typeface="Merriweather"/>
              <a:cs typeface="Merriweather"/>
              <a:sym typeface="Merriweather"/>
            </a:endParaRPr>
          </a:p>
          <a:p>
            <a:pPr indent="0" lvl="0" marL="0" rtl="0" algn="l">
              <a:spcBef>
                <a:spcPts val="0"/>
              </a:spcBef>
              <a:spcAft>
                <a:spcPts val="0"/>
              </a:spcAft>
              <a:buNone/>
            </a:pPr>
            <a:r>
              <a:t/>
            </a:r>
            <a:endParaRPr>
              <a:latin typeface="Trebuchet MS"/>
              <a:ea typeface="Trebuchet MS"/>
              <a:cs typeface="Trebuchet MS"/>
              <a:sym typeface="Trebuchet MS"/>
            </a:endParaRPr>
          </a:p>
        </p:txBody>
      </p:sp>
      <p:grpSp>
        <p:nvGrpSpPr>
          <p:cNvPr id="187" name="Google Shape;187;g5f9502bbb6_0_86"/>
          <p:cNvGrpSpPr/>
          <p:nvPr/>
        </p:nvGrpSpPr>
        <p:grpSpPr>
          <a:xfrm>
            <a:off x="5098878" y="1748054"/>
            <a:ext cx="4424960" cy="4676726"/>
            <a:chOff x="4184863" y="1520198"/>
            <a:chExt cx="2958454" cy="3298347"/>
          </a:xfrm>
        </p:grpSpPr>
        <p:sp>
          <p:nvSpPr>
            <p:cNvPr id="188" name="Google Shape;188;g5f9502bbb6_0_86"/>
            <p:cNvSpPr/>
            <p:nvPr/>
          </p:nvSpPr>
          <p:spPr>
            <a:xfrm rot="-3280088">
              <a:off x="4136321" y="2563569"/>
              <a:ext cx="3184127" cy="1211606"/>
            </a:xfrm>
            <a:custGeom>
              <a:rect b="b" l="l" r="r" t="t"/>
              <a:pathLst>
                <a:path extrusionOk="0" h="187" w="492">
                  <a:moveTo>
                    <a:pt x="457" y="0"/>
                  </a:moveTo>
                  <a:cubicBezTo>
                    <a:pt x="416" y="91"/>
                    <a:pt x="325" y="155"/>
                    <a:pt x="218" y="155"/>
                  </a:cubicBezTo>
                  <a:cubicBezTo>
                    <a:pt x="137" y="155"/>
                    <a:pt x="64" y="118"/>
                    <a:pt x="17" y="60"/>
                  </a:cubicBezTo>
                  <a:cubicBezTo>
                    <a:pt x="11" y="70"/>
                    <a:pt x="5" y="80"/>
                    <a:pt x="0" y="90"/>
                  </a:cubicBezTo>
                  <a:cubicBezTo>
                    <a:pt x="54" y="150"/>
                    <a:pt x="132" y="187"/>
                    <a:pt x="218" y="187"/>
                  </a:cubicBezTo>
                  <a:cubicBezTo>
                    <a:pt x="343" y="187"/>
                    <a:pt x="449" y="109"/>
                    <a:pt x="492" y="0"/>
                  </a:cubicBezTo>
                  <a:cubicBezTo>
                    <a:pt x="480" y="0"/>
                    <a:pt x="468" y="1"/>
                    <a:pt x="457" y="0"/>
                  </a:cubicBezTo>
                  <a:close/>
                </a:path>
              </a:pathLst>
            </a:custGeom>
            <a:solidFill>
              <a:srgbClr val="E69138"/>
            </a:solidFill>
            <a:ln cap="flat" cmpd="sng" w="9525">
              <a:solidFill>
                <a:srgbClr val="FFFFFF"/>
              </a:solidFill>
              <a:prstDash val="solid"/>
              <a:miter lim="8000"/>
              <a:headEnd len="sm" w="sm" type="none"/>
              <a:tailEnd len="sm" w="sm" type="none"/>
            </a:ln>
          </p:spPr>
          <p:txBody>
            <a:bodyPr anchorCtr="0" anchor="t" bIns="60925" lIns="121900" spcFirstLastPara="1" rIns="121900" wrap="square" tIns="60925">
              <a:noAutofit/>
            </a:bodyPr>
            <a:lstStyle/>
            <a:p>
              <a:pPr indent="0" lvl="0" marL="0" rtl="0" algn="l">
                <a:spcBef>
                  <a:spcPts val="0"/>
                </a:spcBef>
                <a:spcAft>
                  <a:spcPts val="0"/>
                </a:spcAft>
                <a:buNone/>
              </a:pPr>
              <a:r>
                <a:t/>
              </a:r>
              <a:endParaRPr/>
            </a:p>
          </p:txBody>
        </p:sp>
        <p:sp>
          <p:nvSpPr>
            <p:cNvPr id="189" name="Google Shape;189;g5f9502bbb6_0_86"/>
            <p:cNvSpPr/>
            <p:nvPr/>
          </p:nvSpPr>
          <p:spPr>
            <a:xfrm rot="-3280088">
              <a:off x="4100923" y="2460157"/>
              <a:ext cx="2729637" cy="1205146"/>
            </a:xfrm>
            <a:custGeom>
              <a:rect b="b" l="l" r="r" t="t"/>
              <a:pathLst>
                <a:path extrusionOk="0" h="194" w="440">
                  <a:moveTo>
                    <a:pt x="262" y="39"/>
                  </a:moveTo>
                  <a:cubicBezTo>
                    <a:pt x="206" y="71"/>
                    <a:pt x="134" y="53"/>
                    <a:pt x="100" y="0"/>
                  </a:cubicBezTo>
                  <a:cubicBezTo>
                    <a:pt x="57" y="25"/>
                    <a:pt x="24" y="60"/>
                    <a:pt x="0" y="99"/>
                  </a:cubicBezTo>
                  <a:cubicBezTo>
                    <a:pt x="47" y="157"/>
                    <a:pt x="120" y="194"/>
                    <a:pt x="201" y="194"/>
                  </a:cubicBezTo>
                  <a:cubicBezTo>
                    <a:pt x="308" y="194"/>
                    <a:pt x="399" y="130"/>
                    <a:pt x="440" y="39"/>
                  </a:cubicBezTo>
                  <a:cubicBezTo>
                    <a:pt x="393" y="37"/>
                    <a:pt x="346" y="24"/>
                    <a:pt x="303" y="0"/>
                  </a:cubicBezTo>
                  <a:cubicBezTo>
                    <a:pt x="292" y="15"/>
                    <a:pt x="279" y="29"/>
                    <a:pt x="262" y="39"/>
                  </a:cubicBezTo>
                  <a:close/>
                </a:path>
              </a:pathLst>
            </a:custGeom>
            <a:solidFill>
              <a:srgbClr val="85200C"/>
            </a:solidFill>
            <a:ln cap="flat" cmpd="sng" w="9525">
              <a:solidFill>
                <a:srgbClr val="FFFFFF"/>
              </a:solidFill>
              <a:prstDash val="solid"/>
              <a:miter lim="8000"/>
              <a:headEnd len="sm" w="sm" type="none"/>
              <a:tailEnd len="sm" w="sm" type="none"/>
            </a:ln>
          </p:spPr>
          <p:txBody>
            <a:bodyPr anchorCtr="0" anchor="t" bIns="60925" lIns="121900" spcFirstLastPara="1" rIns="121900" wrap="square" tIns="60925">
              <a:noAutofit/>
            </a:bodyPr>
            <a:lstStyle/>
            <a:p>
              <a:pPr indent="0" lvl="0" marL="0" rtl="0" algn="l">
                <a:spcBef>
                  <a:spcPts val="0"/>
                </a:spcBef>
                <a:spcAft>
                  <a:spcPts val="0"/>
                </a:spcAft>
                <a:buNone/>
              </a:pPr>
              <a:r>
                <a:t/>
              </a:r>
              <a:endParaRPr/>
            </a:p>
          </p:txBody>
        </p:sp>
        <p:sp>
          <p:nvSpPr>
            <p:cNvPr id="190" name="Google Shape;190;g5f9502bbb6_0_86"/>
            <p:cNvSpPr txBox="1"/>
            <p:nvPr/>
          </p:nvSpPr>
          <p:spPr>
            <a:xfrm rot="-3779206">
              <a:off x="4733052" y="2917476"/>
              <a:ext cx="1577952" cy="563236"/>
            </a:xfrm>
            <a:prstGeom prst="rect">
              <a:avLst/>
            </a:prstGeom>
            <a:no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None/>
              </a:pPr>
              <a:r>
                <a:rPr lang="en-IN" sz="2200">
                  <a:solidFill>
                    <a:srgbClr val="FFFFFF"/>
                  </a:solidFill>
                  <a:latin typeface="Montserrat"/>
                  <a:ea typeface="Montserrat"/>
                  <a:cs typeface="Montserrat"/>
                  <a:sym typeface="Montserrat"/>
                </a:rPr>
                <a:t>Sorting</a:t>
              </a:r>
              <a:endParaRPr sz="1300">
                <a:solidFill>
                  <a:srgbClr val="FFFFFF"/>
                </a:solidFill>
                <a:latin typeface="Roboto"/>
                <a:ea typeface="Roboto"/>
                <a:cs typeface="Roboto"/>
                <a:sym typeface="Roboto"/>
              </a:endParaRPr>
            </a:p>
          </p:txBody>
        </p:sp>
      </p:grpSp>
      <p:pic>
        <p:nvPicPr>
          <p:cNvPr descr="A close up of a logo&#10;&#10;Description automatically generated" id="191" name="Google Shape;191;g5f9502bbb6_0_86"/>
          <p:cNvPicPr preferRelativeResize="0"/>
          <p:nvPr/>
        </p:nvPicPr>
        <p:blipFill rotWithShape="1">
          <a:blip r:embed="rId5">
            <a:alphaModFix/>
          </a:blip>
          <a:srcRect b="0" l="0" r="0" t="0"/>
          <a:stretch/>
        </p:blipFill>
        <p:spPr>
          <a:xfrm>
            <a:off x="41237" y="0"/>
            <a:ext cx="1528763" cy="15287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tile algn="tl" flip="none" tx="0" sx="100002" ty="0" sy="100002"/>
        </a:blipFill>
      </p:bgPr>
    </p:bg>
    <p:spTree>
      <p:nvGrpSpPr>
        <p:cNvPr id="195" name="Shape 195"/>
        <p:cNvGrpSpPr/>
        <p:nvPr/>
      </p:nvGrpSpPr>
      <p:grpSpPr>
        <a:xfrm>
          <a:off x="0" y="0"/>
          <a:ext cx="0" cy="0"/>
          <a:chOff x="0" y="0"/>
          <a:chExt cx="0" cy="0"/>
        </a:xfrm>
      </p:grpSpPr>
      <p:sp>
        <p:nvSpPr>
          <p:cNvPr id="196" name="Google Shape;196;g5f9502bbb6_0_676"/>
          <p:cNvSpPr/>
          <p:nvPr/>
        </p:nvSpPr>
        <p:spPr>
          <a:xfrm>
            <a:off x="2" y="0"/>
            <a:ext cx="12191700" cy="6858000"/>
          </a:xfrm>
          <a:prstGeom prst="rect">
            <a:avLst/>
          </a:prstGeom>
          <a:blipFill rotWithShape="1">
            <a:blip r:embed="rId3">
              <a:alphaModFix/>
            </a:blip>
            <a:tile algn="tl" flip="none" tx="0" sx="100002" ty="0" sy="100002"/>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97" name="Google Shape;197;g5f9502bbb6_0_676"/>
          <p:cNvSpPr/>
          <p:nvPr/>
        </p:nvSpPr>
        <p:spPr>
          <a:xfrm>
            <a:off x="0" y="0"/>
            <a:ext cx="12192000" cy="612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198" name="Google Shape;198;g5f9502bbb6_0_676"/>
          <p:cNvPicPr preferRelativeResize="0"/>
          <p:nvPr/>
        </p:nvPicPr>
        <p:blipFill rotWithShape="1">
          <a:blip r:embed="rId4">
            <a:alphaModFix/>
          </a:blip>
          <a:srcRect b="-1539" l="0" r="0" t="1540"/>
          <a:stretch/>
        </p:blipFill>
        <p:spPr>
          <a:xfrm>
            <a:off x="0" y="6126480"/>
            <a:ext cx="12192000" cy="742950"/>
          </a:xfrm>
          <a:prstGeom prst="rect">
            <a:avLst/>
          </a:prstGeom>
          <a:noFill/>
          <a:ln>
            <a:noFill/>
          </a:ln>
        </p:spPr>
      </p:pic>
      <p:cxnSp>
        <p:nvCxnSpPr>
          <p:cNvPr id="199" name="Google Shape;199;g5f9502bbb6_0_676"/>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
        <p:nvSpPr>
          <p:cNvPr id="200" name="Google Shape;200;g5f9502bbb6_0_676"/>
          <p:cNvSpPr txBox="1"/>
          <p:nvPr/>
        </p:nvSpPr>
        <p:spPr>
          <a:xfrm>
            <a:off x="3486150" y="3714750"/>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01" name="Google Shape;201;g5f9502bbb6_0_676"/>
          <p:cNvSpPr txBox="1"/>
          <p:nvPr/>
        </p:nvSpPr>
        <p:spPr>
          <a:xfrm>
            <a:off x="571500" y="6314257"/>
            <a:ext cx="110727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rgbClr val="002060"/>
                </a:solidFill>
                <a:latin typeface="Gill Sans"/>
                <a:ea typeface="Gill Sans"/>
                <a:cs typeface="Gill Sans"/>
                <a:sym typeface="Gill Sans"/>
              </a:rPr>
              <a:t>International Conference on Cybernetics, Cognition &amp; Machine Learning Applications (16</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-17</a:t>
            </a:r>
            <a:r>
              <a:rPr baseline="30000" lang="en-IN" sz="1800">
                <a:solidFill>
                  <a:srgbClr val="002060"/>
                </a:solidFill>
                <a:latin typeface="Gill Sans"/>
                <a:ea typeface="Gill Sans"/>
                <a:cs typeface="Gill Sans"/>
                <a:sym typeface="Gill Sans"/>
              </a:rPr>
              <a:t>th</a:t>
            </a:r>
            <a:r>
              <a:rPr lang="en-IN" sz="1800">
                <a:solidFill>
                  <a:srgbClr val="002060"/>
                </a:solidFill>
                <a:latin typeface="Gill Sans"/>
                <a:ea typeface="Gill Sans"/>
                <a:cs typeface="Gill Sans"/>
                <a:sym typeface="Gill Sans"/>
              </a:rPr>
              <a:t> August), Goa, India</a:t>
            </a:r>
            <a:endParaRPr sz="1800">
              <a:solidFill>
                <a:srgbClr val="002060"/>
              </a:solidFill>
              <a:latin typeface="Gill Sans"/>
              <a:ea typeface="Gill Sans"/>
              <a:cs typeface="Gill Sans"/>
              <a:sym typeface="Gill Sans"/>
            </a:endParaRPr>
          </a:p>
        </p:txBody>
      </p:sp>
      <p:sp>
        <p:nvSpPr>
          <p:cNvPr id="202" name="Google Shape;202;g5f9502bbb6_0_676"/>
          <p:cNvSpPr txBox="1"/>
          <p:nvPr/>
        </p:nvSpPr>
        <p:spPr>
          <a:xfrm>
            <a:off x="1634650" y="537425"/>
            <a:ext cx="7935600" cy="86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IN" sz="3000">
                <a:solidFill>
                  <a:srgbClr val="000000"/>
                </a:solidFill>
                <a:latin typeface="Merriweather"/>
                <a:ea typeface="Merriweather"/>
                <a:cs typeface="Merriweather"/>
                <a:sym typeface="Merriweather"/>
              </a:rPr>
              <a:t>Searching</a:t>
            </a:r>
            <a:endParaRPr>
              <a:latin typeface="Trebuchet MS"/>
              <a:ea typeface="Trebuchet MS"/>
              <a:cs typeface="Trebuchet MS"/>
              <a:sym typeface="Trebuchet MS"/>
            </a:endParaRPr>
          </a:p>
        </p:txBody>
      </p:sp>
      <p:sp>
        <p:nvSpPr>
          <p:cNvPr id="203" name="Google Shape;203;g5f9502bbb6_0_676"/>
          <p:cNvSpPr txBox="1"/>
          <p:nvPr/>
        </p:nvSpPr>
        <p:spPr>
          <a:xfrm>
            <a:off x="1685200" y="1602800"/>
            <a:ext cx="8112900" cy="43608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rgbClr val="000000"/>
              </a:buClr>
              <a:buSzPts val="2200"/>
              <a:buFont typeface="Montserrat"/>
              <a:buChar char="●"/>
            </a:pPr>
            <a:r>
              <a:rPr lang="en-IN" sz="2200">
                <a:solidFill>
                  <a:srgbClr val="000000"/>
                </a:solidFill>
                <a:latin typeface="Montserrat"/>
                <a:ea typeface="Montserrat"/>
                <a:cs typeface="Montserrat"/>
                <a:sym typeface="Montserrat"/>
              </a:rPr>
              <a:t>Pivot a point </a:t>
            </a:r>
            <a:endParaRPr sz="2200">
              <a:solidFill>
                <a:srgbClr val="000000"/>
              </a:solidFill>
              <a:latin typeface="Montserrat"/>
              <a:ea typeface="Montserrat"/>
              <a:cs typeface="Montserrat"/>
              <a:sym typeface="Montserrat"/>
            </a:endParaRPr>
          </a:p>
          <a:p>
            <a:pPr indent="-368300" lvl="0" marL="457200" rtl="0" algn="l">
              <a:lnSpc>
                <a:spcPct val="150000"/>
              </a:lnSpc>
              <a:spcBef>
                <a:spcPts val="0"/>
              </a:spcBef>
              <a:spcAft>
                <a:spcPts val="0"/>
              </a:spcAft>
              <a:buClr>
                <a:srgbClr val="000000"/>
              </a:buClr>
              <a:buSzPts val="2200"/>
              <a:buFont typeface="Montserrat"/>
              <a:buChar char="●"/>
            </a:pPr>
            <a:r>
              <a:rPr lang="en-IN" sz="2200">
                <a:solidFill>
                  <a:srgbClr val="000000"/>
                </a:solidFill>
                <a:latin typeface="Montserrat"/>
                <a:ea typeface="Montserrat"/>
                <a:cs typeface="Montserrat"/>
                <a:sym typeface="Montserrat"/>
              </a:rPr>
              <a:t>For a given point      if</a:t>
            </a:r>
            <a:endParaRPr sz="2200">
              <a:solidFill>
                <a:srgbClr val="000000"/>
              </a:solidFill>
              <a:latin typeface="Montserrat"/>
              <a:ea typeface="Montserrat"/>
              <a:cs typeface="Montserrat"/>
              <a:sym typeface="Montserrat"/>
            </a:endParaRPr>
          </a:p>
          <a:p>
            <a:pPr indent="0" lvl="0" marL="457200" rtl="0" algn="l">
              <a:lnSpc>
                <a:spcPct val="150000"/>
              </a:lnSpc>
              <a:spcBef>
                <a:spcPts val="0"/>
              </a:spcBef>
              <a:spcAft>
                <a:spcPts val="0"/>
              </a:spcAft>
              <a:buNone/>
            </a:pPr>
            <a:r>
              <a:t/>
            </a:r>
            <a:endParaRPr sz="2200">
              <a:solidFill>
                <a:srgbClr val="000000"/>
              </a:solidFill>
              <a:latin typeface="Montserrat"/>
              <a:ea typeface="Montserrat"/>
              <a:cs typeface="Montserrat"/>
              <a:sym typeface="Montserrat"/>
            </a:endParaRPr>
          </a:p>
          <a:p>
            <a:pPr indent="0" lvl="0" marL="457200" rtl="0" algn="l">
              <a:lnSpc>
                <a:spcPct val="150000"/>
              </a:lnSpc>
              <a:spcBef>
                <a:spcPts val="0"/>
              </a:spcBef>
              <a:spcAft>
                <a:spcPts val="0"/>
              </a:spcAft>
              <a:buNone/>
            </a:pPr>
            <a:r>
              <a:t/>
            </a:r>
            <a:endParaRPr sz="2200">
              <a:solidFill>
                <a:srgbClr val="000000"/>
              </a:solidFill>
              <a:latin typeface="Montserrat"/>
              <a:ea typeface="Montserrat"/>
              <a:cs typeface="Montserrat"/>
              <a:sym typeface="Montserrat"/>
            </a:endParaRPr>
          </a:p>
          <a:p>
            <a:pPr indent="0" lvl="0" marL="457200" rtl="0" algn="l">
              <a:lnSpc>
                <a:spcPct val="150000"/>
              </a:lnSpc>
              <a:spcBef>
                <a:spcPts val="0"/>
              </a:spcBef>
              <a:spcAft>
                <a:spcPts val="0"/>
              </a:spcAft>
              <a:buNone/>
            </a:pPr>
            <a:r>
              <a:rPr lang="en-IN" sz="2200">
                <a:solidFill>
                  <a:srgbClr val="000000"/>
                </a:solidFill>
                <a:latin typeface="Montserrat"/>
                <a:ea typeface="Montserrat"/>
                <a:cs typeface="Montserrat"/>
                <a:sym typeface="Montserrat"/>
              </a:rPr>
              <a:t>Then       tags     .</a:t>
            </a:r>
            <a:endParaRPr sz="2200">
              <a:solidFill>
                <a:srgbClr val="000000"/>
              </a:solidFill>
              <a:latin typeface="Montserrat"/>
              <a:ea typeface="Montserrat"/>
              <a:cs typeface="Montserrat"/>
              <a:sym typeface="Montserrat"/>
            </a:endParaRPr>
          </a:p>
          <a:p>
            <a:pPr indent="-368300" lvl="0" marL="457200" rtl="0" algn="l">
              <a:lnSpc>
                <a:spcPct val="150000"/>
              </a:lnSpc>
              <a:spcBef>
                <a:spcPts val="0"/>
              </a:spcBef>
              <a:spcAft>
                <a:spcPts val="0"/>
              </a:spcAft>
              <a:buClr>
                <a:srgbClr val="000000"/>
              </a:buClr>
              <a:buSzPts val="2200"/>
              <a:buFont typeface="Montserrat"/>
              <a:buChar char="●"/>
            </a:pPr>
            <a:r>
              <a:rPr lang="en-IN" sz="2200">
                <a:solidFill>
                  <a:srgbClr val="000000"/>
                </a:solidFill>
                <a:latin typeface="Montserrat"/>
                <a:ea typeface="Montserrat"/>
                <a:cs typeface="Montserrat"/>
                <a:sym typeface="Montserrat"/>
              </a:rPr>
              <a:t>If for all i,       tags      , </a:t>
            </a:r>
            <a:endParaRPr sz="2200">
              <a:solidFill>
                <a:srgbClr val="000000"/>
              </a:solidFill>
              <a:latin typeface="Montserrat"/>
              <a:ea typeface="Montserrat"/>
              <a:cs typeface="Montserrat"/>
              <a:sym typeface="Montserrat"/>
            </a:endParaRPr>
          </a:p>
          <a:p>
            <a:pPr indent="0" lvl="0" marL="457200" rtl="0" algn="l">
              <a:lnSpc>
                <a:spcPct val="150000"/>
              </a:lnSpc>
              <a:spcBef>
                <a:spcPts val="0"/>
              </a:spcBef>
              <a:spcAft>
                <a:spcPts val="0"/>
              </a:spcAft>
              <a:buNone/>
            </a:pPr>
            <a:r>
              <a:rPr lang="en-IN" sz="2200">
                <a:solidFill>
                  <a:srgbClr val="000000"/>
                </a:solidFill>
                <a:latin typeface="Montserrat"/>
                <a:ea typeface="Montserrat"/>
                <a:cs typeface="Montserrat"/>
                <a:sym typeface="Montserrat"/>
              </a:rPr>
              <a:t>Then        falls in the cluster of </a:t>
            </a:r>
            <a:endParaRPr sz="2200">
              <a:solidFill>
                <a:srgbClr val="000000"/>
              </a:solidFill>
              <a:latin typeface="Montserrat"/>
              <a:ea typeface="Montserrat"/>
              <a:cs typeface="Montserrat"/>
              <a:sym typeface="Montserrat"/>
            </a:endParaRPr>
          </a:p>
        </p:txBody>
      </p:sp>
      <p:pic>
        <p:nvPicPr>
          <p:cNvPr id="204" name="Google Shape;204;g5f9502bbb6_0_676"/>
          <p:cNvPicPr preferRelativeResize="0"/>
          <p:nvPr/>
        </p:nvPicPr>
        <p:blipFill rotWithShape="1">
          <a:blip r:embed="rId5">
            <a:alphaModFix/>
          </a:blip>
          <a:srcRect b="55932" l="28581" r="68715" t="38704"/>
          <a:stretch/>
        </p:blipFill>
        <p:spPr>
          <a:xfrm>
            <a:off x="4017975" y="1664075"/>
            <a:ext cx="470727" cy="525076"/>
          </a:xfrm>
          <a:prstGeom prst="rect">
            <a:avLst/>
          </a:prstGeom>
          <a:noFill/>
          <a:ln>
            <a:noFill/>
          </a:ln>
        </p:spPr>
      </p:pic>
      <p:cxnSp>
        <p:nvCxnSpPr>
          <p:cNvPr id="205" name="Google Shape;205;g5f9502bbb6_0_676"/>
          <p:cNvCxnSpPr/>
          <p:nvPr/>
        </p:nvCxnSpPr>
        <p:spPr>
          <a:xfrm>
            <a:off x="4196300" y="1688550"/>
            <a:ext cx="268500" cy="0"/>
          </a:xfrm>
          <a:prstGeom prst="straightConnector1">
            <a:avLst/>
          </a:prstGeom>
          <a:noFill/>
          <a:ln cap="flat" cmpd="sng" w="9525">
            <a:solidFill>
              <a:srgbClr val="2C3C43"/>
            </a:solidFill>
            <a:prstDash val="solid"/>
            <a:round/>
            <a:headEnd len="med" w="med" type="none"/>
            <a:tailEnd len="med" w="med" type="triangle"/>
          </a:ln>
        </p:spPr>
      </p:cxnSp>
      <p:pic>
        <p:nvPicPr>
          <p:cNvPr id="206" name="Google Shape;206;g5f9502bbb6_0_676"/>
          <p:cNvPicPr preferRelativeResize="0"/>
          <p:nvPr/>
        </p:nvPicPr>
        <p:blipFill rotWithShape="1">
          <a:blip r:embed="rId6">
            <a:alphaModFix/>
          </a:blip>
          <a:srcRect b="56862" l="28494" r="68303" t="38699"/>
          <a:stretch/>
        </p:blipFill>
        <p:spPr>
          <a:xfrm>
            <a:off x="2936525" y="4705525"/>
            <a:ext cx="470724" cy="449075"/>
          </a:xfrm>
          <a:prstGeom prst="rect">
            <a:avLst/>
          </a:prstGeom>
          <a:noFill/>
          <a:ln>
            <a:noFill/>
          </a:ln>
        </p:spPr>
      </p:pic>
      <p:cxnSp>
        <p:nvCxnSpPr>
          <p:cNvPr id="207" name="Google Shape;207;g5f9502bbb6_0_676"/>
          <p:cNvCxnSpPr/>
          <p:nvPr/>
        </p:nvCxnSpPr>
        <p:spPr>
          <a:xfrm>
            <a:off x="4653500" y="2145750"/>
            <a:ext cx="268500" cy="0"/>
          </a:xfrm>
          <a:prstGeom prst="straightConnector1">
            <a:avLst/>
          </a:prstGeom>
          <a:noFill/>
          <a:ln cap="flat" cmpd="sng" w="9525">
            <a:solidFill>
              <a:srgbClr val="2C3C43"/>
            </a:solidFill>
            <a:prstDash val="solid"/>
            <a:round/>
            <a:headEnd len="med" w="med" type="none"/>
            <a:tailEnd len="med" w="med" type="triangle"/>
          </a:ln>
        </p:spPr>
      </p:cxnSp>
      <p:pic>
        <p:nvPicPr>
          <p:cNvPr id="208" name="Google Shape;208;g5f9502bbb6_0_676"/>
          <p:cNvPicPr preferRelativeResize="0"/>
          <p:nvPr/>
        </p:nvPicPr>
        <p:blipFill rotWithShape="1">
          <a:blip r:embed="rId7">
            <a:alphaModFix/>
          </a:blip>
          <a:srcRect b="25426" l="28494" r="53021" t="69210"/>
          <a:stretch/>
        </p:blipFill>
        <p:spPr>
          <a:xfrm>
            <a:off x="3245600" y="2840750"/>
            <a:ext cx="3218651" cy="525076"/>
          </a:xfrm>
          <a:prstGeom prst="rect">
            <a:avLst/>
          </a:prstGeom>
          <a:noFill/>
          <a:ln>
            <a:noFill/>
          </a:ln>
        </p:spPr>
      </p:pic>
      <p:pic>
        <p:nvPicPr>
          <p:cNvPr id="209" name="Google Shape;209;g5f9502bbb6_0_676"/>
          <p:cNvPicPr preferRelativeResize="0"/>
          <p:nvPr/>
        </p:nvPicPr>
        <p:blipFill rotWithShape="1">
          <a:blip r:embed="rId8">
            <a:alphaModFix/>
          </a:blip>
          <a:srcRect b="19536" l="28571" r="68226" t="74092"/>
          <a:stretch/>
        </p:blipFill>
        <p:spPr>
          <a:xfrm>
            <a:off x="3483450" y="4089875"/>
            <a:ext cx="470724" cy="633164"/>
          </a:xfrm>
          <a:prstGeom prst="rect">
            <a:avLst/>
          </a:prstGeom>
          <a:noFill/>
          <a:ln>
            <a:noFill/>
          </a:ln>
        </p:spPr>
      </p:pic>
      <p:pic>
        <p:nvPicPr>
          <p:cNvPr id="210" name="Google Shape;210;g5f9502bbb6_0_676"/>
          <p:cNvPicPr preferRelativeResize="0"/>
          <p:nvPr/>
        </p:nvPicPr>
        <p:blipFill rotWithShape="1">
          <a:blip r:embed="rId9">
            <a:alphaModFix/>
          </a:blip>
          <a:srcRect b="27849" l="28982" r="68314" t="64490"/>
          <a:stretch/>
        </p:blipFill>
        <p:spPr>
          <a:xfrm>
            <a:off x="4143100" y="3584025"/>
            <a:ext cx="470724" cy="749950"/>
          </a:xfrm>
          <a:prstGeom prst="rect">
            <a:avLst/>
          </a:prstGeom>
          <a:noFill/>
          <a:ln>
            <a:noFill/>
          </a:ln>
        </p:spPr>
      </p:pic>
      <p:pic>
        <p:nvPicPr>
          <p:cNvPr id="211" name="Google Shape;211;g5f9502bbb6_0_676"/>
          <p:cNvPicPr preferRelativeResize="0"/>
          <p:nvPr/>
        </p:nvPicPr>
        <p:blipFill rotWithShape="1">
          <a:blip r:embed="rId8">
            <a:alphaModFix/>
          </a:blip>
          <a:srcRect b="19536" l="28571" r="68226" t="74092"/>
          <a:stretch/>
        </p:blipFill>
        <p:spPr>
          <a:xfrm>
            <a:off x="2950050" y="3632675"/>
            <a:ext cx="470724" cy="633151"/>
          </a:xfrm>
          <a:prstGeom prst="rect">
            <a:avLst/>
          </a:prstGeom>
          <a:noFill/>
          <a:ln>
            <a:noFill/>
          </a:ln>
        </p:spPr>
      </p:pic>
      <p:pic>
        <p:nvPicPr>
          <p:cNvPr id="212" name="Google Shape;212;g5f9502bbb6_0_676"/>
          <p:cNvPicPr preferRelativeResize="0"/>
          <p:nvPr/>
        </p:nvPicPr>
        <p:blipFill rotWithShape="1">
          <a:blip r:embed="rId9">
            <a:alphaModFix/>
          </a:blip>
          <a:srcRect b="27849" l="28982" r="68314" t="64490"/>
          <a:stretch/>
        </p:blipFill>
        <p:spPr>
          <a:xfrm>
            <a:off x="4600300" y="4117425"/>
            <a:ext cx="390375" cy="621942"/>
          </a:xfrm>
          <a:prstGeom prst="rect">
            <a:avLst/>
          </a:prstGeom>
          <a:noFill/>
          <a:ln>
            <a:noFill/>
          </a:ln>
        </p:spPr>
      </p:pic>
      <p:pic>
        <p:nvPicPr>
          <p:cNvPr id="213" name="Google Shape;213;g5f9502bbb6_0_676"/>
          <p:cNvPicPr preferRelativeResize="0"/>
          <p:nvPr/>
        </p:nvPicPr>
        <p:blipFill rotWithShape="1">
          <a:blip r:embed="rId5">
            <a:alphaModFix/>
          </a:blip>
          <a:srcRect b="55932" l="28581" r="68715" t="38704"/>
          <a:stretch/>
        </p:blipFill>
        <p:spPr>
          <a:xfrm>
            <a:off x="6380175" y="4712075"/>
            <a:ext cx="470724" cy="525076"/>
          </a:xfrm>
          <a:prstGeom prst="rect">
            <a:avLst/>
          </a:prstGeom>
          <a:noFill/>
          <a:ln>
            <a:noFill/>
          </a:ln>
        </p:spPr>
      </p:pic>
      <p:pic>
        <p:nvPicPr>
          <p:cNvPr id="214" name="Google Shape;214;g5f9502bbb6_0_676"/>
          <p:cNvPicPr preferRelativeResize="0"/>
          <p:nvPr/>
        </p:nvPicPr>
        <p:blipFill rotWithShape="1">
          <a:blip r:embed="rId6">
            <a:alphaModFix/>
          </a:blip>
          <a:srcRect b="56862" l="28494" r="68303" t="38699"/>
          <a:stretch/>
        </p:blipFill>
        <p:spPr>
          <a:xfrm>
            <a:off x="4541000" y="2197200"/>
            <a:ext cx="470724" cy="366843"/>
          </a:xfrm>
          <a:prstGeom prst="rect">
            <a:avLst/>
          </a:prstGeom>
          <a:noFill/>
          <a:ln>
            <a:noFill/>
          </a:ln>
        </p:spPr>
      </p:pic>
      <p:cxnSp>
        <p:nvCxnSpPr>
          <p:cNvPr id="215" name="Google Shape;215;g5f9502bbb6_0_676"/>
          <p:cNvCxnSpPr/>
          <p:nvPr/>
        </p:nvCxnSpPr>
        <p:spPr>
          <a:xfrm>
            <a:off x="3053300" y="4660350"/>
            <a:ext cx="268500" cy="0"/>
          </a:xfrm>
          <a:prstGeom prst="straightConnector1">
            <a:avLst/>
          </a:prstGeom>
          <a:noFill/>
          <a:ln cap="flat" cmpd="sng" w="9525">
            <a:solidFill>
              <a:srgbClr val="2C3C43"/>
            </a:solidFill>
            <a:prstDash val="solid"/>
            <a:round/>
            <a:headEnd len="med" w="med" type="none"/>
            <a:tailEnd len="med" w="med" type="triangle"/>
          </a:ln>
        </p:spPr>
      </p:cxnSp>
      <p:cxnSp>
        <p:nvCxnSpPr>
          <p:cNvPr id="216" name="Google Shape;216;g5f9502bbb6_0_676"/>
          <p:cNvCxnSpPr/>
          <p:nvPr/>
        </p:nvCxnSpPr>
        <p:spPr>
          <a:xfrm>
            <a:off x="6482300" y="4660350"/>
            <a:ext cx="268500" cy="0"/>
          </a:xfrm>
          <a:prstGeom prst="straightConnector1">
            <a:avLst/>
          </a:prstGeom>
          <a:noFill/>
          <a:ln cap="flat" cmpd="sng" w="9525">
            <a:solidFill>
              <a:srgbClr val="2C3C43"/>
            </a:solidFill>
            <a:prstDash val="solid"/>
            <a:round/>
            <a:headEnd len="med" w="med" type="none"/>
            <a:tailEnd len="med" w="med" type="triangle"/>
          </a:ln>
        </p:spPr>
      </p:cxnSp>
      <p:pic>
        <p:nvPicPr>
          <p:cNvPr descr="A close up of a logo&#10;&#10;Description automatically generated" id="217" name="Google Shape;217;g5f9502bbb6_0_676"/>
          <p:cNvPicPr preferRelativeResize="0"/>
          <p:nvPr/>
        </p:nvPicPr>
        <p:blipFill rotWithShape="1">
          <a:blip r:embed="rId10">
            <a:alphaModFix/>
          </a:blip>
          <a:srcRect b="0" l="0" r="0" t="0"/>
          <a:stretch/>
        </p:blipFill>
        <p:spPr>
          <a:xfrm>
            <a:off x="41237" y="0"/>
            <a:ext cx="1528763" cy="15287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2019-07-19T06:49:32Z</dcterms:created>
  <dc:creator>Dr Amit Kumar Professor CSE</dc:creator>
</cp:coreProperties>
</file>