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KFBklBlD9M3WrvsWj1j3u2hu3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Quattrocento Sans"/>
              <a:buNone/>
            </a:pPr>
            <a:r>
              <a:rPr lang="en-US" sz="1200">
                <a:latin typeface="Quattrocento Sans"/>
                <a:ea typeface="Quattrocento Sans"/>
                <a:cs typeface="Quattrocento Sans"/>
                <a:sym typeface="Quattrocento Sans"/>
              </a:rPr>
              <a:t>Today I will be discussing Procedural Generation, a method for creating data from handcrafted assets/algorithms and computer randomness and processing power. It is applied in many art, game, and film mediums, yet it lacks many concrete tutorials. That is what I am here to help provide.</a:t>
            </a:r>
            <a:endParaRPr/>
          </a:p>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With these benefits follow existing challenges.</a:t>
            </a:r>
            <a:endParaRPr/>
          </a:p>
        </p:txBody>
      </p:sp>
      <p:sp>
        <p:nvSpPr>
          <p:cNvPr id="234" name="Google Shape;23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Let's say you generate 10,000 bowls of oatmeal, all with random sizes, shapes, amounts, and orientations of oats. The result is 10,000 containers of food that are mathematically unique, but visually uninteresting. This phenomenon manifests in "procedural oatmeal", a term coined by writer Kate Compton. In her essay "So you Want to Build a Generator", she uses the terms perceptual uniqueness and perceptual differentiation to isolate key factors of this problem. The former might pertain to a memorable character or location, which demands more human than computer intervention. The latter might pertain to a set of randomly generated trees, existing for the sake of aesthetic. </a:t>
            </a:r>
            <a:endParaRPr/>
          </a:p>
          <a:p>
            <a:pPr indent="0" lvl="0" marL="0" rtl="0" algn="l">
              <a:spcBef>
                <a:spcPts val="0"/>
              </a:spcBef>
              <a:spcAft>
                <a:spcPts val="0"/>
              </a:spcAft>
              <a:buNone/>
            </a:pPr>
            <a:r>
              <a:t/>
            </a:r>
            <a:endParaRPr/>
          </a:p>
        </p:txBody>
      </p:sp>
      <p:sp>
        <p:nvSpPr>
          <p:cNvPr id="247" name="Google Shape;24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As touched upon by mention of efficiency, Procedural Generation is prone to performance issues. As projects grow in complexity, they demand greater amounts of assets and algorithms, which in turn lead to exponentially overwhelming interaction.</a:t>
            </a:r>
            <a:endParaRPr/>
          </a:p>
          <a:p>
            <a:pPr indent="0" lvl="0" marL="0" rtl="0" algn="l">
              <a:spcBef>
                <a:spcPts val="0"/>
              </a:spcBef>
              <a:spcAft>
                <a:spcPts val="0"/>
              </a:spcAft>
              <a:buNone/>
            </a:pPr>
            <a:r>
              <a:t/>
            </a:r>
            <a:endParaRPr/>
          </a:p>
        </p:txBody>
      </p:sp>
      <p:sp>
        <p:nvSpPr>
          <p:cNvPr id="254" name="Google Shape;25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Procedural Generation is imperfect. Most of the time, developers won't know what they want or don't want in an output. They inevitably fail to pinpoint some edge cases or constraints in a project, which remain unfixed until they are found. This emphasizes the importance of constant updates and maintenance in modern software.</a:t>
            </a:r>
            <a:endParaRPr/>
          </a:p>
          <a:p>
            <a:pPr indent="0" lvl="0" marL="0" rtl="0" algn="l">
              <a:spcBef>
                <a:spcPts val="0"/>
              </a:spcBef>
              <a:spcAft>
                <a:spcPts val="0"/>
              </a:spcAft>
              <a:buNone/>
            </a:pPr>
            <a:r>
              <a:t/>
            </a:r>
            <a:endParaRPr/>
          </a:p>
        </p:txBody>
      </p:sp>
      <p:sp>
        <p:nvSpPr>
          <p:cNvPr id="262" name="Google Shape;26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In the absence of any concrete or standardized tutorials on this topic, constraint solvers provide useful means of tackling these challenges. A brute force solver might generate thousands, if not millions of outputs before finding a perfect, constraint-satisfying outcome. This proves unintuitive for performance in larger projects. What next? On the rise are general purpose solvers, which serve to cut down brute force processing time as well as bad output. These "integrity constraints", as some of them are called, might simply delete bad outputs to save storage. They might also define a valid size range, to prevent bad outputs to begin with. In the end, we may not even live to see industry monoliths publish their final updates.</a:t>
            </a:r>
            <a:endParaRPr/>
          </a:p>
          <a:p>
            <a:pPr indent="0" lvl="0" marL="0" rtl="0" algn="l">
              <a:spcBef>
                <a:spcPts val="0"/>
              </a:spcBef>
              <a:spcAft>
                <a:spcPts val="0"/>
              </a:spcAft>
              <a:buNone/>
            </a:pPr>
            <a:r>
              <a:t/>
            </a:r>
            <a:endParaRPr/>
          </a:p>
        </p:txBody>
      </p:sp>
      <p:sp>
        <p:nvSpPr>
          <p:cNvPr id="270" name="Google Shape;27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Today I will be discussing Procedural Generation, a method for creating data from handcrafted assets/algorithms and computer randomness and processing power. It is applied in many art, game, and film mediums, yet it lacks many concrete tutorials. That is what I am here to help provide.</a:t>
            </a:r>
            <a:endParaRPr/>
          </a:p>
          <a:p>
            <a:pPr indent="0" lvl="0" marL="0" rtl="0" algn="l">
              <a:spcBef>
                <a:spcPts val="0"/>
              </a:spcBef>
              <a:spcAft>
                <a:spcPts val="0"/>
              </a:spcAft>
              <a:buNone/>
            </a:pPr>
            <a:r>
              <a:t/>
            </a:r>
            <a:endParaRPr/>
          </a:p>
        </p:txBody>
      </p:sp>
      <p:sp>
        <p:nvSpPr>
          <p:cNvPr id="106" name="Google Shape;10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Distribution functions with large yet less structured tables of probability weights. This mainly concerns the elements IN an environment, such as the random guns in your battle royale shooter of choice. This method rarely concerns the environment as a whole.</a:t>
            </a:r>
            <a:endParaRPr/>
          </a:p>
          <a:p>
            <a:pPr indent="0" lvl="0" marL="0" rtl="0" algn="l">
              <a:spcBef>
                <a:spcPts val="0"/>
              </a:spcBef>
              <a:spcAft>
                <a:spcPts val="0"/>
              </a:spcAft>
              <a:buNone/>
            </a:pPr>
            <a:r>
              <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Seen in products like AI art and Spore, the parametric method provides a number of variables that can be tweaked to a user's liking. The output may be something volatile, a characteristic that encourages further study and refining of the technique.</a:t>
            </a:r>
            <a:endParaRPr/>
          </a:p>
          <a:p>
            <a:pPr indent="0" lvl="0" marL="0" rtl="0" algn="l">
              <a:spcBef>
                <a:spcPts val="0"/>
              </a:spcBef>
              <a:spcAft>
                <a:spcPts val="0"/>
              </a:spcAft>
              <a:buNone/>
            </a:pPr>
            <a:r>
              <a:t/>
            </a:r>
            <a:endParaRPr/>
          </a:p>
        </p:txBody>
      </p:sp>
      <p:sp>
        <p:nvSpPr>
          <p:cNvPr id="172" name="Google Shape;17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Tile based systems break problems into smaller pieces before recombining them in interesting ways. Studios like Digital Extremes frequently design themed tilesets for computers to algorithmically generate unique maps.</a:t>
            </a:r>
            <a:endParaRPr/>
          </a:p>
        </p:txBody>
      </p:sp>
      <p:sp>
        <p:nvSpPr>
          <p:cNvPr id="188" name="Google Shape;18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Some benefits of these methods take the form of longevity and efficiency. As the balance shifts more toward computer intervention, Procedural Generation systems can be upgraded and tweaked over time, saving hours that would otherwise go to manual design of assets.</a:t>
            </a:r>
            <a:endParaRPr/>
          </a:p>
          <a:p>
            <a:pPr indent="0" lvl="0" marL="0" rtl="0" algn="l">
              <a:spcBef>
                <a:spcPts val="0"/>
              </a:spcBef>
              <a:spcAft>
                <a:spcPts val="0"/>
              </a:spcAft>
              <a:buNone/>
            </a:pPr>
            <a:r>
              <a:t/>
            </a:r>
            <a:endParaRPr/>
          </a:p>
        </p:txBody>
      </p:sp>
      <p:sp>
        <p:nvSpPr>
          <p:cNvPr id="198" name="Google Shape;19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benefits of these methods take the form of longevity and efficiency. As the balance shifts more toward computer intervention, Procedural Generation systems can be upgraded and tweaked over time, saving hours that would otherwise go to manual design of assets.</a:t>
            </a:r>
            <a:endParaRPr/>
          </a:p>
        </p:txBody>
      </p:sp>
      <p:sp>
        <p:nvSpPr>
          <p:cNvPr id="215" name="Google Shape;21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efficiency acts as a double edged sword, providing smaller file sizes at the expense of processing time. Players of the seemingly primitive yet complex Dwarf Fortress might find themselves leaving their computers running overnight before having a new game load.</a:t>
            </a:r>
            <a:endParaRPr/>
          </a:p>
        </p:txBody>
      </p:sp>
      <p:sp>
        <p:nvSpPr>
          <p:cNvPr id="223" name="Google Shape;22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n.wikipedia.org/wiki/Procedural_generation#cite_note-1" TargetMode="External"/><Relationship Id="rId4" Type="http://schemas.openxmlformats.org/officeDocument/2006/relationships/hyperlink" Target="https://www.gamedeveloper.com/design/alien-languages-how-we-talk-about-procedural-generation" TargetMode="External"/><Relationship Id="rId5" Type="http://schemas.openxmlformats.org/officeDocument/2006/relationships/hyperlink" Target="https://www.textise.net/showText.aspx?strURL=https%253A//galaxykate0.tumblr.com/post/139774965871/so-you-want-to-build-a-gener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Intelligent Systems in Gaming: Procedural Generation</a:t>
            </a:r>
            <a:endParaRPr/>
          </a:p>
        </p:txBody>
      </p:sp>
      <p:sp>
        <p:nvSpPr>
          <p:cNvPr id="102" name="Google Shape;102;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Eugene Casuple</a:t>
            </a:r>
            <a:endParaRPr/>
          </a:p>
          <a:p>
            <a:pPr indent="0" lvl="0" marL="0" rtl="0" algn="ctr">
              <a:lnSpc>
                <a:spcPct val="90000"/>
              </a:lnSpc>
              <a:spcBef>
                <a:spcPts val="1000"/>
              </a:spcBef>
              <a:spcAft>
                <a:spcPts val="0"/>
              </a:spcAft>
              <a:buClr>
                <a:schemeClr val="dk1"/>
              </a:buClr>
              <a:buSzPts val="2400"/>
              <a:buNone/>
            </a:pPr>
            <a:r>
              <a:rPr lang="en-US"/>
              <a:t>YWCC 307 101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Challenges</a:t>
            </a:r>
            <a:endParaRPr/>
          </a:p>
        </p:txBody>
      </p:sp>
      <p:grpSp>
        <p:nvGrpSpPr>
          <p:cNvPr id="237" name="Google Shape;237;p10"/>
          <p:cNvGrpSpPr/>
          <p:nvPr/>
        </p:nvGrpSpPr>
        <p:grpSpPr>
          <a:xfrm>
            <a:off x="838200" y="1864131"/>
            <a:ext cx="10515600" cy="4274325"/>
            <a:chOff x="0" y="38506"/>
            <a:chExt cx="10515600" cy="4274325"/>
          </a:xfrm>
        </p:grpSpPr>
        <p:sp>
          <p:nvSpPr>
            <p:cNvPr id="238" name="Google Shape;238;p10"/>
            <p:cNvSpPr/>
            <p:nvPr/>
          </p:nvSpPr>
          <p:spPr>
            <a:xfrm>
              <a:off x="0" y="38506"/>
              <a:ext cx="10515600" cy="131917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txBox="1"/>
            <p:nvPr/>
          </p:nvSpPr>
          <p:spPr>
            <a:xfrm>
              <a:off x="64397" y="102903"/>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0" i="0" lang="en-US" sz="5500" u="none" cap="none" strike="noStrike">
                  <a:solidFill>
                    <a:schemeClr val="lt1"/>
                  </a:solidFill>
                  <a:latin typeface="Calibri"/>
                  <a:ea typeface="Calibri"/>
                  <a:cs typeface="Calibri"/>
                  <a:sym typeface="Calibri"/>
                </a:rPr>
                <a:t>"Procedural Oatmeal"</a:t>
              </a:r>
              <a:endParaRPr/>
            </a:p>
          </p:txBody>
        </p:sp>
        <p:sp>
          <p:nvSpPr>
            <p:cNvPr id="240" name="Google Shape;240;p10"/>
            <p:cNvSpPr/>
            <p:nvPr/>
          </p:nvSpPr>
          <p:spPr>
            <a:xfrm>
              <a:off x="0" y="1516081"/>
              <a:ext cx="10515600" cy="131917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txBox="1"/>
            <p:nvPr/>
          </p:nvSpPr>
          <p:spPr>
            <a:xfrm>
              <a:off x="64397" y="1580478"/>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0" i="0" lang="en-US" sz="5500" u="none" cap="none" strike="noStrike">
                  <a:solidFill>
                    <a:schemeClr val="lt1"/>
                  </a:solidFill>
                  <a:latin typeface="Calibri"/>
                  <a:ea typeface="Calibri"/>
                  <a:cs typeface="Calibri"/>
                  <a:sym typeface="Calibri"/>
                </a:rPr>
                <a:t>Performance issues</a:t>
              </a:r>
              <a:endParaRPr/>
            </a:p>
          </p:txBody>
        </p:sp>
        <p:sp>
          <p:nvSpPr>
            <p:cNvPr id="242" name="Google Shape;242;p10"/>
            <p:cNvSpPr/>
            <p:nvPr/>
          </p:nvSpPr>
          <p:spPr>
            <a:xfrm>
              <a:off x="0" y="2993656"/>
              <a:ext cx="10515600" cy="131917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txBox="1"/>
            <p:nvPr/>
          </p:nvSpPr>
          <p:spPr>
            <a:xfrm>
              <a:off x="64397" y="3058053"/>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0" i="0" lang="en-US" sz="5500" u="none" cap="none" strike="noStrike">
                  <a:solidFill>
                    <a:schemeClr val="lt1"/>
                  </a:solidFill>
                  <a:latin typeface="Calibri"/>
                  <a:ea typeface="Calibri"/>
                  <a:cs typeface="Calibri"/>
                  <a:sym typeface="Calibri"/>
                </a:rPr>
                <a:t>Bad/Undesirable Output</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highlight>
                  <a:srgbClr val="000000"/>
                </a:highlight>
              </a:rPr>
              <a:t>“Procedural Oatmeal”</a:t>
            </a:r>
            <a:endParaRPr/>
          </a:p>
        </p:txBody>
      </p:sp>
      <p:sp>
        <p:nvSpPr>
          <p:cNvPr id="250" name="Google Shape;250;p11"/>
          <p:cNvSpPr txBox="1"/>
          <p:nvPr>
            <p:ph idx="1" type="body"/>
          </p:nvPr>
        </p:nvSpPr>
        <p:spPr>
          <a:xfrm>
            <a:off x="838200" y="1825625"/>
            <a:ext cx="10515600" cy="4351338"/>
          </a:xfrm>
          <a:prstGeom prst="rect">
            <a:avLst/>
          </a:prstGeom>
          <a:solidFill>
            <a:schemeClr val="accent3">
              <a:alpha val="49803"/>
            </a:scheme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200"/>
              <a:buChar char="•"/>
            </a:pPr>
            <a:r>
              <a:rPr lang="en-US" sz="3200">
                <a:solidFill>
                  <a:schemeClr val="lt1"/>
                </a:solidFill>
                <a:highlight>
                  <a:srgbClr val="000000"/>
                </a:highlight>
                <a:latin typeface="Calibri"/>
                <a:ea typeface="Calibri"/>
                <a:cs typeface="Calibri"/>
                <a:sym typeface="Calibri"/>
              </a:rPr>
              <a:t>“You can see something ‘new’, but never something surprising.”</a:t>
            </a:r>
            <a:endParaRPr/>
          </a:p>
          <a:p>
            <a:pPr indent="-228600" lvl="0" marL="228600" rtl="0" algn="l">
              <a:lnSpc>
                <a:spcPct val="90000"/>
              </a:lnSpc>
              <a:spcBef>
                <a:spcPts val="1000"/>
              </a:spcBef>
              <a:spcAft>
                <a:spcPts val="0"/>
              </a:spcAft>
              <a:buClr>
                <a:schemeClr val="lt1"/>
              </a:buClr>
              <a:buSzPts val="3200"/>
              <a:buChar char="•"/>
            </a:pPr>
            <a:r>
              <a:rPr lang="en-US" sz="3200">
                <a:solidFill>
                  <a:schemeClr val="lt1"/>
                </a:solidFill>
                <a:highlight>
                  <a:srgbClr val="000000"/>
                </a:highlight>
                <a:latin typeface="Calibri"/>
                <a:ea typeface="Calibri"/>
                <a:cs typeface="Calibri"/>
                <a:sym typeface="Calibri"/>
              </a:rPr>
              <a:t>Perceptual uniqueness/differentiation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12"/>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12"/>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Performance Issues</a:t>
            </a:r>
            <a:endParaRPr/>
          </a:p>
        </p:txBody>
      </p:sp>
      <p:pic>
        <p:nvPicPr>
          <p:cNvPr descr="Understanding Big O Notation via JavaScript | DigitalOcean" id="258" name="Google Shape;258;p12"/>
          <p:cNvPicPr preferRelativeResize="0"/>
          <p:nvPr>
            <p:ph idx="1" type="body"/>
          </p:nvPr>
        </p:nvPicPr>
        <p:blipFill rotWithShape="1">
          <a:blip r:embed="rId3">
            <a:alphaModFix/>
          </a:blip>
          <a:srcRect b="0" l="0" r="0" t="0"/>
          <a:stretch/>
        </p:blipFill>
        <p:spPr>
          <a:xfrm>
            <a:off x="4777316" y="1003735"/>
            <a:ext cx="6780700" cy="484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E6E6E"/>
            </a:gs>
            <a:gs pos="48000">
              <a:srgbClr val="A7A7A7"/>
            </a:gs>
            <a:gs pos="100000">
              <a:srgbClr val="C9C9C9"/>
            </a:gs>
          </a:gsLst>
          <a:lin ang="16200000" scaled="0"/>
        </a:gradFill>
      </p:bgPr>
    </p:bg>
    <p:spTree>
      <p:nvGrpSpPr>
        <p:cNvPr id="263" name="Shape 263"/>
        <p:cNvGrpSpPr/>
        <p:nvPr/>
      </p:nvGrpSpPr>
      <p:grpSpPr>
        <a:xfrm>
          <a:off x="0" y="0"/>
          <a:ext cx="0" cy="0"/>
          <a:chOff x="0" y="0"/>
          <a:chExt cx="0" cy="0"/>
        </a:xfrm>
      </p:grpSpPr>
      <p:sp>
        <p:nvSpPr>
          <p:cNvPr id="264" name="Google Shape;26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highlight>
                  <a:srgbClr val="000000"/>
                </a:highlight>
              </a:rPr>
              <a:t>Bad/Undesirable Output</a:t>
            </a:r>
            <a:endParaRPr/>
          </a:p>
        </p:txBody>
      </p:sp>
      <p:sp>
        <p:nvSpPr>
          <p:cNvPr id="265" name="Google Shape;26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200"/>
              <a:buChar char="•"/>
            </a:pPr>
            <a:r>
              <a:rPr lang="en-US" sz="3200">
                <a:solidFill>
                  <a:schemeClr val="lt1"/>
                </a:solidFill>
                <a:highlight>
                  <a:srgbClr val="000000"/>
                </a:highlight>
              </a:rPr>
              <a:t>”I know it when I see it”</a:t>
            </a:r>
            <a:endParaRPr/>
          </a:p>
        </p:txBody>
      </p:sp>
      <p:pic>
        <p:nvPicPr>
          <p:cNvPr descr="A screenshot of a video game&#10;&#10;Description automatically generated" id="266" name="Google Shape;266;p13"/>
          <p:cNvPicPr preferRelativeResize="0"/>
          <p:nvPr/>
        </p:nvPicPr>
        <p:blipFill rotWithShape="1">
          <a:blip r:embed="rId3">
            <a:alphaModFix/>
          </a:blip>
          <a:srcRect b="0" l="0" r="0" t="0"/>
          <a:stretch/>
        </p:blipFill>
        <p:spPr>
          <a:xfrm>
            <a:off x="6864096" y="3325341"/>
            <a:ext cx="4489704" cy="27387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1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digital balance scale using circles" id="273" name="Google Shape;273;p14"/>
          <p:cNvPicPr preferRelativeResize="0"/>
          <p:nvPr/>
        </p:nvPicPr>
        <p:blipFill rotWithShape="1">
          <a:blip r:embed="rId3">
            <a:alphaModFix/>
          </a:blip>
          <a:srcRect b="1" l="8656" r="6039" t="0"/>
          <a:stretch/>
        </p:blipFill>
        <p:spPr>
          <a:xfrm>
            <a:off x="1" y="10"/>
            <a:ext cx="9669642" cy="6857990"/>
          </a:xfrm>
          <a:prstGeom prst="rect">
            <a:avLst/>
          </a:prstGeom>
          <a:noFill/>
          <a:ln>
            <a:noFill/>
          </a:ln>
        </p:spPr>
      </p:pic>
      <p:sp>
        <p:nvSpPr>
          <p:cNvPr id="274" name="Google Shape;274;p14"/>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5" name="Google Shape;275;p14"/>
          <p:cNvSpPr txBox="1"/>
          <p:nvPr>
            <p:ph type="title"/>
          </p:nvPr>
        </p:nvSpPr>
        <p:spPr>
          <a:xfrm>
            <a:off x="5358384" y="365125"/>
            <a:ext cx="5995415" cy="1899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US" sz="4000">
                <a:solidFill>
                  <a:schemeClr val="lt1"/>
                </a:solidFill>
                <a:highlight>
                  <a:srgbClr val="000000"/>
                </a:highlight>
              </a:rPr>
              <a:t>Solution: Constraint Solvers</a:t>
            </a:r>
            <a:endParaRPr/>
          </a:p>
        </p:txBody>
      </p:sp>
      <p:sp>
        <p:nvSpPr>
          <p:cNvPr id="276" name="Google Shape;276;p14"/>
          <p:cNvSpPr txBox="1"/>
          <p:nvPr>
            <p:ph idx="1" type="body"/>
          </p:nvPr>
        </p:nvSpPr>
        <p:spPr>
          <a:xfrm>
            <a:off x="7531610" y="2434201"/>
            <a:ext cx="3822189" cy="37427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Brute Force</a:t>
            </a:r>
            <a:endParaRPr/>
          </a:p>
          <a:p>
            <a:pPr indent="-228600" lvl="0" marL="228600" rtl="0" algn="l">
              <a:lnSpc>
                <a:spcPct val="90000"/>
              </a:lnSpc>
              <a:spcBef>
                <a:spcPts val="1000"/>
              </a:spcBef>
              <a:spcAft>
                <a:spcPts val="0"/>
              </a:spcAft>
              <a:buClr>
                <a:schemeClr val="dk1"/>
              </a:buClr>
              <a:buSzPts val="2000"/>
              <a:buChar char="•"/>
            </a:pPr>
            <a:r>
              <a:rPr lang="en-US" sz="2000"/>
              <a:t>General purpose</a:t>
            </a:r>
            <a:endParaRPr/>
          </a:p>
          <a:p>
            <a:pPr indent="-228600" lvl="1" marL="685800" rtl="0" algn="l">
              <a:lnSpc>
                <a:spcPct val="90000"/>
              </a:lnSpc>
              <a:spcBef>
                <a:spcPts val="500"/>
              </a:spcBef>
              <a:spcAft>
                <a:spcPts val="0"/>
              </a:spcAft>
              <a:buClr>
                <a:schemeClr val="dk1"/>
              </a:buClr>
              <a:buSzPts val="2000"/>
              <a:buChar char="•"/>
            </a:pPr>
            <a:r>
              <a:rPr lang="en-US" sz="2000"/>
              <a:t>delete “bad” outcomes</a:t>
            </a:r>
            <a:endParaRPr/>
          </a:p>
          <a:p>
            <a:pPr indent="-228600" lvl="1" marL="685800" rtl="0" algn="l">
              <a:lnSpc>
                <a:spcPct val="90000"/>
              </a:lnSpc>
              <a:spcBef>
                <a:spcPts val="500"/>
              </a:spcBef>
              <a:spcAft>
                <a:spcPts val="0"/>
              </a:spcAft>
              <a:buClr>
                <a:schemeClr val="dk1"/>
              </a:buClr>
              <a:buSzPts val="2000"/>
              <a:buChar char="•"/>
            </a:pPr>
            <a:r>
              <a:rPr lang="en-US" sz="2000"/>
              <a:t>define min/max size range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282" name="Google Shape;28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https://en.wikipedia.org/wiki/Procedural_generation#cite_note-1</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https://www.gamedeveloper.com/design/alien-languages-how-we-talk-about-procedural-generation</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https://www.textise.net/showText.aspx?strURL=https%253A//galaxykate0.tumblr.com/post/139774965871/so-you-want-to-build-a-generator</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p:nvPr/>
        </p:nvSpPr>
        <p:spPr>
          <a:xfrm>
            <a:off x="0" y="0"/>
            <a:ext cx="12192000" cy="6858000"/>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9" name="Google Shape;109;p2"/>
          <p:cNvGrpSpPr/>
          <p:nvPr/>
        </p:nvGrpSpPr>
        <p:grpSpPr>
          <a:xfrm>
            <a:off x="-1" y="-1"/>
            <a:ext cx="12191999" cy="4267200"/>
            <a:chOff x="7467600" y="0"/>
            <a:chExt cx="4724400" cy="6858000"/>
          </a:xfrm>
        </p:grpSpPr>
        <p:sp>
          <p:nvSpPr>
            <p:cNvPr id="110" name="Google Shape;110;p2"/>
            <p:cNvSpPr/>
            <p:nvPr/>
          </p:nvSpPr>
          <p:spPr>
            <a:xfrm>
              <a:off x="7467600" y="0"/>
              <a:ext cx="4724400" cy="6858000"/>
            </a:xfrm>
            <a:prstGeom prst="rect">
              <a:avLst/>
            </a:prstGeom>
            <a:solidFill>
              <a:schemeClr val="accent5">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 name="Google Shape;111;p2"/>
            <p:cNvSpPr/>
            <p:nvPr/>
          </p:nvSpPr>
          <p:spPr>
            <a:xfrm>
              <a:off x="7467600" y="0"/>
              <a:ext cx="4724400" cy="6858000"/>
            </a:xfrm>
            <a:prstGeom prst="rect">
              <a:avLst/>
            </a:prstGeom>
            <a:solidFill>
              <a:srgbClr val="E1EFD8">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12" name="Google Shape;112;p2"/>
          <p:cNvSpPr/>
          <p:nvPr/>
        </p:nvSpPr>
        <p:spPr>
          <a:xfrm>
            <a:off x="0" y="0"/>
            <a:ext cx="12192000" cy="4267200"/>
          </a:xfrm>
          <a:custGeom>
            <a:rect b="b" l="l" r="r" t="t"/>
            <a:pathLst>
              <a:path extrusionOk="0" h="4267200" w="121920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3" name="Google Shape;113;p2"/>
          <p:cNvSpPr/>
          <p:nvPr/>
        </p:nvSpPr>
        <p:spPr>
          <a:xfrm>
            <a:off x="457200" y="457201"/>
            <a:ext cx="11277600" cy="5943598"/>
          </a:xfrm>
          <a:prstGeom prst="rect">
            <a:avLst/>
          </a:prstGeom>
          <a:solidFill>
            <a:schemeClr val="lt1"/>
          </a:solidFill>
          <a:ln>
            <a:noFill/>
          </a:ln>
          <a:effectLst>
            <a:outerShdw blurRad="317500" rotWithShape="0" algn="ctr">
              <a:schemeClr val="dk1">
                <a:alpha val="2470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4" name="Google Shape;114;p2"/>
          <p:cNvSpPr txBox="1"/>
          <p:nvPr>
            <p:ph type="title"/>
          </p:nvPr>
        </p:nvSpPr>
        <p:spPr>
          <a:xfrm>
            <a:off x="1143000" y="990599"/>
            <a:ext cx="99060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What?</a:t>
            </a:r>
            <a:endParaRPr/>
          </a:p>
        </p:txBody>
      </p:sp>
      <p:grpSp>
        <p:nvGrpSpPr>
          <p:cNvPr id="115" name="Google Shape;115;p2"/>
          <p:cNvGrpSpPr/>
          <p:nvPr/>
        </p:nvGrpSpPr>
        <p:grpSpPr>
          <a:xfrm>
            <a:off x="745766" y="2138078"/>
            <a:ext cx="10700466" cy="3732098"/>
            <a:chOff x="59966" y="850"/>
            <a:chExt cx="10700466" cy="3732098"/>
          </a:xfrm>
        </p:grpSpPr>
        <p:sp>
          <p:nvSpPr>
            <p:cNvPr id="116" name="Google Shape;116;p2"/>
            <p:cNvSpPr/>
            <p:nvPr/>
          </p:nvSpPr>
          <p:spPr>
            <a:xfrm>
              <a:off x="8023104" y="1423016"/>
              <a:ext cx="1368664" cy="651359"/>
            </a:xfrm>
            <a:custGeom>
              <a:rect b="b" l="l" r="r" t="t"/>
              <a:pathLst>
                <a:path extrusionOk="0" h="120000" w="120000">
                  <a:moveTo>
                    <a:pt x="0" y="0"/>
                  </a:moveTo>
                  <a:lnTo>
                    <a:pt x="0" y="81776"/>
                  </a:lnTo>
                  <a:lnTo>
                    <a:pt x="120000" y="81776"/>
                  </a:lnTo>
                  <a:lnTo>
                    <a:pt x="120000" y="120000"/>
                  </a:lnTo>
                </a:path>
              </a:pathLst>
            </a:custGeom>
            <a:noFill/>
            <a:ln cap="flat" cmpd="sng" w="12700">
              <a:solidFill>
                <a:schemeClr val="accent3"/>
              </a:solidFill>
              <a:prstDash val="solid"/>
              <a:miter lim="800000"/>
              <a:headEnd len="sm" w="sm" type="none"/>
              <a:tailEnd len="sm" w="sm" type="none"/>
            </a:ln>
          </p:spPr>
        </p:sp>
        <p:sp>
          <p:nvSpPr>
            <p:cNvPr id="117" name="Google Shape;117;p2"/>
            <p:cNvSpPr/>
            <p:nvPr/>
          </p:nvSpPr>
          <p:spPr>
            <a:xfrm>
              <a:off x="6654440" y="1423016"/>
              <a:ext cx="1368664" cy="651359"/>
            </a:xfrm>
            <a:custGeom>
              <a:rect b="b" l="l" r="r" t="t"/>
              <a:pathLst>
                <a:path extrusionOk="0" h="120000" w="120000">
                  <a:moveTo>
                    <a:pt x="120000" y="0"/>
                  </a:moveTo>
                  <a:lnTo>
                    <a:pt x="120000" y="81776"/>
                  </a:lnTo>
                  <a:lnTo>
                    <a:pt x="0" y="81776"/>
                  </a:lnTo>
                  <a:lnTo>
                    <a:pt x="0" y="120000"/>
                  </a:lnTo>
                </a:path>
              </a:pathLst>
            </a:custGeom>
            <a:noFill/>
            <a:ln cap="flat" cmpd="sng" w="12700">
              <a:solidFill>
                <a:schemeClr val="accent3"/>
              </a:solidFill>
              <a:prstDash val="solid"/>
              <a:miter lim="800000"/>
              <a:headEnd len="sm" w="sm" type="none"/>
              <a:tailEnd len="sm" w="sm" type="none"/>
            </a:ln>
          </p:spPr>
        </p:sp>
        <p:sp>
          <p:nvSpPr>
            <p:cNvPr id="118" name="Google Shape;118;p2"/>
            <p:cNvSpPr/>
            <p:nvPr/>
          </p:nvSpPr>
          <p:spPr>
            <a:xfrm>
              <a:off x="2548447" y="1423016"/>
              <a:ext cx="1368664" cy="651359"/>
            </a:xfrm>
            <a:custGeom>
              <a:rect b="b" l="l" r="r" t="t"/>
              <a:pathLst>
                <a:path extrusionOk="0" h="120000" w="120000">
                  <a:moveTo>
                    <a:pt x="0" y="0"/>
                  </a:moveTo>
                  <a:lnTo>
                    <a:pt x="0" y="81776"/>
                  </a:lnTo>
                  <a:lnTo>
                    <a:pt x="120000" y="81776"/>
                  </a:lnTo>
                  <a:lnTo>
                    <a:pt x="120000" y="120000"/>
                  </a:lnTo>
                </a:path>
              </a:pathLst>
            </a:custGeom>
            <a:noFill/>
            <a:ln cap="flat" cmpd="sng" w="12700">
              <a:solidFill>
                <a:schemeClr val="accent3"/>
              </a:solidFill>
              <a:prstDash val="solid"/>
              <a:miter lim="800000"/>
              <a:headEnd len="sm" w="sm" type="none"/>
              <a:tailEnd len="sm" w="sm" type="none"/>
            </a:ln>
          </p:spPr>
        </p:sp>
        <p:sp>
          <p:nvSpPr>
            <p:cNvPr id="119" name="Google Shape;119;p2"/>
            <p:cNvSpPr/>
            <p:nvPr/>
          </p:nvSpPr>
          <p:spPr>
            <a:xfrm>
              <a:off x="1179782" y="1423016"/>
              <a:ext cx="1368664" cy="651359"/>
            </a:xfrm>
            <a:custGeom>
              <a:rect b="b" l="l" r="r" t="t"/>
              <a:pathLst>
                <a:path extrusionOk="0" h="120000" w="120000">
                  <a:moveTo>
                    <a:pt x="120000" y="0"/>
                  </a:moveTo>
                  <a:lnTo>
                    <a:pt x="120000" y="81776"/>
                  </a:lnTo>
                  <a:lnTo>
                    <a:pt x="0" y="81776"/>
                  </a:lnTo>
                  <a:lnTo>
                    <a:pt x="0" y="120000"/>
                  </a:lnTo>
                </a:path>
              </a:pathLst>
            </a:custGeom>
            <a:noFill/>
            <a:ln cap="flat" cmpd="sng" w="12700">
              <a:solidFill>
                <a:schemeClr val="accent3"/>
              </a:solidFill>
              <a:prstDash val="solid"/>
              <a:miter lim="800000"/>
              <a:headEnd len="sm" w="sm" type="none"/>
              <a:tailEnd len="sm" w="sm" type="none"/>
            </a:ln>
          </p:spPr>
        </p:sp>
        <p:sp>
          <p:nvSpPr>
            <p:cNvPr id="120" name="Google Shape;120;p2"/>
            <p:cNvSpPr/>
            <p:nvPr/>
          </p:nvSpPr>
          <p:spPr>
            <a:xfrm>
              <a:off x="1428630" y="850"/>
              <a:ext cx="2239632" cy="1422166"/>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677479" y="237255"/>
              <a:ext cx="2239632" cy="1422166"/>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1719133" y="278909"/>
              <a:ext cx="2156324" cy="133885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human</a:t>
              </a:r>
              <a:endParaRPr/>
            </a:p>
          </p:txBody>
        </p:sp>
        <p:sp>
          <p:nvSpPr>
            <p:cNvPr id="123" name="Google Shape;123;p2"/>
            <p:cNvSpPr/>
            <p:nvPr/>
          </p:nvSpPr>
          <p:spPr>
            <a:xfrm>
              <a:off x="59966" y="2074376"/>
              <a:ext cx="2239632" cy="1422166"/>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08814" y="2310782"/>
              <a:ext cx="2239632" cy="1422166"/>
            </a:xfrm>
            <a:prstGeom prst="roundRect">
              <a:avLst>
                <a:gd fmla="val 10000" name="adj"/>
              </a:avLst>
            </a:prstGeom>
            <a:solidFill>
              <a:schemeClr val="lt1">
                <a:alpha val="89803"/>
              </a:schemeClr>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350468" y="2352436"/>
              <a:ext cx="2156324" cy="133885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assets</a:t>
              </a:r>
              <a:endParaRPr/>
            </a:p>
          </p:txBody>
        </p:sp>
        <p:sp>
          <p:nvSpPr>
            <p:cNvPr id="126" name="Google Shape;126;p2"/>
            <p:cNvSpPr/>
            <p:nvPr/>
          </p:nvSpPr>
          <p:spPr>
            <a:xfrm>
              <a:off x="2797295" y="2074376"/>
              <a:ext cx="2239632" cy="1422166"/>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046143" y="2310782"/>
              <a:ext cx="2239632" cy="1422166"/>
            </a:xfrm>
            <a:prstGeom prst="roundRect">
              <a:avLst>
                <a:gd fmla="val 10000" name="adj"/>
              </a:avLst>
            </a:prstGeom>
            <a:solidFill>
              <a:schemeClr val="lt1">
                <a:alpha val="89803"/>
              </a:schemeClr>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a:off x="3087797" y="2352436"/>
              <a:ext cx="2156324" cy="133885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algorithms</a:t>
              </a:r>
              <a:endParaRPr/>
            </a:p>
          </p:txBody>
        </p:sp>
        <p:sp>
          <p:nvSpPr>
            <p:cNvPr id="129" name="Google Shape;129;p2"/>
            <p:cNvSpPr/>
            <p:nvPr/>
          </p:nvSpPr>
          <p:spPr>
            <a:xfrm>
              <a:off x="6903288" y="850"/>
              <a:ext cx="2239632" cy="1422166"/>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152136" y="237255"/>
              <a:ext cx="2239632" cy="1422166"/>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txBox="1"/>
            <p:nvPr/>
          </p:nvSpPr>
          <p:spPr>
            <a:xfrm>
              <a:off x="7193790" y="278909"/>
              <a:ext cx="2156324" cy="133885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computer</a:t>
              </a:r>
              <a:endParaRPr/>
            </a:p>
          </p:txBody>
        </p:sp>
        <p:sp>
          <p:nvSpPr>
            <p:cNvPr id="132" name="Google Shape;132;p2"/>
            <p:cNvSpPr/>
            <p:nvPr/>
          </p:nvSpPr>
          <p:spPr>
            <a:xfrm>
              <a:off x="5534624" y="2074376"/>
              <a:ext cx="2239632" cy="1422166"/>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5783472" y="2310782"/>
              <a:ext cx="2239632" cy="1422166"/>
            </a:xfrm>
            <a:prstGeom prst="roundRect">
              <a:avLst>
                <a:gd fmla="val 10000" name="adj"/>
              </a:avLst>
            </a:prstGeom>
            <a:solidFill>
              <a:schemeClr val="lt1">
                <a:alpha val="89803"/>
              </a:schemeClr>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txBox="1"/>
            <p:nvPr/>
          </p:nvSpPr>
          <p:spPr>
            <a:xfrm>
              <a:off x="5825126" y="2352436"/>
              <a:ext cx="2156324" cy="133885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randomness</a:t>
              </a:r>
              <a:endParaRPr/>
            </a:p>
          </p:txBody>
        </p:sp>
        <p:sp>
          <p:nvSpPr>
            <p:cNvPr id="135" name="Google Shape;135;p2"/>
            <p:cNvSpPr/>
            <p:nvPr/>
          </p:nvSpPr>
          <p:spPr>
            <a:xfrm>
              <a:off x="8271952" y="2074376"/>
              <a:ext cx="2239632" cy="1422166"/>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8520800" y="2310782"/>
              <a:ext cx="2239632" cy="1422166"/>
            </a:xfrm>
            <a:prstGeom prst="roundRect">
              <a:avLst>
                <a:gd fmla="val 10000" name="adj"/>
              </a:avLst>
            </a:prstGeom>
            <a:solidFill>
              <a:schemeClr val="lt1">
                <a:alpha val="89803"/>
              </a:schemeClr>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txBox="1"/>
            <p:nvPr/>
          </p:nvSpPr>
          <p:spPr>
            <a:xfrm>
              <a:off x="8562454" y="2352436"/>
              <a:ext cx="2156324" cy="1338858"/>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processing power</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Generative Methods</a:t>
            </a:r>
            <a:endParaRPr/>
          </a:p>
        </p:txBody>
      </p:sp>
      <p:grpSp>
        <p:nvGrpSpPr>
          <p:cNvPr id="143" name="Google Shape;143;p3"/>
          <p:cNvGrpSpPr/>
          <p:nvPr/>
        </p:nvGrpSpPr>
        <p:grpSpPr>
          <a:xfrm>
            <a:off x="838200" y="1864131"/>
            <a:ext cx="10515600" cy="4274325"/>
            <a:chOff x="0" y="38506"/>
            <a:chExt cx="10515600" cy="4274325"/>
          </a:xfrm>
        </p:grpSpPr>
        <p:sp>
          <p:nvSpPr>
            <p:cNvPr id="144" name="Google Shape;144;p3"/>
            <p:cNvSpPr/>
            <p:nvPr/>
          </p:nvSpPr>
          <p:spPr>
            <a:xfrm>
              <a:off x="0" y="38506"/>
              <a:ext cx="10515600" cy="131917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txBox="1"/>
            <p:nvPr/>
          </p:nvSpPr>
          <p:spPr>
            <a:xfrm>
              <a:off x="64397" y="102903"/>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0" i="0" lang="en-US" sz="5500" u="none" cap="none" strike="noStrike">
                  <a:solidFill>
                    <a:schemeClr val="lt1"/>
                  </a:solidFill>
                  <a:latin typeface="Calibri"/>
                  <a:ea typeface="Calibri"/>
                  <a:cs typeface="Calibri"/>
                  <a:sym typeface="Calibri"/>
                </a:rPr>
                <a:t>Distributive</a:t>
              </a:r>
              <a:endParaRPr/>
            </a:p>
          </p:txBody>
        </p:sp>
        <p:sp>
          <p:nvSpPr>
            <p:cNvPr id="146" name="Google Shape;146;p3"/>
            <p:cNvSpPr/>
            <p:nvPr/>
          </p:nvSpPr>
          <p:spPr>
            <a:xfrm>
              <a:off x="0" y="1516081"/>
              <a:ext cx="10515600" cy="131917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txBox="1"/>
            <p:nvPr/>
          </p:nvSpPr>
          <p:spPr>
            <a:xfrm>
              <a:off x="64397" y="1580478"/>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0" i="0" lang="en-US" sz="5500" u="none" cap="none" strike="noStrike">
                  <a:solidFill>
                    <a:schemeClr val="lt1"/>
                  </a:solidFill>
                  <a:latin typeface="Calibri"/>
                  <a:ea typeface="Calibri"/>
                  <a:cs typeface="Calibri"/>
                  <a:sym typeface="Calibri"/>
                </a:rPr>
                <a:t>Parametric</a:t>
              </a:r>
              <a:endParaRPr/>
            </a:p>
          </p:txBody>
        </p:sp>
        <p:sp>
          <p:nvSpPr>
            <p:cNvPr id="148" name="Google Shape;148;p3"/>
            <p:cNvSpPr/>
            <p:nvPr/>
          </p:nvSpPr>
          <p:spPr>
            <a:xfrm>
              <a:off x="0" y="2993656"/>
              <a:ext cx="10515600" cy="1319175"/>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txBox="1"/>
            <p:nvPr/>
          </p:nvSpPr>
          <p:spPr>
            <a:xfrm>
              <a:off x="64397" y="3058053"/>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alibri"/>
                <a:buNone/>
              </a:pPr>
              <a:r>
                <a:rPr b="0" i="0" lang="en-US" sz="5500" u="none" cap="none" strike="noStrike">
                  <a:solidFill>
                    <a:schemeClr val="lt1"/>
                  </a:solidFill>
                  <a:latin typeface="Calibri"/>
                  <a:ea typeface="Calibri"/>
                  <a:cs typeface="Calibri"/>
                  <a:sym typeface="Calibri"/>
                </a:rPr>
                <a:t>Tile-based</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4"/>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6000"/>
              <a:buFont typeface="Calibri"/>
              <a:buNone/>
            </a:pPr>
            <a:r>
              <a:rPr lang="en-US" sz="6000">
                <a:solidFill>
                  <a:schemeClr val="accent5"/>
                </a:solidFill>
              </a:rPr>
              <a:t>Distributive</a:t>
            </a:r>
            <a:endParaRPr/>
          </a:p>
        </p:txBody>
      </p:sp>
      <p:grpSp>
        <p:nvGrpSpPr>
          <p:cNvPr id="156" name="Google Shape;156;p4"/>
          <p:cNvGrpSpPr/>
          <p:nvPr/>
        </p:nvGrpSpPr>
        <p:grpSpPr>
          <a:xfrm>
            <a:off x="5093208" y="908175"/>
            <a:ext cx="6263640" cy="4929121"/>
            <a:chOff x="0" y="287783"/>
            <a:chExt cx="6263640" cy="4929121"/>
          </a:xfrm>
        </p:grpSpPr>
        <p:sp>
          <p:nvSpPr>
            <p:cNvPr id="157" name="Google Shape;157;p4"/>
            <p:cNvSpPr/>
            <p:nvPr/>
          </p:nvSpPr>
          <p:spPr>
            <a:xfrm>
              <a:off x="0" y="701063"/>
              <a:ext cx="6263640" cy="705600"/>
            </a:xfrm>
            <a:prstGeom prst="rect">
              <a:avLst/>
            </a:pr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313182" y="287783"/>
              <a:ext cx="4384548" cy="82656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nvSpPr>
          <p:spPr>
            <a:xfrm>
              <a:off x="353531" y="328132"/>
              <a:ext cx="4303850" cy="745862"/>
            </a:xfrm>
            <a:prstGeom prst="rect">
              <a:avLst/>
            </a:prstGeom>
            <a:noFill/>
            <a:ln>
              <a:noFill/>
            </a:ln>
          </p:spPr>
          <p:txBody>
            <a:bodyPr anchorCtr="0" anchor="ctr" bIns="0" lIns="165725" spcFirstLastPara="1" rIns="165725" wrap="square" tIns="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Easy</a:t>
              </a:r>
              <a:endParaRPr/>
            </a:p>
          </p:txBody>
        </p:sp>
        <p:sp>
          <p:nvSpPr>
            <p:cNvPr id="160" name="Google Shape;160;p4"/>
            <p:cNvSpPr/>
            <p:nvPr/>
          </p:nvSpPr>
          <p:spPr>
            <a:xfrm>
              <a:off x="0" y="1971143"/>
              <a:ext cx="6263640" cy="705600"/>
            </a:xfrm>
            <a:prstGeom prst="rect">
              <a:avLst/>
            </a:prstGeom>
            <a:solidFill>
              <a:schemeClr val="lt1">
                <a:alpha val="89803"/>
              </a:schemeClr>
            </a:solidFill>
            <a:ln cap="flat" cmpd="sng" w="12700">
              <a:solidFill>
                <a:srgbClr val="D07A5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313182" y="1557863"/>
              <a:ext cx="4384548" cy="826560"/>
            </a:xfrm>
            <a:prstGeom prst="roundRect">
              <a:avLst>
                <a:gd fmla="val 16667" name="adj"/>
              </a:avLst>
            </a:prstGeom>
            <a:solidFill>
              <a:srgbClr val="D07A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txBox="1"/>
            <p:nvPr/>
          </p:nvSpPr>
          <p:spPr>
            <a:xfrm>
              <a:off x="353531" y="1598212"/>
              <a:ext cx="4303850" cy="745862"/>
            </a:xfrm>
            <a:prstGeom prst="rect">
              <a:avLst/>
            </a:prstGeom>
            <a:noFill/>
            <a:ln>
              <a:noFill/>
            </a:ln>
          </p:spPr>
          <p:txBody>
            <a:bodyPr anchorCtr="0" anchor="ctr" bIns="0" lIns="165725" spcFirstLastPara="1" rIns="165725" wrap="square" tIns="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Sophisticated</a:t>
              </a:r>
              <a:endParaRPr/>
            </a:p>
          </p:txBody>
        </p:sp>
        <p:sp>
          <p:nvSpPr>
            <p:cNvPr id="163" name="Google Shape;163;p4"/>
            <p:cNvSpPr/>
            <p:nvPr/>
          </p:nvSpPr>
          <p:spPr>
            <a:xfrm>
              <a:off x="0" y="3241223"/>
              <a:ext cx="6263640" cy="705600"/>
            </a:xfrm>
            <a:prstGeom prst="rect">
              <a:avLst/>
            </a:prstGeom>
            <a:solidFill>
              <a:schemeClr val="lt1">
                <a:alpha val="89803"/>
              </a:schemeClr>
            </a:solidFill>
            <a:ln cap="flat" cmpd="sng" w="12700">
              <a:solidFill>
                <a:srgbClr val="B8888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313182" y="2827944"/>
              <a:ext cx="4384548" cy="826560"/>
            </a:xfrm>
            <a:prstGeom prst="roundRect">
              <a:avLst>
                <a:gd fmla="val 16667" name="adj"/>
              </a:avLst>
            </a:prstGeom>
            <a:solidFill>
              <a:srgbClr val="B888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txBox="1"/>
            <p:nvPr/>
          </p:nvSpPr>
          <p:spPr>
            <a:xfrm>
              <a:off x="353531" y="2868293"/>
              <a:ext cx="4303850" cy="745862"/>
            </a:xfrm>
            <a:prstGeom prst="rect">
              <a:avLst/>
            </a:prstGeom>
            <a:noFill/>
            <a:ln>
              <a:noFill/>
            </a:ln>
          </p:spPr>
          <p:txBody>
            <a:bodyPr anchorCtr="0" anchor="ctr" bIns="0" lIns="165725" spcFirstLastPara="1" rIns="165725" wrap="square" tIns="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Little structure</a:t>
              </a:r>
              <a:endParaRPr/>
            </a:p>
          </p:txBody>
        </p:sp>
        <p:sp>
          <p:nvSpPr>
            <p:cNvPr id="166" name="Google Shape;166;p4"/>
            <p:cNvSpPr/>
            <p:nvPr/>
          </p:nvSpPr>
          <p:spPr>
            <a:xfrm>
              <a:off x="0" y="4511304"/>
              <a:ext cx="6263640" cy="705600"/>
            </a:xfrm>
            <a:prstGeom prst="rect">
              <a:avLst/>
            </a:prstGeom>
            <a:solidFill>
              <a:schemeClr val="lt1">
                <a:alpha val="89803"/>
              </a:schemeClr>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313182" y="4098024"/>
              <a:ext cx="4384548" cy="826560"/>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txBox="1"/>
            <p:nvPr/>
          </p:nvSpPr>
          <p:spPr>
            <a:xfrm>
              <a:off x="353531" y="4138373"/>
              <a:ext cx="4303850" cy="745862"/>
            </a:xfrm>
            <a:prstGeom prst="rect">
              <a:avLst/>
            </a:prstGeom>
            <a:noFill/>
            <a:ln>
              <a:noFill/>
            </a:ln>
          </p:spPr>
          <p:txBody>
            <a:bodyPr anchorCtr="0" anchor="ctr" bIns="0" lIns="165725" spcFirstLastPara="1" rIns="165725" wrap="square" tIns="0">
              <a:noAutofit/>
            </a:bodyPr>
            <a:lstStyle/>
            <a:p>
              <a:pPr indent="0" lvl="0" marL="0" marR="0" rtl="0" algn="l">
                <a:lnSpc>
                  <a:spcPct val="9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e.g., battle royale shooters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Parametric</a:t>
            </a:r>
            <a:endParaRPr/>
          </a:p>
        </p:txBody>
      </p:sp>
      <p:grpSp>
        <p:nvGrpSpPr>
          <p:cNvPr id="175" name="Google Shape;175;p5"/>
          <p:cNvGrpSpPr/>
          <p:nvPr/>
        </p:nvGrpSpPr>
        <p:grpSpPr>
          <a:xfrm>
            <a:off x="838200" y="1827749"/>
            <a:ext cx="10515600" cy="4347088"/>
            <a:chOff x="0" y="2124"/>
            <a:chExt cx="10515600" cy="4347088"/>
          </a:xfrm>
        </p:grpSpPr>
        <p:cxnSp>
          <p:nvCxnSpPr>
            <p:cNvPr id="176" name="Google Shape;176;p5"/>
            <p:cNvCxnSpPr/>
            <p:nvPr/>
          </p:nvCxnSpPr>
          <p:spPr>
            <a:xfrm>
              <a:off x="0" y="2124"/>
              <a:ext cx="1051560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77" name="Google Shape;177;p5"/>
            <p:cNvSpPr/>
            <p:nvPr/>
          </p:nvSpPr>
          <p:spPr>
            <a:xfrm>
              <a:off x="0" y="2124"/>
              <a:ext cx="10515600" cy="14490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txBox="1"/>
            <p:nvPr/>
          </p:nvSpPr>
          <p:spPr>
            <a:xfrm>
              <a:off x="0" y="2124"/>
              <a:ext cx="10515600" cy="1449029"/>
            </a:xfrm>
            <a:prstGeom prst="rect">
              <a:avLst/>
            </a:prstGeom>
            <a:noFill/>
            <a:ln>
              <a:noFill/>
            </a:ln>
          </p:spPr>
          <p:txBody>
            <a:bodyPr anchorCtr="0" anchor="t" bIns="201925" lIns="201925" spcFirstLastPara="1" rIns="201925" wrap="square" tIns="201925">
              <a:noAutofit/>
            </a:bodyPr>
            <a:lstStyle/>
            <a:p>
              <a:pPr indent="0" lvl="0" marL="0" marR="0" rtl="0" algn="l">
                <a:lnSpc>
                  <a:spcPct val="90000"/>
                </a:lnSpc>
                <a:spcBef>
                  <a:spcPts val="0"/>
                </a:spcBef>
                <a:spcAft>
                  <a:spcPts val="0"/>
                </a:spcAft>
                <a:buClr>
                  <a:schemeClr val="dk1"/>
                </a:buClr>
                <a:buSzPts val="5300"/>
                <a:buFont typeface="Calibri"/>
                <a:buNone/>
              </a:pPr>
              <a:r>
                <a:rPr b="0" i="0" lang="en-US" sz="5300" u="none" cap="none" strike="noStrike">
                  <a:solidFill>
                    <a:schemeClr val="dk1"/>
                  </a:solidFill>
                  <a:latin typeface="Calibri"/>
                  <a:ea typeface="Calibri"/>
                  <a:cs typeface="Calibri"/>
                  <a:sym typeface="Calibri"/>
                </a:rPr>
                <a:t>User input-reliant</a:t>
              </a:r>
              <a:endParaRPr/>
            </a:p>
          </p:txBody>
        </p:sp>
        <p:cxnSp>
          <p:nvCxnSpPr>
            <p:cNvPr id="179" name="Google Shape;179;p5"/>
            <p:cNvCxnSpPr/>
            <p:nvPr/>
          </p:nvCxnSpPr>
          <p:spPr>
            <a:xfrm>
              <a:off x="0" y="1451154"/>
              <a:ext cx="1051560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80" name="Google Shape;180;p5"/>
            <p:cNvSpPr/>
            <p:nvPr/>
          </p:nvSpPr>
          <p:spPr>
            <a:xfrm>
              <a:off x="0" y="1451154"/>
              <a:ext cx="10515600" cy="14490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txBox="1"/>
            <p:nvPr/>
          </p:nvSpPr>
          <p:spPr>
            <a:xfrm>
              <a:off x="0" y="1451154"/>
              <a:ext cx="10515600" cy="1449029"/>
            </a:xfrm>
            <a:prstGeom prst="rect">
              <a:avLst/>
            </a:prstGeom>
            <a:noFill/>
            <a:ln>
              <a:noFill/>
            </a:ln>
          </p:spPr>
          <p:txBody>
            <a:bodyPr anchorCtr="0" anchor="t" bIns="201925" lIns="201925" spcFirstLastPara="1" rIns="201925" wrap="square" tIns="201925">
              <a:noAutofit/>
            </a:bodyPr>
            <a:lstStyle/>
            <a:p>
              <a:pPr indent="0" lvl="0" marL="0" marR="0" rtl="0" algn="l">
                <a:lnSpc>
                  <a:spcPct val="90000"/>
                </a:lnSpc>
                <a:spcBef>
                  <a:spcPts val="0"/>
                </a:spcBef>
                <a:spcAft>
                  <a:spcPts val="0"/>
                </a:spcAft>
                <a:buClr>
                  <a:schemeClr val="dk1"/>
                </a:buClr>
                <a:buSzPts val="5300"/>
                <a:buFont typeface="Calibri"/>
                <a:buNone/>
              </a:pPr>
              <a:r>
                <a:rPr b="0" i="0" lang="en-US" sz="5300" u="none" cap="none" strike="noStrike">
                  <a:solidFill>
                    <a:schemeClr val="dk1"/>
                  </a:solidFill>
                  <a:latin typeface="Calibri"/>
                  <a:ea typeface="Calibri"/>
                  <a:cs typeface="Calibri"/>
                  <a:sym typeface="Calibri"/>
                </a:rPr>
                <a:t>Volatile</a:t>
              </a:r>
              <a:endParaRPr/>
            </a:p>
          </p:txBody>
        </p:sp>
        <p:cxnSp>
          <p:nvCxnSpPr>
            <p:cNvPr id="182" name="Google Shape;182;p5"/>
            <p:cNvCxnSpPr/>
            <p:nvPr/>
          </p:nvCxnSpPr>
          <p:spPr>
            <a:xfrm>
              <a:off x="0" y="2900183"/>
              <a:ext cx="1051560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83" name="Google Shape;183;p5"/>
            <p:cNvSpPr/>
            <p:nvPr/>
          </p:nvSpPr>
          <p:spPr>
            <a:xfrm>
              <a:off x="0" y="2900183"/>
              <a:ext cx="10515600" cy="14490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txBox="1"/>
            <p:nvPr/>
          </p:nvSpPr>
          <p:spPr>
            <a:xfrm>
              <a:off x="0" y="2900183"/>
              <a:ext cx="10515600" cy="1449029"/>
            </a:xfrm>
            <a:prstGeom prst="rect">
              <a:avLst/>
            </a:prstGeom>
            <a:noFill/>
            <a:ln>
              <a:noFill/>
            </a:ln>
          </p:spPr>
          <p:txBody>
            <a:bodyPr anchorCtr="0" anchor="t" bIns="201925" lIns="201925" spcFirstLastPara="1" rIns="201925" wrap="square" tIns="201925">
              <a:noAutofit/>
            </a:bodyPr>
            <a:lstStyle/>
            <a:p>
              <a:pPr indent="0" lvl="0" marL="0" marR="0" rtl="0" algn="l">
                <a:lnSpc>
                  <a:spcPct val="90000"/>
                </a:lnSpc>
                <a:spcBef>
                  <a:spcPts val="0"/>
                </a:spcBef>
                <a:spcAft>
                  <a:spcPts val="0"/>
                </a:spcAft>
                <a:buClr>
                  <a:schemeClr val="dk1"/>
                </a:buClr>
                <a:buSzPts val="5300"/>
                <a:buFont typeface="Calibri"/>
                <a:buNone/>
              </a:pPr>
              <a:r>
                <a:rPr b="0" i="0" lang="en-US" sz="5300" u="none" cap="none" strike="noStrike">
                  <a:solidFill>
                    <a:schemeClr val="dk1"/>
                  </a:solidFill>
                  <a:latin typeface="Calibri"/>
                  <a:ea typeface="Calibri"/>
                  <a:cs typeface="Calibri"/>
                  <a:sym typeface="Calibri"/>
                </a:rPr>
                <a:t>e.g., AI art, Spore, character creators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pic>
        <p:nvPicPr>
          <p:cNvPr descr="The Void/Locating Delirium - Binding of Isaac: Rebirth Wiki" id="190" name="Google Shape;190;p6"/>
          <p:cNvPicPr preferRelativeResize="0"/>
          <p:nvPr/>
        </p:nvPicPr>
        <p:blipFill rotWithShape="1">
          <a:blip r:embed="rId3">
            <a:alphaModFix/>
          </a:blip>
          <a:srcRect b="-1" l="0" r="-1" t="25647"/>
          <a:stretch/>
        </p:blipFill>
        <p:spPr>
          <a:xfrm>
            <a:off x="-1" y="10"/>
            <a:ext cx="12192000" cy="6857990"/>
          </a:xfrm>
          <a:prstGeom prst="rect">
            <a:avLst/>
          </a:prstGeom>
          <a:noFill/>
          <a:ln>
            <a:noFill/>
          </a:ln>
        </p:spPr>
      </p:pic>
      <p:sp>
        <p:nvSpPr>
          <p:cNvPr id="191" name="Google Shape;191;p6"/>
          <p:cNvSpPr/>
          <p:nvPr/>
        </p:nvSpPr>
        <p:spPr>
          <a:xfrm flipH="1">
            <a:off x="0" y="998175"/>
            <a:ext cx="6017172" cy="5859825"/>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74901"/>
            </a:schemeClr>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92" name="Google Shape;192;p6"/>
          <p:cNvSpPr txBox="1"/>
          <p:nvPr>
            <p:ph type="title"/>
          </p:nvPr>
        </p:nvSpPr>
        <p:spPr>
          <a:xfrm>
            <a:off x="709448" y="1913950"/>
            <a:ext cx="4204137" cy="134275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sz="3600"/>
              <a:t>Tile-based</a:t>
            </a:r>
            <a:endParaRPr/>
          </a:p>
        </p:txBody>
      </p:sp>
      <p:cxnSp>
        <p:nvCxnSpPr>
          <p:cNvPr id="193" name="Google Shape;193;p6"/>
          <p:cNvCxnSpPr/>
          <p:nvPr/>
        </p:nvCxnSpPr>
        <p:spPr>
          <a:xfrm>
            <a:off x="2287051" y="3337139"/>
            <a:ext cx="935420" cy="0"/>
          </a:xfrm>
          <a:prstGeom prst="straightConnector1">
            <a:avLst/>
          </a:prstGeom>
          <a:noFill/>
          <a:ln cap="sq" cmpd="sng" w="25400">
            <a:solidFill>
              <a:srgbClr val="262626"/>
            </a:solidFill>
            <a:prstDash val="solid"/>
            <a:bevel/>
            <a:headEnd len="sm" w="sm" type="none"/>
            <a:tailEnd len="sm" w="sm" type="none"/>
          </a:ln>
        </p:spPr>
      </p:cxnSp>
      <p:sp>
        <p:nvSpPr>
          <p:cNvPr id="194" name="Google Shape;194;p6"/>
          <p:cNvSpPr txBox="1"/>
          <p:nvPr>
            <p:ph idx="1" type="body"/>
          </p:nvPr>
        </p:nvSpPr>
        <p:spPr>
          <a:xfrm>
            <a:off x="525516" y="3417573"/>
            <a:ext cx="4593021" cy="261983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Small scale</a:t>
            </a:r>
            <a:endParaRPr/>
          </a:p>
          <a:p>
            <a:pPr indent="-228600" lvl="0" marL="228600" rtl="0" algn="l">
              <a:lnSpc>
                <a:spcPct val="90000"/>
              </a:lnSpc>
              <a:spcBef>
                <a:spcPts val="1000"/>
              </a:spcBef>
              <a:spcAft>
                <a:spcPts val="0"/>
              </a:spcAft>
              <a:buClr>
                <a:schemeClr val="dk1"/>
              </a:buClr>
              <a:buSzPts val="1800"/>
              <a:buChar char="•"/>
            </a:pPr>
            <a:r>
              <a:rPr lang="en-US" sz="1800"/>
              <a:t>Less flexibility</a:t>
            </a:r>
            <a:endParaRPr/>
          </a:p>
          <a:p>
            <a:pPr indent="-228600" lvl="0" marL="228600" rtl="0" algn="l">
              <a:lnSpc>
                <a:spcPct val="90000"/>
              </a:lnSpc>
              <a:spcBef>
                <a:spcPts val="1000"/>
              </a:spcBef>
              <a:spcAft>
                <a:spcPts val="0"/>
              </a:spcAft>
              <a:buClr>
                <a:schemeClr val="dk1"/>
              </a:buClr>
              <a:buSzPts val="1800"/>
              <a:buChar char="•"/>
            </a:pPr>
            <a:r>
              <a:rPr lang="en-US" sz="1800"/>
              <a:t>e.g., The Binding of Isaac, Warframe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7"/>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7"/>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7"/>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7"/>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Benefits	</a:t>
            </a:r>
            <a:endParaRPr/>
          </a:p>
        </p:txBody>
      </p:sp>
      <p:grpSp>
        <p:nvGrpSpPr>
          <p:cNvPr id="205" name="Google Shape;205;p7"/>
          <p:cNvGrpSpPr/>
          <p:nvPr/>
        </p:nvGrpSpPr>
        <p:grpSpPr>
          <a:xfrm>
            <a:off x="1409970" y="2641873"/>
            <a:ext cx="9396000" cy="3134216"/>
            <a:chOff x="765914" y="529294"/>
            <a:chExt cx="9396000" cy="3134216"/>
          </a:xfrm>
        </p:grpSpPr>
        <p:sp>
          <p:nvSpPr>
            <p:cNvPr id="206" name="Google Shape;206;p7"/>
            <p:cNvSpPr/>
            <p:nvPr/>
          </p:nvSpPr>
          <p:spPr>
            <a:xfrm>
              <a:off x="1953914" y="529294"/>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765914" y="2943510"/>
              <a:ext cx="432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txBox="1"/>
            <p:nvPr/>
          </p:nvSpPr>
          <p:spPr>
            <a:xfrm>
              <a:off x="765914" y="2943510"/>
              <a:ext cx="432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5000"/>
                <a:buFont typeface="Calibri"/>
                <a:buNone/>
              </a:pPr>
              <a:r>
                <a:rPr b="0" i="0" lang="en-US" sz="5000" u="none" cap="none" strike="noStrike">
                  <a:solidFill>
                    <a:schemeClr val="dk1"/>
                  </a:solidFill>
                  <a:latin typeface="Calibri"/>
                  <a:ea typeface="Calibri"/>
                  <a:cs typeface="Calibri"/>
                  <a:sym typeface="Calibri"/>
                </a:rPr>
                <a:t>Longevity</a:t>
              </a:r>
              <a:endParaRPr/>
            </a:p>
          </p:txBody>
        </p:sp>
        <p:sp>
          <p:nvSpPr>
            <p:cNvPr id="209" name="Google Shape;209;p7"/>
            <p:cNvSpPr/>
            <p:nvPr/>
          </p:nvSpPr>
          <p:spPr>
            <a:xfrm>
              <a:off x="7029914" y="529294"/>
              <a:ext cx="1944000" cy="194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5841914" y="2943510"/>
              <a:ext cx="432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txBox="1"/>
            <p:nvPr/>
          </p:nvSpPr>
          <p:spPr>
            <a:xfrm>
              <a:off x="5841914" y="2943510"/>
              <a:ext cx="432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5000"/>
                <a:buFont typeface="Calibri"/>
                <a:buNone/>
              </a:pPr>
              <a:r>
                <a:rPr b="0" i="0" lang="en-US" sz="5000" u="none" cap="none" strike="noStrike">
                  <a:solidFill>
                    <a:schemeClr val="dk1"/>
                  </a:solidFill>
                  <a:latin typeface="Calibri"/>
                  <a:ea typeface="Calibri"/>
                  <a:cs typeface="Calibri"/>
                  <a:sym typeface="Calibri"/>
                </a:rPr>
                <a:t>Efficiency(?)</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8" name="Google Shape;2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highlight>
                  <a:srgbClr val="000000"/>
                </a:highlight>
              </a:rPr>
              <a:t>Longevity</a:t>
            </a:r>
            <a:endParaRPr>
              <a:solidFill>
                <a:schemeClr val="lt1"/>
              </a:solidFill>
              <a:highlight>
                <a:srgbClr val="000000"/>
              </a:highlight>
            </a:endParaRPr>
          </a:p>
        </p:txBody>
      </p:sp>
      <p:sp>
        <p:nvSpPr>
          <p:cNvPr id="219" name="Google Shape;219;p8"/>
          <p:cNvSpPr txBox="1"/>
          <p:nvPr>
            <p:ph idx="1" type="body"/>
          </p:nvPr>
        </p:nvSpPr>
        <p:spPr>
          <a:xfrm>
            <a:off x="838200" y="1825625"/>
            <a:ext cx="10515600" cy="4351338"/>
          </a:xfrm>
          <a:prstGeom prst="rect">
            <a:avLst/>
          </a:prstGeom>
          <a:solidFill>
            <a:schemeClr val="dk1">
              <a:alpha val="49803"/>
            </a:scheme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highlight>
                  <a:srgbClr val="000000"/>
                </a:highlight>
                <a:latin typeface="Calibri"/>
                <a:ea typeface="Calibri"/>
                <a:cs typeface="Calibri"/>
                <a:sym typeface="Calibri"/>
              </a:rPr>
              <a:t>Handcrafted vs. Generated Content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4" name="Shape 224"/>
        <p:cNvGrpSpPr/>
        <p:nvPr/>
      </p:nvGrpSpPr>
      <p:grpSpPr>
        <a:xfrm>
          <a:off x="0" y="0"/>
          <a:ext cx="0" cy="0"/>
          <a:chOff x="0" y="0"/>
          <a:chExt cx="0" cy="0"/>
        </a:xfrm>
      </p:grpSpPr>
      <p:pic>
        <p:nvPicPr>
          <p:cNvPr descr="Dwarf Fortress: in praise of the impossible, beautifully weird game ..." id="225" name="Google Shape;225;p9"/>
          <p:cNvPicPr preferRelativeResize="0"/>
          <p:nvPr/>
        </p:nvPicPr>
        <p:blipFill rotWithShape="1">
          <a:blip r:embed="rId3">
            <a:alphaModFix/>
          </a:blip>
          <a:srcRect b="-2" l="5742" r="2751" t="0"/>
          <a:stretch/>
        </p:blipFill>
        <p:spPr>
          <a:xfrm>
            <a:off x="2787418" y="975"/>
            <a:ext cx="9401433" cy="6858000"/>
          </a:xfrm>
          <a:prstGeom prst="rect">
            <a:avLst/>
          </a:prstGeom>
          <a:noFill/>
          <a:ln>
            <a:noFill/>
          </a:ln>
        </p:spPr>
      </p:pic>
      <p:pic>
        <p:nvPicPr>
          <p:cNvPr descr="Complex maths formulae on a blackboard" id="226" name="Google Shape;226;p9"/>
          <p:cNvPicPr preferRelativeResize="0"/>
          <p:nvPr/>
        </p:nvPicPr>
        <p:blipFill rotWithShape="1">
          <a:blip r:embed="rId4">
            <a:alphaModFix/>
          </a:blip>
          <a:srcRect b="3981" l="0" r="0" t="18963"/>
          <a:stretch/>
        </p:blipFill>
        <p:spPr>
          <a:xfrm>
            <a:off x="-27" y="10"/>
            <a:ext cx="12192000" cy="6857990"/>
          </a:xfrm>
          <a:custGeom>
            <a:rect b="b" l="l" r="r" t="t"/>
            <a:pathLst>
              <a:path extrusionOk="0" h="6858000" w="12192000">
                <a:moveTo>
                  <a:pt x="10767920" y="0"/>
                </a:moveTo>
                <a:lnTo>
                  <a:pt x="12192000" y="0"/>
                </a:lnTo>
                <a:lnTo>
                  <a:pt x="12192000" y="927417"/>
                </a:lnTo>
                <a:lnTo>
                  <a:pt x="12082763" y="823269"/>
                </a:lnTo>
                <a:cubicBezTo>
                  <a:pt x="11719580" y="493176"/>
                  <a:pt x="11300738" y="223239"/>
                  <a:pt x="10841978" y="29200"/>
                </a:cubicBezTo>
                <a:close/>
                <a:moveTo>
                  <a:pt x="6012882" y="0"/>
                </a:moveTo>
                <a:lnTo>
                  <a:pt x="7504417" y="0"/>
                </a:lnTo>
                <a:lnTo>
                  <a:pt x="7430359" y="29200"/>
                </a:lnTo>
                <a:cubicBezTo>
                  <a:pt x="5857467" y="694478"/>
                  <a:pt x="4753816" y="2251936"/>
                  <a:pt x="4753816" y="4067166"/>
                </a:cubicBezTo>
                <a:cubicBezTo>
                  <a:pt x="4753816" y="5126051"/>
                  <a:pt x="5129364" y="6097221"/>
                  <a:pt x="5754532" y="6854750"/>
                </a:cubicBezTo>
                <a:lnTo>
                  <a:pt x="5757486" y="6858000"/>
                </a:lnTo>
                <a:lnTo>
                  <a:pt x="4830677" y="6858000"/>
                </a:lnTo>
                <a:lnTo>
                  <a:pt x="4745134" y="6724465"/>
                </a:lnTo>
                <a:cubicBezTo>
                  <a:pt x="4274836" y="5949876"/>
                  <a:pt x="4004010" y="5040579"/>
                  <a:pt x="4004010" y="4067979"/>
                </a:cubicBezTo>
                <a:cubicBezTo>
                  <a:pt x="4004010" y="2476453"/>
                  <a:pt x="4729195" y="1054430"/>
                  <a:pt x="5866922" y="114788"/>
                </a:cubicBezTo>
                <a:close/>
                <a:moveTo>
                  <a:pt x="0" y="0"/>
                </a:moveTo>
                <a:lnTo>
                  <a:pt x="4336230" y="0"/>
                </a:lnTo>
                <a:lnTo>
                  <a:pt x="4279837" y="65151"/>
                </a:lnTo>
                <a:cubicBezTo>
                  <a:pt x="3384436" y="1150943"/>
                  <a:pt x="2846555" y="2542953"/>
                  <a:pt x="2846555" y="4060687"/>
                </a:cubicBezTo>
                <a:cubicBezTo>
                  <a:pt x="2846555" y="5036374"/>
                  <a:pt x="3068843" y="5960103"/>
                  <a:pt x="3465501" y="6783922"/>
                </a:cubicBezTo>
                <a:lnTo>
                  <a:pt x="3503413" y="6858000"/>
                </a:lnTo>
                <a:lnTo>
                  <a:pt x="0" y="6858000"/>
                </a:lnTo>
                <a:close/>
              </a:path>
            </a:pathLst>
          </a:custGeom>
          <a:noFill/>
          <a:ln>
            <a:noFill/>
          </a:ln>
        </p:spPr>
      </p:pic>
      <p:sp>
        <p:nvSpPr>
          <p:cNvPr id="227" name="Google Shape;227;p9"/>
          <p:cNvSpPr/>
          <p:nvPr/>
        </p:nvSpPr>
        <p:spPr>
          <a:xfrm>
            <a:off x="2846555" y="-18287"/>
            <a:ext cx="9373908" cy="6920069"/>
          </a:xfrm>
          <a:custGeom>
            <a:rect b="b" l="l" r="r" t="t"/>
            <a:pathLst>
              <a:path extrusionOk="0" h="6920069" w="9373908">
                <a:moveTo>
                  <a:pt x="9363722" y="0"/>
                </a:moveTo>
                <a:lnTo>
                  <a:pt x="9373908" y="0"/>
                </a:lnTo>
                <a:lnTo>
                  <a:pt x="9373908" y="8011"/>
                </a:lnTo>
                <a:close/>
                <a:moveTo>
                  <a:pt x="4704244" y="0"/>
                </a:moveTo>
                <a:lnTo>
                  <a:pt x="7874983" y="0"/>
                </a:lnTo>
                <a:lnTo>
                  <a:pt x="7995423" y="47488"/>
                </a:lnTo>
                <a:cubicBezTo>
                  <a:pt x="8454183" y="241528"/>
                  <a:pt x="8873025" y="511464"/>
                  <a:pt x="9236208" y="841557"/>
                </a:cubicBezTo>
                <a:lnTo>
                  <a:pt x="9373908" y="972842"/>
                </a:lnTo>
                <a:lnTo>
                  <a:pt x="9373908" y="6920069"/>
                </a:lnTo>
                <a:lnTo>
                  <a:pt x="2950722" y="6920069"/>
                </a:lnTo>
                <a:lnTo>
                  <a:pt x="2907977" y="6873037"/>
                </a:lnTo>
                <a:cubicBezTo>
                  <a:pt x="2282808" y="6115509"/>
                  <a:pt x="1907260" y="5144339"/>
                  <a:pt x="1907260" y="4085454"/>
                </a:cubicBezTo>
                <a:cubicBezTo>
                  <a:pt x="1907260" y="2270224"/>
                  <a:pt x="3010912" y="712766"/>
                  <a:pt x="4583804" y="47488"/>
                </a:cubicBezTo>
                <a:close/>
                <a:moveTo>
                  <a:pt x="1505505" y="0"/>
                </a:moveTo>
                <a:lnTo>
                  <a:pt x="3189581" y="0"/>
                </a:lnTo>
                <a:lnTo>
                  <a:pt x="3020368" y="133076"/>
                </a:lnTo>
                <a:cubicBezTo>
                  <a:pt x="1882640" y="1072718"/>
                  <a:pt x="1157455" y="2494741"/>
                  <a:pt x="1157455" y="4086267"/>
                </a:cubicBezTo>
                <a:cubicBezTo>
                  <a:pt x="1157455" y="5058867"/>
                  <a:pt x="1428281" y="5968164"/>
                  <a:pt x="1898579" y="6742753"/>
                </a:cubicBezTo>
                <a:lnTo>
                  <a:pt x="2012168" y="6920069"/>
                </a:lnTo>
                <a:lnTo>
                  <a:pt x="679265" y="6920069"/>
                </a:lnTo>
                <a:lnTo>
                  <a:pt x="618946" y="6802210"/>
                </a:lnTo>
                <a:cubicBezTo>
                  <a:pt x="222288" y="5978391"/>
                  <a:pt x="0" y="5054662"/>
                  <a:pt x="0" y="4078975"/>
                </a:cubicBezTo>
                <a:cubicBezTo>
                  <a:pt x="0" y="2561242"/>
                  <a:pt x="537881" y="1169231"/>
                  <a:pt x="1433282" y="83440"/>
                </a:cubicBezTo>
                <a:close/>
              </a:path>
            </a:pathLst>
          </a:custGeom>
          <a:noFill/>
          <a:ln cap="flat" cmpd="dbl"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 name="Google Shape;228;p9"/>
          <p:cNvSpPr/>
          <p:nvPr/>
        </p:nvSpPr>
        <p:spPr>
          <a:xfrm>
            <a:off x="5827529" y="660400"/>
            <a:ext cx="6381405" cy="6214533"/>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rgbClr val="262626">
              <a:alpha val="60000"/>
            </a:srgb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FFFFFF"/>
              </a:buClr>
              <a:buSzPts val="1600"/>
              <a:buFont typeface="Arial"/>
              <a:buNone/>
            </a:pPr>
            <a:r>
              <a:t/>
            </a:r>
            <a:endParaRPr b="0" i="0" sz="1600" u="none" cap="none" strike="noStrike">
              <a:solidFill>
                <a:srgbClr val="FFFFFF"/>
              </a:solidFill>
              <a:latin typeface="Calibri"/>
              <a:ea typeface="Calibri"/>
              <a:cs typeface="Calibri"/>
              <a:sym typeface="Calibri"/>
            </a:endParaRPr>
          </a:p>
        </p:txBody>
      </p:sp>
      <p:sp>
        <p:nvSpPr>
          <p:cNvPr id="229" name="Google Shape;229;p9"/>
          <p:cNvSpPr txBox="1"/>
          <p:nvPr>
            <p:ph type="title"/>
          </p:nvPr>
        </p:nvSpPr>
        <p:spPr>
          <a:xfrm>
            <a:off x="6631133" y="2027603"/>
            <a:ext cx="5097041" cy="26858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solidFill>
                  <a:schemeClr val="lt1"/>
                </a:solidFill>
                <a:highlight>
                  <a:srgbClr val="000000"/>
                </a:highlight>
                <a:latin typeface="Calibri"/>
                <a:ea typeface="Calibri"/>
                <a:cs typeface="Calibri"/>
                <a:sym typeface="Calibri"/>
              </a:rPr>
              <a:t>Efficiency(?)</a:t>
            </a:r>
            <a:endParaRPr/>
          </a:p>
        </p:txBody>
      </p:sp>
      <p:sp>
        <p:nvSpPr>
          <p:cNvPr id="230" name="Google Shape;230;p9"/>
          <p:cNvSpPr txBox="1"/>
          <p:nvPr>
            <p:ph idx="1" type="body"/>
          </p:nvPr>
        </p:nvSpPr>
        <p:spPr>
          <a:xfrm>
            <a:off x="6631133" y="4849959"/>
            <a:ext cx="4774196" cy="9158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200"/>
              <a:buNone/>
            </a:pPr>
            <a:r>
              <a:rPr lang="en-US" sz="2200">
                <a:solidFill>
                  <a:schemeClr val="lt1"/>
                </a:solidFill>
                <a:highlight>
                  <a:srgbClr val="000000"/>
                </a:highlight>
                <a:latin typeface="Calibri"/>
                <a:ea typeface="Calibri"/>
                <a:cs typeface="Calibri"/>
                <a:sym typeface="Calibri"/>
              </a:rPr>
              <a:t>Small program, big 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29"/>
                                        </p:tgtEl>
                                        <p:attrNameLst>
                                          <p:attrName>style.visibility</p:attrName>
                                        </p:attrNameLst>
                                      </p:cBhvr>
                                      <p:to>
                                        <p:strVal val="visible"/>
                                      </p:to>
                                    </p:set>
                                    <p:animEffect filter="fade" transition="in">
                                      <p:cBhvr>
                                        <p:cTn dur="4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2022-10-04T01:02:48Z</dcterms:created>
</cp:coreProperties>
</file>