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8ad98c61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8ad98c61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8ad98c61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8ad98c61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8ad98c61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8ad98c61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8ad98c61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8ad98c61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8ad98c61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8ad98c61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ae054c2f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ae054c2f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ad98c61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8ad98c61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8ad98c61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8ad98c61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8ad98c61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8ad98c61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17200" y="1634800"/>
            <a:ext cx="7821600" cy="14481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300"/>
              </a:spcAft>
              <a:buNone/>
            </a:pPr>
            <a:r>
              <a:rPr b="1" lang="en" sz="2900">
                <a:solidFill>
                  <a:srgbClr val="000000"/>
                </a:solidFill>
                <a:latin typeface="Arial"/>
                <a:ea typeface="Arial"/>
                <a:cs typeface="Arial"/>
                <a:sym typeface="Arial"/>
              </a:rPr>
              <a:t>Research Paper Classification by Abstract</a:t>
            </a:r>
            <a:endParaRPr b="1" sz="4600"/>
          </a:p>
        </p:txBody>
      </p:sp>
      <p:sp>
        <p:nvSpPr>
          <p:cNvPr id="129" name="Google Shape;129;p13"/>
          <p:cNvSpPr txBox="1"/>
          <p:nvPr>
            <p:ph idx="1" type="subTitle"/>
          </p:nvPr>
        </p:nvSpPr>
        <p:spPr>
          <a:xfrm>
            <a:off x="1891350" y="2729583"/>
            <a:ext cx="5361300" cy="52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400">
                <a:solidFill>
                  <a:srgbClr val="000000"/>
                </a:solidFill>
                <a:latin typeface="Arial"/>
                <a:ea typeface="Arial"/>
                <a:cs typeface="Arial"/>
                <a:sym typeface="Arial"/>
              </a:rPr>
              <a:t>Authors: Elijah Tamarchenko, Huandong Chang</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22"/>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More categories and more data</a:t>
            </a:r>
            <a:endParaRPr/>
          </a:p>
          <a:p>
            <a:pPr indent="-311150" lvl="0" marL="457200" rtl="0" algn="l">
              <a:lnSpc>
                <a:spcPct val="200000"/>
              </a:lnSpc>
              <a:spcBef>
                <a:spcPts val="0"/>
              </a:spcBef>
              <a:spcAft>
                <a:spcPts val="0"/>
              </a:spcAft>
              <a:buSzPts val="1300"/>
              <a:buChar char="-"/>
            </a:pPr>
            <a:r>
              <a:rPr lang="en"/>
              <a:t>Using the rest of the metadata for each paper</a:t>
            </a:r>
            <a:endParaRPr/>
          </a:p>
          <a:p>
            <a:pPr indent="-311150" lvl="0" marL="457200" rtl="0" algn="l">
              <a:lnSpc>
                <a:spcPct val="200000"/>
              </a:lnSpc>
              <a:spcBef>
                <a:spcPts val="0"/>
              </a:spcBef>
              <a:spcAft>
                <a:spcPts val="0"/>
              </a:spcAft>
              <a:buSzPts val="1300"/>
              <a:buChar char="-"/>
            </a:pPr>
            <a:r>
              <a:rPr lang="en"/>
              <a:t>Use topics and material that is covered rather than scientific fields as categories</a:t>
            </a:r>
            <a:endParaRPr/>
          </a:p>
          <a:p>
            <a:pPr indent="-311150" lvl="0" marL="457200" rtl="0" algn="l">
              <a:lnSpc>
                <a:spcPct val="200000"/>
              </a:lnSpc>
              <a:spcBef>
                <a:spcPts val="0"/>
              </a:spcBef>
              <a:spcAft>
                <a:spcPts val="0"/>
              </a:spcAft>
              <a:buSzPts val="1300"/>
              <a:buChar char="-"/>
            </a:pPr>
            <a:r>
              <a:rPr lang="en"/>
              <a:t>Use model in research journal searching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501600"/>
            <a:ext cx="7505700" cy="293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Goal: </a:t>
            </a:r>
            <a:r>
              <a:rPr lang="en" sz="1800">
                <a:solidFill>
                  <a:srgbClr val="000000"/>
                </a:solidFill>
                <a:latin typeface="Times New Roman"/>
                <a:ea typeface="Times New Roman"/>
                <a:cs typeface="Times New Roman"/>
                <a:sym typeface="Times New Roman"/>
              </a:rPr>
              <a:t> Build a Natural Language Processing (NLP) pipeline to predict </a:t>
            </a:r>
            <a:r>
              <a:rPr lang="en" sz="1800">
                <a:solidFill>
                  <a:srgbClr val="24292F"/>
                </a:solidFill>
                <a:highlight>
                  <a:srgbClr val="FFFFFF"/>
                </a:highlight>
                <a:latin typeface="Times New Roman"/>
                <a:ea typeface="Times New Roman"/>
                <a:cs typeface="Times New Roman"/>
                <a:sym typeface="Times New Roman"/>
              </a:rPr>
              <a:t>which subject a research paper belongs to based on its abstract.</a:t>
            </a:r>
            <a:endParaRPr sz="1800">
              <a:solidFill>
                <a:srgbClr val="24292F"/>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4292F"/>
              </a:buClr>
              <a:buSzPts val="1800"/>
              <a:buFont typeface="Times New Roman"/>
              <a:buChar char="●"/>
            </a:pPr>
            <a:r>
              <a:rPr b="1" lang="en" sz="1800">
                <a:solidFill>
                  <a:srgbClr val="24292F"/>
                </a:solidFill>
                <a:highlight>
                  <a:srgbClr val="FFFFFF"/>
                </a:highlight>
                <a:latin typeface="Times New Roman"/>
                <a:ea typeface="Times New Roman"/>
                <a:cs typeface="Times New Roman"/>
                <a:sym typeface="Times New Roman"/>
              </a:rPr>
              <a:t>Data: </a:t>
            </a:r>
            <a:r>
              <a:rPr lang="en" sz="1800">
                <a:solidFill>
                  <a:srgbClr val="24292F"/>
                </a:solidFill>
                <a:highlight>
                  <a:srgbClr val="FFFFFF"/>
                </a:highlight>
                <a:latin typeface="Times New Roman"/>
                <a:ea typeface="Times New Roman"/>
                <a:cs typeface="Times New Roman"/>
                <a:sym typeface="Times New Roman"/>
              </a:rPr>
              <a:t>15,000 papers from the arxiv dataset on Kaggle. Subjects include Computer Science, Mathematics, Physics, Quant. Bio, and Statistics.</a:t>
            </a:r>
            <a:endParaRPr sz="1800">
              <a:solidFill>
                <a:srgbClr val="24292F"/>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4292F"/>
              </a:buClr>
              <a:buSzPts val="1800"/>
              <a:buFont typeface="Times New Roman"/>
              <a:buChar char="●"/>
            </a:pPr>
            <a:r>
              <a:rPr b="1" lang="en" sz="1800">
                <a:solidFill>
                  <a:srgbClr val="24292F"/>
                </a:solidFill>
                <a:highlight>
                  <a:srgbClr val="FFFFFF"/>
                </a:highlight>
                <a:latin typeface="Times New Roman"/>
                <a:ea typeface="Times New Roman"/>
                <a:cs typeface="Times New Roman"/>
                <a:sym typeface="Times New Roman"/>
              </a:rPr>
              <a:t>Model 1:</a:t>
            </a:r>
            <a:r>
              <a:rPr lang="en" sz="1800">
                <a:solidFill>
                  <a:srgbClr val="24292F"/>
                </a:solidFill>
                <a:highlight>
                  <a:srgbClr val="FFFFFF"/>
                </a:highlight>
                <a:latin typeface="Times New Roman"/>
                <a:ea typeface="Times New Roman"/>
                <a:cs typeface="Times New Roman"/>
                <a:sym typeface="Times New Roman"/>
              </a:rPr>
              <a:t> Long-short Term Memory (LSTM) </a:t>
            </a:r>
            <a:endParaRPr sz="1800">
              <a:solidFill>
                <a:srgbClr val="24292F"/>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4292F"/>
              </a:buClr>
              <a:buSzPts val="1800"/>
              <a:buFont typeface="Times New Roman"/>
              <a:buChar char="●"/>
            </a:pPr>
            <a:r>
              <a:rPr b="1" lang="en" sz="1800">
                <a:solidFill>
                  <a:srgbClr val="24292F"/>
                </a:solidFill>
                <a:highlight>
                  <a:srgbClr val="FFFFFF"/>
                </a:highlight>
                <a:latin typeface="Times New Roman"/>
                <a:ea typeface="Times New Roman"/>
                <a:cs typeface="Times New Roman"/>
                <a:sym typeface="Times New Roman"/>
              </a:rPr>
              <a:t>Model 2: </a:t>
            </a:r>
            <a:r>
              <a:rPr lang="en" sz="1800">
                <a:solidFill>
                  <a:srgbClr val="000000"/>
                </a:solidFill>
                <a:latin typeface="Times New Roman"/>
                <a:ea typeface="Times New Roman"/>
                <a:cs typeface="Times New Roman"/>
                <a:sym typeface="Times New Roman"/>
              </a:rPr>
              <a:t>DistilBERT (Transformers)</a:t>
            </a:r>
            <a:endParaRPr b="1" sz="18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Example</a:t>
            </a:r>
            <a:endParaRPr/>
          </a:p>
        </p:txBody>
      </p:sp>
      <p:sp>
        <p:nvSpPr>
          <p:cNvPr id="141" name="Google Shape;141;p15"/>
          <p:cNvSpPr txBox="1"/>
          <p:nvPr>
            <p:ph idx="1" type="body"/>
          </p:nvPr>
        </p:nvSpPr>
        <p:spPr>
          <a:xfrm>
            <a:off x="819150" y="1636050"/>
            <a:ext cx="7505700" cy="12900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800">
                <a:solidFill>
                  <a:srgbClr val="000000"/>
                </a:solidFill>
                <a:latin typeface="Times New Roman"/>
                <a:ea typeface="Times New Roman"/>
                <a:cs typeface="Times New Roman"/>
                <a:sym typeface="Times New Roman"/>
              </a:rPr>
              <a:t>We show that a determinant of Stirling cycle numbers counts unlabeled acyclic single-source automata. The proof involves a bijection from these automata to certain marked lattice paths and a sign-reversing involution to evaluate the determinant.</a:t>
            </a:r>
            <a:endParaRPr sz="18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8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8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8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8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88"/>
              <a:buNone/>
            </a:pPr>
            <a:r>
              <a:t/>
            </a:r>
            <a:endParaRPr sz="1800">
              <a:solidFill>
                <a:srgbClr val="212121"/>
              </a:solidFill>
              <a:highlight>
                <a:srgbClr val="E0E0E0"/>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t/>
            </a:r>
            <a:endParaRPr sz="1800">
              <a:solidFill>
                <a:srgbClr val="212121"/>
              </a:solidFill>
              <a:highlight>
                <a:srgbClr val="E0E0E0"/>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800">
              <a:solidFill>
                <a:srgbClr val="212121"/>
              </a:solidFill>
              <a:highlight>
                <a:srgbClr val="E0E0E0"/>
              </a:highlight>
              <a:latin typeface="Times New Roman"/>
              <a:ea typeface="Times New Roman"/>
              <a:cs typeface="Times New Roman"/>
              <a:sym typeface="Times New Roman"/>
            </a:endParaRPr>
          </a:p>
        </p:txBody>
      </p:sp>
      <p:sp>
        <p:nvSpPr>
          <p:cNvPr id="142" name="Google Shape;142;p15"/>
          <p:cNvSpPr txBox="1"/>
          <p:nvPr/>
        </p:nvSpPr>
        <p:spPr>
          <a:xfrm>
            <a:off x="819150" y="3137650"/>
            <a:ext cx="6454500" cy="554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Calibri"/>
                <a:ea typeface="Calibri"/>
                <a:cs typeface="Calibri"/>
                <a:sym typeface="Calibri"/>
              </a:rPr>
              <a:t>This is a Mathematics Paper!!!</a:t>
            </a:r>
            <a:endParaRPr b="1"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Long-short term memory (LSTM)</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277800" y="1416562"/>
            <a:ext cx="4197574" cy="3433324"/>
          </a:xfrm>
          <a:prstGeom prst="rect">
            <a:avLst/>
          </a:prstGeom>
          <a:noFill/>
          <a:ln>
            <a:noFill/>
          </a:ln>
        </p:spPr>
      </p:pic>
      <p:pic>
        <p:nvPicPr>
          <p:cNvPr id="150" name="Google Shape;150;p16"/>
          <p:cNvPicPr preferRelativeResize="0"/>
          <p:nvPr/>
        </p:nvPicPr>
        <p:blipFill>
          <a:blip r:embed="rId4">
            <a:alphaModFix/>
          </a:blip>
          <a:stretch>
            <a:fillRect/>
          </a:stretch>
        </p:blipFill>
        <p:spPr>
          <a:xfrm>
            <a:off x="4475375" y="1909200"/>
            <a:ext cx="4080001" cy="2448001"/>
          </a:xfrm>
          <a:prstGeom prst="rect">
            <a:avLst/>
          </a:prstGeom>
          <a:noFill/>
          <a:ln>
            <a:noFill/>
          </a:ln>
        </p:spPr>
      </p:pic>
      <p:sp>
        <p:nvSpPr>
          <p:cNvPr id="151" name="Google Shape;151;p16"/>
          <p:cNvSpPr txBox="1"/>
          <p:nvPr/>
        </p:nvSpPr>
        <p:spPr>
          <a:xfrm>
            <a:off x="6324875" y="4466200"/>
            <a:ext cx="25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Source: Google Photos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 DistilBERT (Transformers)</a:t>
            </a:r>
            <a:endParaRPr b="1" sz="1800">
              <a:solidFill>
                <a:srgbClr val="24292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57" name="Google Shape;157;p17"/>
          <p:cNvPicPr preferRelativeResize="0"/>
          <p:nvPr/>
        </p:nvPicPr>
        <p:blipFill>
          <a:blip r:embed="rId3">
            <a:alphaModFix/>
          </a:blip>
          <a:stretch>
            <a:fillRect/>
          </a:stretch>
        </p:blipFill>
        <p:spPr>
          <a:xfrm>
            <a:off x="5378212" y="2477600"/>
            <a:ext cx="3530124" cy="2329400"/>
          </a:xfrm>
          <a:prstGeom prst="rect">
            <a:avLst/>
          </a:prstGeom>
          <a:noFill/>
          <a:ln>
            <a:noFill/>
          </a:ln>
        </p:spPr>
      </p:pic>
      <p:sp>
        <p:nvSpPr>
          <p:cNvPr id="158" name="Google Shape;158;p17"/>
          <p:cNvSpPr txBox="1"/>
          <p:nvPr/>
        </p:nvSpPr>
        <p:spPr>
          <a:xfrm>
            <a:off x="316475" y="3480275"/>
            <a:ext cx="4255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Context and attention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Relationships between words</a:t>
            </a:r>
            <a:endParaRPr>
              <a:latin typeface="Calibri"/>
              <a:ea typeface="Calibri"/>
              <a:cs typeface="Calibri"/>
              <a:sym typeface="Calibri"/>
            </a:endParaRPr>
          </a:p>
        </p:txBody>
      </p:sp>
      <p:pic>
        <p:nvPicPr>
          <p:cNvPr id="159" name="Google Shape;159;p17"/>
          <p:cNvPicPr preferRelativeResize="0"/>
          <p:nvPr/>
        </p:nvPicPr>
        <p:blipFill rotWithShape="1">
          <a:blip r:embed="rId4">
            <a:alphaModFix/>
          </a:blip>
          <a:srcRect b="0" l="780" r="-779" t="-4025"/>
          <a:stretch/>
        </p:blipFill>
        <p:spPr>
          <a:xfrm>
            <a:off x="819150" y="1370050"/>
            <a:ext cx="4968700" cy="19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Transformers (cont’d)</a:t>
            </a:r>
            <a:endParaRPr/>
          </a:p>
        </p:txBody>
      </p:sp>
      <p:pic>
        <p:nvPicPr>
          <p:cNvPr id="165" name="Google Shape;165;p18"/>
          <p:cNvPicPr preferRelativeResize="0"/>
          <p:nvPr/>
        </p:nvPicPr>
        <p:blipFill>
          <a:blip r:embed="rId3">
            <a:alphaModFix/>
          </a:blip>
          <a:stretch>
            <a:fillRect/>
          </a:stretch>
        </p:blipFill>
        <p:spPr>
          <a:xfrm>
            <a:off x="1255825" y="1448700"/>
            <a:ext cx="2488875" cy="3301425"/>
          </a:xfrm>
          <a:prstGeom prst="rect">
            <a:avLst/>
          </a:prstGeom>
          <a:noFill/>
          <a:ln>
            <a:noFill/>
          </a:ln>
        </p:spPr>
      </p:pic>
      <p:sp>
        <p:nvSpPr>
          <p:cNvPr id="166" name="Google Shape;166;p18"/>
          <p:cNvSpPr txBox="1"/>
          <p:nvPr/>
        </p:nvSpPr>
        <p:spPr>
          <a:xfrm>
            <a:off x="4450375" y="2455075"/>
            <a:ext cx="3960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Words are represented as vectors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Take in the whole sentence at once for each word</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430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403400" y="1486250"/>
            <a:ext cx="3830050" cy="3453199"/>
          </a:xfrm>
          <a:prstGeom prst="rect">
            <a:avLst/>
          </a:prstGeom>
          <a:noFill/>
          <a:ln>
            <a:noFill/>
          </a:ln>
        </p:spPr>
      </p:pic>
      <p:pic>
        <p:nvPicPr>
          <p:cNvPr id="174" name="Google Shape;174;p19"/>
          <p:cNvPicPr preferRelativeResize="0"/>
          <p:nvPr/>
        </p:nvPicPr>
        <p:blipFill>
          <a:blip r:embed="rId4">
            <a:alphaModFix/>
          </a:blip>
          <a:stretch>
            <a:fillRect/>
          </a:stretch>
        </p:blipFill>
        <p:spPr>
          <a:xfrm>
            <a:off x="5087800" y="1595739"/>
            <a:ext cx="3830051" cy="3343710"/>
          </a:xfrm>
          <a:prstGeom prst="rect">
            <a:avLst/>
          </a:prstGeom>
          <a:noFill/>
          <a:ln>
            <a:noFill/>
          </a:ln>
        </p:spPr>
      </p:pic>
      <p:sp>
        <p:nvSpPr>
          <p:cNvPr id="175" name="Google Shape;175;p19"/>
          <p:cNvSpPr txBox="1"/>
          <p:nvPr/>
        </p:nvSpPr>
        <p:spPr>
          <a:xfrm>
            <a:off x="941300" y="1073000"/>
            <a:ext cx="317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latin typeface="Calibri"/>
                <a:ea typeface="Calibri"/>
                <a:cs typeface="Calibri"/>
                <a:sym typeface="Calibri"/>
              </a:rPr>
              <a:t>LSTM (86% Accuracy)</a:t>
            </a:r>
            <a:endParaRPr b="1" sz="2000">
              <a:solidFill>
                <a:srgbClr val="FF0000"/>
              </a:solidFill>
              <a:latin typeface="Calibri"/>
              <a:ea typeface="Calibri"/>
              <a:cs typeface="Calibri"/>
              <a:sym typeface="Calibri"/>
            </a:endParaRPr>
          </a:p>
        </p:txBody>
      </p:sp>
      <p:sp>
        <p:nvSpPr>
          <p:cNvPr id="176" name="Google Shape;176;p19"/>
          <p:cNvSpPr txBox="1"/>
          <p:nvPr/>
        </p:nvSpPr>
        <p:spPr>
          <a:xfrm>
            <a:off x="5255550" y="1165400"/>
            <a:ext cx="33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19"/>
          <p:cNvSpPr txBox="1"/>
          <p:nvPr/>
        </p:nvSpPr>
        <p:spPr>
          <a:xfrm>
            <a:off x="5417175" y="1073000"/>
            <a:ext cx="317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0000"/>
                </a:solidFill>
                <a:latin typeface="Calibri"/>
                <a:ea typeface="Calibri"/>
                <a:cs typeface="Calibri"/>
                <a:sym typeface="Calibri"/>
              </a:rPr>
              <a:t>DistilBERT(92% Accuracy)</a:t>
            </a:r>
            <a:endParaRPr b="1" sz="20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65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Misclassification Example</a:t>
            </a:r>
            <a:endParaRPr/>
          </a:p>
        </p:txBody>
      </p:sp>
      <p:sp>
        <p:nvSpPr>
          <p:cNvPr id="183" name="Google Shape;183;p20"/>
          <p:cNvSpPr txBox="1"/>
          <p:nvPr>
            <p:ph idx="1" type="body"/>
          </p:nvPr>
        </p:nvSpPr>
        <p:spPr>
          <a:xfrm>
            <a:off x="819150" y="1385600"/>
            <a:ext cx="7505700" cy="3421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95"/>
              <a:t>"In the process of training Support Vector Machines (SVMs) by decomposition methods, working set selection is an important technique, and some exciting schemes were employed into this field. To improve working set selection, we propose a new model for working set selection in sequential minimal optimization (SMO) decomposition methods. In this model, it selects B as working set without reselection. Some properties are given by simple proof, and experiments demonstrate that the proposed method is in general faster than existing methods."</a:t>
            </a:r>
            <a:endParaRPr sz="3095"/>
          </a:p>
          <a:p>
            <a:pPr indent="0" lvl="0" marL="0" rtl="0" algn="ctr">
              <a:spcBef>
                <a:spcPts val="1200"/>
              </a:spcBef>
              <a:spcAft>
                <a:spcPts val="0"/>
              </a:spcAft>
              <a:buNone/>
            </a:pPr>
            <a:r>
              <a:t/>
            </a:r>
            <a:endParaRPr b="1" sz="3845"/>
          </a:p>
          <a:p>
            <a:pPr indent="0" lvl="0" marL="0" rtl="0" algn="ctr">
              <a:spcBef>
                <a:spcPts val="1200"/>
              </a:spcBef>
              <a:spcAft>
                <a:spcPts val="0"/>
              </a:spcAft>
              <a:buNone/>
            </a:pPr>
            <a:r>
              <a:rPr b="1" lang="en" sz="3845"/>
              <a:t>This is a Computer Science paper classified as Statistics!</a:t>
            </a:r>
            <a:endParaRPr b="1" sz="384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DistilBERT Classification Report</a:t>
            </a:r>
            <a:endParaRPr/>
          </a:p>
        </p:txBody>
      </p:sp>
      <p:sp>
        <p:nvSpPr>
          <p:cNvPr id="189" name="Google Shape;18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819150" y="1533525"/>
            <a:ext cx="7441825" cy="322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