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9" r:id="rId3"/>
    <p:sldId id="260" r:id="rId4"/>
    <p:sldId id="257" r:id="rId5"/>
    <p:sldId id="256" r:id="rId6"/>
    <p:sldId id="258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93160-2945-40AB-9C18-E27AE55D8A55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30EFC-8AA0-47FC-974B-BFE7986977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Mathématiques 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Koenderink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Legendre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Empiriques 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Lewis,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Minnaert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Meister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Staylor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Cosnefroy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Géométriques : Cook, Torrance, Ward,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Deering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Turbides 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Jacquemoud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Hybrides :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Roujean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Snyder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Modèles Semi-Empiriques : Rahman et Schlick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0EFC-8AA0-47FC-974B-BFE7986977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take a diffuse sample and compute its contribution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take a specular sample and compute its contribution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contribution is 0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30EFC-8AA0-47FC-974B-BFE79869775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7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9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88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9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7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6ECA-07A1-44D7-8515-372A0081AE8F}" type="datetimeFigureOut">
              <a:rPr lang="fr-FR" smtClean="0"/>
              <a:t>03/02/2011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2435-DFA1-44F0-9FB4-7EE29E0906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8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 de lancé </a:t>
            </a:r>
            <a:r>
              <a:rPr lang="fr-FR" dirty="0"/>
              <a:t>de rayons de Monte Carlo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O=observateur; </a:t>
            </a:r>
            <a:r>
              <a:rPr lang="fr-FR" dirty="0" err="1"/>
              <a:t>NbMax</a:t>
            </a:r>
            <a:r>
              <a:rPr lang="fr-FR" dirty="0"/>
              <a:t>=max de rayons à lancer; r=max de rebonds</a:t>
            </a:r>
          </a:p>
          <a:p>
            <a:r>
              <a:rPr lang="fr-FR" dirty="0"/>
              <a:t>1: </a:t>
            </a:r>
            <a:r>
              <a:rPr lang="fr-FR" dirty="0" smtClean="0"/>
              <a:t>pour tous </a:t>
            </a:r>
            <a:r>
              <a:rPr lang="fr-FR" dirty="0"/>
              <a:t>les </a:t>
            </a:r>
            <a:r>
              <a:rPr lang="fr-FR" dirty="0" smtClean="0"/>
              <a:t>pixel P </a:t>
            </a:r>
            <a:r>
              <a:rPr lang="fr-FR" dirty="0"/>
              <a:t>de l’image faire </a:t>
            </a:r>
          </a:p>
          <a:p>
            <a:r>
              <a:rPr lang="fr-FR" dirty="0"/>
              <a:t>2: Intersection I=</a:t>
            </a:r>
            <a:r>
              <a:rPr lang="fr-FR" dirty="0" err="1"/>
              <a:t>LancerRayon</a:t>
            </a:r>
            <a:r>
              <a:rPr lang="fr-FR" dirty="0"/>
              <a:t>(OP).</a:t>
            </a:r>
          </a:p>
          <a:p>
            <a:r>
              <a:rPr lang="fr-FR" dirty="0"/>
              <a:t>3: si </a:t>
            </a:r>
            <a:r>
              <a:rPr lang="fr-FR" dirty="0" smtClean="0"/>
              <a:t>I existe alors</a:t>
            </a:r>
            <a:endParaRPr lang="fr-FR" dirty="0"/>
          </a:p>
          <a:p>
            <a:r>
              <a:rPr lang="fr-FR" dirty="0"/>
              <a:t>3: </a:t>
            </a:r>
            <a:r>
              <a:rPr lang="fr-FR" dirty="0" smtClean="0"/>
              <a:t>Entier </a:t>
            </a:r>
            <a:r>
              <a:rPr lang="fr-FR" dirty="0" err="1" smtClean="0"/>
              <a:t>NbLance</a:t>
            </a:r>
            <a:r>
              <a:rPr lang="fr-FR" dirty="0" smtClean="0"/>
              <a:t>=1 </a:t>
            </a:r>
            <a:r>
              <a:rPr lang="fr-FR" dirty="0"/>
              <a:t>; </a:t>
            </a:r>
            <a:r>
              <a:rPr lang="fr-FR" dirty="0" smtClean="0"/>
              <a:t>Couleur Ci</a:t>
            </a:r>
            <a:r>
              <a:rPr lang="fr-FR" dirty="0"/>
              <a:t>= couleur(I) ; </a:t>
            </a:r>
            <a:r>
              <a:rPr lang="fr-FR" dirty="0" smtClean="0"/>
              <a:t>Couleur Cp</a:t>
            </a:r>
            <a:r>
              <a:rPr lang="fr-FR" dirty="0"/>
              <a:t>= nulle</a:t>
            </a:r>
          </a:p>
          <a:p>
            <a:r>
              <a:rPr lang="fr-FR" dirty="0"/>
              <a:t>4: tant que faire</a:t>
            </a:r>
          </a:p>
          <a:p>
            <a:r>
              <a:rPr lang="fr-FR" dirty="0"/>
              <a:t>5:DirectionD=</a:t>
            </a:r>
            <a:r>
              <a:rPr lang="fr-FR" dirty="0" err="1"/>
              <a:t>TirerDirectionRef</a:t>
            </a:r>
            <a:r>
              <a:rPr lang="fr-FR" dirty="0"/>
              <a:t>(BRDF(I))</a:t>
            </a:r>
          </a:p>
          <a:p>
            <a:r>
              <a:rPr lang="fr-FR" dirty="0"/>
              <a:t>6: </a:t>
            </a:r>
            <a:r>
              <a:rPr lang="fr-FR" dirty="0" err="1"/>
              <a:t>LancerRayonRecursif</a:t>
            </a:r>
            <a:r>
              <a:rPr lang="fr-FR" dirty="0"/>
              <a:t>(</a:t>
            </a:r>
            <a:r>
              <a:rPr lang="fr-FR" dirty="0" err="1"/>
              <a:t>ID,r,Ci</a:t>
            </a:r>
            <a:r>
              <a:rPr lang="fr-FR" dirty="0"/>
              <a:t>)</a:t>
            </a:r>
          </a:p>
          <a:p>
            <a:r>
              <a:rPr lang="fr-FR" dirty="0"/>
              <a:t>7: </a:t>
            </a:r>
            <a:r>
              <a:rPr lang="fr-FR" dirty="0" err="1"/>
              <a:t>NbLance</a:t>
            </a:r>
            <a:r>
              <a:rPr lang="fr-FR" dirty="0"/>
              <a:t>=NbLance+1</a:t>
            </a:r>
          </a:p>
          <a:p>
            <a:r>
              <a:rPr lang="fr-FR" dirty="0"/>
              <a:t>7: Cp= </a:t>
            </a:r>
            <a:r>
              <a:rPr lang="fr-FR" dirty="0" err="1"/>
              <a:t>Cp+Ci</a:t>
            </a:r>
            <a:endParaRPr lang="fr-FR" dirty="0"/>
          </a:p>
          <a:p>
            <a:r>
              <a:rPr lang="fr-FR" dirty="0"/>
              <a:t>7: fin tant que</a:t>
            </a:r>
          </a:p>
          <a:p>
            <a:r>
              <a:rPr lang="fr-FR" dirty="0"/>
              <a:t>10:Afficher le pixel </a:t>
            </a:r>
            <a:r>
              <a:rPr lang="fr-FR" dirty="0" smtClean="0"/>
              <a:t>P de </a:t>
            </a:r>
            <a:r>
              <a:rPr lang="fr-FR" dirty="0"/>
              <a:t>couleur</a:t>
            </a:r>
          </a:p>
          <a:p>
            <a:r>
              <a:rPr lang="fr-FR" dirty="0"/>
              <a:t>11: fin si</a:t>
            </a:r>
          </a:p>
          <a:p>
            <a:r>
              <a:rPr lang="fr-FR" dirty="0"/>
              <a:t>11: fin </a:t>
            </a:r>
            <a:r>
              <a:rPr lang="fr-FR" dirty="0" smtClean="0"/>
              <a:t>pour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33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 </a:t>
            </a:r>
            <a:r>
              <a:rPr lang="fr-FR" dirty="0"/>
              <a:t>Elimination des parties </a:t>
            </a:r>
            <a:r>
              <a:rPr lang="fr-FR" dirty="0" smtClean="0"/>
              <a:t>cachées</a:t>
            </a:r>
          </a:p>
          <a:p>
            <a:pPr lvl="2"/>
            <a:r>
              <a:rPr lang="fr-FR" dirty="0" smtClean="0"/>
              <a:t>Intersection rayons de lumière</a:t>
            </a:r>
          </a:p>
          <a:p>
            <a:pPr lvl="2"/>
            <a:r>
              <a:rPr lang="fr-FR" dirty="0" smtClean="0"/>
              <a:t>Intersection rayons d’ombres</a:t>
            </a:r>
            <a:endParaRPr lang="fr-FR" dirty="0"/>
          </a:p>
          <a:p>
            <a:r>
              <a:rPr lang="fr-FR" dirty="0" smtClean="0"/>
              <a:t>Evaluation </a:t>
            </a:r>
            <a:r>
              <a:rPr lang="fr-FR" dirty="0"/>
              <a:t>de l'apparence locale d'une </a:t>
            </a:r>
            <a:r>
              <a:rPr lang="fr-FR" dirty="0" smtClean="0"/>
              <a:t>surface</a:t>
            </a:r>
          </a:p>
          <a:p>
            <a:pPr lvl="2"/>
            <a:r>
              <a:rPr lang="fr-FR" dirty="0" smtClean="0"/>
              <a:t>BRDF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/>
              <a:t>Textures </a:t>
            </a:r>
            <a:r>
              <a:rPr lang="fr-FR" dirty="0" smtClean="0"/>
              <a:t>...</a:t>
            </a:r>
          </a:p>
          <a:p>
            <a:pPr lvl="2"/>
            <a:r>
              <a:rPr lang="fr-FR" dirty="0" smtClean="0"/>
              <a:t>Modélisation de la réflectance </a:t>
            </a:r>
          </a:p>
          <a:p>
            <a:pPr lvl="3"/>
            <a:r>
              <a:rPr lang="fr-FR" dirty="0" smtClean="0"/>
              <a:t>Difractions</a:t>
            </a:r>
          </a:p>
          <a:p>
            <a:pPr lvl="3"/>
            <a:r>
              <a:rPr lang="fr-FR" dirty="0" smtClean="0"/>
              <a:t>Réflexions</a:t>
            </a:r>
          </a:p>
          <a:p>
            <a:pPr lvl="3"/>
            <a:r>
              <a:rPr lang="fr-FR" dirty="0" smtClean="0"/>
              <a:t>Diffus</a:t>
            </a:r>
          </a:p>
          <a:p>
            <a:pPr lvl="3"/>
            <a:r>
              <a:rPr lang="fr-FR" dirty="0" smtClean="0"/>
              <a:t>Spéculaire</a:t>
            </a:r>
            <a:endParaRPr lang="fr-FR" dirty="0"/>
          </a:p>
          <a:p>
            <a:r>
              <a:rPr lang="fr-FR" dirty="0" smtClean="0"/>
              <a:t>Evaluation </a:t>
            </a:r>
            <a:r>
              <a:rPr lang="fr-FR" dirty="0"/>
              <a:t>de l'éclairage global de la </a:t>
            </a:r>
            <a:r>
              <a:rPr lang="fr-FR" dirty="0" smtClean="0"/>
              <a:t>scène</a:t>
            </a:r>
          </a:p>
          <a:p>
            <a:pPr lvl="2"/>
            <a:r>
              <a:rPr lang="fr-FR" dirty="0" smtClean="0"/>
              <a:t>Eclairage indirect</a:t>
            </a:r>
          </a:p>
          <a:p>
            <a:pPr lvl="2"/>
            <a:r>
              <a:rPr lang="fr-FR" dirty="0" smtClean="0"/>
              <a:t>Approximation par Monte Carlo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9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réflectance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48880"/>
            <a:ext cx="4247078" cy="263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6680" y="5153991"/>
            <a:ext cx="7269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Problématique </a:t>
            </a:r>
            <a:r>
              <a:rPr lang="fr-FR" dirty="0"/>
              <a:t>de </a:t>
            </a:r>
            <a:r>
              <a:rPr lang="fr-FR" dirty="0" smtClean="0"/>
              <a:t>recherche pluridisciplinaire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Optique physique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Informatique graphique</a:t>
            </a:r>
          </a:p>
          <a:p>
            <a:r>
              <a:rPr lang="fr-FR" dirty="0"/>
              <a:t>Directement lié à: </a:t>
            </a:r>
            <a:r>
              <a:rPr lang="fr-FR" b="1" dirty="0"/>
              <a:t>Radiométrie, Photométrie, et </a:t>
            </a:r>
            <a:r>
              <a:rPr lang="fr-FR" b="1" dirty="0" smtClean="0"/>
              <a:t>Colorimétrie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43608" y="126876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Phénomène physique général: réémission de la </a:t>
            </a:r>
            <a:r>
              <a:rPr lang="fr-FR" dirty="0" smtClean="0"/>
              <a:t>lumière par un matériau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7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Modélisation de la réflectance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fr-FR" sz="1700" dirty="0"/>
              <a:t>L</a:t>
            </a:r>
            <a:r>
              <a:rPr lang="fr-FR" sz="1700" dirty="0" smtClean="0"/>
              <a:t>a qualité </a:t>
            </a:r>
            <a:r>
              <a:rPr lang="fr-FR" sz="1700" dirty="0"/>
              <a:t>d</a:t>
            </a:r>
            <a:r>
              <a:rPr lang="fr-FR" sz="1700" dirty="0" smtClean="0"/>
              <a:t>u rendu de l’image de synthèse est corrélées à l’estimation de la </a:t>
            </a:r>
            <a:r>
              <a:rPr lang="fr-FR" sz="1700" dirty="0" err="1" smtClean="0"/>
              <a:t>Brdf</a:t>
            </a:r>
            <a:r>
              <a:rPr lang="fr-FR" sz="1700" dirty="0" smtClean="0"/>
              <a:t>   </a:t>
            </a:r>
          </a:p>
          <a:p>
            <a:r>
              <a:rPr lang="fr-FR" sz="1700" dirty="0" smtClean="0"/>
              <a:t>Les modèles les plus connus et analysés: </a:t>
            </a:r>
            <a:r>
              <a:rPr lang="en-US" sz="1700" dirty="0" err="1"/>
              <a:t>Phong</a:t>
            </a:r>
            <a:r>
              <a:rPr lang="en-US" sz="1700" dirty="0"/>
              <a:t> </a:t>
            </a:r>
            <a:r>
              <a:rPr lang="en-US" sz="1700" dirty="0" smtClean="0"/>
              <a:t>,</a:t>
            </a:r>
            <a:r>
              <a:rPr lang="en-US" sz="1700" dirty="0" err="1" smtClean="0"/>
              <a:t>Lafortune</a:t>
            </a:r>
            <a:r>
              <a:rPr lang="en-US" sz="1700" dirty="0" smtClean="0"/>
              <a:t> et </a:t>
            </a:r>
            <a:r>
              <a:rPr lang="en-US" sz="1700" dirty="0" err="1" smtClean="0"/>
              <a:t>Blinn-Phong</a:t>
            </a:r>
            <a:endParaRPr lang="en-US" sz="1700" dirty="0" smtClean="0"/>
          </a:p>
          <a:p>
            <a:r>
              <a:rPr lang="en-US" sz="1700" dirty="0" smtClean="0"/>
              <a:t>Beaucoup </a:t>
            </a:r>
            <a:r>
              <a:rPr lang="en-US" sz="1700" dirty="0" err="1" smtClean="0"/>
              <a:t>d’autres</a:t>
            </a:r>
            <a:r>
              <a:rPr lang="en-US" sz="1700" dirty="0" smtClean="0"/>
              <a:t> existent: </a:t>
            </a:r>
            <a:r>
              <a:rPr lang="fr-FR" sz="1700" dirty="0" smtClean="0"/>
              <a:t>Cook-Torrance</a:t>
            </a:r>
            <a:endParaRPr lang="fr-FR" sz="1700" dirty="0"/>
          </a:p>
          <a:p>
            <a:r>
              <a:rPr lang="fr-FR" sz="1700" dirty="0" smtClean="0"/>
              <a:t>L’échantillonnage représente tout un domaine d’étude du rendu d’image dans le but d’approcher au mieux le modèle physique en réduisant la variance.</a:t>
            </a:r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1700" dirty="0" smtClean="0"/>
              <a:t>Notre modèle correspond à celui implémenté par default dans </a:t>
            </a:r>
            <a:r>
              <a:rPr lang="fr-FR" sz="1700" dirty="0" err="1"/>
              <a:t>O</a:t>
            </a:r>
            <a:r>
              <a:rPr lang="fr-FR" sz="1700" dirty="0" err="1" smtClean="0"/>
              <a:t>penGl</a:t>
            </a:r>
            <a:r>
              <a:rPr lang="fr-FR" sz="1700" dirty="0" smtClean="0"/>
              <a:t>: Le modèle de </a:t>
            </a:r>
            <a:r>
              <a:rPr lang="fr-FR" sz="1700" dirty="0" err="1" smtClean="0"/>
              <a:t>phong</a:t>
            </a:r>
            <a:r>
              <a:rPr lang="fr-FR" sz="1700" dirty="0" smtClean="0"/>
              <a:t>:</a:t>
            </a:r>
          </a:p>
          <a:p>
            <a:pPr lvl="3"/>
            <a:r>
              <a:rPr lang="fr-FR" sz="1400" dirty="0"/>
              <a:t>simple à </a:t>
            </a:r>
            <a:r>
              <a:rPr lang="fr-FR" sz="1400" dirty="0" smtClean="0"/>
              <a:t>paramétrer</a:t>
            </a:r>
          </a:p>
          <a:p>
            <a:pPr lvl="3"/>
            <a:r>
              <a:rPr lang="fr-FR" sz="1400" dirty="0" smtClean="0"/>
              <a:t>Rapide en exécution </a:t>
            </a:r>
            <a:endParaRPr lang="fr-FR" sz="1400" dirty="0"/>
          </a:p>
          <a:p>
            <a:pPr lvl="3"/>
            <a:r>
              <a:rPr lang="fr-FR" sz="1400" dirty="0" smtClean="0"/>
              <a:t>Représente les plastiques</a:t>
            </a:r>
            <a:r>
              <a:rPr lang="fr-FR" sz="1400" dirty="0"/>
              <a:t>, surfaces diffuses</a:t>
            </a:r>
            <a:endParaRPr lang="fr-FR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5514975" cy="1390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5553075" cy="13673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4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611" y="116632"/>
            <a:ext cx="7772400" cy="1470025"/>
          </a:xfrm>
        </p:spPr>
        <p:txBody>
          <a:bodyPr/>
          <a:lstStyle/>
          <a:p>
            <a:r>
              <a:rPr lang="fr-FR" dirty="0" smtClean="0"/>
              <a:t>Monte Carlo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4657"/>
            <a:ext cx="2847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4692"/>
            <a:ext cx="3619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9" y="3679375"/>
            <a:ext cx="1333500" cy="290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24790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la BRDF.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modèle</a:t>
            </a:r>
            <a:r>
              <a:rPr lang="en-US" dirty="0" smtClean="0"/>
              <a:t> de </a:t>
            </a:r>
            <a:r>
              <a:rPr lang="en-US" dirty="0" err="1" smtClean="0"/>
              <a:t>phong</a:t>
            </a:r>
            <a:r>
              <a:rPr lang="en-US" dirty="0" smtClean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87" y="1770077"/>
            <a:ext cx="40005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635896" y="2122502"/>
            <a:ext cx="792088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112474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Approcher l’intégrale, par une somme pondérée dont on fait la moyenne, quadrature de Monte Carlo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27" y="5585188"/>
            <a:ext cx="153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26" y="6271378"/>
            <a:ext cx="9620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5612339"/>
            <a:ext cx="13811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63888" y="5903889"/>
            <a:ext cx="230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Projection dans l’espace cartésien</a:t>
            </a:r>
            <a:endParaRPr lang="fr-FR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35896" y="6155264"/>
            <a:ext cx="201622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452320" y="5585188"/>
            <a:ext cx="72008" cy="1113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7625615" y="5924431"/>
            <a:ext cx="11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Nouvelle Direction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1403648" y="4996636"/>
            <a:ext cx="7865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Importance sampling: </a:t>
            </a:r>
            <a:r>
              <a:rPr lang="en-US" dirty="0" err="1" smtClean="0"/>
              <a:t>échantillonnage</a:t>
            </a:r>
            <a:r>
              <a:rPr lang="en-US" dirty="0" smtClean="0"/>
              <a:t>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de </a:t>
            </a:r>
            <a:r>
              <a:rPr lang="en-US" dirty="0" err="1" smtClean="0"/>
              <a:t>densité</a:t>
            </a:r>
            <a:r>
              <a:rPr lang="en-US" dirty="0" smtClean="0"/>
              <a:t> de </a:t>
            </a:r>
            <a:r>
              <a:rPr lang="en-US" dirty="0" err="1" smtClean="0"/>
              <a:t>probabilité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02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Roulette Russe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Double utilisation: détermine la profondeur des rayons et le type de rayon émis</a:t>
            </a:r>
          </a:p>
          <a:p>
            <a:endParaRPr lang="fr-FR" sz="2000" dirty="0"/>
          </a:p>
          <a:p>
            <a:r>
              <a:rPr lang="fr-FR" sz="2000" dirty="0" smtClean="0"/>
              <a:t>Utilisation d’un nombre aléatoire pour diminuer l’importance de l’apport du rayon jusqu’à absorption.</a:t>
            </a:r>
          </a:p>
          <a:p>
            <a:r>
              <a:rPr lang="fr-FR" sz="2000" dirty="0" smtClean="0"/>
              <a:t>Dans le cas de matériaux spéculaire, une composante spéculaire est aussi présente donc l’aléatoire pondéré par la composante spéculaire choisi si le la contribution est diffuse ou spéculaire.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6468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l’éclairage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Un éclairage direct: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lancer </a:t>
            </a:r>
            <a:r>
              <a:rPr lang="fr-FR" dirty="0"/>
              <a:t>d’un rayon d’ombrage depuis le </a:t>
            </a:r>
            <a:r>
              <a:rPr lang="fr-FR" dirty="0" smtClean="0"/>
              <a:t>point d’intersection </a:t>
            </a:r>
            <a:r>
              <a:rPr lang="fr-FR" dirty="0"/>
              <a:t>vers chaque source</a:t>
            </a:r>
          </a:p>
          <a:p>
            <a:pPr marL="0" indent="0">
              <a:buNone/>
            </a:pPr>
            <a:r>
              <a:rPr lang="fr-FR" dirty="0"/>
              <a:t>=&gt; </a:t>
            </a:r>
            <a:r>
              <a:rPr lang="fr-FR" b="1" dirty="0" smtClean="0"/>
              <a:t>obtention zone cachés: ombres </a:t>
            </a:r>
          </a:p>
          <a:p>
            <a:pPr marL="0" indent="0">
              <a:buNone/>
            </a:pPr>
            <a:r>
              <a:rPr lang="fr-FR" dirty="0"/>
              <a:t>Un éclairage </a:t>
            </a:r>
            <a:r>
              <a:rPr lang="fr-FR" dirty="0" smtClean="0"/>
              <a:t>indirect: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lancer </a:t>
            </a:r>
            <a:r>
              <a:rPr lang="fr-FR" dirty="0"/>
              <a:t>d’un rayon réfléchi et/ou réfracté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=&gt; </a:t>
            </a:r>
            <a:r>
              <a:rPr lang="fr-FR" b="1" dirty="0" smtClean="0"/>
              <a:t>Calcul des </a:t>
            </a:r>
            <a:r>
              <a:rPr lang="fr-FR" b="1" dirty="0"/>
              <a:t>reflets et </a:t>
            </a:r>
            <a:r>
              <a:rPr lang="fr-FR" b="1" dirty="0" smtClean="0"/>
              <a:t>de la transparence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78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3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87824" y="0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Illumination</a:t>
            </a:r>
            <a:r>
              <a:rPr lang="fr-FR" sz="2800" dirty="0"/>
              <a:t> </a:t>
            </a:r>
            <a:r>
              <a:rPr lang="fr-FR" sz="2800" b="1" dirty="0"/>
              <a:t>d</a:t>
            </a:r>
            <a:r>
              <a:rPr lang="fr-FR" sz="2800" b="1" dirty="0" smtClean="0"/>
              <a:t>irecte</a:t>
            </a:r>
            <a:endParaRPr lang="fr-F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9168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Rayons d’ombrage</a:t>
            </a:r>
            <a:endParaRPr lang="fr-FR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87824" y="2286164"/>
            <a:ext cx="0" cy="171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5856" y="2286164"/>
            <a:ext cx="1620000" cy="1552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503" y="523220"/>
            <a:ext cx="818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l’apport des sources lumineuses directes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82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1" y="74789"/>
            <a:ext cx="39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Illumination</a:t>
            </a:r>
            <a:r>
              <a:rPr lang="fr-FR" sz="2400" dirty="0"/>
              <a:t> </a:t>
            </a:r>
            <a:r>
              <a:rPr lang="fr-FR" sz="2400" b="1" dirty="0" smtClean="0"/>
              <a:t>Indirecte</a:t>
            </a:r>
            <a:endParaRPr lang="fr-FR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63688" y="229106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Rayons d’ombrage</a:t>
            </a:r>
            <a:endParaRPr lang="fr-FR" b="1" i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31840" y="2660401"/>
            <a:ext cx="0" cy="171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19872" y="2660401"/>
            <a:ext cx="1620000" cy="1552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1273" y="29609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Rayon réfléchi</a:t>
            </a:r>
            <a:endParaRPr lang="fr-FR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08104" y="3330280"/>
            <a:ext cx="1546239" cy="1898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1503" y="523220"/>
            <a:ext cx="818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 de l’apport de manière indirecte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50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510</Words>
  <Application>Microsoft Office PowerPoint</Application>
  <PresentationFormat>On-screen Show (4:3)</PresentationFormat>
  <Paragraphs>83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Algorithme de lancé de rayons de Monte Carlo </vt:lpstr>
      <vt:lpstr>PowerPoint Presentation</vt:lpstr>
      <vt:lpstr>La réflectance</vt:lpstr>
      <vt:lpstr>Modélisation de la réflectance</vt:lpstr>
      <vt:lpstr>Monte Carlo</vt:lpstr>
      <vt:lpstr>Roulette Russe</vt:lpstr>
      <vt:lpstr>Calcul de l’éclairage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</dc:title>
  <dc:creator>Arnaud</dc:creator>
  <cp:lastModifiedBy>Arnaud</cp:lastModifiedBy>
  <cp:revision>35</cp:revision>
  <dcterms:created xsi:type="dcterms:W3CDTF">2011-01-31T16:34:40Z</dcterms:created>
  <dcterms:modified xsi:type="dcterms:W3CDTF">2011-02-03T21:40:00Z</dcterms:modified>
</cp:coreProperties>
</file>