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948" autoAdjust="0"/>
  </p:normalViewPr>
  <p:slideViewPr>
    <p:cSldViewPr snapToGrid="0">
      <p:cViewPr varScale="1">
        <p:scale>
          <a:sx n="37" d="100"/>
          <a:sy n="37" d="100"/>
        </p:scale>
        <p:origin x="19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C6AA4-E096-48B1-98B9-46E62579B06F}"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693C3-9A1E-4DF7-9F1A-9D6CC7637340}" type="slidenum">
              <a:rPr lang="en-US" smtClean="0"/>
              <a:t>‹#›</a:t>
            </a:fld>
            <a:endParaRPr lang="en-US"/>
          </a:p>
        </p:txBody>
      </p:sp>
    </p:spTree>
    <p:extLst>
      <p:ext uri="{BB962C8B-B14F-4D97-AF65-F5344CB8AC3E}">
        <p14:creationId xmlns:p14="http://schemas.microsoft.com/office/powerpoint/2010/main" val="136153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Software Defined Load Balancer</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Service Registry</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Configuration Service</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Reliable Cloud Messaging</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API Gateways</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3</a:t>
            </a:fld>
            <a:endParaRPr lang="en-US"/>
          </a:p>
        </p:txBody>
      </p:sp>
    </p:spTree>
    <p:extLst>
      <p:ext uri="{BB962C8B-B14F-4D97-AF65-F5344CB8AC3E}">
        <p14:creationId xmlns:p14="http://schemas.microsoft.com/office/powerpoint/2010/main" val="2260885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Spring Cloud Feign works on a declarative principle. When using Feign, we write declarative REST service interfaces at the client, and use those interfaces to program the client.</a:t>
            </a:r>
          </a:p>
          <a:p>
            <a:r>
              <a:rPr lang="en-US" sz="1200" b="0" i="0" u="none" strike="noStrike" kern="1200" baseline="0" dirty="0">
                <a:solidFill>
                  <a:schemeClr val="tx1"/>
                </a:solidFill>
                <a:latin typeface="+mn-lt"/>
                <a:ea typeface="+mn-ea"/>
                <a:cs typeface="+mn-cs"/>
              </a:rPr>
              <a:t>The developer need not worry about the implementation of this interface. This will be dynamically provisioned by Spring at runtime. With this declarative approach, developers need not get into the details of the HTTP level APIs provided by </a:t>
            </a:r>
            <a:r>
              <a:rPr lang="en-US" sz="1200" b="0" i="0" u="none" strike="noStrike" kern="1200" baseline="0" dirty="0" err="1">
                <a:solidFill>
                  <a:schemeClr val="tx1"/>
                </a:solidFill>
                <a:latin typeface="+mn-lt"/>
                <a:ea typeface="+mn-ea"/>
                <a:cs typeface="+mn-cs"/>
              </a:rPr>
              <a:t>RestTemplate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dirty="0"/>
              <a:t>It used to be:</a:t>
            </a:r>
          </a:p>
          <a:p>
            <a:r>
              <a:rPr lang="en-US" sz="1200" b="0" i="0" u="none" strike="noStrike" kern="1200" baseline="0" dirty="0">
                <a:solidFill>
                  <a:schemeClr val="tx1"/>
                </a:solidFill>
                <a:latin typeface="+mn-lt"/>
                <a:ea typeface="+mn-ea"/>
                <a:cs typeface="+mn-cs"/>
              </a:rPr>
              <a:t>Fare </a:t>
            </a:r>
            <a:r>
              <a:rPr lang="en-US" sz="1200" b="0" i="0" u="none" strike="noStrike" kern="1200" baseline="0" dirty="0" err="1">
                <a:solidFill>
                  <a:schemeClr val="tx1"/>
                </a:solidFill>
                <a:latin typeface="+mn-lt"/>
                <a:ea typeface="+mn-ea"/>
                <a:cs typeface="+mn-cs"/>
              </a:rPr>
              <a:t>fare</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restTemplate.getForObject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FareURL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get?flightNumber</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record.getFlightNumber</a:t>
            </a:r>
            <a:r>
              <a:rPr lang="en-US" sz="1200" b="0" i="0" u="none" strike="noStrike" kern="1200" baseline="0" dirty="0">
                <a:solidFill>
                  <a:schemeClr val="tx1"/>
                </a:solidFill>
                <a:latin typeface="+mn-lt"/>
                <a:ea typeface="+mn-ea"/>
                <a:cs typeface="+mn-cs"/>
              </a:rPr>
              <a:t>()+"&amp;</a:t>
            </a:r>
            <a:r>
              <a:rPr lang="en-US" sz="1200" b="0" i="0" u="none" strike="noStrike" kern="1200" baseline="0" dirty="0" err="1">
                <a:solidFill>
                  <a:schemeClr val="tx1"/>
                </a:solidFill>
                <a:latin typeface="+mn-lt"/>
                <a:ea typeface="+mn-ea"/>
                <a:cs typeface="+mn-cs"/>
              </a:rPr>
              <a:t>flightDate</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record.getFlightDate</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Fare.class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Using Feign as a new </a:t>
            </a:r>
            <a:r>
              <a:rPr lang="en-US" sz="1200" b="0" i="0" u="none" strike="noStrike" kern="1200" baseline="0" dirty="0" err="1">
                <a:solidFill>
                  <a:schemeClr val="tx1"/>
                </a:solidFill>
                <a:latin typeface="+mn-lt"/>
                <a:ea typeface="+mn-ea"/>
                <a:cs typeface="+mn-cs"/>
              </a:rPr>
              <a:t>FareServiceProxy</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FeignClient</a:t>
            </a:r>
            <a:r>
              <a:rPr lang="en-US" sz="1200" b="0" i="0" u="none" strike="noStrike" kern="1200" baseline="0" dirty="0">
                <a:solidFill>
                  <a:schemeClr val="tx1"/>
                </a:solidFill>
                <a:latin typeface="+mn-lt"/>
                <a:ea typeface="+mn-ea"/>
                <a:cs typeface="+mn-cs"/>
              </a:rPr>
              <a:t>(name="fares-proxy", </a:t>
            </a:r>
            <a:r>
              <a:rPr lang="en-US" sz="1200" b="0" i="0" u="none" strike="noStrike" kern="1200" baseline="0" dirty="0" err="1">
                <a:solidFill>
                  <a:schemeClr val="tx1"/>
                </a:solidFill>
                <a:latin typeface="+mn-lt"/>
                <a:ea typeface="+mn-ea"/>
                <a:cs typeface="+mn-cs"/>
              </a:rPr>
              <a:t>url</a:t>
            </a:r>
            <a:r>
              <a:rPr lang="en-US" sz="1200" b="0" i="0" u="none" strike="noStrike" kern="1200" baseline="0" dirty="0">
                <a:solidFill>
                  <a:schemeClr val="tx1"/>
                </a:solidFill>
                <a:latin typeface="+mn-lt"/>
                <a:ea typeface="+mn-ea"/>
                <a:cs typeface="+mn-cs"/>
              </a:rPr>
              <a:t>="localhost:8080/fares")</a:t>
            </a:r>
          </a:p>
          <a:p>
            <a:r>
              <a:rPr lang="en-US" sz="1200" b="0" i="0" u="none" strike="noStrike" kern="1200" baseline="0" dirty="0">
                <a:solidFill>
                  <a:schemeClr val="tx1"/>
                </a:solidFill>
                <a:latin typeface="+mn-lt"/>
                <a:ea typeface="+mn-ea"/>
                <a:cs typeface="+mn-cs"/>
              </a:rPr>
              <a:t>public interface </a:t>
            </a:r>
            <a:r>
              <a:rPr lang="en-US" sz="1200" b="0" i="0" u="none" strike="noStrike" kern="1200" baseline="0" dirty="0" err="1">
                <a:solidFill>
                  <a:schemeClr val="tx1"/>
                </a:solidFill>
                <a:latin typeface="+mn-lt"/>
                <a:ea typeface="+mn-ea"/>
                <a:cs typeface="+mn-cs"/>
              </a:rPr>
              <a:t>FareServiceProxy</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RequestMapping</a:t>
            </a:r>
            <a:r>
              <a:rPr lang="en-US" sz="1200" b="0" i="0" u="none" strike="noStrike" kern="1200" baseline="0" dirty="0">
                <a:solidFill>
                  <a:schemeClr val="tx1"/>
                </a:solidFill>
                <a:latin typeface="+mn-lt"/>
                <a:ea typeface="+mn-ea"/>
                <a:cs typeface="+mn-cs"/>
              </a:rPr>
              <a:t>(value = "/get", method=</a:t>
            </a:r>
            <a:r>
              <a:rPr lang="en-US" sz="1200" b="0" i="0" u="none" strike="noStrike" kern="1200" baseline="0" dirty="0" err="1">
                <a:solidFill>
                  <a:schemeClr val="tx1"/>
                </a:solidFill>
                <a:latin typeface="+mn-lt"/>
                <a:ea typeface="+mn-ea"/>
                <a:cs typeface="+mn-cs"/>
              </a:rPr>
              <a:t>RequestMethod.GET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Fare </a:t>
            </a:r>
            <a:r>
              <a:rPr lang="en-US" sz="1200" b="0" i="0" u="none" strike="noStrike" kern="1200" baseline="0" dirty="0" err="1">
                <a:solidFill>
                  <a:schemeClr val="tx1"/>
                </a:solidFill>
                <a:latin typeface="+mn-lt"/>
                <a:ea typeface="+mn-ea"/>
                <a:cs typeface="+mn-cs"/>
              </a:rPr>
              <a:t>getFare</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RequestParam</a:t>
            </a:r>
            <a:r>
              <a:rPr lang="en-US" sz="1200" b="0" i="0" u="none" strike="noStrike" kern="1200" baseline="0" dirty="0">
                <a:solidFill>
                  <a:schemeClr val="tx1"/>
                </a:solidFill>
                <a:latin typeface="+mn-lt"/>
                <a:ea typeface="+mn-ea"/>
                <a:cs typeface="+mn-cs"/>
              </a:rPr>
              <a:t>(value="</a:t>
            </a:r>
            <a:r>
              <a:rPr lang="en-US" sz="1200" b="0" i="0" u="none" strike="noStrike" kern="1200" baseline="0" dirty="0" err="1">
                <a:solidFill>
                  <a:schemeClr val="tx1"/>
                </a:solidFill>
                <a:latin typeface="+mn-lt"/>
                <a:ea typeface="+mn-ea"/>
                <a:cs typeface="+mn-cs"/>
              </a:rPr>
              <a:t>flightNumber</a:t>
            </a:r>
            <a:r>
              <a:rPr lang="en-US" sz="1200" b="0" i="0" u="none" strike="noStrike" kern="1200" baseline="0" dirty="0">
                <a:solidFill>
                  <a:schemeClr val="tx1"/>
                </a:solidFill>
                <a:latin typeface="+mn-lt"/>
                <a:ea typeface="+mn-ea"/>
                <a:cs typeface="+mn-cs"/>
              </a:rPr>
              <a:t>") String </a:t>
            </a:r>
            <a:r>
              <a:rPr lang="en-US" sz="1200" b="0" i="0" u="none" strike="noStrike" kern="1200" baseline="0" dirty="0" err="1">
                <a:solidFill>
                  <a:schemeClr val="tx1"/>
                </a:solidFill>
                <a:latin typeface="+mn-lt"/>
                <a:ea typeface="+mn-ea"/>
                <a:cs typeface="+mn-cs"/>
              </a:rPr>
              <a:t>flightNumber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RequestParam</a:t>
            </a:r>
            <a:r>
              <a:rPr lang="en-US" sz="1200" b="0" i="0" u="none" strike="noStrike" kern="1200" baseline="0" dirty="0">
                <a:solidFill>
                  <a:schemeClr val="tx1"/>
                </a:solidFill>
                <a:latin typeface="+mn-lt"/>
                <a:ea typeface="+mn-ea"/>
                <a:cs typeface="+mn-cs"/>
              </a:rPr>
              <a:t>(value="</a:t>
            </a:r>
            <a:r>
              <a:rPr lang="en-US" sz="1200" b="0" i="0" u="none" strike="noStrike" kern="1200" baseline="0" dirty="0" err="1">
                <a:solidFill>
                  <a:schemeClr val="tx1"/>
                </a:solidFill>
                <a:latin typeface="+mn-lt"/>
                <a:ea typeface="+mn-ea"/>
                <a:cs typeface="+mn-cs"/>
              </a:rPr>
              <a:t>flightDate</a:t>
            </a:r>
            <a:r>
              <a:rPr lang="en-US" sz="1200" b="0" i="0" u="none" strike="noStrike" kern="1200" baseline="0" dirty="0">
                <a:solidFill>
                  <a:schemeClr val="tx1"/>
                </a:solidFill>
                <a:latin typeface="+mn-lt"/>
                <a:ea typeface="+mn-ea"/>
                <a:cs typeface="+mn-cs"/>
              </a:rPr>
              <a:t>") String </a:t>
            </a:r>
            <a:r>
              <a:rPr lang="en-US" sz="1200" b="0" i="0" u="none" strike="noStrike" kern="1200" baseline="0" dirty="0" err="1">
                <a:solidFill>
                  <a:schemeClr val="tx1"/>
                </a:solidFill>
                <a:latin typeface="+mn-lt"/>
                <a:ea typeface="+mn-ea"/>
                <a:cs typeface="+mn-cs"/>
              </a:rPr>
              <a:t>flightDate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And add @</a:t>
            </a:r>
            <a:r>
              <a:rPr lang="en-US" sz="1200" b="0" i="0" u="none" strike="noStrike" kern="1200" baseline="0" dirty="0" err="1">
                <a:solidFill>
                  <a:schemeClr val="tx1"/>
                </a:solidFill>
                <a:latin typeface="+mn-lt"/>
                <a:ea typeface="+mn-ea"/>
                <a:cs typeface="+mn-cs"/>
              </a:rPr>
              <a:t>EnableFeignClients</a:t>
            </a:r>
            <a:r>
              <a:rPr lang="en-US" sz="1200" b="0" i="0" u="none" strike="noStrike" kern="1200" baseline="0" dirty="0">
                <a:solidFill>
                  <a:schemeClr val="tx1"/>
                </a:solidFill>
                <a:latin typeface="+mn-lt"/>
                <a:ea typeface="+mn-ea"/>
                <a:cs typeface="+mn-cs"/>
              </a:rPr>
              <a:t> at the class level of </a:t>
            </a:r>
            <a:r>
              <a:rPr lang="en-US" sz="1200" b="0" i="0" u="none" strike="noStrike" kern="1200" baseline="0" dirty="0" err="1">
                <a:solidFill>
                  <a:schemeClr val="tx1"/>
                </a:solidFill>
                <a:latin typeface="+mn-lt"/>
                <a:ea typeface="+mn-ea"/>
                <a:cs typeface="+mn-cs"/>
              </a:rPr>
              <a:t>BookingComponent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Also (see first line of this note, and replace it with this:</a:t>
            </a:r>
          </a:p>
          <a:p>
            <a:r>
              <a:rPr lang="en-US" sz="1200" b="0" i="0" u="none" strike="noStrike" kern="1200" baseline="0" dirty="0">
                <a:solidFill>
                  <a:schemeClr val="tx1"/>
                </a:solidFill>
                <a:latin typeface="+mn-lt"/>
                <a:ea typeface="+mn-ea"/>
                <a:cs typeface="+mn-cs"/>
              </a:rPr>
              <a:t>Fare = </a:t>
            </a:r>
            <a:r>
              <a:rPr lang="en-US" sz="1200" b="0" i="0" u="none" strike="noStrike" kern="1200" baseline="0" dirty="0" err="1">
                <a:solidFill>
                  <a:schemeClr val="tx1"/>
                </a:solidFill>
                <a:latin typeface="+mn-lt"/>
                <a:ea typeface="+mn-ea"/>
                <a:cs typeface="+mn-cs"/>
              </a:rPr>
              <a:t>fareServiceProxy.getFare</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record.getFlightNumber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record.getFlightDate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55693C3-9A1E-4DF7-9F1A-9D6CC7637340}" type="slidenum">
              <a:rPr lang="en-US" smtClean="0"/>
              <a:t>27</a:t>
            </a:fld>
            <a:endParaRPr lang="en-US"/>
          </a:p>
        </p:txBody>
      </p:sp>
    </p:spTree>
    <p:extLst>
      <p:ext uri="{BB962C8B-B14F-4D97-AF65-F5344CB8AC3E}">
        <p14:creationId xmlns:p14="http://schemas.microsoft.com/office/powerpoint/2010/main" val="106277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Update the Booking microservice configuration file, booking-</a:t>
            </a:r>
            <a:r>
              <a:rPr lang="en-US" sz="1200" b="0" i="0" u="none" strike="noStrike" kern="1200" baseline="0" dirty="0" err="1">
                <a:solidFill>
                  <a:schemeClr val="tx1"/>
                </a:solidFill>
                <a:latin typeface="+mn-lt"/>
                <a:ea typeface="+mn-ea"/>
                <a:cs typeface="+mn-cs"/>
              </a:rPr>
              <a:t>service.properties</a:t>
            </a:r>
            <a:r>
              <a:rPr lang="en-US" sz="1200" b="0" i="0" u="none" strike="noStrike" kern="1200" baseline="0" dirty="0">
                <a:solidFill>
                  <a:schemeClr val="tx1"/>
                </a:solidFill>
                <a:latin typeface="+mn-lt"/>
                <a:ea typeface="+mn-ea"/>
                <a:cs typeface="+mn-cs"/>
              </a:rPr>
              <a:t>, to include a new property to keep the list of the Fare microservices:</a:t>
            </a:r>
          </a:p>
          <a:p>
            <a:r>
              <a:rPr lang="en-US" sz="1200" b="0" i="0" u="none" strike="noStrike" kern="1200" baseline="0" dirty="0">
                <a:solidFill>
                  <a:schemeClr val="tx1"/>
                </a:solidFill>
                <a:latin typeface="+mn-lt"/>
                <a:ea typeface="+mn-ea"/>
                <a:cs typeface="+mn-cs"/>
              </a:rPr>
              <a:t>fares-</a:t>
            </a:r>
            <a:r>
              <a:rPr lang="en-US" sz="1200" b="0" i="0" u="none" strike="noStrike" kern="1200" baseline="0" dirty="0" err="1">
                <a:solidFill>
                  <a:schemeClr val="tx1"/>
                </a:solidFill>
                <a:latin typeface="+mn-lt"/>
                <a:ea typeface="+mn-ea"/>
                <a:cs typeface="+mn-cs"/>
              </a:rPr>
              <a:t>proxy.ribbon.listOfServers</a:t>
            </a:r>
            <a:r>
              <a:rPr lang="en-US" sz="1200" b="0" i="0" u="none" strike="noStrike" kern="1200" baseline="0" dirty="0">
                <a:solidFill>
                  <a:schemeClr val="tx1"/>
                </a:solidFill>
                <a:latin typeface="+mn-lt"/>
                <a:ea typeface="+mn-ea"/>
                <a:cs typeface="+mn-cs"/>
              </a:rPr>
              <a:t>=localhost:8080,localhost:8081</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Now notice: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FeignClient</a:t>
            </a:r>
            <a:r>
              <a:rPr lang="en-US" sz="1200" b="0" i="0" u="none" strike="noStrike" kern="1200" baseline="0" dirty="0">
                <a:solidFill>
                  <a:schemeClr val="tx1"/>
                </a:solidFill>
                <a:latin typeface="+mn-lt"/>
                <a:ea typeface="+mn-ea"/>
                <a:cs typeface="+mn-cs"/>
              </a:rPr>
              <a:t>(name="fares-proxy")</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RibbonClient</a:t>
            </a:r>
            <a:r>
              <a:rPr lang="en-US" sz="1200" b="1" i="0" u="none" strike="noStrike" kern="1200" baseline="0" dirty="0">
                <a:solidFill>
                  <a:schemeClr val="tx1"/>
                </a:solidFill>
                <a:latin typeface="+mn-lt"/>
                <a:ea typeface="+mn-ea"/>
                <a:cs typeface="+mn-cs"/>
              </a:rPr>
              <a:t>(name="fares")</a:t>
            </a:r>
          </a:p>
          <a:p>
            <a:r>
              <a:rPr lang="en-US" sz="1200" b="0" i="0" u="none" strike="noStrike" kern="1200" baseline="0" dirty="0">
                <a:solidFill>
                  <a:schemeClr val="tx1"/>
                </a:solidFill>
                <a:latin typeface="+mn-lt"/>
                <a:ea typeface="+mn-ea"/>
                <a:cs typeface="+mn-cs"/>
              </a:rPr>
              <a:t>public interface </a:t>
            </a:r>
            <a:r>
              <a:rPr lang="en-US" sz="1200" b="0" i="0" u="none" strike="noStrike" kern="1200" baseline="0" dirty="0" err="1">
                <a:solidFill>
                  <a:schemeClr val="tx1"/>
                </a:solidFill>
                <a:latin typeface="+mn-lt"/>
                <a:ea typeface="+mn-ea"/>
                <a:cs typeface="+mn-cs"/>
              </a:rPr>
              <a:t>FareServiceProxy</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RequestMapping</a:t>
            </a:r>
            <a:r>
              <a:rPr lang="en-US" sz="1200" b="0" i="0" u="none" strike="noStrike" kern="1200" baseline="0" dirty="0">
                <a:solidFill>
                  <a:schemeClr val="tx1"/>
                </a:solidFill>
                <a:latin typeface="+mn-lt"/>
                <a:ea typeface="+mn-ea"/>
                <a:cs typeface="+mn-cs"/>
              </a:rPr>
              <a:t>(value = </a:t>
            </a:r>
            <a:r>
              <a:rPr lang="en-US" sz="1200" b="1" i="0" u="none" strike="noStrike" kern="1200" baseline="0" dirty="0">
                <a:solidFill>
                  <a:schemeClr val="tx1"/>
                </a:solidFill>
                <a:latin typeface="+mn-lt"/>
                <a:ea typeface="+mn-ea"/>
                <a:cs typeface="+mn-cs"/>
              </a:rPr>
              <a:t>"fares/get"</a:t>
            </a:r>
            <a:r>
              <a:rPr lang="en-US" sz="1200" b="0" i="0" u="none" strike="noStrike" kern="1200" baseline="0" dirty="0">
                <a:solidFill>
                  <a:schemeClr val="tx1"/>
                </a:solidFill>
                <a:latin typeface="+mn-lt"/>
                <a:ea typeface="+mn-ea"/>
                <a:cs typeface="+mn-cs"/>
              </a:rPr>
              <a:t>, method=</a:t>
            </a:r>
            <a:r>
              <a:rPr lang="en-US" sz="1200" b="0" i="0" u="none" strike="noStrike" kern="1200" baseline="0" dirty="0" err="1">
                <a:solidFill>
                  <a:schemeClr val="tx1"/>
                </a:solidFill>
                <a:latin typeface="+mn-lt"/>
                <a:ea typeface="+mn-ea"/>
                <a:cs typeface="+mn-cs"/>
              </a:rPr>
              <a:t>RequestMethod.GET</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28</a:t>
            </a:fld>
            <a:endParaRPr lang="en-US"/>
          </a:p>
        </p:txBody>
      </p:sp>
    </p:spTree>
    <p:extLst>
      <p:ext uri="{BB962C8B-B14F-4D97-AF65-F5344CB8AC3E}">
        <p14:creationId xmlns:p14="http://schemas.microsoft.com/office/powerpoint/2010/main" val="402043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Ribbon, we can dynamically change the service instances, but whenever we add new service instances or shut down instances, we will have to manually update the Config server.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Though the configuration changes will be automatically propagated to all required instances, the manual configuration changes will not work with large scale deployments. When managing large deployments, automation, wherever possible, is paramount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fix this gap, the microservices should self-manage their life cycle by dynamically registering service availability, and provision automated discovery for consumers.</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29</a:t>
            </a:fld>
            <a:endParaRPr lang="en-US"/>
          </a:p>
        </p:txBody>
      </p:sp>
    </p:spTree>
    <p:extLst>
      <p:ext uri="{BB962C8B-B14F-4D97-AF65-F5344CB8AC3E}">
        <p14:creationId xmlns:p14="http://schemas.microsoft.com/office/powerpoint/2010/main" val="383250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Etcd</a:t>
            </a:r>
            <a:r>
              <a:rPr lang="en-US" sz="1200" b="0" i="0" u="none" strike="noStrike" kern="1200" baseline="0" dirty="0">
                <a:solidFill>
                  <a:schemeClr val="tx1"/>
                </a:solidFill>
                <a:latin typeface="+mn-lt"/>
                <a:ea typeface="+mn-ea"/>
                <a:cs typeface="+mn-cs"/>
              </a:rPr>
              <a:t> is another service registry available outside of Spring Cloud to achieve dynamic service registration and discovery</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31</a:t>
            </a:fld>
            <a:endParaRPr lang="en-US"/>
          </a:p>
        </p:txBody>
      </p:sp>
    </p:spTree>
    <p:extLst>
      <p:ext uri="{BB962C8B-B14F-4D97-AF65-F5344CB8AC3E}">
        <p14:creationId xmlns:p14="http://schemas.microsoft.com/office/powerpoint/2010/main" val="1985618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Eureka consists of a </a:t>
            </a:r>
            <a:r>
              <a:rPr lang="en-US" sz="1200" b="1" i="0" u="none" strike="noStrike" kern="1200" baseline="0" dirty="0">
                <a:solidFill>
                  <a:schemeClr val="tx1"/>
                </a:solidFill>
                <a:latin typeface="+mn-lt"/>
                <a:ea typeface="+mn-ea"/>
                <a:cs typeface="+mn-cs"/>
              </a:rPr>
              <a:t>server component </a:t>
            </a:r>
            <a:r>
              <a:rPr lang="en-US" sz="1200" b="0" i="0" u="none" strike="noStrike" kern="1200" baseline="0" dirty="0">
                <a:solidFill>
                  <a:schemeClr val="tx1"/>
                </a:solidFill>
                <a:latin typeface="+mn-lt"/>
                <a:ea typeface="+mn-ea"/>
                <a:cs typeface="+mn-cs"/>
              </a:rPr>
              <a:t>and a </a:t>
            </a:r>
            <a:r>
              <a:rPr lang="en-US" sz="1200" b="1" i="0" u="none" strike="noStrike" kern="1200" baseline="0" dirty="0">
                <a:solidFill>
                  <a:schemeClr val="tx1"/>
                </a:solidFill>
                <a:latin typeface="+mn-lt"/>
                <a:ea typeface="+mn-ea"/>
                <a:cs typeface="+mn-cs"/>
              </a:rPr>
              <a:t>client-side component.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server component is the registry in which all microservices register their availability The registration typically includes service identity and its URLs.</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The microservices use the Eureka client for registering their availability. The consuming components will also use the Eureka client for discovering the service instances.</a:t>
            </a:r>
            <a:endParaRPr lang="en-US" sz="1200" b="1" i="0" u="none" strike="noStrike" kern="1200" baseline="0" dirty="0">
              <a:solidFill>
                <a:schemeClr val="tx1"/>
              </a:solidFill>
              <a:latin typeface="+mn-lt"/>
              <a:ea typeface="+mn-ea"/>
              <a:cs typeface="+mn-cs"/>
            </a:endParaRPr>
          </a:p>
          <a:p>
            <a:endParaRPr lang="en-US" b="1" dirty="0"/>
          </a:p>
          <a:p>
            <a:endParaRPr lang="en-US" b="1" dirty="0"/>
          </a:p>
          <a:p>
            <a:r>
              <a:rPr lang="en-US" b="1" dirty="0"/>
              <a:t>What actually happens:</a:t>
            </a:r>
          </a:p>
          <a:p>
            <a:r>
              <a:rPr lang="en-US" sz="1200" b="0" i="0" u="none" strike="noStrike" kern="1200" baseline="0" dirty="0">
                <a:solidFill>
                  <a:schemeClr val="tx1"/>
                </a:solidFill>
                <a:latin typeface="+mn-lt"/>
                <a:ea typeface="+mn-ea"/>
                <a:cs typeface="+mn-cs"/>
              </a:rPr>
              <a:t>When a microservice is bootstrapped, it reaches out to the Eureka server, and advertises its existence with the binding information.</a:t>
            </a:r>
          </a:p>
          <a:p>
            <a:r>
              <a:rPr lang="en-US" sz="1200" b="0" i="0" u="none" strike="noStrike" kern="1200" baseline="0" dirty="0">
                <a:solidFill>
                  <a:schemeClr val="tx1"/>
                </a:solidFill>
                <a:latin typeface="+mn-lt"/>
                <a:ea typeface="+mn-ea"/>
                <a:cs typeface="+mn-cs"/>
              </a:rPr>
              <a:t>Once registered, the service endpoint sends ping requests to the registry every 30 seconds to renew its lease</a:t>
            </a:r>
          </a:p>
          <a:p>
            <a:r>
              <a:rPr lang="en-US" sz="1200" b="0" i="0" u="none" strike="noStrike" kern="1200" baseline="0" dirty="0">
                <a:solidFill>
                  <a:schemeClr val="tx1"/>
                </a:solidFill>
                <a:latin typeface="+mn-lt"/>
                <a:ea typeface="+mn-ea"/>
                <a:cs typeface="+mn-cs"/>
              </a:rPr>
              <a:t>The registry information will be replicated to all Eureka clients so that the clients have to go to the remote Eureka server for each and every request.</a:t>
            </a:r>
          </a:p>
          <a:p>
            <a:r>
              <a:rPr lang="en-US" sz="1200" b="0" i="0" u="none" strike="noStrike" kern="1200" baseline="0" dirty="0">
                <a:solidFill>
                  <a:schemeClr val="tx1"/>
                </a:solidFill>
                <a:latin typeface="+mn-lt"/>
                <a:ea typeface="+mn-ea"/>
                <a:cs typeface="+mn-cs"/>
              </a:rPr>
              <a:t>Eureka clients fetch the registry information from the server, and cache it locally.</a:t>
            </a:r>
          </a:p>
          <a:p>
            <a:r>
              <a:rPr lang="en-US" sz="1200" b="0" i="0" u="none" strike="noStrike" kern="1200" baseline="0" dirty="0">
                <a:solidFill>
                  <a:schemeClr val="tx1"/>
                </a:solidFill>
                <a:latin typeface="+mn-lt"/>
                <a:ea typeface="+mn-ea"/>
                <a:cs typeface="+mn-cs"/>
              </a:rPr>
              <a:t>After that, the clients use that information to find other services.</a:t>
            </a:r>
          </a:p>
          <a:p>
            <a:r>
              <a:rPr lang="en-US" sz="1200" b="0" i="0" u="none" strike="noStrike" kern="1200" baseline="0" dirty="0">
                <a:solidFill>
                  <a:schemeClr val="tx1"/>
                </a:solidFill>
                <a:latin typeface="+mn-lt"/>
                <a:ea typeface="+mn-ea"/>
                <a:cs typeface="+mn-cs"/>
              </a:rPr>
              <a:t>When a client wants to contact a microservice endpoint, the Eureka client provides a list of currently available services based on the requested service ID.</a:t>
            </a:r>
          </a:p>
          <a:p>
            <a:r>
              <a:rPr lang="en-US" sz="1200" b="0" i="1" u="none" strike="noStrike" kern="1200" baseline="0" dirty="0">
                <a:solidFill>
                  <a:schemeClr val="tx1"/>
                </a:solidFill>
                <a:latin typeface="+mn-lt"/>
                <a:ea typeface="+mn-ea"/>
                <a:cs typeface="+mn-cs"/>
              </a:rPr>
              <a:t>The Eureka server is zone aware. Zone information can also be supplied when registering a service. </a:t>
            </a:r>
          </a:p>
          <a:p>
            <a:r>
              <a:rPr lang="en-US" sz="1200" b="0" i="0" u="none" strike="noStrike" kern="1200" baseline="0" dirty="0">
                <a:solidFill>
                  <a:schemeClr val="tx1"/>
                </a:solidFill>
                <a:latin typeface="+mn-lt"/>
                <a:ea typeface="+mn-ea"/>
                <a:cs typeface="+mn-cs"/>
              </a:rPr>
              <a:t>When a client requests for a services instance, the Eureka service tries to find the service running in the same zone. </a:t>
            </a:r>
          </a:p>
          <a:p>
            <a:r>
              <a:rPr lang="en-US" sz="1200" b="0" i="0" u="none" strike="noStrike" kern="1200" baseline="0" dirty="0">
                <a:solidFill>
                  <a:schemeClr val="tx1"/>
                </a:solidFill>
                <a:latin typeface="+mn-lt"/>
                <a:ea typeface="+mn-ea"/>
                <a:cs typeface="+mn-cs"/>
              </a:rPr>
              <a:t>The Ribbon client then load balances across these available service instances supplied by the Eureka client. </a:t>
            </a:r>
          </a:p>
          <a:p>
            <a:r>
              <a:rPr lang="en-US" sz="1200" b="0" i="1" u="none" strike="noStrike" kern="1200" baseline="0" dirty="0">
                <a:solidFill>
                  <a:schemeClr val="tx1"/>
                </a:solidFill>
                <a:latin typeface="+mn-lt"/>
                <a:ea typeface="+mn-ea"/>
                <a:cs typeface="+mn-cs"/>
              </a:rPr>
              <a:t>The communication between the Eureka client and the server is done using REST and JSON.</a:t>
            </a:r>
          </a:p>
          <a:p>
            <a:endParaRPr lang="en-US" b="1" dirty="0"/>
          </a:p>
        </p:txBody>
      </p:sp>
      <p:sp>
        <p:nvSpPr>
          <p:cNvPr id="4" name="Slide Number Placeholder 3"/>
          <p:cNvSpPr>
            <a:spLocks noGrp="1"/>
          </p:cNvSpPr>
          <p:nvPr>
            <p:ph type="sldNum" sz="quarter" idx="10"/>
          </p:nvPr>
        </p:nvSpPr>
        <p:spPr/>
        <p:txBody>
          <a:bodyPr/>
          <a:lstStyle/>
          <a:p>
            <a:fld id="{A55693C3-9A1E-4DF7-9F1A-9D6CC7637340}" type="slidenum">
              <a:rPr lang="en-US" smtClean="0"/>
              <a:t>32</a:t>
            </a:fld>
            <a:endParaRPr lang="en-US"/>
          </a:p>
        </p:txBody>
      </p:sp>
    </p:spTree>
    <p:extLst>
      <p:ext uri="{BB962C8B-B14F-4D97-AF65-F5344CB8AC3E}">
        <p14:creationId xmlns:p14="http://schemas.microsoft.com/office/powerpoint/2010/main" val="417918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will remove our earlier Ribbon client, and use Eureka instead. </a:t>
            </a:r>
          </a:p>
          <a:p>
            <a:r>
              <a:rPr lang="en-US" sz="1200" b="0" i="0" u="none" strike="noStrike" kern="1200" baseline="0" dirty="0">
                <a:solidFill>
                  <a:schemeClr val="tx1"/>
                </a:solidFill>
                <a:latin typeface="+mn-lt"/>
                <a:ea typeface="+mn-ea"/>
                <a:cs typeface="+mn-cs"/>
              </a:rPr>
              <a:t>Eureka internally uses Ribbon for load balancing. Hence, the load balancing behavior will not change.</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33</a:t>
            </a:fld>
            <a:endParaRPr lang="en-US"/>
          </a:p>
        </p:txBody>
      </p:sp>
    </p:spTree>
    <p:extLst>
      <p:ext uri="{BB962C8B-B14F-4D97-AF65-F5344CB8AC3E}">
        <p14:creationId xmlns:p14="http://schemas.microsoft.com/office/powerpoint/2010/main" val="349065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Eureka server is built with a peer-to-peer data synchronization mechanism. The runtime state information is not stored in a database, but managed using an in-memory cache. The high availability implementation favors availability and partition tolerance in the </a:t>
            </a:r>
            <a:r>
              <a:rPr lang="en-US" sz="1200" b="1" i="0" u="none" strike="noStrike" kern="1200" baseline="0" dirty="0">
                <a:solidFill>
                  <a:schemeClr val="tx1"/>
                </a:solidFill>
                <a:latin typeface="+mn-lt"/>
                <a:ea typeface="+mn-ea"/>
                <a:cs typeface="+mn-cs"/>
              </a:rPr>
              <a:t>CAP</a:t>
            </a:r>
            <a:r>
              <a:rPr lang="en-US" sz="1200" b="0" i="0" u="none" strike="noStrike" kern="1200" baseline="0" dirty="0">
                <a:solidFill>
                  <a:schemeClr val="tx1"/>
                </a:solidFill>
                <a:latin typeface="+mn-lt"/>
                <a:ea typeface="+mn-ea"/>
                <a:cs typeface="+mn-cs"/>
              </a:rPr>
              <a:t> theorem, </a:t>
            </a:r>
            <a:r>
              <a:rPr lang="en-US" sz="1200" b="1" i="0" u="none" strike="noStrike" kern="1200" baseline="0" dirty="0">
                <a:solidFill>
                  <a:schemeClr val="tx1"/>
                </a:solidFill>
                <a:latin typeface="+mn-lt"/>
                <a:ea typeface="+mn-ea"/>
                <a:cs typeface="+mn-cs"/>
              </a:rPr>
              <a:t>leaving out consistency</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CAP: </a:t>
            </a:r>
            <a:r>
              <a:rPr lang="en-US" dirty="0"/>
              <a:t>Consistency. Availability. Partition tolerance</a:t>
            </a:r>
          </a:p>
          <a:p>
            <a:endParaRPr lang="en-US" b="1" dirty="0"/>
          </a:p>
          <a:p>
            <a:r>
              <a:rPr lang="en-US" sz="1200" b="0" i="0" u="none" strike="noStrike" kern="1200" baseline="0" dirty="0">
                <a:solidFill>
                  <a:schemeClr val="tx1"/>
                </a:solidFill>
                <a:latin typeface="+mn-lt"/>
                <a:ea typeface="+mn-ea"/>
                <a:cs typeface="+mn-cs"/>
              </a:rPr>
              <a:t>The peer-to-peer synchronization is done by pointing </a:t>
            </a:r>
            <a:r>
              <a:rPr lang="en-US" sz="1200" b="0" i="0" u="none" strike="noStrike" kern="1200" baseline="0" dirty="0" err="1">
                <a:solidFill>
                  <a:schemeClr val="tx1"/>
                </a:solidFill>
                <a:latin typeface="+mn-lt"/>
                <a:ea typeface="+mn-ea"/>
                <a:cs typeface="+mn-cs"/>
              </a:rPr>
              <a:t>serviceUrls</a:t>
            </a:r>
            <a:r>
              <a:rPr lang="en-US" sz="1200" b="0" i="0" u="none" strike="noStrike" kern="1200" baseline="0" dirty="0">
                <a:solidFill>
                  <a:schemeClr val="tx1"/>
                </a:solidFill>
                <a:latin typeface="+mn-lt"/>
                <a:ea typeface="+mn-ea"/>
                <a:cs typeface="+mn-cs"/>
              </a:rPr>
              <a:t> to each other. If there is more than one Eureka server, each one has to be connected to at least one of the peer servers. Since the state is replicated across all peers, Eureka clients can connect to any one of the available Eureka servers.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best way to achieve high availability for Eureka is to cluster multiple Eureka servers, and run them behind a load balancer or a local DNS. The clients always connect to the server using the DNS/load balancer. At runtime, the load balancer takes care of selecting the appropriate servers. This load balancer address will be provided to the Eureka clients.</a:t>
            </a:r>
          </a:p>
          <a:p>
            <a:endParaRPr lang="en-US" sz="1200" b="0" i="0" u="none" strike="noStrike" kern="1200" baseline="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55693C3-9A1E-4DF7-9F1A-9D6CC7637340}" type="slidenum">
              <a:rPr lang="en-US" smtClean="0"/>
              <a:t>35</a:t>
            </a:fld>
            <a:endParaRPr lang="en-US"/>
          </a:p>
        </p:txBody>
      </p:sp>
    </p:spTree>
    <p:extLst>
      <p:ext uri="{BB962C8B-B14F-4D97-AF65-F5344CB8AC3E}">
        <p14:creationId xmlns:p14="http://schemas.microsoft.com/office/powerpoint/2010/main" val="333855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43</a:t>
            </a:fld>
            <a:endParaRPr lang="en-US"/>
          </a:p>
        </p:txBody>
      </p:sp>
    </p:spTree>
    <p:extLst>
      <p:ext uri="{BB962C8B-B14F-4D97-AF65-F5344CB8AC3E}">
        <p14:creationId xmlns:p14="http://schemas.microsoft.com/office/powerpoint/2010/main" val="410956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case, since the client is also another Eureka client,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can be configured just like other microservices.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registers itself to Eureka with a service ID. The clients</a:t>
            </a:r>
          </a:p>
          <a:p>
            <a:r>
              <a:rPr lang="en-US" sz="1200" b="0" i="0" u="none" strike="noStrike" kern="1200" baseline="0" dirty="0">
                <a:solidFill>
                  <a:schemeClr val="tx1"/>
                </a:solidFill>
                <a:latin typeface="+mn-lt"/>
                <a:ea typeface="+mn-ea"/>
                <a:cs typeface="+mn-cs"/>
              </a:rPr>
              <a:t>then use Eureka and the service ID to resolve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instances.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services register themselves with Eureka with a service ID,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search-</a:t>
            </a:r>
            <a:r>
              <a:rPr lang="en-US" sz="1200" b="1" i="0" u="none" strike="noStrike" kern="1200" baseline="0" dirty="0" err="1">
                <a:solidFill>
                  <a:schemeClr val="tx1"/>
                </a:solidFill>
                <a:effectLst>
                  <a:outerShdw blurRad="38100" dist="38100" dir="2700000" algn="tl">
                    <a:srgbClr val="000000">
                      <a:alpha val="43137"/>
                    </a:srgbClr>
                  </a:outerShdw>
                </a:effectLst>
                <a:latin typeface="+mn-lt"/>
                <a:ea typeface="+mn-ea"/>
                <a:cs typeface="+mn-cs"/>
              </a:rPr>
              <a:t>apigateway</a:t>
            </a:r>
            <a:r>
              <a:rPr lang="en-US" sz="1200" b="0" i="0" u="none" strike="noStrike" kern="1200" baseline="0" dirty="0">
                <a:solidFill>
                  <a:schemeClr val="tx1"/>
                </a:solidFill>
                <a:latin typeface="+mn-lt"/>
                <a:ea typeface="+mn-ea"/>
                <a:cs typeface="+mn-cs"/>
              </a:rPr>
              <a:t> in our case. The Eureka client asks for the server list with the ID </a:t>
            </a:r>
            <a:r>
              <a:rPr lang="en-US" sz="1200" b="1" i="0" u="none" strike="noStrike" kern="1200" baseline="0" dirty="0">
                <a:solidFill>
                  <a:schemeClr val="tx1"/>
                </a:solidFill>
                <a:latin typeface="+mn-lt"/>
                <a:ea typeface="+mn-ea"/>
                <a:cs typeface="+mn-cs"/>
              </a:rPr>
              <a:t>search-</a:t>
            </a:r>
            <a:r>
              <a:rPr lang="en-US" sz="1200" b="1" i="0" u="none" strike="noStrike" kern="1200" baseline="0" dirty="0" err="1">
                <a:solidFill>
                  <a:schemeClr val="tx1"/>
                </a:solidFill>
                <a:latin typeface="+mn-lt"/>
                <a:ea typeface="+mn-ea"/>
                <a:cs typeface="+mn-cs"/>
              </a:rPr>
              <a:t>apigateway</a:t>
            </a:r>
            <a:r>
              <a:rPr lang="en-US" sz="1200" b="0" i="0" u="none" strike="noStrike" kern="1200" baseline="0" dirty="0">
                <a:solidFill>
                  <a:schemeClr val="tx1"/>
                </a:solidFill>
                <a:latin typeface="+mn-lt"/>
                <a:ea typeface="+mn-ea"/>
                <a:cs typeface="+mn-cs"/>
              </a:rPr>
              <a:t>. The Eureka server returns the list of servers based on the current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topology. The Eureka client, based on this list picks up one of the servers, and initiates the call.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case:</a:t>
            </a:r>
          </a:p>
          <a:p>
            <a:r>
              <a:rPr lang="en-US" sz="1200" b="0" i="0" u="none" strike="noStrike" kern="1200" baseline="0" dirty="0">
                <a:solidFill>
                  <a:schemeClr val="tx1"/>
                </a:solidFill>
                <a:latin typeface="+mn-lt"/>
                <a:ea typeface="+mn-ea"/>
                <a:cs typeface="+mn-cs"/>
              </a:rPr>
              <a:t>Flight[] flights = </a:t>
            </a:r>
            <a:r>
              <a:rPr lang="en-US" sz="1200" b="0" i="0" u="none" strike="noStrike" kern="1200" baseline="0" dirty="0" err="1">
                <a:solidFill>
                  <a:schemeClr val="tx1"/>
                </a:solidFill>
                <a:latin typeface="+mn-lt"/>
                <a:ea typeface="+mn-ea"/>
                <a:cs typeface="+mn-cs"/>
              </a:rPr>
              <a:t>searchClient.postForObject</a:t>
            </a:r>
            <a:r>
              <a:rPr lang="en-US" sz="1200" b="0" i="0" u="none" strike="noStrike" kern="1200" baseline="0" dirty="0">
                <a:solidFill>
                  <a:schemeClr val="tx1"/>
                </a:solidFill>
                <a:latin typeface="+mn-lt"/>
                <a:ea typeface="+mn-ea"/>
                <a:cs typeface="+mn-cs"/>
              </a:rPr>
              <a:t>("http://searchapigateway/api/search/get", </a:t>
            </a:r>
            <a:r>
              <a:rPr lang="en-US" sz="1200" b="0" i="0" u="none" strike="noStrike" kern="1200" baseline="0" dirty="0" err="1">
                <a:solidFill>
                  <a:schemeClr val="tx1"/>
                </a:solidFill>
                <a:latin typeface="+mn-lt"/>
                <a:ea typeface="+mn-ea"/>
                <a:cs typeface="+mn-cs"/>
              </a:rPr>
              <a:t>searchQuery</a:t>
            </a:r>
            <a:r>
              <a:rPr lang="en-US" sz="1200" b="0" i="0" u="none" strike="noStrike" kern="1200" baseline="0" dirty="0">
                <a:solidFill>
                  <a:schemeClr val="tx1"/>
                </a:solidFill>
                <a:latin typeface="+mn-lt"/>
                <a:ea typeface="+mn-ea"/>
                <a:cs typeface="+mn-cs"/>
              </a:rPr>
              <a:t>, Flight[].class);</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44</a:t>
            </a:fld>
            <a:endParaRPr lang="en-US"/>
          </a:p>
        </p:txBody>
      </p:sp>
    </p:spTree>
    <p:extLst>
      <p:ext uri="{BB962C8B-B14F-4D97-AF65-F5344CB8AC3E}">
        <p14:creationId xmlns:p14="http://schemas.microsoft.com/office/powerpoint/2010/main" val="14030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case, the client is not capable of handling load balancing by using the Eureka server.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in the diagram, the client sends the request to a load balancer, which in turn identifies the right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service instance. The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instance, in this case, will be running behind a load balancer such as </a:t>
            </a:r>
            <a:r>
              <a:rPr lang="en-US" sz="1200" b="0" i="0" u="none" strike="noStrike" kern="1200" baseline="0" dirty="0" err="1">
                <a:solidFill>
                  <a:schemeClr val="tx1"/>
                </a:solidFill>
                <a:latin typeface="+mn-lt"/>
                <a:ea typeface="+mn-ea"/>
                <a:cs typeface="+mn-cs"/>
              </a:rPr>
              <a:t>HAProxy</a:t>
            </a:r>
            <a:r>
              <a:rPr lang="en-US" sz="1200" b="0" i="0" u="none" strike="noStrike" kern="1200" baseline="0" dirty="0">
                <a:solidFill>
                  <a:schemeClr val="tx1"/>
                </a:solidFill>
                <a:latin typeface="+mn-lt"/>
                <a:ea typeface="+mn-ea"/>
                <a:cs typeface="+mn-cs"/>
              </a:rPr>
              <a:t> or a hardware load balancer like NetScaler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he microservices will still be load balanced by </a:t>
            </a:r>
            <a:r>
              <a:rPr lang="en-US" sz="1200" b="0" i="0" u="none" strike="noStrike" kern="1200" baseline="0" dirty="0" err="1">
                <a:solidFill>
                  <a:schemeClr val="tx1"/>
                </a:solidFill>
                <a:latin typeface="+mn-lt"/>
                <a:ea typeface="+mn-ea"/>
                <a:cs typeface="+mn-cs"/>
              </a:rPr>
              <a:t>Zuul</a:t>
            </a:r>
            <a:r>
              <a:rPr lang="en-US" sz="1200" b="0" i="0" u="none" strike="noStrike" kern="1200" baseline="0" dirty="0">
                <a:solidFill>
                  <a:schemeClr val="tx1"/>
                </a:solidFill>
                <a:latin typeface="+mn-lt"/>
                <a:ea typeface="+mn-ea"/>
                <a:cs typeface="+mn-cs"/>
              </a:rPr>
              <a:t> using the Eureka server.</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45</a:t>
            </a:fld>
            <a:endParaRPr lang="en-US"/>
          </a:p>
        </p:txBody>
      </p:sp>
    </p:spTree>
    <p:extLst>
      <p:ext uri="{BB962C8B-B14F-4D97-AF65-F5344CB8AC3E}">
        <p14:creationId xmlns:p14="http://schemas.microsoft.com/office/powerpoint/2010/main" val="316209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cloud-ready solutions that are developed using Spring Cloud are also agnostic and portable across many cloud providers such as </a:t>
            </a:r>
          </a:p>
          <a:p>
            <a:r>
              <a:rPr lang="en-US" sz="1200" b="1" i="0" u="none" strike="noStrike" kern="1200" baseline="0" dirty="0">
                <a:solidFill>
                  <a:schemeClr val="tx1"/>
                </a:solidFill>
                <a:latin typeface="+mn-lt"/>
                <a:ea typeface="+mn-ea"/>
                <a:cs typeface="+mn-cs"/>
              </a:rPr>
              <a:t>Cloud Foundry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AWS, Heroku</a:t>
            </a:r>
            <a:r>
              <a:rPr lang="en-US" sz="1200" b="0" i="0" u="none" strike="noStrike" kern="1200" baseline="0" dirty="0">
                <a:solidFill>
                  <a:schemeClr val="tx1"/>
                </a:solidFill>
                <a:latin typeface="+mn-lt"/>
                <a:ea typeface="+mn-ea"/>
                <a:cs typeface="+mn-cs"/>
              </a:rPr>
              <a:t>, and so 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service registry can be implemented using popular options such as Eureka, </a:t>
            </a:r>
            <a:r>
              <a:rPr lang="en-US" sz="1200" b="0" i="0" u="none" strike="noStrike" kern="1200" baseline="0" dirty="0" err="1">
                <a:solidFill>
                  <a:schemeClr val="tx1"/>
                </a:solidFill>
                <a:latin typeface="+mn-lt"/>
                <a:ea typeface="+mn-ea"/>
                <a:cs typeface="+mn-cs"/>
              </a:rPr>
              <a:t>ZooKeeper</a:t>
            </a:r>
            <a:r>
              <a:rPr lang="en-US" sz="1200" b="0" i="0" u="none" strike="noStrike" kern="1200" baseline="0" dirty="0">
                <a:solidFill>
                  <a:schemeClr val="tx1"/>
                </a:solidFill>
                <a:latin typeface="+mn-lt"/>
                <a:ea typeface="+mn-ea"/>
                <a:cs typeface="+mn-cs"/>
              </a:rPr>
              <a:t>, or Consul. </a:t>
            </a:r>
          </a:p>
          <a:p>
            <a:r>
              <a:rPr lang="en-US" sz="1200" b="0" i="0" u="none" strike="noStrike" kern="1200" baseline="0" dirty="0">
                <a:solidFill>
                  <a:schemeClr val="tx1"/>
                </a:solidFill>
                <a:latin typeface="+mn-lt"/>
                <a:ea typeface="+mn-ea"/>
                <a:cs typeface="+mn-cs"/>
              </a:rPr>
              <a:t>The components of Spring Cloud are fairly decoupled, hence, developers get the flexibility to pick and choose what is required.</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What is the difference between Spring Cloud and Cloud Foundry?</a:t>
            </a:r>
          </a:p>
          <a:p>
            <a:r>
              <a:rPr lang="en-US" sz="1200" b="0" i="0" u="none" strike="noStrike" kern="1200" baseline="0" dirty="0">
                <a:solidFill>
                  <a:schemeClr val="tx1"/>
                </a:solidFill>
                <a:latin typeface="+mn-lt"/>
                <a:ea typeface="+mn-ea"/>
                <a:cs typeface="+mn-cs"/>
              </a:rPr>
              <a:t>Spring Cloud is a developer kit for developing Internet-scale Spring Boot applications, whereas Cloud Foundry is an open-source Platform as a Service (PaaS) for building, deploying, and scaling applications.</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5</a:t>
            </a:fld>
            <a:endParaRPr lang="en-US"/>
          </a:p>
        </p:txBody>
      </p:sp>
    </p:spTree>
    <p:extLst>
      <p:ext uri="{BB962C8B-B14F-4D97-AF65-F5344CB8AC3E}">
        <p14:creationId xmlns:p14="http://schemas.microsoft.com/office/powerpoint/2010/main" val="2981220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46</a:t>
            </a:fld>
            <a:endParaRPr lang="en-US"/>
          </a:p>
        </p:txBody>
      </p:sp>
    </p:spTree>
    <p:extLst>
      <p:ext uri="{BB962C8B-B14F-4D97-AF65-F5344CB8AC3E}">
        <p14:creationId xmlns:p14="http://schemas.microsoft.com/office/powerpoint/2010/main" val="1488632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Cloud Stream works on the concept of a </a:t>
            </a:r>
            <a:r>
              <a:rPr lang="en-US" sz="1200" b="1" i="0" u="none" strike="noStrike" kern="1200" baseline="0" dirty="0">
                <a:solidFill>
                  <a:schemeClr val="tx1"/>
                </a:solidFill>
                <a:latin typeface="+mn-lt"/>
                <a:ea typeface="+mn-ea"/>
                <a:cs typeface="+mn-cs"/>
              </a:rPr>
              <a:t>source </a:t>
            </a:r>
            <a:r>
              <a:rPr lang="en-US" sz="1200" b="0" i="0" u="none" strike="noStrike" kern="1200" baseline="0" dirty="0">
                <a:solidFill>
                  <a:schemeClr val="tx1"/>
                </a:solidFill>
                <a:latin typeface="+mn-lt"/>
                <a:ea typeface="+mn-ea"/>
                <a:cs typeface="+mn-cs"/>
              </a:rPr>
              <a:t>and a </a:t>
            </a:r>
            <a:r>
              <a:rPr lang="en-US" sz="1200" b="1" i="0" u="none" strike="noStrike" kern="1200" baseline="0" dirty="0">
                <a:solidFill>
                  <a:schemeClr val="tx1"/>
                </a:solidFill>
                <a:latin typeface="+mn-lt"/>
                <a:ea typeface="+mn-ea"/>
                <a:cs typeface="+mn-cs"/>
              </a:rPr>
              <a:t>sink</a:t>
            </a:r>
          </a:p>
          <a:p>
            <a:r>
              <a:rPr lang="en-US" sz="1200" b="0" i="0" u="none" strike="noStrike" kern="1200" baseline="0" dirty="0">
                <a:solidFill>
                  <a:schemeClr val="tx1"/>
                </a:solidFill>
                <a:latin typeface="+mn-lt"/>
                <a:ea typeface="+mn-ea"/>
                <a:cs typeface="+mn-cs"/>
              </a:rPr>
              <a:t>The source represents the sender perspective of the messaging, and sink represents the receiver perspective of the messaging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sender defines a logical queue called </a:t>
            </a:r>
            <a:r>
              <a:rPr lang="en-US" sz="1200" b="0" i="0" u="none" strike="noStrike" kern="1200" baseline="0" dirty="0" err="1">
                <a:solidFill>
                  <a:schemeClr val="tx1"/>
                </a:solidFill>
                <a:latin typeface="+mn-lt"/>
                <a:ea typeface="+mn-ea"/>
                <a:cs typeface="+mn-cs"/>
              </a:rPr>
              <a:t>Source.OUTPUT</a:t>
            </a:r>
            <a:r>
              <a:rPr lang="en-US" sz="1200" b="0" i="0" u="none" strike="noStrike" kern="1200" baseline="0" dirty="0">
                <a:solidFill>
                  <a:schemeClr val="tx1"/>
                </a:solidFill>
                <a:latin typeface="+mn-lt"/>
                <a:ea typeface="+mn-ea"/>
                <a:cs typeface="+mn-cs"/>
              </a:rPr>
              <a:t> to which the sender sends messages</a:t>
            </a:r>
          </a:p>
          <a:p>
            <a:r>
              <a:rPr lang="en-US" sz="1200" b="0" i="0" u="none" strike="noStrike" kern="1200" baseline="0" dirty="0">
                <a:solidFill>
                  <a:schemeClr val="tx1"/>
                </a:solidFill>
                <a:latin typeface="+mn-lt"/>
                <a:ea typeface="+mn-ea"/>
                <a:cs typeface="+mn-cs"/>
              </a:rPr>
              <a:t>The receiver defines a </a:t>
            </a:r>
            <a:r>
              <a:rPr lang="en-US" sz="1200" b="0" i="0" u="none" strike="noStrike" kern="1200" baseline="0" dirty="0" err="1">
                <a:solidFill>
                  <a:schemeClr val="tx1"/>
                </a:solidFill>
                <a:latin typeface="+mn-lt"/>
                <a:ea typeface="+mn-ea"/>
                <a:cs typeface="+mn-cs"/>
              </a:rPr>
              <a:t>logica</a:t>
            </a:r>
            <a:r>
              <a:rPr lang="en-US" sz="1200" b="0" i="0" u="none" strike="noStrike" kern="1200" baseline="0" dirty="0">
                <a:solidFill>
                  <a:schemeClr val="tx1"/>
                </a:solidFill>
                <a:latin typeface="+mn-lt"/>
                <a:ea typeface="+mn-ea"/>
                <a:cs typeface="+mn-cs"/>
              </a:rPr>
              <a:t> queue called </a:t>
            </a:r>
            <a:r>
              <a:rPr lang="en-US" sz="1200" b="0" i="0" u="none" strike="noStrike" kern="1200" baseline="0" dirty="0" err="1">
                <a:solidFill>
                  <a:schemeClr val="tx1"/>
                </a:solidFill>
                <a:latin typeface="+mn-lt"/>
                <a:ea typeface="+mn-ea"/>
                <a:cs typeface="+mn-cs"/>
              </a:rPr>
              <a:t>Sink.INPUT</a:t>
            </a:r>
            <a:r>
              <a:rPr lang="en-US" sz="1200" b="0" i="0" u="none" strike="noStrike" kern="1200" baseline="0" dirty="0">
                <a:solidFill>
                  <a:schemeClr val="tx1"/>
                </a:solidFill>
                <a:latin typeface="+mn-lt"/>
                <a:ea typeface="+mn-ea"/>
                <a:cs typeface="+mn-cs"/>
              </a:rPr>
              <a:t> from which the receiver retrieves messages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physical binding of OUTPUT to INPUT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is managed through the configuration</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case, both link to the same physical queue—</a:t>
            </a:r>
            <a:r>
              <a:rPr lang="en-US" sz="1200" b="0" i="0" u="none" strike="noStrike" kern="1200" baseline="0" dirty="0" err="1">
                <a:solidFill>
                  <a:schemeClr val="tx1"/>
                </a:solidFill>
                <a:latin typeface="+mn-lt"/>
                <a:ea typeface="+mn-ea"/>
                <a:cs typeface="+mn-cs"/>
              </a:rPr>
              <a:t>MyQueue</a:t>
            </a:r>
            <a:r>
              <a:rPr lang="en-US" sz="1200" b="0" i="0" u="none" strike="noStrike" kern="1200" baseline="0" dirty="0">
                <a:solidFill>
                  <a:schemeClr val="tx1"/>
                </a:solidFill>
                <a:latin typeface="+mn-lt"/>
                <a:ea typeface="+mn-ea"/>
                <a:cs typeface="+mn-cs"/>
              </a:rPr>
              <a:t> on RabbitMQ. So, while at one end, </a:t>
            </a:r>
            <a:r>
              <a:rPr lang="en-US" sz="1200" b="0" i="0" u="none" strike="noStrike" kern="1200" baseline="0" dirty="0" err="1">
                <a:solidFill>
                  <a:schemeClr val="tx1"/>
                </a:solidFill>
                <a:latin typeface="+mn-lt"/>
                <a:ea typeface="+mn-ea"/>
                <a:cs typeface="+mn-cs"/>
              </a:rPr>
              <a:t>Source.OUTPUT</a:t>
            </a:r>
            <a:r>
              <a:rPr lang="en-US" sz="1200" b="0" i="0" u="none" strike="noStrike" kern="1200" baseline="0" dirty="0">
                <a:solidFill>
                  <a:schemeClr val="tx1"/>
                </a:solidFill>
                <a:latin typeface="+mn-lt"/>
                <a:ea typeface="+mn-ea"/>
                <a:cs typeface="+mn-cs"/>
              </a:rPr>
              <a:t> points to </a:t>
            </a:r>
            <a:r>
              <a:rPr lang="en-US" sz="1200" b="0" i="0" u="none" strike="noStrike" kern="1200" baseline="0" dirty="0" err="1">
                <a:solidFill>
                  <a:schemeClr val="tx1"/>
                </a:solidFill>
                <a:latin typeface="+mn-lt"/>
                <a:ea typeface="+mn-ea"/>
                <a:cs typeface="+mn-cs"/>
              </a:rPr>
              <a:t>MyQueue</a:t>
            </a:r>
            <a:r>
              <a:rPr lang="en-US" sz="1200" b="0" i="0" u="none" strike="noStrike" kern="1200" baseline="0" dirty="0">
                <a:solidFill>
                  <a:schemeClr val="tx1"/>
                </a:solidFill>
                <a:latin typeface="+mn-lt"/>
                <a:ea typeface="+mn-ea"/>
                <a:cs typeface="+mn-cs"/>
              </a:rPr>
              <a:t>, on the other end, </a:t>
            </a:r>
            <a:r>
              <a:rPr lang="en-US" sz="1200" b="0" i="0" u="none" strike="noStrike" kern="1200" baseline="0" dirty="0" err="1">
                <a:solidFill>
                  <a:schemeClr val="tx1"/>
                </a:solidFill>
                <a:latin typeface="+mn-lt"/>
                <a:ea typeface="+mn-ea"/>
                <a:cs typeface="+mn-cs"/>
              </a:rPr>
              <a:t>Sink.INPUT</a:t>
            </a:r>
            <a:r>
              <a:rPr lang="en-US" sz="1200" b="0" i="0" u="none" strike="noStrike" kern="1200" baseline="0" dirty="0">
                <a:solidFill>
                  <a:schemeClr val="tx1"/>
                </a:solidFill>
                <a:latin typeface="+mn-lt"/>
                <a:ea typeface="+mn-ea"/>
                <a:cs typeface="+mn-cs"/>
              </a:rPr>
              <a:t> points to the same </a:t>
            </a:r>
            <a:r>
              <a:rPr lang="en-US" sz="1200" b="0" i="0" u="none" strike="noStrike" kern="1200" baseline="0" dirty="0" err="1">
                <a:solidFill>
                  <a:schemeClr val="tx1"/>
                </a:solidFill>
                <a:latin typeface="+mn-lt"/>
                <a:ea typeface="+mn-ea"/>
                <a:cs typeface="+mn-cs"/>
              </a:rPr>
              <a:t>MyQueue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Spring Cloud offers the flexibility to use multiple messaging providers in one application such as connecting an input stream from Kafka to a </a:t>
            </a:r>
            <a:r>
              <a:rPr lang="en-US" sz="1200" b="0" i="0" u="none" strike="noStrike" kern="1200" baseline="0" dirty="0" err="1">
                <a:solidFill>
                  <a:schemeClr val="tx1"/>
                </a:solidFill>
                <a:latin typeface="+mn-lt"/>
                <a:ea typeface="+mn-ea"/>
                <a:cs typeface="+mn-cs"/>
              </a:rPr>
              <a:t>Redis</a:t>
            </a:r>
            <a:r>
              <a:rPr lang="en-US" sz="1200" b="0" i="0" u="none" strike="noStrike" kern="1200" baseline="0" dirty="0">
                <a:solidFill>
                  <a:schemeClr val="tx1"/>
                </a:solidFill>
                <a:latin typeface="+mn-lt"/>
                <a:ea typeface="+mn-ea"/>
                <a:cs typeface="+mn-cs"/>
              </a:rPr>
              <a:t> output stream, without managing the complexities</a:t>
            </a:r>
          </a:p>
          <a:p>
            <a:endParaRPr lang="en-US" sz="1200" b="0" i="0" u="none" strike="noStrike" kern="1200" baseline="0" dirty="0">
              <a:solidFill>
                <a:schemeClr val="tx1"/>
              </a:solidFill>
              <a:latin typeface="+mn-lt"/>
              <a:ea typeface="+mn-ea"/>
              <a:cs typeface="+mn-cs"/>
            </a:endParaRPr>
          </a:p>
          <a:p>
            <a:r>
              <a:rPr lang="en-US" sz="1200" b="0" i="0" u="sng" strike="noStrike" kern="1200" baseline="0" dirty="0">
                <a:solidFill>
                  <a:schemeClr val="tx1"/>
                </a:solidFill>
                <a:latin typeface="+mn-lt"/>
                <a:ea typeface="+mn-ea"/>
                <a:cs typeface="+mn-cs"/>
              </a:rPr>
              <a:t>Spring Cloud Stream is the basis for message-based integration. </a:t>
            </a:r>
          </a:p>
          <a:p>
            <a:r>
              <a:rPr lang="en-US" sz="1200" b="0" i="0" u="sng" strike="noStrike" kern="1200" baseline="0" dirty="0">
                <a:solidFill>
                  <a:schemeClr val="tx1"/>
                </a:solidFill>
                <a:latin typeface="+mn-lt"/>
                <a:ea typeface="+mn-ea"/>
                <a:cs typeface="+mn-cs"/>
              </a:rPr>
              <a:t>The Cloud Stream Modules subproject is another Spring Cloud library that provides many endpoint implementations.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55693C3-9A1E-4DF7-9F1A-9D6CC7637340}" type="slidenum">
              <a:rPr lang="en-US" smtClean="0"/>
              <a:t>47</a:t>
            </a:fld>
            <a:endParaRPr lang="en-US"/>
          </a:p>
        </p:txBody>
      </p:sp>
    </p:spTree>
    <p:extLst>
      <p:ext uri="{BB962C8B-B14F-4D97-AF65-F5344CB8AC3E}">
        <p14:creationId xmlns:p14="http://schemas.microsoft.com/office/powerpoint/2010/main" val="2108290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will define a </a:t>
            </a:r>
            <a:r>
              <a:rPr lang="en-US" sz="1200" b="0" i="0" u="none" strike="noStrike" kern="1200" baseline="0" dirty="0" err="1">
                <a:solidFill>
                  <a:schemeClr val="tx1"/>
                </a:solidFill>
                <a:latin typeface="+mn-lt"/>
                <a:ea typeface="+mn-ea"/>
                <a:cs typeface="+mn-cs"/>
              </a:rPr>
              <a:t>SearchSink</a:t>
            </a:r>
            <a:r>
              <a:rPr lang="en-US" sz="1200" b="0" i="0" u="none" strike="noStrike" kern="1200" baseline="0" dirty="0">
                <a:solidFill>
                  <a:schemeClr val="tx1"/>
                </a:solidFill>
                <a:latin typeface="+mn-lt"/>
                <a:ea typeface="+mn-ea"/>
                <a:cs typeface="+mn-cs"/>
              </a:rPr>
              <a:t> connected to </a:t>
            </a:r>
            <a:r>
              <a:rPr lang="en-US" sz="1200" b="0" i="0" u="none" strike="noStrike" kern="1200" baseline="0" dirty="0" err="1">
                <a:solidFill>
                  <a:schemeClr val="tx1"/>
                </a:solidFill>
                <a:latin typeface="+mn-lt"/>
                <a:ea typeface="+mn-ea"/>
                <a:cs typeface="+mn-cs"/>
              </a:rPr>
              <a:t>InventoryQ</a:t>
            </a:r>
            <a:r>
              <a:rPr lang="en-US" sz="1200" b="0" i="0" u="none" strike="noStrike" kern="1200" baseline="0" dirty="0">
                <a:solidFill>
                  <a:schemeClr val="tx1"/>
                </a:solidFill>
                <a:latin typeface="+mn-lt"/>
                <a:ea typeface="+mn-ea"/>
                <a:cs typeface="+mn-cs"/>
              </a:rPr>
              <a:t> under the Search microservice.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Booking will define a </a:t>
            </a:r>
            <a:r>
              <a:rPr lang="en-US" sz="1200" b="0" i="0" u="none" strike="noStrike" kern="1200" baseline="0" dirty="0" err="1">
                <a:solidFill>
                  <a:schemeClr val="tx1"/>
                </a:solidFill>
                <a:latin typeface="+mn-lt"/>
                <a:ea typeface="+mn-ea"/>
                <a:cs typeface="+mn-cs"/>
              </a:rPr>
              <a:t>BookingSource</a:t>
            </a:r>
            <a:r>
              <a:rPr lang="en-US" sz="1200" b="0" i="0" u="none" strike="noStrike" kern="1200" baseline="0" dirty="0">
                <a:solidFill>
                  <a:schemeClr val="tx1"/>
                </a:solidFill>
                <a:latin typeface="+mn-lt"/>
                <a:ea typeface="+mn-ea"/>
                <a:cs typeface="+mn-cs"/>
              </a:rPr>
              <a:t> for sending inventory change messages connected to </a:t>
            </a:r>
            <a:r>
              <a:rPr lang="en-US" sz="1200" b="0" i="0" u="none" strike="noStrike" kern="1200" baseline="0" dirty="0" err="1">
                <a:solidFill>
                  <a:schemeClr val="tx1"/>
                </a:solidFill>
                <a:latin typeface="+mn-lt"/>
                <a:ea typeface="+mn-ea"/>
                <a:cs typeface="+mn-cs"/>
              </a:rPr>
              <a:t>InventoryQ</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Similarly, Check-in defines a </a:t>
            </a:r>
            <a:r>
              <a:rPr lang="en-US" sz="1200" b="0" i="0" u="none" strike="noStrike" kern="1200" baseline="0" dirty="0" err="1">
                <a:solidFill>
                  <a:schemeClr val="tx1"/>
                </a:solidFill>
                <a:latin typeface="+mn-lt"/>
                <a:ea typeface="+mn-ea"/>
                <a:cs typeface="+mn-cs"/>
              </a:rPr>
              <a:t>CheckinSource</a:t>
            </a:r>
            <a:r>
              <a:rPr lang="en-US" sz="1200" b="0" i="0" u="none" strike="noStrike" kern="1200" baseline="0" dirty="0">
                <a:solidFill>
                  <a:schemeClr val="tx1"/>
                </a:solidFill>
                <a:latin typeface="+mn-lt"/>
                <a:ea typeface="+mn-ea"/>
                <a:cs typeface="+mn-cs"/>
              </a:rPr>
              <a:t> for sending the check-in messages.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Booking defines a sink, </a:t>
            </a:r>
            <a:r>
              <a:rPr lang="en-US" sz="1200" b="0" i="0" u="none" strike="noStrike" kern="1200" baseline="0" dirty="0" err="1">
                <a:solidFill>
                  <a:schemeClr val="tx1"/>
                </a:solidFill>
                <a:latin typeface="+mn-lt"/>
                <a:ea typeface="+mn-ea"/>
                <a:cs typeface="+mn-cs"/>
              </a:rPr>
              <a:t>BookingSink</a:t>
            </a:r>
            <a:r>
              <a:rPr lang="en-US" sz="1200" b="0" i="0" u="none" strike="noStrike" kern="1200" baseline="0" dirty="0">
                <a:solidFill>
                  <a:schemeClr val="tx1"/>
                </a:solidFill>
                <a:latin typeface="+mn-lt"/>
                <a:ea typeface="+mn-ea"/>
                <a:cs typeface="+mn-cs"/>
              </a:rPr>
              <a:t>, for receiving messages, both bound to the </a:t>
            </a:r>
            <a:r>
              <a:rPr lang="en-US" sz="1200" b="0" i="0" u="none" strike="noStrike" kern="1200" baseline="0" dirty="0" err="1">
                <a:solidFill>
                  <a:schemeClr val="tx1"/>
                </a:solidFill>
                <a:latin typeface="+mn-lt"/>
                <a:ea typeface="+mn-ea"/>
                <a:cs typeface="+mn-cs"/>
              </a:rPr>
              <a:t>CheckinQ</a:t>
            </a:r>
            <a:r>
              <a:rPr lang="en-US" sz="1200" b="0" i="0" u="none" strike="noStrike" kern="1200" baseline="0" dirty="0">
                <a:solidFill>
                  <a:schemeClr val="tx1"/>
                </a:solidFill>
                <a:latin typeface="+mn-lt"/>
                <a:ea typeface="+mn-ea"/>
                <a:cs typeface="+mn-cs"/>
              </a:rPr>
              <a:t> queue on the RabbitMQ</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48</a:t>
            </a:fld>
            <a:endParaRPr lang="en-US"/>
          </a:p>
        </p:txBody>
      </p:sp>
    </p:spTree>
    <p:extLst>
      <p:ext uri="{BB962C8B-B14F-4D97-AF65-F5344CB8AC3E}">
        <p14:creationId xmlns:p14="http://schemas.microsoft.com/office/powerpoint/2010/main" val="1654915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Add the following two properties to </a:t>
            </a:r>
            <a:r>
              <a:rPr lang="en-US" sz="1200" b="1" i="0" u="none" strike="noStrike" kern="1200" baseline="0" dirty="0">
                <a:solidFill>
                  <a:schemeClr val="tx1"/>
                </a:solidFill>
                <a:latin typeface="+mn-lt"/>
                <a:ea typeface="+mn-ea"/>
                <a:cs typeface="+mn-cs"/>
              </a:rPr>
              <a:t>booking-</a:t>
            </a:r>
            <a:r>
              <a:rPr lang="en-US" sz="1200" b="1" i="0" u="none" strike="noStrike" kern="1200" baseline="0" dirty="0" err="1">
                <a:solidFill>
                  <a:schemeClr val="tx1"/>
                </a:solidFill>
                <a:latin typeface="+mn-lt"/>
                <a:ea typeface="+mn-ea"/>
                <a:cs typeface="+mn-cs"/>
              </a:rPr>
              <a:t>service.properties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These properties bind the </a:t>
            </a:r>
            <a:r>
              <a:rPr lang="en-US" sz="1200" b="0" i="0" u="sng" strike="noStrike" kern="1200" baseline="0" dirty="0">
                <a:solidFill>
                  <a:schemeClr val="tx1"/>
                </a:solidFill>
                <a:latin typeface="+mn-lt"/>
                <a:ea typeface="+mn-ea"/>
                <a:cs typeface="+mn-cs"/>
              </a:rPr>
              <a:t>logical queue </a:t>
            </a:r>
            <a:r>
              <a:rPr lang="en-US" sz="1200" b="0" i="0" u="sng" strike="noStrike" kern="1200" baseline="0" dirty="0" err="1">
                <a:solidFill>
                  <a:schemeClr val="tx1"/>
                </a:solidFill>
                <a:latin typeface="+mn-lt"/>
                <a:ea typeface="+mn-ea"/>
                <a:cs typeface="+mn-cs"/>
              </a:rPr>
              <a:t>inventoryQ</a:t>
            </a:r>
            <a:r>
              <a:rPr lang="en-US" sz="1200" b="0" i="0" u="sng" strike="noStrike" kern="1200" baseline="0" dirty="0">
                <a:solidFill>
                  <a:schemeClr val="tx1"/>
                </a:solidFill>
                <a:latin typeface="+mn-lt"/>
                <a:ea typeface="+mn-ea"/>
                <a:cs typeface="+mn-cs"/>
              </a:rPr>
              <a:t> to physical </a:t>
            </a:r>
            <a:r>
              <a:rPr lang="en-US" sz="1200" b="0" i="0" u="sng" strike="noStrike" kern="1200" baseline="0" dirty="0" err="1">
                <a:solidFill>
                  <a:schemeClr val="tx1"/>
                </a:solidFill>
                <a:latin typeface="+mn-lt"/>
                <a:ea typeface="+mn-ea"/>
                <a:cs typeface="+mn-cs"/>
              </a:rPr>
              <a:t>inventoryQ</a:t>
            </a:r>
            <a:r>
              <a:rPr lang="en-US" sz="1200" b="0" i="0" u="none" strike="noStrike" kern="1200" baseline="0" dirty="0">
                <a:solidFill>
                  <a:schemeClr val="tx1"/>
                </a:solidFill>
                <a:latin typeface="+mn-lt"/>
                <a:ea typeface="+mn-ea"/>
                <a:cs typeface="+mn-cs"/>
              </a:rPr>
              <a:t>, and the </a:t>
            </a:r>
            <a:r>
              <a:rPr lang="en-US" sz="1200" b="0" i="0" u="sng" strike="noStrike" kern="1200" baseline="0" dirty="0">
                <a:solidFill>
                  <a:schemeClr val="tx1"/>
                </a:solidFill>
                <a:latin typeface="+mn-lt"/>
                <a:ea typeface="+mn-ea"/>
                <a:cs typeface="+mn-cs"/>
              </a:rPr>
              <a:t>logical </a:t>
            </a:r>
            <a:r>
              <a:rPr lang="en-US" sz="1200" b="0" i="0" u="sng" strike="noStrike" kern="1200" baseline="0" dirty="0" err="1">
                <a:solidFill>
                  <a:schemeClr val="tx1"/>
                </a:solidFill>
                <a:latin typeface="+mn-lt"/>
                <a:ea typeface="+mn-ea"/>
                <a:cs typeface="+mn-cs"/>
              </a:rPr>
              <a:t>checkinQ</a:t>
            </a:r>
            <a:r>
              <a:rPr lang="en-US" sz="1200" b="0" i="0" u="sng" strike="noStrike" kern="1200" baseline="0" dirty="0">
                <a:solidFill>
                  <a:schemeClr val="tx1"/>
                </a:solidFill>
                <a:latin typeface="+mn-lt"/>
                <a:ea typeface="+mn-ea"/>
                <a:cs typeface="+mn-cs"/>
              </a:rPr>
              <a:t> to the physical </a:t>
            </a:r>
            <a:r>
              <a:rPr lang="en-US" sz="1200" b="0" i="0" u="sng" strike="noStrike" kern="1200" baseline="0" dirty="0" err="1">
                <a:solidFill>
                  <a:schemeClr val="tx1"/>
                </a:solidFill>
                <a:latin typeface="+mn-lt"/>
                <a:ea typeface="+mn-ea"/>
                <a:cs typeface="+mn-cs"/>
              </a:rPr>
              <a:t>checkinQ</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spring.cloud.stream.bindings.inventoryQ.destination</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inventoryQ</a:t>
            </a:r>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spring.cloud.stream.bindings.checkInQ.destination</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checkInQ</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49</a:t>
            </a:fld>
            <a:endParaRPr lang="en-US"/>
          </a:p>
        </p:txBody>
      </p:sp>
    </p:spTree>
    <p:extLst>
      <p:ext uri="{BB962C8B-B14F-4D97-AF65-F5344CB8AC3E}">
        <p14:creationId xmlns:p14="http://schemas.microsoft.com/office/powerpoint/2010/main" val="419280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6</a:t>
            </a:fld>
            <a:endParaRPr lang="en-US"/>
          </a:p>
        </p:txBody>
      </p:sp>
    </p:spTree>
    <p:extLst>
      <p:ext uri="{BB962C8B-B14F-4D97-AF65-F5344CB8AC3E}">
        <p14:creationId xmlns:p14="http://schemas.microsoft.com/office/powerpoint/2010/main" val="61392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microservices locally cache parameters to improve performance.</a:t>
            </a:r>
          </a:p>
          <a:p>
            <a:r>
              <a:rPr lang="en-US" sz="1200" b="0" i="0" u="none" strike="noStrike" kern="1200" baseline="0" dirty="0">
                <a:solidFill>
                  <a:schemeClr val="tx1"/>
                </a:solidFill>
                <a:latin typeface="+mn-lt"/>
                <a:ea typeface="+mn-ea"/>
                <a:cs typeface="+mn-cs"/>
              </a:rPr>
              <a:t>The Config server propagates the configuration state changes to all subscribed microservices so that the local cache's state can be</a:t>
            </a:r>
          </a:p>
          <a:p>
            <a:r>
              <a:rPr lang="en-US" sz="1200" b="0" i="0" u="none" strike="noStrike" kern="1200" baseline="0" dirty="0">
                <a:solidFill>
                  <a:schemeClr val="tx1"/>
                </a:solidFill>
                <a:latin typeface="+mn-lt"/>
                <a:ea typeface="+mn-ea"/>
                <a:cs typeface="+mn-cs"/>
              </a:rPr>
              <a:t>updated with the latest changes. </a:t>
            </a:r>
          </a:p>
          <a:p>
            <a:r>
              <a:rPr lang="en-US" sz="1200" b="0" i="0" u="none" strike="noStrike" kern="1200" baseline="0" dirty="0">
                <a:solidFill>
                  <a:schemeClr val="tx1"/>
                </a:solidFill>
                <a:latin typeface="+mn-lt"/>
                <a:ea typeface="+mn-ea"/>
                <a:cs typeface="+mn-cs"/>
              </a:rPr>
              <a:t>The Config server also uses profiles to resolve values specific to an environment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Config Server</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Zookeeper Configuration</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Consul Configuration </a:t>
            </a:r>
            <a:r>
              <a:rPr lang="en-US" sz="1200" b="0" i="0" u="none" strike="noStrike" kern="1200" baseline="0" dirty="0">
                <a:solidFill>
                  <a:schemeClr val="tx1"/>
                </a:solidFill>
                <a:latin typeface="+mn-lt"/>
                <a:ea typeface="+mn-ea"/>
                <a:cs typeface="+mn-cs"/>
              </a:rPr>
              <a:t>are available as options for building configuration server.</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20</a:t>
            </a:fld>
            <a:endParaRPr lang="en-US"/>
          </a:p>
        </p:txBody>
      </p:sp>
    </p:spTree>
    <p:extLst>
      <p:ext uri="{BB962C8B-B14F-4D97-AF65-F5344CB8AC3E}">
        <p14:creationId xmlns:p14="http://schemas.microsoft.com/office/powerpoint/2010/main" val="345106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Config client embedded in the Spring Boot microservices does a configuration lookup from a central configuration server using a simple declarative mechanism, and stores properties into the Spring environment.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configuration properties can be application-level configurations such as trade limit per day, or infrastructure-related configurations such as server URLs, credentials, and so on.</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21</a:t>
            </a:fld>
            <a:endParaRPr lang="en-US"/>
          </a:p>
        </p:txBody>
      </p:sp>
    </p:spTree>
    <p:extLst>
      <p:ext uri="{BB962C8B-B14F-4D97-AF65-F5344CB8AC3E}">
        <p14:creationId xmlns:p14="http://schemas.microsoft.com/office/powerpoint/2010/main" val="273497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chapter5.search</a:t>
            </a:r>
          </a:p>
        </p:txBody>
      </p:sp>
      <p:sp>
        <p:nvSpPr>
          <p:cNvPr id="4" name="Slide Number Placeholder 3"/>
          <p:cNvSpPr>
            <a:spLocks noGrp="1"/>
          </p:cNvSpPr>
          <p:nvPr>
            <p:ph type="sldNum" sz="quarter" idx="10"/>
          </p:nvPr>
        </p:nvSpPr>
        <p:spPr/>
        <p:txBody>
          <a:bodyPr/>
          <a:lstStyle/>
          <a:p>
            <a:fld id="{A55693C3-9A1E-4DF7-9F1A-9D6CC7637340}" type="slidenum">
              <a:rPr lang="en-US" smtClean="0"/>
              <a:t>23</a:t>
            </a:fld>
            <a:endParaRPr lang="en-US"/>
          </a:p>
        </p:txBody>
      </p:sp>
    </p:spTree>
    <p:extLst>
      <p:ext uri="{BB962C8B-B14F-4D97-AF65-F5344CB8AC3E}">
        <p14:creationId xmlns:p14="http://schemas.microsoft.com/office/powerpoint/2010/main" val="309570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Config server will use the name to resolve and pick up appropriate properties from the Config server repository. </a:t>
            </a:r>
          </a:p>
          <a:p>
            <a:r>
              <a:rPr lang="en-US" sz="1200" b="0" i="0" u="none" strike="noStrike" kern="1200" baseline="0" dirty="0">
                <a:solidFill>
                  <a:schemeClr val="tx1"/>
                </a:solidFill>
                <a:latin typeface="+mn-lt"/>
                <a:ea typeface="+mn-ea"/>
                <a:cs typeface="+mn-cs"/>
              </a:rPr>
              <a:t>The application name is also sometimes referred to as service ID. If there is an application with the name </a:t>
            </a:r>
            <a:r>
              <a:rPr lang="en-US" sz="1200" b="0" i="0" u="none" strike="noStrike" kern="1200" baseline="0" dirty="0" err="1">
                <a:solidFill>
                  <a:schemeClr val="tx1"/>
                </a:solidFill>
                <a:latin typeface="+mn-lt"/>
                <a:ea typeface="+mn-ea"/>
                <a:cs typeface="+mn-cs"/>
              </a:rPr>
              <a:t>myapp</a:t>
            </a:r>
            <a:r>
              <a:rPr lang="en-US" sz="1200" b="0" i="0" u="none" strike="noStrike" kern="1200" baseline="0" dirty="0">
                <a:solidFill>
                  <a:schemeClr val="tx1"/>
                </a:solidFill>
                <a:latin typeface="+mn-lt"/>
                <a:ea typeface="+mn-ea"/>
                <a:cs typeface="+mn-cs"/>
              </a:rPr>
              <a:t>, then there should be a </a:t>
            </a:r>
            <a:r>
              <a:rPr lang="en-US" sz="1200" b="0" i="0" u="none" strike="noStrike" kern="1200" baseline="0" dirty="0" err="1">
                <a:solidFill>
                  <a:schemeClr val="tx1"/>
                </a:solidFill>
                <a:latin typeface="+mn-lt"/>
                <a:ea typeface="+mn-ea"/>
                <a:cs typeface="+mn-cs"/>
              </a:rPr>
              <a:t>myapp.properties</a:t>
            </a:r>
            <a:r>
              <a:rPr lang="en-US" sz="1200" b="0" i="0" u="none" strike="noStrike" kern="1200" baseline="0" dirty="0">
                <a:solidFill>
                  <a:schemeClr val="tx1"/>
                </a:solidFill>
                <a:latin typeface="+mn-lt"/>
                <a:ea typeface="+mn-ea"/>
                <a:cs typeface="+mn-cs"/>
              </a:rPr>
              <a:t> in the configuration repository to store all the properties related to that application.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profile names are logical names that will be used for matching the file name in the repository. The default profile is named default. To configure properties for</a:t>
            </a:r>
          </a:p>
          <a:p>
            <a:r>
              <a:rPr lang="en-US" sz="1200" b="0" i="0" u="none" strike="noStrike" kern="1200" baseline="0" dirty="0">
                <a:solidFill>
                  <a:schemeClr val="tx1"/>
                </a:solidFill>
                <a:latin typeface="+mn-lt"/>
                <a:ea typeface="+mn-ea"/>
                <a:cs typeface="+mn-cs"/>
              </a:rPr>
              <a:t>different environments, we have to configure different files as given in the following example.</a:t>
            </a:r>
          </a:p>
          <a:p>
            <a:r>
              <a:rPr lang="en-US" sz="1200" b="0" i="0" u="none" strike="noStrike" kern="1200" baseline="0" dirty="0">
                <a:solidFill>
                  <a:schemeClr val="tx1"/>
                </a:solidFill>
                <a:latin typeface="+mn-lt"/>
                <a:ea typeface="+mn-ea"/>
                <a:cs typeface="+mn-cs"/>
              </a:rPr>
              <a:t>application-</a:t>
            </a:r>
            <a:r>
              <a:rPr lang="en-US" sz="1200" b="0" i="0" u="none" strike="noStrike" kern="1200" baseline="0" dirty="0" err="1">
                <a:solidFill>
                  <a:schemeClr val="tx1"/>
                </a:solidFill>
                <a:latin typeface="+mn-lt"/>
                <a:ea typeface="+mn-ea"/>
                <a:cs typeface="+mn-cs"/>
              </a:rPr>
              <a:t>development.properties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application-</a:t>
            </a:r>
            <a:r>
              <a:rPr lang="en-US" sz="1200" b="0" i="0" u="none" strike="noStrike" kern="1200" baseline="0" dirty="0" err="1">
                <a:solidFill>
                  <a:schemeClr val="tx1"/>
                </a:solidFill>
                <a:latin typeface="+mn-lt"/>
                <a:ea typeface="+mn-ea"/>
                <a:cs typeface="+mn-cs"/>
              </a:rPr>
              <a:t>production.properties</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are accessible using the following URLs respectively:</a:t>
            </a:r>
          </a:p>
          <a:p>
            <a:r>
              <a:rPr lang="en-US" sz="1200" b="0" i="0" u="none" strike="noStrike" kern="1200" baseline="0" dirty="0">
                <a:solidFill>
                  <a:schemeClr val="tx1"/>
                </a:solidFill>
                <a:latin typeface="+mn-lt"/>
                <a:ea typeface="+mn-ea"/>
                <a:cs typeface="+mn-cs"/>
              </a:rPr>
              <a:t>• http://localhost:8888/application/development</a:t>
            </a:r>
          </a:p>
          <a:p>
            <a:r>
              <a:rPr lang="en-US" sz="1200" b="0" i="0" u="none" strike="noStrike" kern="1200" baseline="0" dirty="0">
                <a:solidFill>
                  <a:schemeClr val="tx1"/>
                </a:solidFill>
                <a:latin typeface="+mn-lt"/>
                <a:ea typeface="+mn-ea"/>
                <a:cs typeface="+mn-cs"/>
              </a:rPr>
              <a:t>• http://localhost:8888/application/production</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24</a:t>
            </a:fld>
            <a:endParaRPr lang="en-US"/>
          </a:p>
        </p:txBody>
      </p:sp>
    </p:spTree>
    <p:extLst>
      <p:ext uri="{BB962C8B-B14F-4D97-AF65-F5344CB8AC3E}">
        <p14:creationId xmlns:p14="http://schemas.microsoft.com/office/powerpoint/2010/main" val="8707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of multiple services with several update requests, </a:t>
            </a:r>
            <a:r>
              <a:rPr lang="en-US" sz="1200" b="0" i="0" u="none" strike="noStrike" kern="1200" baseline="0" dirty="0">
                <a:solidFill>
                  <a:schemeClr val="tx1"/>
                </a:solidFill>
                <a:latin typeface="+mn-lt"/>
                <a:ea typeface="+mn-ea"/>
                <a:cs typeface="+mn-cs"/>
              </a:rPr>
              <a:t>connect all service instances through a single message broker.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instance subscribes for change events, and refreshes its local configuration when required. This refresh is triggered by making a call to any one instance by hitting the</a:t>
            </a:r>
          </a:p>
          <a:p>
            <a:r>
              <a:rPr lang="en-US" sz="1200" b="1" i="0" u="none" strike="noStrike" kern="1200" baseline="0" dirty="0">
                <a:solidFill>
                  <a:schemeClr val="tx1"/>
                </a:solidFill>
                <a:latin typeface="+mn-lt"/>
                <a:ea typeface="+mn-ea"/>
                <a:cs typeface="+mn-cs"/>
              </a:rPr>
              <a:t>/bus/refresh </a:t>
            </a:r>
            <a:r>
              <a:rPr lang="en-US" sz="1200" b="0" i="0" u="none" strike="noStrike" kern="1200" baseline="0" dirty="0">
                <a:solidFill>
                  <a:schemeClr val="tx1"/>
                </a:solidFill>
                <a:latin typeface="+mn-lt"/>
                <a:ea typeface="+mn-ea"/>
                <a:cs typeface="+mn-cs"/>
              </a:rPr>
              <a:t>endpoint, which then propagates the changes through the cloud bus and the common message broker.</a:t>
            </a:r>
          </a:p>
        </p:txBody>
      </p:sp>
      <p:sp>
        <p:nvSpPr>
          <p:cNvPr id="4" name="Slide Number Placeholder 3"/>
          <p:cNvSpPr>
            <a:spLocks noGrp="1"/>
          </p:cNvSpPr>
          <p:nvPr>
            <p:ph type="sldNum" sz="quarter" idx="10"/>
          </p:nvPr>
        </p:nvSpPr>
        <p:spPr/>
        <p:txBody>
          <a:bodyPr/>
          <a:lstStyle/>
          <a:p>
            <a:fld id="{A55693C3-9A1E-4DF7-9F1A-9D6CC7637340}" type="slidenum">
              <a:rPr lang="en-US" smtClean="0"/>
              <a:t>25</a:t>
            </a:fld>
            <a:endParaRPr lang="en-US"/>
          </a:p>
        </p:txBody>
      </p:sp>
    </p:spTree>
    <p:extLst>
      <p:ext uri="{BB962C8B-B14F-4D97-AF65-F5344CB8AC3E}">
        <p14:creationId xmlns:p14="http://schemas.microsoft.com/office/powerpoint/2010/main" val="187100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a:t>
            </a:r>
            <a:r>
              <a:rPr lang="en-US" sz="1200" b="0" i="0" u="none" strike="noStrike" kern="1200" baseline="0" dirty="0">
                <a:solidFill>
                  <a:schemeClr val="tx1"/>
                </a:solidFill>
                <a:latin typeface="+mn-lt"/>
                <a:ea typeface="+mn-ea"/>
                <a:cs typeface="+mn-cs"/>
              </a:rPr>
              <a:t>There are three single points of failure in the default architecture that was established in the previous section.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One of them is the availability of the Config server itself, </a:t>
            </a:r>
          </a:p>
          <a:p>
            <a:r>
              <a:rPr lang="en-US" sz="1200" b="0" i="0" u="none" strike="noStrike" kern="1200" baseline="0" dirty="0">
                <a:solidFill>
                  <a:schemeClr val="tx1"/>
                </a:solidFill>
                <a:latin typeface="+mn-lt"/>
                <a:ea typeface="+mn-ea"/>
                <a:cs typeface="+mn-cs"/>
              </a:rPr>
              <a:t>The second one is the Git repository, </a:t>
            </a:r>
          </a:p>
          <a:p>
            <a:r>
              <a:rPr lang="en-US" sz="1200" b="0" i="0" u="none" strike="noStrike" kern="1200" baseline="0" dirty="0">
                <a:solidFill>
                  <a:schemeClr val="tx1"/>
                </a:solidFill>
                <a:latin typeface="+mn-lt"/>
                <a:ea typeface="+mn-ea"/>
                <a:cs typeface="+mn-cs"/>
              </a:rPr>
              <a:t>and the third one is the RabbitMQ server.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highly available Git:</a:t>
            </a:r>
          </a:p>
          <a:p>
            <a:r>
              <a:rPr lang="en-US" sz="1200" b="0" i="0" u="none" strike="noStrike" kern="1200" baseline="0" dirty="0">
                <a:solidFill>
                  <a:schemeClr val="tx1"/>
                </a:solidFill>
                <a:latin typeface="+mn-lt"/>
                <a:ea typeface="+mn-ea"/>
                <a:cs typeface="+mn-cs"/>
              </a:rPr>
              <a:t>https://about.gitlab.com/high-availability/.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highly available RabbitMQ:</a:t>
            </a:r>
          </a:p>
          <a:p>
            <a:r>
              <a:rPr lang="en-US" sz="1200" b="0" i="0" u="none" strike="noStrike" kern="1200" baseline="0" dirty="0">
                <a:solidFill>
                  <a:schemeClr val="tx1"/>
                </a:solidFill>
                <a:latin typeface="+mn-lt"/>
                <a:ea typeface="+mn-ea"/>
                <a:cs typeface="+mn-cs"/>
              </a:rPr>
              <a:t>https://www.rabbitmq.com/ha.html.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are not covered here because these are Git is required to be highly available only when the Config server needs to be scaled</a:t>
            </a:r>
          </a:p>
          <a:p>
            <a:r>
              <a:rPr lang="en-US" sz="1200" b="0" i="0" u="none" strike="noStrike" kern="1200" baseline="0" dirty="0">
                <a:solidFill>
                  <a:schemeClr val="tx1"/>
                </a:solidFill>
                <a:latin typeface="+mn-lt"/>
                <a:ea typeface="+mn-ea"/>
                <a:cs typeface="+mn-cs"/>
              </a:rPr>
              <a:t>Also, RabbitMQ has to be configured for high availability only to push configuration changes dynamically to all instances. Since this is more of an offline controlled activity, it does not really require the same high availability as required by the components.</a:t>
            </a:r>
            <a:endParaRPr lang="en-US" dirty="0"/>
          </a:p>
        </p:txBody>
      </p:sp>
      <p:sp>
        <p:nvSpPr>
          <p:cNvPr id="4" name="Slide Number Placeholder 3"/>
          <p:cNvSpPr>
            <a:spLocks noGrp="1"/>
          </p:cNvSpPr>
          <p:nvPr>
            <p:ph type="sldNum" sz="quarter" idx="10"/>
          </p:nvPr>
        </p:nvSpPr>
        <p:spPr/>
        <p:txBody>
          <a:bodyPr/>
          <a:lstStyle/>
          <a:p>
            <a:fld id="{A55693C3-9A1E-4DF7-9F1A-9D6CC7637340}" type="slidenum">
              <a:rPr lang="en-US" smtClean="0"/>
              <a:t>26</a:t>
            </a:fld>
            <a:endParaRPr lang="en-US"/>
          </a:p>
        </p:txBody>
      </p:sp>
    </p:spTree>
    <p:extLst>
      <p:ext uri="{BB962C8B-B14F-4D97-AF65-F5344CB8AC3E}">
        <p14:creationId xmlns:p14="http://schemas.microsoft.com/office/powerpoint/2010/main" val="171570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427590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317257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438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236527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9427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2851060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219837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302617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397765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69FB5-7B3E-40B0-994A-4A1A987698D5}"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421627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69FB5-7B3E-40B0-994A-4A1A987698D5}"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88935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69FB5-7B3E-40B0-994A-4A1A987698D5}"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31747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969FB5-7B3E-40B0-994A-4A1A987698D5}"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188454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69FB5-7B3E-40B0-994A-4A1A987698D5}"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289079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969FB5-7B3E-40B0-994A-4A1A987698D5}"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113875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969FB5-7B3E-40B0-994A-4A1A987698D5}"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FDEA2-7F80-4D7B-A26E-C3C0EA053592}" type="slidenum">
              <a:rPr lang="en-US" smtClean="0"/>
              <a:t>‹#›</a:t>
            </a:fld>
            <a:endParaRPr lang="en-US"/>
          </a:p>
        </p:txBody>
      </p:sp>
    </p:spTree>
    <p:extLst>
      <p:ext uri="{BB962C8B-B14F-4D97-AF65-F5344CB8AC3E}">
        <p14:creationId xmlns:p14="http://schemas.microsoft.com/office/powerpoint/2010/main" val="376043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969FB5-7B3E-40B0-994A-4A1A987698D5}" type="datetimeFigureOut">
              <a:rPr lang="en-US" smtClean="0"/>
              <a:t>2/27/2018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7FDEA2-7F80-4D7B-A26E-C3C0EA053592}" type="slidenum">
              <a:rPr lang="en-US" smtClean="0"/>
              <a:t>‹#›</a:t>
            </a:fld>
            <a:endParaRPr lang="en-US"/>
          </a:p>
        </p:txBody>
      </p:sp>
    </p:spTree>
    <p:extLst>
      <p:ext uri="{BB962C8B-B14F-4D97-AF65-F5344CB8AC3E}">
        <p14:creationId xmlns:p14="http://schemas.microsoft.com/office/powerpoint/2010/main" val="1221326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6E9A-72D0-4C93-BEE0-4A7314ED26F5}"/>
              </a:ext>
            </a:extLst>
          </p:cNvPr>
          <p:cNvSpPr>
            <a:spLocks noGrp="1"/>
          </p:cNvSpPr>
          <p:nvPr>
            <p:ph type="ctrTitle"/>
          </p:nvPr>
        </p:nvSpPr>
        <p:spPr/>
        <p:txBody>
          <a:bodyPr/>
          <a:lstStyle/>
          <a:p>
            <a:pPr algn="l"/>
            <a:r>
              <a:rPr lang="en-US" dirty="0"/>
              <a:t>Microservices</a:t>
            </a:r>
          </a:p>
        </p:txBody>
      </p:sp>
      <p:sp>
        <p:nvSpPr>
          <p:cNvPr id="3" name="Subtitle 2">
            <a:extLst>
              <a:ext uri="{FF2B5EF4-FFF2-40B4-BE49-F238E27FC236}">
                <a16:creationId xmlns:a16="http://schemas.microsoft.com/office/drawing/2014/main" id="{7951FF70-DAC7-432C-A004-6C6EC2D1C802}"/>
              </a:ext>
            </a:extLst>
          </p:cNvPr>
          <p:cNvSpPr>
            <a:spLocks noGrp="1"/>
          </p:cNvSpPr>
          <p:nvPr>
            <p:ph type="subTitle" idx="1"/>
          </p:nvPr>
        </p:nvSpPr>
        <p:spPr/>
        <p:txBody>
          <a:bodyPr/>
          <a:lstStyle/>
          <a:p>
            <a:pPr algn="l"/>
            <a:r>
              <a:rPr lang="en-US" dirty="0"/>
              <a:t>Chapter 5</a:t>
            </a:r>
          </a:p>
        </p:txBody>
      </p:sp>
    </p:spTree>
    <p:extLst>
      <p:ext uri="{BB962C8B-B14F-4D97-AF65-F5344CB8AC3E}">
        <p14:creationId xmlns:p14="http://schemas.microsoft.com/office/powerpoint/2010/main" val="62075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BF56-A396-4A3F-BA05-8D4CBDA93684}"/>
              </a:ext>
            </a:extLst>
          </p:cNvPr>
          <p:cNvSpPr>
            <a:spLocks noGrp="1"/>
          </p:cNvSpPr>
          <p:nvPr>
            <p:ph type="title"/>
          </p:nvPr>
        </p:nvSpPr>
        <p:spPr/>
        <p:txBody>
          <a:bodyPr/>
          <a:lstStyle/>
          <a:p>
            <a:r>
              <a:rPr lang="en-US" b="1" dirty="0"/>
              <a:t>Service registration and discovery</a:t>
            </a:r>
            <a:endParaRPr lang="en-US" dirty="0"/>
          </a:p>
        </p:txBody>
      </p:sp>
      <p:sp>
        <p:nvSpPr>
          <p:cNvPr id="3" name="Content Placeholder 2">
            <a:extLst>
              <a:ext uri="{FF2B5EF4-FFF2-40B4-BE49-F238E27FC236}">
                <a16:creationId xmlns:a16="http://schemas.microsoft.com/office/drawing/2014/main" id="{9C6A3966-6379-4E55-A9A4-D22EC0D7988C}"/>
              </a:ext>
            </a:extLst>
          </p:cNvPr>
          <p:cNvSpPr>
            <a:spLocks noGrp="1"/>
          </p:cNvSpPr>
          <p:nvPr>
            <p:ph idx="1"/>
          </p:nvPr>
        </p:nvSpPr>
        <p:spPr>
          <a:xfrm>
            <a:off x="344557" y="1457739"/>
            <a:ext cx="9422295" cy="5234609"/>
          </a:xfrm>
        </p:spPr>
        <p:txBody>
          <a:bodyPr>
            <a:normAutofit/>
          </a:bodyPr>
          <a:lstStyle/>
          <a:p>
            <a:r>
              <a:rPr lang="en-US" dirty="0"/>
              <a:t>The service registration and discovery module enables services to programmatically register with a repository when a service is available and ready to accept traffic. </a:t>
            </a:r>
          </a:p>
          <a:p>
            <a:r>
              <a:rPr lang="en-US" dirty="0"/>
              <a:t>How does it work? </a:t>
            </a:r>
          </a:p>
          <a:p>
            <a:pPr marL="800100" lvl="1" indent="-342900">
              <a:buFont typeface="+mj-lt"/>
              <a:buAutoNum type="arabicPeriod"/>
            </a:pPr>
            <a:r>
              <a:rPr lang="en-US" dirty="0"/>
              <a:t>The microservices advertise their existence, and make them discoverable.</a:t>
            </a:r>
          </a:p>
          <a:p>
            <a:pPr marL="800100" lvl="1" indent="-342900">
              <a:buFont typeface="+mj-lt"/>
              <a:buAutoNum type="arabicPeriod"/>
            </a:pPr>
            <a:r>
              <a:rPr lang="en-US" dirty="0"/>
              <a:t>The consumers can then look up the registry to get a view of the service availability and the endpoint locations. </a:t>
            </a:r>
          </a:p>
          <a:p>
            <a:pPr marL="800100" lvl="1" indent="-342900">
              <a:buFont typeface="+mj-lt"/>
              <a:buAutoNum type="arabicPeriod"/>
            </a:pPr>
            <a:r>
              <a:rPr lang="en-US" dirty="0"/>
              <a:t>The registry, in many cases, is more or less a dump. But the components around the registry make the ecosystem intelligent.</a:t>
            </a:r>
          </a:p>
          <a:p>
            <a:r>
              <a:rPr lang="en-US" dirty="0"/>
              <a:t>There are many subprojects existing under Spring Cloud which support registry and discovery capability. </a:t>
            </a:r>
          </a:p>
          <a:p>
            <a:r>
              <a:rPr lang="en-US" dirty="0"/>
              <a:t>Eureka, </a:t>
            </a:r>
            <a:r>
              <a:rPr lang="en-US" dirty="0" err="1"/>
              <a:t>ZooKeeper</a:t>
            </a:r>
            <a:r>
              <a:rPr lang="en-US" dirty="0"/>
              <a:t>, and Consul are three subprojects implementing the registry capability.</a:t>
            </a:r>
          </a:p>
        </p:txBody>
      </p:sp>
    </p:spTree>
    <p:extLst>
      <p:ext uri="{BB962C8B-B14F-4D97-AF65-F5344CB8AC3E}">
        <p14:creationId xmlns:p14="http://schemas.microsoft.com/office/powerpoint/2010/main" val="328135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476C-3081-49C2-9431-76A3C4C4A64B}"/>
              </a:ext>
            </a:extLst>
          </p:cNvPr>
          <p:cNvSpPr>
            <a:spLocks noGrp="1"/>
          </p:cNvSpPr>
          <p:nvPr>
            <p:ph type="title"/>
          </p:nvPr>
        </p:nvSpPr>
        <p:spPr/>
        <p:txBody>
          <a:bodyPr/>
          <a:lstStyle/>
          <a:p>
            <a:r>
              <a:rPr lang="en-US" b="1" dirty="0"/>
              <a:t>Service-to-service calls</a:t>
            </a:r>
            <a:endParaRPr lang="en-US" dirty="0"/>
          </a:p>
        </p:txBody>
      </p:sp>
      <p:sp>
        <p:nvSpPr>
          <p:cNvPr id="3" name="Content Placeholder 2">
            <a:extLst>
              <a:ext uri="{FF2B5EF4-FFF2-40B4-BE49-F238E27FC236}">
                <a16:creationId xmlns:a16="http://schemas.microsoft.com/office/drawing/2014/main" id="{9814DCF7-FD8C-416E-A721-8545BB2F9C3B}"/>
              </a:ext>
            </a:extLst>
          </p:cNvPr>
          <p:cNvSpPr>
            <a:spLocks noGrp="1"/>
          </p:cNvSpPr>
          <p:nvPr>
            <p:ph idx="1"/>
          </p:nvPr>
        </p:nvSpPr>
        <p:spPr/>
        <p:txBody>
          <a:bodyPr/>
          <a:lstStyle/>
          <a:p>
            <a:r>
              <a:rPr lang="en-US" dirty="0"/>
              <a:t>The Spring Cloud Feign subproject under Spring Cloud offers a declarative approach for making RESTful service-to-service calls in a synchronous way. </a:t>
            </a:r>
          </a:p>
          <a:p>
            <a:r>
              <a:rPr lang="en-US" dirty="0"/>
              <a:t>The declarative approach allows applications to work with </a:t>
            </a:r>
            <a:r>
              <a:rPr lang="en-US" b="1" dirty="0"/>
              <a:t>POJO </a:t>
            </a:r>
            <a:r>
              <a:rPr lang="en-US" dirty="0"/>
              <a:t>(</a:t>
            </a:r>
            <a:r>
              <a:rPr lang="en-US" b="1" dirty="0"/>
              <a:t>Plain Old Java Object</a:t>
            </a:r>
            <a:r>
              <a:rPr lang="en-US" dirty="0"/>
              <a:t>) interfaces instead of low-level HTTP client APIs. </a:t>
            </a:r>
          </a:p>
          <a:p>
            <a:r>
              <a:rPr lang="en-US" dirty="0"/>
              <a:t>Feign internally uses reactive libraries for communication.</a:t>
            </a:r>
          </a:p>
        </p:txBody>
      </p:sp>
    </p:spTree>
    <p:extLst>
      <p:ext uri="{BB962C8B-B14F-4D97-AF65-F5344CB8AC3E}">
        <p14:creationId xmlns:p14="http://schemas.microsoft.com/office/powerpoint/2010/main" val="13554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D560-FC4A-4B5C-BBF1-7EA0A0040457}"/>
              </a:ext>
            </a:extLst>
          </p:cNvPr>
          <p:cNvSpPr>
            <a:spLocks noGrp="1"/>
          </p:cNvSpPr>
          <p:nvPr>
            <p:ph type="title"/>
          </p:nvPr>
        </p:nvSpPr>
        <p:spPr/>
        <p:txBody>
          <a:bodyPr/>
          <a:lstStyle/>
          <a:p>
            <a:r>
              <a:rPr lang="en-US" b="1" dirty="0"/>
              <a:t>Circuit breaker</a:t>
            </a:r>
            <a:endParaRPr lang="en-US" dirty="0"/>
          </a:p>
        </p:txBody>
      </p:sp>
      <p:sp>
        <p:nvSpPr>
          <p:cNvPr id="3" name="Content Placeholder 2">
            <a:extLst>
              <a:ext uri="{FF2B5EF4-FFF2-40B4-BE49-F238E27FC236}">
                <a16:creationId xmlns:a16="http://schemas.microsoft.com/office/drawing/2014/main" id="{18EF7F97-B2D9-4A2D-BFA5-52FC44936C81}"/>
              </a:ext>
            </a:extLst>
          </p:cNvPr>
          <p:cNvSpPr>
            <a:spLocks noGrp="1"/>
          </p:cNvSpPr>
          <p:nvPr>
            <p:ph idx="1"/>
          </p:nvPr>
        </p:nvSpPr>
        <p:spPr/>
        <p:txBody>
          <a:bodyPr/>
          <a:lstStyle/>
          <a:p>
            <a:r>
              <a:rPr lang="en-US" dirty="0"/>
              <a:t>The circuit breaker subproject implements the circuit breaker pattern. </a:t>
            </a:r>
          </a:p>
          <a:p>
            <a:r>
              <a:rPr lang="en-US" dirty="0"/>
              <a:t>The circuit breaker breaks the circuit when it encounters failures in the primary service by diverting traffic to another temporary fallback service. </a:t>
            </a:r>
          </a:p>
          <a:p>
            <a:r>
              <a:rPr lang="en-US" dirty="0"/>
              <a:t>It also automatically reconnects back to the primary service when the service is back to normal. </a:t>
            </a:r>
          </a:p>
          <a:p>
            <a:r>
              <a:rPr lang="en-US" dirty="0"/>
              <a:t>It finally provides a monitoring dashboard for monitoring the service state changes. </a:t>
            </a:r>
          </a:p>
          <a:p>
            <a:r>
              <a:rPr lang="en-US" dirty="0"/>
              <a:t>The Spring Cloud </a:t>
            </a:r>
            <a:r>
              <a:rPr lang="en-US" dirty="0" err="1"/>
              <a:t>Hystrix</a:t>
            </a:r>
            <a:r>
              <a:rPr lang="en-US" dirty="0"/>
              <a:t> project and </a:t>
            </a:r>
            <a:r>
              <a:rPr lang="en-US" dirty="0" err="1"/>
              <a:t>Hystrix</a:t>
            </a:r>
            <a:r>
              <a:rPr lang="en-US" dirty="0"/>
              <a:t> Dashboard implement the circuit breaker and the dashboard respectively.</a:t>
            </a:r>
          </a:p>
        </p:txBody>
      </p:sp>
    </p:spTree>
    <p:extLst>
      <p:ext uri="{BB962C8B-B14F-4D97-AF65-F5344CB8AC3E}">
        <p14:creationId xmlns:p14="http://schemas.microsoft.com/office/powerpoint/2010/main" val="173829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2590-D5CE-48FC-9C5A-49DE5E469D83}"/>
              </a:ext>
            </a:extLst>
          </p:cNvPr>
          <p:cNvSpPr>
            <a:spLocks noGrp="1"/>
          </p:cNvSpPr>
          <p:nvPr>
            <p:ph type="title"/>
          </p:nvPr>
        </p:nvSpPr>
        <p:spPr/>
        <p:txBody>
          <a:bodyPr/>
          <a:lstStyle/>
          <a:p>
            <a:r>
              <a:rPr lang="en-US" b="1" dirty="0"/>
              <a:t>Global locks, leadership election and cluster state</a:t>
            </a:r>
            <a:endParaRPr lang="en-US" dirty="0"/>
          </a:p>
        </p:txBody>
      </p:sp>
      <p:sp>
        <p:nvSpPr>
          <p:cNvPr id="3" name="Content Placeholder 2">
            <a:extLst>
              <a:ext uri="{FF2B5EF4-FFF2-40B4-BE49-F238E27FC236}">
                <a16:creationId xmlns:a16="http://schemas.microsoft.com/office/drawing/2014/main" id="{50BA0D57-CE70-47B6-B963-63671CC73945}"/>
              </a:ext>
            </a:extLst>
          </p:cNvPr>
          <p:cNvSpPr>
            <a:spLocks noGrp="1"/>
          </p:cNvSpPr>
          <p:nvPr>
            <p:ph idx="1"/>
          </p:nvPr>
        </p:nvSpPr>
        <p:spPr/>
        <p:txBody>
          <a:bodyPr/>
          <a:lstStyle/>
          <a:p>
            <a:r>
              <a:rPr lang="en-US" dirty="0"/>
              <a:t>This capability is required for cluster management and coordination when dealing with large deployments. </a:t>
            </a:r>
          </a:p>
          <a:p>
            <a:r>
              <a:rPr lang="en-US" dirty="0"/>
              <a:t>It also offers global locks for various purposes such as sequence generation.</a:t>
            </a:r>
          </a:p>
          <a:p>
            <a:r>
              <a:rPr lang="en-US" dirty="0"/>
              <a:t>The Spring Cloud Cluster project implements these capabilities using </a:t>
            </a:r>
            <a:r>
              <a:rPr lang="en-US" dirty="0" err="1"/>
              <a:t>Redis</a:t>
            </a:r>
            <a:r>
              <a:rPr lang="en-US" dirty="0"/>
              <a:t>, </a:t>
            </a:r>
            <a:r>
              <a:rPr lang="en-US" dirty="0" err="1"/>
              <a:t>ZooKeeper</a:t>
            </a:r>
            <a:r>
              <a:rPr lang="en-US" dirty="0"/>
              <a:t>, and Consul.</a:t>
            </a:r>
          </a:p>
        </p:txBody>
      </p:sp>
    </p:spTree>
    <p:extLst>
      <p:ext uri="{BB962C8B-B14F-4D97-AF65-F5344CB8AC3E}">
        <p14:creationId xmlns:p14="http://schemas.microsoft.com/office/powerpoint/2010/main" val="134335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31F8-1165-4A3D-903B-0792A1855CCA}"/>
              </a:ext>
            </a:extLst>
          </p:cNvPr>
          <p:cNvSpPr>
            <a:spLocks noGrp="1"/>
          </p:cNvSpPr>
          <p:nvPr>
            <p:ph type="title"/>
          </p:nvPr>
        </p:nvSpPr>
        <p:spPr/>
        <p:txBody>
          <a:bodyPr/>
          <a:lstStyle/>
          <a:p>
            <a:r>
              <a:rPr lang="en-US" b="1" dirty="0"/>
              <a:t>Security</a:t>
            </a:r>
            <a:endParaRPr lang="en-US" dirty="0"/>
          </a:p>
        </p:txBody>
      </p:sp>
      <p:sp>
        <p:nvSpPr>
          <p:cNvPr id="3" name="Content Placeholder 2">
            <a:extLst>
              <a:ext uri="{FF2B5EF4-FFF2-40B4-BE49-F238E27FC236}">
                <a16:creationId xmlns:a16="http://schemas.microsoft.com/office/drawing/2014/main" id="{03D76D10-982E-48D2-A0D7-78F525A31081}"/>
              </a:ext>
            </a:extLst>
          </p:cNvPr>
          <p:cNvSpPr>
            <a:spLocks noGrp="1"/>
          </p:cNvSpPr>
          <p:nvPr>
            <p:ph idx="1"/>
          </p:nvPr>
        </p:nvSpPr>
        <p:spPr/>
        <p:txBody>
          <a:bodyPr/>
          <a:lstStyle/>
          <a:p>
            <a:r>
              <a:rPr lang="en-US" dirty="0"/>
              <a:t>Security capability is required for building security for cloud-native distributed systems using externalized authorization providers such as OAuth2. </a:t>
            </a:r>
          </a:p>
          <a:p>
            <a:r>
              <a:rPr lang="en-US" dirty="0"/>
              <a:t>The Spring Cloud Security project implements this capability using customizable authorization and resource servers. </a:t>
            </a:r>
          </a:p>
          <a:p>
            <a:r>
              <a:rPr lang="en-US" dirty="0"/>
              <a:t>It also offers SSO capabilities, which are essential when dealing with many microservices.</a:t>
            </a:r>
          </a:p>
        </p:txBody>
      </p:sp>
    </p:spTree>
    <p:extLst>
      <p:ext uri="{BB962C8B-B14F-4D97-AF65-F5344CB8AC3E}">
        <p14:creationId xmlns:p14="http://schemas.microsoft.com/office/powerpoint/2010/main" val="396427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1236-1AEF-4AFB-ADEF-9637741C70BF}"/>
              </a:ext>
            </a:extLst>
          </p:cNvPr>
          <p:cNvSpPr>
            <a:spLocks noGrp="1"/>
          </p:cNvSpPr>
          <p:nvPr>
            <p:ph type="title"/>
          </p:nvPr>
        </p:nvSpPr>
        <p:spPr/>
        <p:txBody>
          <a:bodyPr/>
          <a:lstStyle/>
          <a:p>
            <a:r>
              <a:rPr lang="en-US" b="1" dirty="0"/>
              <a:t>Big data support</a:t>
            </a:r>
            <a:endParaRPr lang="en-US" dirty="0"/>
          </a:p>
        </p:txBody>
      </p:sp>
      <p:sp>
        <p:nvSpPr>
          <p:cNvPr id="3" name="Content Placeholder 2">
            <a:extLst>
              <a:ext uri="{FF2B5EF4-FFF2-40B4-BE49-F238E27FC236}">
                <a16:creationId xmlns:a16="http://schemas.microsoft.com/office/drawing/2014/main" id="{B898A9FE-AF4E-4B23-8EE1-A85BAFA044C4}"/>
              </a:ext>
            </a:extLst>
          </p:cNvPr>
          <p:cNvSpPr>
            <a:spLocks noGrp="1"/>
          </p:cNvSpPr>
          <p:nvPr>
            <p:ph idx="1"/>
          </p:nvPr>
        </p:nvSpPr>
        <p:spPr/>
        <p:txBody>
          <a:bodyPr/>
          <a:lstStyle/>
          <a:p>
            <a:r>
              <a:rPr lang="en-US" dirty="0"/>
              <a:t>The big data support capability is a capability that is required for data services and data flows in connection with big data solutions. </a:t>
            </a:r>
          </a:p>
          <a:p>
            <a:r>
              <a:rPr lang="en-US" dirty="0"/>
              <a:t>The Spring Cloud Streams and the Spring Cloud Data Flow projects implement these capabilities. </a:t>
            </a:r>
          </a:p>
          <a:p>
            <a:r>
              <a:rPr lang="en-US" dirty="0"/>
              <a:t>The Spring Cloud Data Flow is the re-engineered version of Spring XD.</a:t>
            </a:r>
          </a:p>
        </p:txBody>
      </p:sp>
    </p:spTree>
    <p:extLst>
      <p:ext uri="{BB962C8B-B14F-4D97-AF65-F5344CB8AC3E}">
        <p14:creationId xmlns:p14="http://schemas.microsoft.com/office/powerpoint/2010/main" val="247916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F4E6-8B3E-4CF8-86D9-F3A8F3E42544}"/>
              </a:ext>
            </a:extLst>
          </p:cNvPr>
          <p:cNvSpPr>
            <a:spLocks noGrp="1"/>
          </p:cNvSpPr>
          <p:nvPr>
            <p:ph type="title"/>
          </p:nvPr>
        </p:nvSpPr>
        <p:spPr/>
        <p:txBody>
          <a:bodyPr/>
          <a:lstStyle/>
          <a:p>
            <a:r>
              <a:rPr lang="en-US" b="1" dirty="0"/>
              <a:t>Distributed tracing</a:t>
            </a:r>
            <a:endParaRPr lang="en-US" dirty="0"/>
          </a:p>
        </p:txBody>
      </p:sp>
      <p:sp>
        <p:nvSpPr>
          <p:cNvPr id="3" name="Content Placeholder 2">
            <a:extLst>
              <a:ext uri="{FF2B5EF4-FFF2-40B4-BE49-F238E27FC236}">
                <a16:creationId xmlns:a16="http://schemas.microsoft.com/office/drawing/2014/main" id="{FC14A23B-043B-484F-8C38-B72320803A52}"/>
              </a:ext>
            </a:extLst>
          </p:cNvPr>
          <p:cNvSpPr>
            <a:spLocks noGrp="1"/>
          </p:cNvSpPr>
          <p:nvPr>
            <p:ph idx="1"/>
          </p:nvPr>
        </p:nvSpPr>
        <p:spPr/>
        <p:txBody>
          <a:bodyPr/>
          <a:lstStyle/>
          <a:p>
            <a:r>
              <a:rPr lang="en-US" dirty="0"/>
              <a:t>The distributed tracing capability helps to thread and correlate transitions that are spanned across multiple microservice instances.</a:t>
            </a:r>
          </a:p>
          <a:p>
            <a:r>
              <a:rPr lang="en-US" dirty="0"/>
              <a:t>Spring Cloud Sleuth implements this by providing an abstraction on top of various distributed tracing mechanisms such as </a:t>
            </a:r>
            <a:r>
              <a:rPr lang="en-US" dirty="0" err="1"/>
              <a:t>Zipkin</a:t>
            </a:r>
            <a:r>
              <a:rPr lang="en-US" dirty="0"/>
              <a:t> and </a:t>
            </a:r>
            <a:r>
              <a:rPr lang="en-US" dirty="0" err="1"/>
              <a:t>HTrace</a:t>
            </a:r>
            <a:r>
              <a:rPr lang="en-US" dirty="0"/>
              <a:t> with the support of a 64-bit ID.</a:t>
            </a:r>
          </a:p>
        </p:txBody>
      </p:sp>
    </p:spTree>
    <p:extLst>
      <p:ext uri="{BB962C8B-B14F-4D97-AF65-F5344CB8AC3E}">
        <p14:creationId xmlns:p14="http://schemas.microsoft.com/office/powerpoint/2010/main" val="384985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9474-CB93-4369-863F-0B3A7374D82E}"/>
              </a:ext>
            </a:extLst>
          </p:cNvPr>
          <p:cNvSpPr>
            <a:spLocks noGrp="1"/>
          </p:cNvSpPr>
          <p:nvPr>
            <p:ph type="title"/>
          </p:nvPr>
        </p:nvSpPr>
        <p:spPr/>
        <p:txBody>
          <a:bodyPr/>
          <a:lstStyle/>
          <a:p>
            <a:r>
              <a:rPr lang="en-US" b="1" dirty="0"/>
              <a:t>Distributed messaging</a:t>
            </a:r>
            <a:endParaRPr lang="en-US" dirty="0"/>
          </a:p>
        </p:txBody>
      </p:sp>
      <p:sp>
        <p:nvSpPr>
          <p:cNvPr id="3" name="Content Placeholder 2">
            <a:extLst>
              <a:ext uri="{FF2B5EF4-FFF2-40B4-BE49-F238E27FC236}">
                <a16:creationId xmlns:a16="http://schemas.microsoft.com/office/drawing/2014/main" id="{C288B63D-3046-4665-9C18-6E73A801AF76}"/>
              </a:ext>
            </a:extLst>
          </p:cNvPr>
          <p:cNvSpPr>
            <a:spLocks noGrp="1"/>
          </p:cNvSpPr>
          <p:nvPr>
            <p:ph idx="1"/>
          </p:nvPr>
        </p:nvSpPr>
        <p:spPr/>
        <p:txBody>
          <a:bodyPr/>
          <a:lstStyle/>
          <a:p>
            <a:r>
              <a:rPr lang="en-US" dirty="0"/>
              <a:t>Spring Cloud Stream provides declarative messaging integration on top of reliable messaging solutions such as Kafka, </a:t>
            </a:r>
            <a:r>
              <a:rPr lang="en-US" dirty="0" err="1"/>
              <a:t>Redis</a:t>
            </a:r>
            <a:r>
              <a:rPr lang="en-US" dirty="0"/>
              <a:t>, and RabbitMQ</a:t>
            </a:r>
          </a:p>
        </p:txBody>
      </p:sp>
    </p:spTree>
    <p:extLst>
      <p:ext uri="{BB962C8B-B14F-4D97-AF65-F5344CB8AC3E}">
        <p14:creationId xmlns:p14="http://schemas.microsoft.com/office/powerpoint/2010/main" val="420415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52FB-F02D-4B89-B242-E41F8281F7BF}"/>
              </a:ext>
            </a:extLst>
          </p:cNvPr>
          <p:cNvSpPr>
            <a:spLocks noGrp="1"/>
          </p:cNvSpPr>
          <p:nvPr>
            <p:ph type="title"/>
          </p:nvPr>
        </p:nvSpPr>
        <p:spPr/>
        <p:txBody>
          <a:bodyPr/>
          <a:lstStyle/>
          <a:p>
            <a:r>
              <a:rPr lang="en-US" b="1" dirty="0"/>
              <a:t>Cloud support</a:t>
            </a:r>
            <a:endParaRPr lang="en-US" dirty="0"/>
          </a:p>
        </p:txBody>
      </p:sp>
      <p:sp>
        <p:nvSpPr>
          <p:cNvPr id="3" name="Content Placeholder 2">
            <a:extLst>
              <a:ext uri="{FF2B5EF4-FFF2-40B4-BE49-F238E27FC236}">
                <a16:creationId xmlns:a16="http://schemas.microsoft.com/office/drawing/2014/main" id="{83705B62-3F50-492F-8A0A-09D8637ECAFE}"/>
              </a:ext>
            </a:extLst>
          </p:cNvPr>
          <p:cNvSpPr>
            <a:spLocks noGrp="1"/>
          </p:cNvSpPr>
          <p:nvPr>
            <p:ph idx="1"/>
          </p:nvPr>
        </p:nvSpPr>
        <p:spPr/>
        <p:txBody>
          <a:bodyPr/>
          <a:lstStyle/>
          <a:p>
            <a:r>
              <a:rPr lang="en-US" dirty="0"/>
              <a:t>Spring Cloud also provides a set of capabilities that offers various connectors, integration mechanisms, and abstraction on top of different cloud providers such as the Cloud Foundry and AWS</a:t>
            </a:r>
          </a:p>
        </p:txBody>
      </p:sp>
    </p:spTree>
    <p:extLst>
      <p:ext uri="{BB962C8B-B14F-4D97-AF65-F5344CB8AC3E}">
        <p14:creationId xmlns:p14="http://schemas.microsoft.com/office/powerpoint/2010/main" val="43648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80AF-2C7C-4318-BFA4-B839F21D0D8F}"/>
              </a:ext>
            </a:extLst>
          </p:cNvPr>
          <p:cNvSpPr>
            <a:spLocks noGrp="1"/>
          </p:cNvSpPr>
          <p:nvPr>
            <p:ph type="title"/>
          </p:nvPr>
        </p:nvSpPr>
        <p:spPr/>
        <p:txBody>
          <a:bodyPr/>
          <a:lstStyle/>
          <a:p>
            <a:r>
              <a:rPr lang="en-US" dirty="0"/>
              <a:t>History Behind Microservices</a:t>
            </a:r>
          </a:p>
        </p:txBody>
      </p:sp>
      <p:sp>
        <p:nvSpPr>
          <p:cNvPr id="3" name="Content Placeholder 2">
            <a:extLst>
              <a:ext uri="{FF2B5EF4-FFF2-40B4-BE49-F238E27FC236}">
                <a16:creationId xmlns:a16="http://schemas.microsoft.com/office/drawing/2014/main" id="{3644DB26-16FA-4C4B-ABDF-B642FA47AF56}"/>
              </a:ext>
            </a:extLst>
          </p:cNvPr>
          <p:cNvSpPr>
            <a:spLocks noGrp="1"/>
          </p:cNvSpPr>
          <p:nvPr>
            <p:ph idx="1"/>
          </p:nvPr>
        </p:nvSpPr>
        <p:spPr/>
        <p:txBody>
          <a:bodyPr/>
          <a:lstStyle/>
          <a:p>
            <a:r>
              <a:rPr lang="en-US" dirty="0"/>
              <a:t>Many of the Spring Cloud components came from the </a:t>
            </a:r>
            <a:r>
              <a:rPr lang="en-US" b="1" dirty="0"/>
              <a:t>Netflix Open Source Software </a:t>
            </a:r>
            <a:r>
              <a:rPr lang="en-US" dirty="0"/>
              <a:t>(</a:t>
            </a:r>
            <a:r>
              <a:rPr lang="en-US" b="1" dirty="0"/>
              <a:t>Netflix OSS</a:t>
            </a:r>
            <a:r>
              <a:rPr lang="en-US" dirty="0"/>
              <a:t>) center</a:t>
            </a:r>
          </a:p>
          <a:p>
            <a:r>
              <a:rPr lang="en-US" dirty="0"/>
              <a:t>Netflix is one of the pioneers and early adaptors in the microservices space.</a:t>
            </a:r>
          </a:p>
          <a:p>
            <a:r>
              <a:rPr lang="en-US" dirty="0"/>
              <a:t>Netflix open-sourced their components, and made them available under the Netflix OSS platform for public use</a:t>
            </a:r>
          </a:p>
          <a:p>
            <a:r>
              <a:rPr lang="en-US" dirty="0"/>
              <a:t>Spring Cloud offers higher levels of abstraction for these Netflix OSS components, making it more Spring developer friendly</a:t>
            </a:r>
          </a:p>
          <a:p>
            <a:r>
              <a:rPr lang="en-US" dirty="0"/>
              <a:t>It also provides a declarative mechanism, well-integrated and aligned with Spring Boot and the Spring framework</a:t>
            </a:r>
          </a:p>
          <a:p>
            <a:endParaRPr lang="en-US" dirty="0"/>
          </a:p>
        </p:txBody>
      </p:sp>
    </p:spTree>
    <p:extLst>
      <p:ext uri="{BB962C8B-B14F-4D97-AF65-F5344CB8AC3E}">
        <p14:creationId xmlns:p14="http://schemas.microsoft.com/office/powerpoint/2010/main" val="162052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F832-D440-4203-B491-B3D70646B0F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E075227-6422-4D48-B9AE-47261B6FC692}"/>
              </a:ext>
            </a:extLst>
          </p:cNvPr>
          <p:cNvSpPr>
            <a:spLocks noGrp="1"/>
          </p:cNvSpPr>
          <p:nvPr>
            <p:ph idx="1"/>
          </p:nvPr>
        </p:nvSpPr>
        <p:spPr/>
        <p:txBody>
          <a:bodyPr/>
          <a:lstStyle/>
          <a:p>
            <a:r>
              <a:rPr lang="en-US" dirty="0"/>
              <a:t>By the end of this chapter, you will learn about the following:</a:t>
            </a:r>
          </a:p>
          <a:p>
            <a:pPr lvl="1"/>
            <a:r>
              <a:rPr lang="en-US" dirty="0"/>
              <a:t>The Spring Config server for externalizing configuration</a:t>
            </a:r>
          </a:p>
          <a:p>
            <a:pPr lvl="1"/>
            <a:r>
              <a:rPr lang="en-US" dirty="0"/>
              <a:t>The Eureka server for service registration and discovery</a:t>
            </a:r>
          </a:p>
          <a:p>
            <a:pPr lvl="1"/>
            <a:r>
              <a:rPr lang="en-US" dirty="0"/>
              <a:t>The relevance of </a:t>
            </a:r>
            <a:r>
              <a:rPr lang="en-US" dirty="0" err="1"/>
              <a:t>Zuul</a:t>
            </a:r>
            <a:r>
              <a:rPr lang="en-US" dirty="0"/>
              <a:t> as a service proxy and gateway</a:t>
            </a:r>
          </a:p>
          <a:p>
            <a:pPr lvl="1"/>
            <a:r>
              <a:rPr lang="en-US" dirty="0"/>
              <a:t>The implementation of automatic microservice registration and service discovery</a:t>
            </a:r>
          </a:p>
          <a:p>
            <a:pPr lvl="1"/>
            <a:r>
              <a:rPr lang="en-US" dirty="0"/>
              <a:t>Spring Cloud messaging for asynchronous microservice composition</a:t>
            </a:r>
          </a:p>
        </p:txBody>
      </p:sp>
    </p:spTree>
    <p:extLst>
      <p:ext uri="{BB962C8B-B14F-4D97-AF65-F5344CB8AC3E}">
        <p14:creationId xmlns:p14="http://schemas.microsoft.com/office/powerpoint/2010/main" val="67414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4A93-3D10-4A33-AEC8-87BAC5F0B702}"/>
              </a:ext>
            </a:extLst>
          </p:cNvPr>
          <p:cNvSpPr>
            <a:spLocks noGrp="1"/>
          </p:cNvSpPr>
          <p:nvPr>
            <p:ph type="title"/>
          </p:nvPr>
        </p:nvSpPr>
        <p:spPr>
          <a:xfrm>
            <a:off x="106017" y="0"/>
            <a:ext cx="9316279" cy="1930400"/>
          </a:xfrm>
        </p:spPr>
        <p:txBody>
          <a:bodyPr>
            <a:normAutofit/>
          </a:bodyPr>
          <a:lstStyle/>
          <a:p>
            <a:r>
              <a:rPr lang="en-US" dirty="0"/>
              <a:t>Configuration Properties</a:t>
            </a:r>
          </a:p>
        </p:txBody>
      </p:sp>
      <p:sp>
        <p:nvSpPr>
          <p:cNvPr id="3" name="Content Placeholder 2">
            <a:extLst>
              <a:ext uri="{FF2B5EF4-FFF2-40B4-BE49-F238E27FC236}">
                <a16:creationId xmlns:a16="http://schemas.microsoft.com/office/drawing/2014/main" id="{C254BEEA-546F-4777-BB84-3F63C2B43205}"/>
              </a:ext>
            </a:extLst>
          </p:cNvPr>
          <p:cNvSpPr>
            <a:spLocks noGrp="1"/>
          </p:cNvSpPr>
          <p:nvPr>
            <p:ph idx="1"/>
          </p:nvPr>
        </p:nvSpPr>
        <p:spPr>
          <a:xfrm>
            <a:off x="106017" y="759655"/>
            <a:ext cx="9167985" cy="5281707"/>
          </a:xfrm>
        </p:spPr>
        <p:txBody>
          <a:bodyPr/>
          <a:lstStyle/>
          <a:p>
            <a:r>
              <a:rPr lang="en-US" dirty="0"/>
              <a:t>For large scale deployments, a simple yet powerful centralized configuration management solution is required</a:t>
            </a:r>
          </a:p>
        </p:txBody>
      </p:sp>
      <p:pic>
        <p:nvPicPr>
          <p:cNvPr id="4" name="Picture 3">
            <a:extLst>
              <a:ext uri="{FF2B5EF4-FFF2-40B4-BE49-F238E27FC236}">
                <a16:creationId xmlns:a16="http://schemas.microsoft.com/office/drawing/2014/main" id="{C76DEE42-7FF5-4B28-A62F-C9F42E787A34}"/>
              </a:ext>
            </a:extLst>
          </p:cNvPr>
          <p:cNvPicPr>
            <a:picLocks noChangeAspect="1"/>
          </p:cNvPicPr>
          <p:nvPr/>
        </p:nvPicPr>
        <p:blipFill>
          <a:blip r:embed="rId3"/>
          <a:stretch>
            <a:fillRect/>
          </a:stretch>
        </p:blipFill>
        <p:spPr>
          <a:xfrm>
            <a:off x="191322" y="2160588"/>
            <a:ext cx="9585723" cy="4327269"/>
          </a:xfrm>
          <a:prstGeom prst="rect">
            <a:avLst/>
          </a:prstGeom>
        </p:spPr>
      </p:pic>
    </p:spTree>
    <p:extLst>
      <p:ext uri="{BB962C8B-B14F-4D97-AF65-F5344CB8AC3E}">
        <p14:creationId xmlns:p14="http://schemas.microsoft.com/office/powerpoint/2010/main" val="388930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DB26F-C77E-4603-AE67-0FA854EEB3FF}"/>
              </a:ext>
            </a:extLst>
          </p:cNvPr>
          <p:cNvSpPr>
            <a:spLocks noGrp="1"/>
          </p:cNvSpPr>
          <p:nvPr>
            <p:ph idx="1"/>
          </p:nvPr>
        </p:nvSpPr>
        <p:spPr>
          <a:xfrm>
            <a:off x="522514" y="287383"/>
            <a:ext cx="8751488" cy="5753979"/>
          </a:xfrm>
        </p:spPr>
        <p:txBody>
          <a:bodyPr/>
          <a:lstStyle/>
          <a:p>
            <a:r>
              <a:rPr lang="en-US" dirty="0"/>
              <a:t>The Spring Config server stores properties in a version-controlled repository such as Git or SVN. </a:t>
            </a:r>
          </a:p>
          <a:p>
            <a:r>
              <a:rPr lang="en-US" dirty="0"/>
              <a:t>The Git repository can be local or remote. </a:t>
            </a:r>
          </a:p>
          <a:p>
            <a:r>
              <a:rPr lang="en-US" dirty="0"/>
              <a:t>A highly available remote Git server is preferred for large scale distributed microservice deployments.</a:t>
            </a:r>
          </a:p>
        </p:txBody>
      </p:sp>
      <p:pic>
        <p:nvPicPr>
          <p:cNvPr id="4" name="Picture 3">
            <a:extLst>
              <a:ext uri="{FF2B5EF4-FFF2-40B4-BE49-F238E27FC236}">
                <a16:creationId xmlns:a16="http://schemas.microsoft.com/office/drawing/2014/main" id="{09AB218B-7678-45D4-AA7B-D2F66E6492C1}"/>
              </a:ext>
            </a:extLst>
          </p:cNvPr>
          <p:cNvPicPr>
            <a:picLocks noChangeAspect="1"/>
          </p:cNvPicPr>
          <p:nvPr/>
        </p:nvPicPr>
        <p:blipFill>
          <a:blip r:embed="rId3"/>
          <a:stretch>
            <a:fillRect/>
          </a:stretch>
        </p:blipFill>
        <p:spPr>
          <a:xfrm>
            <a:off x="1214028" y="2246947"/>
            <a:ext cx="8147665" cy="3928770"/>
          </a:xfrm>
          <a:prstGeom prst="rect">
            <a:avLst/>
          </a:prstGeom>
        </p:spPr>
      </p:pic>
    </p:spTree>
    <p:extLst>
      <p:ext uri="{BB962C8B-B14F-4D97-AF65-F5344CB8AC3E}">
        <p14:creationId xmlns:p14="http://schemas.microsoft.com/office/powerpoint/2010/main" val="1224802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0EAC-757D-42DC-B7C5-80271DEDFBA6}"/>
              </a:ext>
            </a:extLst>
          </p:cNvPr>
          <p:cNvSpPr>
            <a:spLocks noGrp="1"/>
          </p:cNvSpPr>
          <p:nvPr>
            <p:ph type="title"/>
          </p:nvPr>
        </p:nvSpPr>
        <p:spPr/>
        <p:txBody>
          <a:bodyPr/>
          <a:lstStyle/>
          <a:p>
            <a:r>
              <a:rPr lang="en-US" dirty="0"/>
              <a:t>Spring Cloud (Cont.)</a:t>
            </a:r>
          </a:p>
        </p:txBody>
      </p:sp>
      <p:sp>
        <p:nvSpPr>
          <p:cNvPr id="3" name="Content Placeholder 2">
            <a:extLst>
              <a:ext uri="{FF2B5EF4-FFF2-40B4-BE49-F238E27FC236}">
                <a16:creationId xmlns:a16="http://schemas.microsoft.com/office/drawing/2014/main" id="{1192C9EF-70F5-4222-979D-1ABC0D9F1CEE}"/>
              </a:ext>
            </a:extLst>
          </p:cNvPr>
          <p:cNvSpPr>
            <a:spLocks noGrp="1"/>
          </p:cNvSpPr>
          <p:nvPr>
            <p:ph idx="1"/>
          </p:nvPr>
        </p:nvSpPr>
        <p:spPr/>
        <p:txBody>
          <a:bodyPr/>
          <a:lstStyle/>
          <a:p>
            <a:r>
              <a:rPr lang="en-US" dirty="0"/>
              <a:t>Unlike Spring Boot, Spring Cloud uses a bootstrap context, which is a parent context  of the main application</a:t>
            </a:r>
          </a:p>
          <a:p>
            <a:r>
              <a:rPr lang="en-US" dirty="0"/>
              <a:t>Bootstrap context is responsible for loading configuration properties from the Config server</a:t>
            </a:r>
          </a:p>
          <a:p>
            <a:r>
              <a:rPr lang="en-US" dirty="0"/>
              <a:t>The bootstrap context looks for </a:t>
            </a:r>
            <a:r>
              <a:rPr lang="en-US" dirty="0" err="1"/>
              <a:t>bootstrap.yaml</a:t>
            </a:r>
            <a:r>
              <a:rPr lang="en-US" dirty="0"/>
              <a:t> or </a:t>
            </a:r>
            <a:r>
              <a:rPr lang="en-US" dirty="0" err="1"/>
              <a:t>bootstrap.properties</a:t>
            </a:r>
            <a:r>
              <a:rPr lang="en-US" dirty="0"/>
              <a:t> for loading initial configuration properties. </a:t>
            </a:r>
          </a:p>
          <a:p>
            <a:r>
              <a:rPr lang="en-US" dirty="0"/>
              <a:t>To make this work in a Spring Boot application, rename the application.* file to bootstrap.*.</a:t>
            </a:r>
          </a:p>
        </p:txBody>
      </p:sp>
    </p:spTree>
    <p:extLst>
      <p:ext uri="{BB962C8B-B14F-4D97-AF65-F5344CB8AC3E}">
        <p14:creationId xmlns:p14="http://schemas.microsoft.com/office/powerpoint/2010/main" val="2458670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1AB9-EF88-47BB-A8AF-8444F28C425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DC4FC87A-6865-4871-A441-35C2270C14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E21829-985B-4176-9F20-0BAA1E1D61C5}"/>
              </a:ext>
            </a:extLst>
          </p:cNvPr>
          <p:cNvPicPr>
            <a:picLocks noChangeAspect="1"/>
          </p:cNvPicPr>
          <p:nvPr/>
        </p:nvPicPr>
        <p:blipFill>
          <a:blip r:embed="rId3"/>
          <a:stretch>
            <a:fillRect/>
          </a:stretch>
        </p:blipFill>
        <p:spPr>
          <a:xfrm>
            <a:off x="503680" y="2160589"/>
            <a:ext cx="8943975" cy="4086225"/>
          </a:xfrm>
          <a:prstGeom prst="rect">
            <a:avLst/>
          </a:prstGeom>
        </p:spPr>
      </p:pic>
    </p:spTree>
    <p:extLst>
      <p:ext uri="{BB962C8B-B14F-4D97-AF65-F5344CB8AC3E}">
        <p14:creationId xmlns:p14="http://schemas.microsoft.com/office/powerpoint/2010/main" val="71395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CCE5-D84F-4053-BD1F-C11CEAE55BA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E41ED8C-5E88-4D3F-B863-4461A119F09B}"/>
              </a:ext>
            </a:extLst>
          </p:cNvPr>
          <p:cNvSpPr>
            <a:spLocks noGrp="1"/>
          </p:cNvSpPr>
          <p:nvPr>
            <p:ph idx="1"/>
          </p:nvPr>
        </p:nvSpPr>
        <p:spPr/>
        <p:txBody>
          <a:bodyPr/>
          <a:lstStyle/>
          <a:p>
            <a:r>
              <a:rPr lang="en-US" dirty="0"/>
              <a:t>For manual implementation, check out pages [214-222] of the book</a:t>
            </a:r>
          </a:p>
        </p:txBody>
      </p:sp>
    </p:spTree>
    <p:extLst>
      <p:ext uri="{BB962C8B-B14F-4D97-AF65-F5344CB8AC3E}">
        <p14:creationId xmlns:p14="http://schemas.microsoft.com/office/powerpoint/2010/main" val="200439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ED9B-AC96-4F8E-B225-0661760EF0B6}"/>
              </a:ext>
            </a:extLst>
          </p:cNvPr>
          <p:cNvSpPr>
            <a:spLocks noGrp="1"/>
          </p:cNvSpPr>
          <p:nvPr>
            <p:ph type="title"/>
          </p:nvPr>
        </p:nvSpPr>
        <p:spPr/>
        <p:txBody>
          <a:bodyPr/>
          <a:lstStyle/>
          <a:p>
            <a:r>
              <a:rPr lang="en-US" b="1" dirty="0"/>
              <a:t>Spring Cloud Bus for propagating</a:t>
            </a:r>
            <a:br>
              <a:rPr lang="en-US" b="1" dirty="0"/>
            </a:br>
            <a:r>
              <a:rPr lang="en-US" b="1" dirty="0"/>
              <a:t>configuration changes</a:t>
            </a:r>
            <a:endParaRPr lang="en-US" dirty="0"/>
          </a:p>
        </p:txBody>
      </p:sp>
      <p:sp>
        <p:nvSpPr>
          <p:cNvPr id="3" name="Content Placeholder 2">
            <a:extLst>
              <a:ext uri="{FF2B5EF4-FFF2-40B4-BE49-F238E27FC236}">
                <a16:creationId xmlns:a16="http://schemas.microsoft.com/office/drawing/2014/main" id="{BFD0E21F-EEF1-42C7-8684-2828A53B43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6426D12-E53B-47BC-BFCE-0A3FCC5E6CC8}"/>
              </a:ext>
            </a:extLst>
          </p:cNvPr>
          <p:cNvPicPr>
            <a:picLocks noChangeAspect="1"/>
          </p:cNvPicPr>
          <p:nvPr/>
        </p:nvPicPr>
        <p:blipFill>
          <a:blip r:embed="rId3"/>
          <a:stretch>
            <a:fillRect/>
          </a:stretch>
        </p:blipFill>
        <p:spPr>
          <a:xfrm>
            <a:off x="904739" y="1930401"/>
            <a:ext cx="8810696" cy="4927600"/>
          </a:xfrm>
          <a:prstGeom prst="rect">
            <a:avLst/>
          </a:prstGeom>
        </p:spPr>
      </p:pic>
    </p:spTree>
    <p:extLst>
      <p:ext uri="{BB962C8B-B14F-4D97-AF65-F5344CB8AC3E}">
        <p14:creationId xmlns:p14="http://schemas.microsoft.com/office/powerpoint/2010/main" val="27473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3DA2-A7CF-4C06-8641-91DA44611A0D}"/>
              </a:ext>
            </a:extLst>
          </p:cNvPr>
          <p:cNvSpPr>
            <a:spLocks noGrp="1"/>
          </p:cNvSpPr>
          <p:nvPr>
            <p:ph type="title"/>
          </p:nvPr>
        </p:nvSpPr>
        <p:spPr/>
        <p:txBody>
          <a:bodyPr>
            <a:normAutofit fontScale="90000"/>
          </a:bodyPr>
          <a:lstStyle/>
          <a:p>
            <a:r>
              <a:rPr lang="en-US" b="1" dirty="0"/>
              <a:t>Setting up high availability for the Config</a:t>
            </a:r>
            <a:br>
              <a:rPr lang="en-US" b="1" dirty="0"/>
            </a:br>
            <a:r>
              <a:rPr lang="en-US" b="1" dirty="0"/>
              <a:t>server</a:t>
            </a:r>
            <a:endParaRPr lang="en-US" dirty="0"/>
          </a:p>
        </p:txBody>
      </p:sp>
      <p:sp>
        <p:nvSpPr>
          <p:cNvPr id="3" name="Content Placeholder 2">
            <a:extLst>
              <a:ext uri="{FF2B5EF4-FFF2-40B4-BE49-F238E27FC236}">
                <a16:creationId xmlns:a16="http://schemas.microsoft.com/office/drawing/2014/main" id="{D7135E60-9327-42B3-A148-0A70E0542B47}"/>
              </a:ext>
            </a:extLst>
          </p:cNvPr>
          <p:cNvSpPr>
            <a:spLocks noGrp="1"/>
          </p:cNvSpPr>
          <p:nvPr>
            <p:ph idx="1"/>
          </p:nvPr>
        </p:nvSpPr>
        <p:spPr/>
        <p:txBody>
          <a:bodyPr/>
          <a:lstStyle/>
          <a:p>
            <a:r>
              <a:rPr lang="en-US" dirty="0"/>
              <a:t>Previously, Config server is a single point of failure in this architecture.</a:t>
            </a:r>
          </a:p>
          <a:p>
            <a:r>
              <a:rPr lang="en-US" dirty="0"/>
              <a:t>high availability architecture for the Config server, check this diagram:</a:t>
            </a:r>
          </a:p>
        </p:txBody>
      </p:sp>
      <p:pic>
        <p:nvPicPr>
          <p:cNvPr id="4" name="Picture 3">
            <a:extLst>
              <a:ext uri="{FF2B5EF4-FFF2-40B4-BE49-F238E27FC236}">
                <a16:creationId xmlns:a16="http://schemas.microsoft.com/office/drawing/2014/main" id="{C3C43062-4D9A-4C76-B426-F301C6A86F7D}"/>
              </a:ext>
            </a:extLst>
          </p:cNvPr>
          <p:cNvPicPr>
            <a:picLocks noChangeAspect="1"/>
          </p:cNvPicPr>
          <p:nvPr/>
        </p:nvPicPr>
        <p:blipFill>
          <a:blip r:embed="rId3"/>
          <a:stretch>
            <a:fillRect/>
          </a:stretch>
        </p:blipFill>
        <p:spPr>
          <a:xfrm>
            <a:off x="940526" y="2981325"/>
            <a:ext cx="10574140" cy="3876675"/>
          </a:xfrm>
          <a:prstGeom prst="rect">
            <a:avLst/>
          </a:prstGeom>
        </p:spPr>
      </p:pic>
    </p:spTree>
    <p:extLst>
      <p:ext uri="{BB962C8B-B14F-4D97-AF65-F5344CB8AC3E}">
        <p14:creationId xmlns:p14="http://schemas.microsoft.com/office/powerpoint/2010/main" val="2705268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5253-AE48-4AFF-BAE8-2B807D7B0504}"/>
              </a:ext>
            </a:extLst>
          </p:cNvPr>
          <p:cNvSpPr>
            <a:spLocks noGrp="1"/>
          </p:cNvSpPr>
          <p:nvPr>
            <p:ph type="title"/>
          </p:nvPr>
        </p:nvSpPr>
        <p:spPr/>
        <p:txBody>
          <a:bodyPr/>
          <a:lstStyle/>
          <a:p>
            <a:r>
              <a:rPr lang="en-US" b="1" dirty="0"/>
              <a:t>Feign as a declarative REST client</a:t>
            </a:r>
            <a:endParaRPr lang="en-US" dirty="0"/>
          </a:p>
        </p:txBody>
      </p:sp>
      <p:sp>
        <p:nvSpPr>
          <p:cNvPr id="3" name="Content Placeholder 2">
            <a:extLst>
              <a:ext uri="{FF2B5EF4-FFF2-40B4-BE49-F238E27FC236}">
                <a16:creationId xmlns:a16="http://schemas.microsoft.com/office/drawing/2014/main" id="{5A25AF12-45C1-4FD7-9D86-5502AA363FD4}"/>
              </a:ext>
            </a:extLst>
          </p:cNvPr>
          <p:cNvSpPr>
            <a:spLocks noGrp="1"/>
          </p:cNvSpPr>
          <p:nvPr>
            <p:ph idx="1"/>
          </p:nvPr>
        </p:nvSpPr>
        <p:spPr/>
        <p:txBody>
          <a:bodyPr/>
          <a:lstStyle/>
          <a:p>
            <a:r>
              <a:rPr lang="en-US" dirty="0"/>
              <a:t>Previously, When using </a:t>
            </a:r>
            <a:r>
              <a:rPr lang="en-US" dirty="0" err="1"/>
              <a:t>RestTemplate</a:t>
            </a:r>
            <a:r>
              <a:rPr lang="en-US" dirty="0"/>
              <a:t>, the URL  parameter is constructed programmatically, and data is sent across to the other service</a:t>
            </a:r>
          </a:p>
          <a:p>
            <a:r>
              <a:rPr lang="en-US" dirty="0"/>
              <a:t>Feign is a Spring Cloud Netflix library for providing a higher level of abstraction over REST-based service calls</a:t>
            </a:r>
          </a:p>
        </p:txBody>
      </p:sp>
    </p:spTree>
    <p:extLst>
      <p:ext uri="{BB962C8B-B14F-4D97-AF65-F5344CB8AC3E}">
        <p14:creationId xmlns:p14="http://schemas.microsoft.com/office/powerpoint/2010/main" val="584070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8A57-F8A6-43D7-AA88-B834E9E31DFC}"/>
              </a:ext>
            </a:extLst>
          </p:cNvPr>
          <p:cNvSpPr>
            <a:spLocks noGrp="1"/>
          </p:cNvSpPr>
          <p:nvPr>
            <p:ph type="title"/>
          </p:nvPr>
        </p:nvSpPr>
        <p:spPr/>
        <p:txBody>
          <a:bodyPr/>
          <a:lstStyle/>
          <a:p>
            <a:r>
              <a:rPr lang="en-US" b="1" dirty="0"/>
              <a:t>Ribbon for load balancing</a:t>
            </a:r>
            <a:endParaRPr lang="en-US" dirty="0"/>
          </a:p>
        </p:txBody>
      </p:sp>
      <p:sp>
        <p:nvSpPr>
          <p:cNvPr id="3" name="Content Placeholder 2">
            <a:extLst>
              <a:ext uri="{FF2B5EF4-FFF2-40B4-BE49-F238E27FC236}">
                <a16:creationId xmlns:a16="http://schemas.microsoft.com/office/drawing/2014/main" id="{41E834F7-5A37-4206-887C-1C2FC09D8087}"/>
              </a:ext>
            </a:extLst>
          </p:cNvPr>
          <p:cNvSpPr>
            <a:spLocks noGrp="1"/>
          </p:cNvSpPr>
          <p:nvPr>
            <p:ph idx="1"/>
          </p:nvPr>
        </p:nvSpPr>
        <p:spPr/>
        <p:txBody>
          <a:bodyPr/>
          <a:lstStyle/>
          <a:p>
            <a:r>
              <a:rPr lang="en-US" dirty="0"/>
              <a:t>Use a load balancer or a local DNS server to abstract the actual instance locations, and configure an alias name or the load balancer address in the clients</a:t>
            </a:r>
          </a:p>
          <a:p>
            <a:r>
              <a:rPr lang="en-US" dirty="0"/>
              <a:t>The load balancer then receives the alias name, and resolves it with one of the available instances.</a:t>
            </a:r>
          </a:p>
          <a:p>
            <a:endParaRPr lang="en-US" dirty="0"/>
          </a:p>
        </p:txBody>
      </p:sp>
      <p:pic>
        <p:nvPicPr>
          <p:cNvPr id="4" name="Picture 3">
            <a:extLst>
              <a:ext uri="{FF2B5EF4-FFF2-40B4-BE49-F238E27FC236}">
                <a16:creationId xmlns:a16="http://schemas.microsoft.com/office/drawing/2014/main" id="{D51EBEDE-32AB-4465-A31F-D0B25220FCC7}"/>
              </a:ext>
            </a:extLst>
          </p:cNvPr>
          <p:cNvPicPr>
            <a:picLocks noChangeAspect="1"/>
          </p:cNvPicPr>
          <p:nvPr/>
        </p:nvPicPr>
        <p:blipFill>
          <a:blip r:embed="rId3"/>
          <a:stretch>
            <a:fillRect/>
          </a:stretch>
        </p:blipFill>
        <p:spPr>
          <a:xfrm>
            <a:off x="812089" y="3762103"/>
            <a:ext cx="8461913" cy="3095897"/>
          </a:xfrm>
          <a:prstGeom prst="rect">
            <a:avLst/>
          </a:prstGeom>
        </p:spPr>
      </p:pic>
    </p:spTree>
    <p:extLst>
      <p:ext uri="{BB962C8B-B14F-4D97-AF65-F5344CB8AC3E}">
        <p14:creationId xmlns:p14="http://schemas.microsoft.com/office/powerpoint/2010/main" val="2806787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D3D9-2E4D-418C-8F3E-6ABAAFF05BFD}"/>
              </a:ext>
            </a:extLst>
          </p:cNvPr>
          <p:cNvSpPr>
            <a:spLocks noGrp="1"/>
          </p:cNvSpPr>
          <p:nvPr>
            <p:ph type="title"/>
          </p:nvPr>
        </p:nvSpPr>
        <p:spPr/>
        <p:txBody>
          <a:bodyPr/>
          <a:lstStyle/>
          <a:p>
            <a:r>
              <a:rPr lang="en-US" b="1" dirty="0"/>
              <a:t>Is Ribbon-based load balancing sufficient ?</a:t>
            </a:r>
            <a:endParaRPr lang="en-US" dirty="0"/>
          </a:p>
        </p:txBody>
      </p:sp>
      <p:sp>
        <p:nvSpPr>
          <p:cNvPr id="3" name="Content Placeholder 2">
            <a:extLst>
              <a:ext uri="{FF2B5EF4-FFF2-40B4-BE49-F238E27FC236}">
                <a16:creationId xmlns:a16="http://schemas.microsoft.com/office/drawing/2014/main" id="{04149BC1-FFD2-41B4-9BB3-3E70EB7C2D1C}"/>
              </a:ext>
            </a:extLst>
          </p:cNvPr>
          <p:cNvSpPr>
            <a:spLocks noGrp="1"/>
          </p:cNvSpPr>
          <p:nvPr>
            <p:ph idx="1"/>
          </p:nvPr>
        </p:nvSpPr>
        <p:spPr/>
        <p:txBody>
          <a:bodyPr>
            <a:normAutofit/>
          </a:bodyPr>
          <a:lstStyle/>
          <a:p>
            <a:r>
              <a:rPr lang="en-US" dirty="0"/>
              <a:t>If there is a large number of microservices, and if we want to optimize infrastructure utilization, we will have to dynamically change the number of service instances and the associated servers. </a:t>
            </a:r>
          </a:p>
          <a:p>
            <a:r>
              <a:rPr lang="en-US" dirty="0"/>
              <a:t>It is not easy to predict and preconfigure the server URLs in a configuration file.</a:t>
            </a:r>
          </a:p>
          <a:p>
            <a:r>
              <a:rPr lang="en-US" dirty="0"/>
              <a:t>When targeting cloud deployments for highly scalable microservices, static registration and discovery is not a good solution considering the elastic nature of the cloud environment.</a:t>
            </a:r>
          </a:p>
          <a:p>
            <a:r>
              <a:rPr lang="en-US" dirty="0"/>
              <a:t>In the cloud deployment scenarios, IP addresses are not predictable, and will be difficult to statically configure in a file. We will have to update the configuration file every time there is a change in address.</a:t>
            </a:r>
          </a:p>
        </p:txBody>
      </p:sp>
    </p:spTree>
    <p:extLst>
      <p:ext uri="{BB962C8B-B14F-4D97-AF65-F5344CB8AC3E}">
        <p14:creationId xmlns:p14="http://schemas.microsoft.com/office/powerpoint/2010/main" val="394344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70C3-B1D3-4C43-9715-7F24B4C7E4A8}"/>
              </a:ext>
            </a:extLst>
          </p:cNvPr>
          <p:cNvSpPr>
            <a:spLocks noGrp="1"/>
          </p:cNvSpPr>
          <p:nvPr>
            <p:ph type="title"/>
          </p:nvPr>
        </p:nvSpPr>
        <p:spPr>
          <a:xfrm>
            <a:off x="0" y="0"/>
            <a:ext cx="8596668" cy="1320800"/>
          </a:xfrm>
        </p:spPr>
        <p:txBody>
          <a:bodyPr/>
          <a:lstStyle/>
          <a:p>
            <a:r>
              <a:rPr lang="en-US" dirty="0"/>
              <a:t>Microservice Capability Model</a:t>
            </a:r>
          </a:p>
        </p:txBody>
      </p:sp>
      <p:pic>
        <p:nvPicPr>
          <p:cNvPr id="5" name="Picture 4">
            <a:extLst>
              <a:ext uri="{FF2B5EF4-FFF2-40B4-BE49-F238E27FC236}">
                <a16:creationId xmlns:a16="http://schemas.microsoft.com/office/drawing/2014/main" id="{923FE945-5E1E-40B4-A54A-EEFBF80A6578}"/>
              </a:ext>
            </a:extLst>
          </p:cNvPr>
          <p:cNvPicPr>
            <a:picLocks noChangeAspect="1"/>
          </p:cNvPicPr>
          <p:nvPr/>
        </p:nvPicPr>
        <p:blipFill>
          <a:blip r:embed="rId3"/>
          <a:stretch>
            <a:fillRect/>
          </a:stretch>
        </p:blipFill>
        <p:spPr>
          <a:xfrm>
            <a:off x="678426" y="547612"/>
            <a:ext cx="10781071" cy="6173007"/>
          </a:xfrm>
          <a:prstGeom prst="rect">
            <a:avLst/>
          </a:prstGeom>
        </p:spPr>
      </p:pic>
    </p:spTree>
    <p:extLst>
      <p:ext uri="{BB962C8B-B14F-4D97-AF65-F5344CB8AC3E}">
        <p14:creationId xmlns:p14="http://schemas.microsoft.com/office/powerpoint/2010/main" val="434565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B4A7-762F-4142-8E63-7977D1179D51}"/>
              </a:ext>
            </a:extLst>
          </p:cNvPr>
          <p:cNvSpPr>
            <a:spLocks noGrp="1"/>
          </p:cNvSpPr>
          <p:nvPr>
            <p:ph type="title"/>
          </p:nvPr>
        </p:nvSpPr>
        <p:spPr/>
        <p:txBody>
          <a:bodyPr>
            <a:normAutofit fontScale="90000"/>
          </a:bodyPr>
          <a:lstStyle/>
          <a:p>
            <a:r>
              <a:rPr lang="en-US" b="1" dirty="0"/>
              <a:t>Understanding dynamic service registration</a:t>
            </a:r>
            <a:br>
              <a:rPr lang="en-US" b="1" dirty="0"/>
            </a:br>
            <a:r>
              <a:rPr lang="en-US" b="1" dirty="0"/>
              <a:t>and discovery</a:t>
            </a:r>
            <a:endParaRPr lang="en-US" dirty="0"/>
          </a:p>
        </p:txBody>
      </p:sp>
      <p:sp>
        <p:nvSpPr>
          <p:cNvPr id="3" name="Content Placeholder 2">
            <a:extLst>
              <a:ext uri="{FF2B5EF4-FFF2-40B4-BE49-F238E27FC236}">
                <a16:creationId xmlns:a16="http://schemas.microsoft.com/office/drawing/2014/main" id="{158F7A16-8D74-4BB8-8221-6A76E7282753}"/>
              </a:ext>
            </a:extLst>
          </p:cNvPr>
          <p:cNvSpPr>
            <a:spLocks noGrp="1"/>
          </p:cNvSpPr>
          <p:nvPr>
            <p:ph idx="1"/>
          </p:nvPr>
        </p:nvSpPr>
        <p:spPr/>
        <p:txBody>
          <a:bodyPr/>
          <a:lstStyle/>
          <a:p>
            <a:r>
              <a:rPr lang="en-US" dirty="0"/>
              <a:t>Dynamic registration is from the service provider's point of view.</a:t>
            </a:r>
          </a:p>
          <a:p>
            <a:r>
              <a:rPr lang="en-US" dirty="0"/>
              <a:t>when a new service is started, it automatically enlists its availability in a central service registry</a:t>
            </a:r>
          </a:p>
          <a:p>
            <a:r>
              <a:rPr lang="en-US" dirty="0"/>
              <a:t>when a service goes out of service, it is automatically delisted from the service registry</a:t>
            </a:r>
          </a:p>
          <a:p>
            <a:r>
              <a:rPr lang="en-US" dirty="0"/>
              <a:t>The registry always keeps up-to-date information of the services available, as well as their metadata</a:t>
            </a:r>
          </a:p>
        </p:txBody>
      </p:sp>
    </p:spTree>
    <p:extLst>
      <p:ext uri="{BB962C8B-B14F-4D97-AF65-F5344CB8AC3E}">
        <p14:creationId xmlns:p14="http://schemas.microsoft.com/office/powerpoint/2010/main" val="286273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B4A7-762F-4142-8E63-7977D1179D51}"/>
              </a:ext>
            </a:extLst>
          </p:cNvPr>
          <p:cNvSpPr>
            <a:spLocks noGrp="1"/>
          </p:cNvSpPr>
          <p:nvPr>
            <p:ph type="title"/>
          </p:nvPr>
        </p:nvSpPr>
        <p:spPr/>
        <p:txBody>
          <a:bodyPr>
            <a:normAutofit fontScale="90000"/>
          </a:bodyPr>
          <a:lstStyle/>
          <a:p>
            <a:r>
              <a:rPr lang="en-US" b="1" dirty="0"/>
              <a:t>Understanding dynamic service registration</a:t>
            </a:r>
            <a:br>
              <a:rPr lang="en-US" b="1" dirty="0"/>
            </a:br>
            <a:r>
              <a:rPr lang="en-US" b="1" dirty="0"/>
              <a:t>and discovery (Cont.)</a:t>
            </a:r>
            <a:endParaRPr lang="en-US" dirty="0"/>
          </a:p>
        </p:txBody>
      </p:sp>
      <p:sp>
        <p:nvSpPr>
          <p:cNvPr id="3" name="Content Placeholder 2">
            <a:extLst>
              <a:ext uri="{FF2B5EF4-FFF2-40B4-BE49-F238E27FC236}">
                <a16:creationId xmlns:a16="http://schemas.microsoft.com/office/drawing/2014/main" id="{158F7A16-8D74-4BB8-8221-6A76E7282753}"/>
              </a:ext>
            </a:extLst>
          </p:cNvPr>
          <p:cNvSpPr>
            <a:spLocks noGrp="1"/>
          </p:cNvSpPr>
          <p:nvPr>
            <p:ph idx="1"/>
          </p:nvPr>
        </p:nvSpPr>
        <p:spPr/>
        <p:txBody>
          <a:bodyPr>
            <a:normAutofit/>
          </a:bodyPr>
          <a:lstStyle/>
          <a:p>
            <a:r>
              <a:rPr lang="en-US" dirty="0"/>
              <a:t>Dynamic discovery is applicable from the service consumer's point of view</a:t>
            </a:r>
          </a:p>
          <a:p>
            <a:r>
              <a:rPr lang="en-US" dirty="0"/>
              <a:t>Dynamic discovery is where clients look for the service registry to get the current state of the services topology, and then invoke the services accordingly</a:t>
            </a:r>
          </a:p>
          <a:p>
            <a:r>
              <a:rPr lang="en-US" dirty="0"/>
              <a:t>In this approach, instead of statically configuring the service URLs, the URLs are picked up from the service registry</a:t>
            </a:r>
          </a:p>
          <a:p>
            <a:r>
              <a:rPr lang="en-US" dirty="0"/>
              <a:t>The clients may keep a local cache of the registry data for faster access</a:t>
            </a:r>
          </a:p>
          <a:p>
            <a:r>
              <a:rPr lang="en-US" dirty="0"/>
              <a:t>State changes in the registry server will be propagated to the interested parties to avoid using stale data.</a:t>
            </a:r>
          </a:p>
          <a:p>
            <a:r>
              <a:rPr lang="en-US" dirty="0"/>
              <a:t>For dynamic service registration and discovery. Netflix Eureka, </a:t>
            </a:r>
            <a:r>
              <a:rPr lang="en-US" dirty="0" err="1"/>
              <a:t>ZooKeeper</a:t>
            </a:r>
            <a:r>
              <a:rPr lang="en-US" dirty="0"/>
              <a:t>, and Consul are available as part of Spring Cloud. </a:t>
            </a:r>
          </a:p>
        </p:txBody>
      </p:sp>
    </p:spTree>
    <p:extLst>
      <p:ext uri="{BB962C8B-B14F-4D97-AF65-F5344CB8AC3E}">
        <p14:creationId xmlns:p14="http://schemas.microsoft.com/office/powerpoint/2010/main" val="1942660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0F8E-7D6C-4FC2-8E63-6B353CD0CA04}"/>
              </a:ext>
            </a:extLst>
          </p:cNvPr>
          <p:cNvSpPr>
            <a:spLocks noGrp="1"/>
          </p:cNvSpPr>
          <p:nvPr>
            <p:ph type="title"/>
          </p:nvPr>
        </p:nvSpPr>
        <p:spPr/>
        <p:txBody>
          <a:bodyPr/>
          <a:lstStyle/>
          <a:p>
            <a:r>
              <a:rPr lang="en-US" b="1" dirty="0"/>
              <a:t>Understanding Eureka</a:t>
            </a:r>
            <a:endParaRPr lang="en-US" dirty="0"/>
          </a:p>
        </p:txBody>
      </p:sp>
      <p:sp>
        <p:nvSpPr>
          <p:cNvPr id="3" name="Content Placeholder 2">
            <a:extLst>
              <a:ext uri="{FF2B5EF4-FFF2-40B4-BE49-F238E27FC236}">
                <a16:creationId xmlns:a16="http://schemas.microsoft.com/office/drawing/2014/main" id="{F70DAC2C-4EE6-417D-B091-A387F0355379}"/>
              </a:ext>
            </a:extLst>
          </p:cNvPr>
          <p:cNvSpPr>
            <a:spLocks noGrp="1"/>
          </p:cNvSpPr>
          <p:nvPr>
            <p:ph idx="1"/>
          </p:nvPr>
        </p:nvSpPr>
        <p:spPr/>
        <p:txBody>
          <a:bodyPr/>
          <a:lstStyle/>
          <a:p>
            <a:r>
              <a:rPr lang="en-US" dirty="0"/>
              <a:t>Eureka is primarily used for self-registration, dynamic discovery, and load balancing.</a:t>
            </a:r>
          </a:p>
          <a:p>
            <a:r>
              <a:rPr lang="en-US" dirty="0"/>
              <a:t>Eureka uses Ribbon for </a:t>
            </a:r>
          </a:p>
          <a:p>
            <a:pPr marL="0" indent="0">
              <a:buNone/>
            </a:pPr>
            <a:r>
              <a:rPr lang="en-US" dirty="0"/>
              <a:t>load balancing internally</a:t>
            </a:r>
          </a:p>
        </p:txBody>
      </p:sp>
      <p:pic>
        <p:nvPicPr>
          <p:cNvPr id="4" name="Picture 3">
            <a:extLst>
              <a:ext uri="{FF2B5EF4-FFF2-40B4-BE49-F238E27FC236}">
                <a16:creationId xmlns:a16="http://schemas.microsoft.com/office/drawing/2014/main" id="{EDB35E65-6F5B-450D-8898-3FF5B0A71D4B}"/>
              </a:ext>
            </a:extLst>
          </p:cNvPr>
          <p:cNvPicPr>
            <a:picLocks noChangeAspect="1"/>
          </p:cNvPicPr>
          <p:nvPr/>
        </p:nvPicPr>
        <p:blipFill>
          <a:blip r:embed="rId3"/>
          <a:stretch>
            <a:fillRect/>
          </a:stretch>
        </p:blipFill>
        <p:spPr>
          <a:xfrm>
            <a:off x="3810000" y="2647950"/>
            <a:ext cx="8382000" cy="4210050"/>
          </a:xfrm>
          <a:prstGeom prst="rect">
            <a:avLst/>
          </a:prstGeom>
        </p:spPr>
      </p:pic>
    </p:spTree>
    <p:extLst>
      <p:ext uri="{BB962C8B-B14F-4D97-AF65-F5344CB8AC3E}">
        <p14:creationId xmlns:p14="http://schemas.microsoft.com/office/powerpoint/2010/main" val="28870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CC2D-0688-4364-9998-68A0BD9AEF29}"/>
              </a:ext>
            </a:extLst>
          </p:cNvPr>
          <p:cNvSpPr>
            <a:spLocks noGrp="1"/>
          </p:cNvSpPr>
          <p:nvPr>
            <p:ph type="title"/>
          </p:nvPr>
        </p:nvSpPr>
        <p:spPr/>
        <p:txBody>
          <a:bodyPr/>
          <a:lstStyle/>
          <a:p>
            <a:r>
              <a:rPr lang="en-US" dirty="0"/>
              <a:t>Understanding Eureka</a:t>
            </a:r>
          </a:p>
        </p:txBody>
      </p:sp>
      <p:sp>
        <p:nvSpPr>
          <p:cNvPr id="3" name="Content Placeholder 2">
            <a:extLst>
              <a:ext uri="{FF2B5EF4-FFF2-40B4-BE49-F238E27FC236}">
                <a16:creationId xmlns:a16="http://schemas.microsoft.com/office/drawing/2014/main" id="{1F6085F5-35CD-4760-AE72-7EDE84F04CD9}"/>
              </a:ext>
            </a:extLst>
          </p:cNvPr>
          <p:cNvSpPr>
            <a:spLocks noGrp="1"/>
          </p:cNvSpPr>
          <p:nvPr>
            <p:ph idx="1"/>
          </p:nvPr>
        </p:nvSpPr>
        <p:spPr/>
        <p:txBody>
          <a:bodyPr>
            <a:normAutofit/>
          </a:bodyPr>
          <a:lstStyle/>
          <a:p>
            <a:r>
              <a:rPr lang="en-US" dirty="0"/>
              <a:t>the Eureka server itself is another Eureka client.</a:t>
            </a:r>
          </a:p>
          <a:p>
            <a:r>
              <a:rPr lang="en-US" dirty="0"/>
              <a:t>The client component is responsible for synchronizing state from the other Eureka servers. </a:t>
            </a:r>
          </a:p>
          <a:p>
            <a:r>
              <a:rPr lang="en-US" dirty="0"/>
              <a:t>The Eureka client is taken to its peers by configuring the </a:t>
            </a:r>
            <a:r>
              <a:rPr lang="en-US" dirty="0" err="1"/>
              <a:t>eureka.client</a:t>
            </a:r>
            <a:r>
              <a:rPr lang="en-US" dirty="0"/>
              <a:t>. </a:t>
            </a:r>
            <a:r>
              <a:rPr lang="en-US" dirty="0" err="1"/>
              <a:t>serviceUrl.defaultZone</a:t>
            </a:r>
            <a:r>
              <a:rPr lang="en-US" dirty="0"/>
              <a:t> property.</a:t>
            </a:r>
          </a:p>
          <a:p>
            <a:r>
              <a:rPr lang="en-US" dirty="0"/>
              <a:t>The following property has to be added to all microservices in their respective configuration files under config-repo. This will help the microservices to connect to the Eureka server. </a:t>
            </a:r>
          </a:p>
          <a:p>
            <a:r>
              <a:rPr lang="en-US" dirty="0"/>
              <a:t>Commit to Git once updates are completed:</a:t>
            </a:r>
          </a:p>
          <a:p>
            <a:r>
              <a:rPr lang="en-US" dirty="0" err="1"/>
              <a:t>eureka.client.serviceUrl.defaultZone</a:t>
            </a:r>
            <a:r>
              <a:rPr lang="en-US" dirty="0"/>
              <a:t>: http://localhost:8761/eureka/</a:t>
            </a:r>
          </a:p>
        </p:txBody>
      </p:sp>
    </p:spTree>
    <p:extLst>
      <p:ext uri="{BB962C8B-B14F-4D97-AF65-F5344CB8AC3E}">
        <p14:creationId xmlns:p14="http://schemas.microsoft.com/office/powerpoint/2010/main" val="2191806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7FF3-5CB5-4EBC-A099-CDBEDC8AC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8C397-9C06-4FC3-BE73-6AEBE41E49DB}"/>
              </a:ext>
            </a:extLst>
          </p:cNvPr>
          <p:cNvSpPr>
            <a:spLocks noGrp="1"/>
          </p:cNvSpPr>
          <p:nvPr>
            <p:ph idx="1"/>
          </p:nvPr>
        </p:nvSpPr>
        <p:spPr/>
        <p:txBody>
          <a:bodyPr/>
          <a:lstStyle/>
          <a:p>
            <a:r>
              <a:rPr lang="en-US" dirty="0"/>
              <a:t>For step-by-step Eureka implementation, check book pages [235-241]</a:t>
            </a:r>
          </a:p>
          <a:p>
            <a:endParaRPr lang="en-US" dirty="0"/>
          </a:p>
        </p:txBody>
      </p:sp>
    </p:spTree>
    <p:extLst>
      <p:ext uri="{BB962C8B-B14F-4D97-AF65-F5344CB8AC3E}">
        <p14:creationId xmlns:p14="http://schemas.microsoft.com/office/powerpoint/2010/main" val="3138488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F033-F3D2-45D6-9C67-DF3AF2ABE1F8}"/>
              </a:ext>
            </a:extLst>
          </p:cNvPr>
          <p:cNvSpPr>
            <a:spLocks noGrp="1"/>
          </p:cNvSpPr>
          <p:nvPr>
            <p:ph type="title"/>
          </p:nvPr>
        </p:nvSpPr>
        <p:spPr/>
        <p:txBody>
          <a:bodyPr/>
          <a:lstStyle/>
          <a:p>
            <a:r>
              <a:rPr lang="en-US" dirty="0"/>
              <a:t>High Available Eureka</a:t>
            </a:r>
          </a:p>
        </p:txBody>
      </p:sp>
      <p:sp>
        <p:nvSpPr>
          <p:cNvPr id="3" name="Content Placeholder 2">
            <a:extLst>
              <a:ext uri="{FF2B5EF4-FFF2-40B4-BE49-F238E27FC236}">
                <a16:creationId xmlns:a16="http://schemas.microsoft.com/office/drawing/2014/main" id="{1F4CF8D4-D879-4411-B185-479ECE1A8C0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C8EC4D7-40D9-4548-BD0E-EC9321D68211}"/>
              </a:ext>
            </a:extLst>
          </p:cNvPr>
          <p:cNvPicPr>
            <a:picLocks noChangeAspect="1"/>
          </p:cNvPicPr>
          <p:nvPr/>
        </p:nvPicPr>
        <p:blipFill>
          <a:blip r:embed="rId3"/>
          <a:stretch>
            <a:fillRect/>
          </a:stretch>
        </p:blipFill>
        <p:spPr>
          <a:xfrm>
            <a:off x="747682" y="1384663"/>
            <a:ext cx="9266372" cy="5473337"/>
          </a:xfrm>
          <a:prstGeom prst="rect">
            <a:avLst/>
          </a:prstGeom>
        </p:spPr>
      </p:pic>
    </p:spTree>
    <p:extLst>
      <p:ext uri="{BB962C8B-B14F-4D97-AF65-F5344CB8AC3E}">
        <p14:creationId xmlns:p14="http://schemas.microsoft.com/office/powerpoint/2010/main" val="3227801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C909-6FFF-4368-AAF6-D8495074D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D0B1DF-B48B-4566-801F-EF32F9238F76}"/>
              </a:ext>
            </a:extLst>
          </p:cNvPr>
          <p:cNvSpPr>
            <a:spLocks noGrp="1"/>
          </p:cNvSpPr>
          <p:nvPr>
            <p:ph idx="1"/>
          </p:nvPr>
        </p:nvSpPr>
        <p:spPr/>
        <p:txBody>
          <a:bodyPr/>
          <a:lstStyle/>
          <a:p>
            <a:r>
              <a:rPr lang="en-US" dirty="0"/>
              <a:t>To run two Eureka servers in a cluster for high availability, check pages [242-243]</a:t>
            </a:r>
          </a:p>
        </p:txBody>
      </p:sp>
    </p:spTree>
    <p:extLst>
      <p:ext uri="{BB962C8B-B14F-4D97-AF65-F5344CB8AC3E}">
        <p14:creationId xmlns:p14="http://schemas.microsoft.com/office/powerpoint/2010/main" val="639436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3077-05DB-42E1-984B-3EB4056EF0DC}"/>
              </a:ext>
            </a:extLst>
          </p:cNvPr>
          <p:cNvSpPr>
            <a:spLocks noGrp="1"/>
          </p:cNvSpPr>
          <p:nvPr>
            <p:ph type="title"/>
          </p:nvPr>
        </p:nvSpPr>
        <p:spPr/>
        <p:txBody>
          <a:bodyPr/>
          <a:lstStyle/>
          <a:p>
            <a:r>
              <a:rPr lang="en-US" b="1" dirty="0" err="1"/>
              <a:t>Zuul</a:t>
            </a:r>
            <a:r>
              <a:rPr lang="en-US" b="1" dirty="0"/>
              <a:t> proxy as the API gateway</a:t>
            </a:r>
            <a:endParaRPr lang="en-US" dirty="0"/>
          </a:p>
        </p:txBody>
      </p:sp>
      <p:sp>
        <p:nvSpPr>
          <p:cNvPr id="3" name="Content Placeholder 2">
            <a:extLst>
              <a:ext uri="{FF2B5EF4-FFF2-40B4-BE49-F238E27FC236}">
                <a16:creationId xmlns:a16="http://schemas.microsoft.com/office/drawing/2014/main" id="{6A88513F-C1E5-431E-BF74-84CDD72067F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387A513-C351-4EB2-8B2D-33F2E835FCBF}"/>
              </a:ext>
            </a:extLst>
          </p:cNvPr>
          <p:cNvPicPr>
            <a:picLocks noChangeAspect="1"/>
          </p:cNvPicPr>
          <p:nvPr/>
        </p:nvPicPr>
        <p:blipFill>
          <a:blip r:embed="rId2"/>
          <a:stretch>
            <a:fillRect/>
          </a:stretch>
        </p:blipFill>
        <p:spPr>
          <a:xfrm>
            <a:off x="1076941" y="1930399"/>
            <a:ext cx="9154833" cy="4927601"/>
          </a:xfrm>
          <a:prstGeom prst="rect">
            <a:avLst/>
          </a:prstGeom>
        </p:spPr>
      </p:pic>
    </p:spTree>
    <p:extLst>
      <p:ext uri="{BB962C8B-B14F-4D97-AF65-F5344CB8AC3E}">
        <p14:creationId xmlns:p14="http://schemas.microsoft.com/office/powerpoint/2010/main" val="245825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9258-602E-4706-A603-C791DCE8AC7C}"/>
              </a:ext>
            </a:extLst>
          </p:cNvPr>
          <p:cNvSpPr>
            <a:spLocks noGrp="1"/>
          </p:cNvSpPr>
          <p:nvPr>
            <p:ph type="title"/>
          </p:nvPr>
        </p:nvSpPr>
        <p:spPr>
          <a:xfrm>
            <a:off x="677334" y="609600"/>
            <a:ext cx="8596668" cy="1126435"/>
          </a:xfrm>
        </p:spPr>
        <p:txBody>
          <a:bodyPr/>
          <a:lstStyle/>
          <a:p>
            <a:r>
              <a:rPr lang="en-US" b="1" dirty="0" err="1"/>
              <a:t>Zuul</a:t>
            </a:r>
            <a:r>
              <a:rPr lang="en-US" b="1" dirty="0"/>
              <a:t> proxy as the API gateway</a:t>
            </a:r>
            <a:endParaRPr lang="en-US" dirty="0"/>
          </a:p>
        </p:txBody>
      </p:sp>
      <p:sp>
        <p:nvSpPr>
          <p:cNvPr id="3" name="Content Placeholder 2">
            <a:extLst>
              <a:ext uri="{FF2B5EF4-FFF2-40B4-BE49-F238E27FC236}">
                <a16:creationId xmlns:a16="http://schemas.microsoft.com/office/drawing/2014/main" id="{BF1E95E7-3B63-44A0-94C6-5AB525BC7001}"/>
              </a:ext>
            </a:extLst>
          </p:cNvPr>
          <p:cNvSpPr>
            <a:spLocks noGrp="1"/>
          </p:cNvSpPr>
          <p:nvPr>
            <p:ph idx="1"/>
          </p:nvPr>
        </p:nvSpPr>
        <p:spPr>
          <a:xfrm>
            <a:off x="677334" y="1590261"/>
            <a:ext cx="8596668" cy="4451101"/>
          </a:xfrm>
        </p:spPr>
        <p:txBody>
          <a:bodyPr>
            <a:normAutofit/>
          </a:bodyPr>
          <a:lstStyle/>
          <a:p>
            <a:r>
              <a:rPr lang="en-US" dirty="0"/>
              <a:t>Internal microservice endpoints are not exposed outside, though, other set of public services will be exposed to the clients using an API gateway. </a:t>
            </a:r>
            <a:r>
              <a:rPr lang="en-US" dirty="0">
                <a:highlight>
                  <a:srgbClr val="FFFF00"/>
                </a:highlight>
              </a:rPr>
              <a:t>WHY ?</a:t>
            </a:r>
          </a:p>
          <a:p>
            <a:r>
              <a:rPr lang="en-US" dirty="0"/>
              <a:t>Only a selected set of microservices are required by the clients.</a:t>
            </a:r>
          </a:p>
          <a:p>
            <a:r>
              <a:rPr lang="en-US" dirty="0"/>
              <a:t>If there are client-specific policies to be applied, it is easy to apply them in a single place rather than in multiple places. An example of such a scenario is the cross-origin access policy.</a:t>
            </a:r>
          </a:p>
          <a:p>
            <a:r>
              <a:rPr lang="en-US" dirty="0"/>
              <a:t>It is hard to implement client-specific transformations at the service endpoint.</a:t>
            </a:r>
          </a:p>
          <a:p>
            <a:r>
              <a:rPr lang="en-US" dirty="0"/>
              <a:t>If there is data aggregation required, especially to avoid multiple client calls in a bandwidth-restricted environment, then a gateway is required in the middle.</a:t>
            </a:r>
          </a:p>
        </p:txBody>
      </p:sp>
    </p:spTree>
    <p:extLst>
      <p:ext uri="{BB962C8B-B14F-4D97-AF65-F5344CB8AC3E}">
        <p14:creationId xmlns:p14="http://schemas.microsoft.com/office/powerpoint/2010/main" val="2888657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9258-602E-4706-A603-C791DCE8AC7C}"/>
              </a:ext>
            </a:extLst>
          </p:cNvPr>
          <p:cNvSpPr>
            <a:spLocks noGrp="1"/>
          </p:cNvSpPr>
          <p:nvPr>
            <p:ph type="title"/>
          </p:nvPr>
        </p:nvSpPr>
        <p:spPr>
          <a:xfrm>
            <a:off x="677334" y="609600"/>
            <a:ext cx="8596668" cy="1126435"/>
          </a:xfrm>
        </p:spPr>
        <p:txBody>
          <a:bodyPr/>
          <a:lstStyle/>
          <a:p>
            <a:r>
              <a:rPr lang="en-US" b="1" dirty="0" err="1"/>
              <a:t>Zuul</a:t>
            </a:r>
            <a:r>
              <a:rPr lang="en-US" b="1" dirty="0"/>
              <a:t> proxy as the API gateway</a:t>
            </a:r>
            <a:endParaRPr lang="en-US" dirty="0"/>
          </a:p>
        </p:txBody>
      </p:sp>
      <p:sp>
        <p:nvSpPr>
          <p:cNvPr id="3" name="Content Placeholder 2">
            <a:extLst>
              <a:ext uri="{FF2B5EF4-FFF2-40B4-BE49-F238E27FC236}">
                <a16:creationId xmlns:a16="http://schemas.microsoft.com/office/drawing/2014/main" id="{BF1E95E7-3B63-44A0-94C6-5AB525BC7001}"/>
              </a:ext>
            </a:extLst>
          </p:cNvPr>
          <p:cNvSpPr>
            <a:spLocks noGrp="1"/>
          </p:cNvSpPr>
          <p:nvPr>
            <p:ph idx="1"/>
          </p:nvPr>
        </p:nvSpPr>
        <p:spPr>
          <a:xfrm>
            <a:off x="677334" y="1590261"/>
            <a:ext cx="8596668" cy="4451101"/>
          </a:xfrm>
        </p:spPr>
        <p:txBody>
          <a:bodyPr>
            <a:normAutofit/>
          </a:bodyPr>
          <a:lstStyle/>
          <a:p>
            <a:r>
              <a:rPr lang="en-US" dirty="0"/>
              <a:t>The </a:t>
            </a:r>
            <a:r>
              <a:rPr lang="en-US" dirty="0" err="1"/>
              <a:t>Zuul</a:t>
            </a:r>
            <a:r>
              <a:rPr lang="en-US" dirty="0"/>
              <a:t> proxy internally uses the Eureka server for service discovery, and Ribbon for load balancing between service instances.</a:t>
            </a:r>
          </a:p>
          <a:p>
            <a:r>
              <a:rPr lang="en-US" dirty="0"/>
              <a:t>The </a:t>
            </a:r>
            <a:r>
              <a:rPr lang="en-US" dirty="0" err="1"/>
              <a:t>Zuul</a:t>
            </a:r>
            <a:r>
              <a:rPr lang="en-US" dirty="0"/>
              <a:t> proxy is also capable of routing, monitoring, managing resiliency, security, and so on. </a:t>
            </a:r>
          </a:p>
          <a:p>
            <a:r>
              <a:rPr lang="en-US" dirty="0"/>
              <a:t>We can consider </a:t>
            </a:r>
            <a:r>
              <a:rPr lang="en-US" dirty="0" err="1"/>
              <a:t>Zuul</a:t>
            </a:r>
            <a:r>
              <a:rPr lang="en-US" dirty="0"/>
              <a:t> a reverse proxy service. </a:t>
            </a:r>
          </a:p>
          <a:p>
            <a:r>
              <a:rPr lang="en-US" dirty="0"/>
              <a:t>With </a:t>
            </a:r>
            <a:r>
              <a:rPr lang="en-US" dirty="0" err="1"/>
              <a:t>Zuul</a:t>
            </a:r>
            <a:r>
              <a:rPr lang="en-US" dirty="0"/>
              <a:t>, we can even change the behaviors of the underlying services by overriding them at the API layer.</a:t>
            </a:r>
          </a:p>
          <a:p>
            <a:endParaRPr lang="en-US" dirty="0"/>
          </a:p>
          <a:p>
            <a:r>
              <a:rPr lang="en-US" dirty="0"/>
              <a:t>For </a:t>
            </a:r>
            <a:r>
              <a:rPr lang="en-US" dirty="0" err="1"/>
              <a:t>zuul</a:t>
            </a:r>
            <a:r>
              <a:rPr lang="en-US" dirty="0"/>
              <a:t> setup and configuration, check pages at [245-247]</a:t>
            </a:r>
          </a:p>
        </p:txBody>
      </p:sp>
    </p:spTree>
    <p:extLst>
      <p:ext uri="{BB962C8B-B14F-4D97-AF65-F5344CB8AC3E}">
        <p14:creationId xmlns:p14="http://schemas.microsoft.com/office/powerpoint/2010/main" val="369743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F1B7-9CF1-4C8D-B0CF-D256E1307DCC}"/>
              </a:ext>
            </a:extLst>
          </p:cNvPr>
          <p:cNvSpPr>
            <a:spLocks noGrp="1"/>
          </p:cNvSpPr>
          <p:nvPr>
            <p:ph type="title"/>
          </p:nvPr>
        </p:nvSpPr>
        <p:spPr>
          <a:xfrm>
            <a:off x="0" y="0"/>
            <a:ext cx="8596668" cy="1320800"/>
          </a:xfrm>
        </p:spPr>
        <p:txBody>
          <a:bodyPr/>
          <a:lstStyle/>
          <a:p>
            <a:r>
              <a:rPr lang="en-US" dirty="0"/>
              <a:t>We already accomplished:</a:t>
            </a:r>
          </a:p>
        </p:txBody>
      </p:sp>
      <p:sp>
        <p:nvSpPr>
          <p:cNvPr id="3" name="Content Placeholder 2">
            <a:extLst>
              <a:ext uri="{FF2B5EF4-FFF2-40B4-BE49-F238E27FC236}">
                <a16:creationId xmlns:a16="http://schemas.microsoft.com/office/drawing/2014/main" id="{923D89B0-3D57-4089-B4ED-0E0E6BD6307D}"/>
              </a:ext>
            </a:extLst>
          </p:cNvPr>
          <p:cNvSpPr>
            <a:spLocks noGrp="1"/>
          </p:cNvSpPr>
          <p:nvPr>
            <p:ph idx="1"/>
          </p:nvPr>
        </p:nvSpPr>
        <p:spPr>
          <a:xfrm>
            <a:off x="357808" y="874642"/>
            <a:ext cx="10217427" cy="5698436"/>
          </a:xfrm>
        </p:spPr>
        <p:txBody>
          <a:bodyPr>
            <a:normAutofit fontScale="92500"/>
          </a:bodyPr>
          <a:lstStyle/>
          <a:p>
            <a:r>
              <a:rPr lang="en-US" sz="2400" dirty="0"/>
              <a:t>Each microservice exposes a set of REST/JSON endpoints for accessing business capabilities</a:t>
            </a:r>
          </a:p>
          <a:p>
            <a:r>
              <a:rPr lang="en-US" sz="2400" dirty="0"/>
              <a:t>Each microservice implements certain business functions using the Spring framework.</a:t>
            </a:r>
          </a:p>
          <a:p>
            <a:r>
              <a:rPr lang="en-US" sz="2400" dirty="0"/>
              <a:t>Each microservice stores its own persistent data using H2, an in-memory database</a:t>
            </a:r>
          </a:p>
          <a:p>
            <a:r>
              <a:rPr lang="en-US" sz="2400" dirty="0"/>
              <a:t>Microservices are built with Spring Boot, which has an embedded Tomcat server as the HTTP listener</a:t>
            </a:r>
          </a:p>
          <a:p>
            <a:r>
              <a:rPr lang="en-US" sz="2400" dirty="0"/>
              <a:t>RabbitMQ is used as an external messaging service. Search, Booking, and Check-in interact with each other through asynchronous messaging</a:t>
            </a:r>
          </a:p>
          <a:p>
            <a:r>
              <a:rPr lang="en-US" sz="2400" dirty="0"/>
              <a:t>Swagger is integrated with all microservices for documenting the REST APIs.</a:t>
            </a:r>
          </a:p>
          <a:p>
            <a:r>
              <a:rPr lang="en-US" sz="2400" dirty="0"/>
              <a:t>An OAuth2-based security mechanism is developed to protect the microservices</a:t>
            </a:r>
          </a:p>
        </p:txBody>
      </p:sp>
    </p:spTree>
    <p:extLst>
      <p:ext uri="{BB962C8B-B14F-4D97-AF65-F5344CB8AC3E}">
        <p14:creationId xmlns:p14="http://schemas.microsoft.com/office/powerpoint/2010/main" val="1110475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2F9D-2FC2-4FD1-AF4B-27033D9751F8}"/>
              </a:ext>
            </a:extLst>
          </p:cNvPr>
          <p:cNvSpPr>
            <a:spLocks noGrp="1"/>
          </p:cNvSpPr>
          <p:nvPr>
            <p:ph type="title"/>
          </p:nvPr>
        </p:nvSpPr>
        <p:spPr>
          <a:xfrm>
            <a:off x="0" y="0"/>
            <a:ext cx="8596668" cy="1320800"/>
          </a:xfrm>
        </p:spPr>
        <p:txBody>
          <a:bodyPr/>
          <a:lstStyle/>
          <a:p>
            <a:r>
              <a:rPr lang="en-US" dirty="0" err="1"/>
              <a:t>Zuul</a:t>
            </a:r>
            <a:r>
              <a:rPr lang="en-US" dirty="0"/>
              <a:t> … useful ?</a:t>
            </a:r>
          </a:p>
        </p:txBody>
      </p:sp>
      <p:sp>
        <p:nvSpPr>
          <p:cNvPr id="3" name="Content Placeholder 2">
            <a:extLst>
              <a:ext uri="{FF2B5EF4-FFF2-40B4-BE49-F238E27FC236}">
                <a16:creationId xmlns:a16="http://schemas.microsoft.com/office/drawing/2014/main" id="{648B1209-CACE-4EC5-B26C-B4D6B7D2B261}"/>
              </a:ext>
            </a:extLst>
          </p:cNvPr>
          <p:cNvSpPr>
            <a:spLocks noGrp="1"/>
          </p:cNvSpPr>
          <p:nvPr>
            <p:ph idx="1"/>
          </p:nvPr>
        </p:nvSpPr>
        <p:spPr>
          <a:xfrm>
            <a:off x="265043" y="569843"/>
            <a:ext cx="9833114" cy="6288158"/>
          </a:xfrm>
        </p:spPr>
        <p:txBody>
          <a:bodyPr>
            <a:normAutofit fontScale="92500" lnSpcReduction="10000"/>
          </a:bodyPr>
          <a:lstStyle/>
          <a:p>
            <a:r>
              <a:rPr lang="en-US" dirty="0"/>
              <a:t>Enforcing authentication, security policies, token handling, blocking requests coming from certain black-listed users and so on before passing the request to the relevant services behind. </a:t>
            </a:r>
          </a:p>
          <a:p>
            <a:r>
              <a:rPr lang="en-US" dirty="0"/>
              <a:t>Business insights and monitoring can be implemented at the gateway level. </a:t>
            </a:r>
          </a:p>
          <a:p>
            <a:pPr lvl="1"/>
            <a:r>
              <a:rPr lang="en-US" dirty="0"/>
              <a:t>Collect real-time statistical data, and push it to an external system for analysis. This will be handy as we can do this at one place rather than applying it across many microservices.</a:t>
            </a:r>
          </a:p>
          <a:p>
            <a:r>
              <a:rPr lang="en-US" dirty="0"/>
              <a:t>When dynamic routing is required based on fine-grained controls. </a:t>
            </a:r>
          </a:p>
          <a:p>
            <a:pPr lvl="1"/>
            <a:r>
              <a:rPr lang="en-US" dirty="0"/>
              <a:t>For example, send requests to different service instances based on business specific values such as "origin country".</a:t>
            </a:r>
          </a:p>
          <a:p>
            <a:pPr lvl="1"/>
            <a:r>
              <a:rPr lang="en-US" dirty="0"/>
              <a:t>Another example is all requests coming from a region to be sent to one group of service instances. </a:t>
            </a:r>
          </a:p>
          <a:p>
            <a:pPr lvl="1"/>
            <a:r>
              <a:rPr lang="en-US" dirty="0"/>
              <a:t>Yet another example is all requests requesting for a particular product have to be routed to a group of service instances. </a:t>
            </a:r>
          </a:p>
          <a:p>
            <a:r>
              <a:rPr lang="en-US" dirty="0"/>
              <a:t>Handling the load shredding and throttling requirements. </a:t>
            </a:r>
          </a:p>
          <a:p>
            <a:r>
              <a:rPr lang="en-US" dirty="0"/>
              <a:t>This is when we have to control load based on set thresholds such as number of requests in a day. </a:t>
            </a:r>
          </a:p>
          <a:p>
            <a:pPr lvl="1"/>
            <a:r>
              <a:rPr lang="en-US" dirty="0"/>
              <a:t>For example, control requests coming from a low-value third party online channel.</a:t>
            </a:r>
          </a:p>
          <a:p>
            <a:r>
              <a:rPr lang="en-US" dirty="0"/>
              <a:t>Fine-grained load balancing scenarios. Developer has full control over the load balancing.</a:t>
            </a:r>
          </a:p>
          <a:p>
            <a:r>
              <a:rPr lang="en-US" dirty="0"/>
              <a:t>When data aggregation requirements are in place. </a:t>
            </a:r>
          </a:p>
          <a:p>
            <a:pPr lvl="1"/>
            <a:r>
              <a:rPr lang="en-US" dirty="0"/>
              <a:t>If the consumer wants higher level coarse-grained services, then the gateway can internally aggregate data by calling more than one service on behalf of the client. This is particularly applicable when the clients are working in low bandwidth environments.</a:t>
            </a:r>
          </a:p>
        </p:txBody>
      </p:sp>
    </p:spTree>
    <p:extLst>
      <p:ext uri="{BB962C8B-B14F-4D97-AF65-F5344CB8AC3E}">
        <p14:creationId xmlns:p14="http://schemas.microsoft.com/office/powerpoint/2010/main" val="3650552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2222-03F8-4FAA-AF43-156C8723FAFA}"/>
              </a:ext>
            </a:extLst>
          </p:cNvPr>
          <p:cNvSpPr>
            <a:spLocks noGrp="1"/>
          </p:cNvSpPr>
          <p:nvPr>
            <p:ph type="title"/>
          </p:nvPr>
        </p:nvSpPr>
        <p:spPr/>
        <p:txBody>
          <a:bodyPr/>
          <a:lstStyle/>
          <a:p>
            <a:r>
              <a:rPr lang="en-US" dirty="0" err="1"/>
              <a:t>Zuul</a:t>
            </a:r>
            <a:r>
              <a:rPr lang="en-US" dirty="0"/>
              <a:t> Filters</a:t>
            </a:r>
          </a:p>
        </p:txBody>
      </p:sp>
      <p:sp>
        <p:nvSpPr>
          <p:cNvPr id="3" name="Content Placeholder 2">
            <a:extLst>
              <a:ext uri="{FF2B5EF4-FFF2-40B4-BE49-F238E27FC236}">
                <a16:creationId xmlns:a16="http://schemas.microsoft.com/office/drawing/2014/main" id="{5F531676-D164-44AD-9AAE-1116E484CE36}"/>
              </a:ext>
            </a:extLst>
          </p:cNvPr>
          <p:cNvSpPr>
            <a:spLocks noGrp="1"/>
          </p:cNvSpPr>
          <p:nvPr>
            <p:ph idx="1"/>
          </p:nvPr>
        </p:nvSpPr>
        <p:spPr/>
        <p:txBody>
          <a:bodyPr/>
          <a:lstStyle/>
          <a:p>
            <a:r>
              <a:rPr lang="en-US" dirty="0" err="1"/>
              <a:t>Zuul</a:t>
            </a:r>
            <a:r>
              <a:rPr lang="en-US" dirty="0"/>
              <a:t> also provides a number of filters. </a:t>
            </a:r>
          </a:p>
          <a:p>
            <a:r>
              <a:rPr lang="en-US" dirty="0"/>
              <a:t>These filters are classified as pre filters, routing filters, post filters, and error filters. </a:t>
            </a:r>
          </a:p>
          <a:p>
            <a:r>
              <a:rPr lang="en-US" dirty="0"/>
              <a:t>As the names indicate, these are applied at </a:t>
            </a:r>
            <a:r>
              <a:rPr lang="en-US" b="1" dirty="0"/>
              <a:t>different stages of the life cycle of a service call</a:t>
            </a:r>
            <a:r>
              <a:rPr lang="en-US" dirty="0"/>
              <a:t>. </a:t>
            </a:r>
          </a:p>
          <a:p>
            <a:r>
              <a:rPr lang="en-US" dirty="0" err="1"/>
              <a:t>Zuul</a:t>
            </a:r>
            <a:r>
              <a:rPr lang="en-US" dirty="0"/>
              <a:t> also provides an option for developers to write custom filters</a:t>
            </a:r>
          </a:p>
          <a:p>
            <a:r>
              <a:rPr lang="en-US" dirty="0"/>
              <a:t>Check pages 248 for more information</a:t>
            </a:r>
          </a:p>
        </p:txBody>
      </p:sp>
    </p:spTree>
    <p:extLst>
      <p:ext uri="{BB962C8B-B14F-4D97-AF65-F5344CB8AC3E}">
        <p14:creationId xmlns:p14="http://schemas.microsoft.com/office/powerpoint/2010/main" val="575502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1A3A-25B0-4AB1-89E4-44F8D8C9E013}"/>
              </a:ext>
            </a:extLst>
          </p:cNvPr>
          <p:cNvSpPr>
            <a:spLocks noGrp="1"/>
          </p:cNvSpPr>
          <p:nvPr>
            <p:ph type="title"/>
          </p:nvPr>
        </p:nvSpPr>
        <p:spPr/>
        <p:txBody>
          <a:bodyPr/>
          <a:lstStyle/>
          <a:p>
            <a:r>
              <a:rPr lang="en-US" b="1" dirty="0"/>
              <a:t>High availability of </a:t>
            </a:r>
            <a:r>
              <a:rPr lang="en-US" b="1" dirty="0" err="1"/>
              <a:t>Zuul</a:t>
            </a:r>
            <a:endParaRPr lang="en-US" dirty="0"/>
          </a:p>
        </p:txBody>
      </p:sp>
      <p:sp>
        <p:nvSpPr>
          <p:cNvPr id="3" name="Content Placeholder 2">
            <a:extLst>
              <a:ext uri="{FF2B5EF4-FFF2-40B4-BE49-F238E27FC236}">
                <a16:creationId xmlns:a16="http://schemas.microsoft.com/office/drawing/2014/main" id="{8F07C519-2B8C-46A7-8C94-7AFB711ABB90}"/>
              </a:ext>
            </a:extLst>
          </p:cNvPr>
          <p:cNvSpPr>
            <a:spLocks noGrp="1"/>
          </p:cNvSpPr>
          <p:nvPr>
            <p:ph idx="1"/>
          </p:nvPr>
        </p:nvSpPr>
        <p:spPr/>
        <p:txBody>
          <a:bodyPr/>
          <a:lstStyle/>
          <a:p>
            <a:r>
              <a:rPr lang="en-US" dirty="0" err="1"/>
              <a:t>Zuul</a:t>
            </a:r>
            <a:r>
              <a:rPr lang="en-US" dirty="0"/>
              <a:t> is just a stateless service with an HTTP endpoint, hence, we can have as many </a:t>
            </a:r>
            <a:r>
              <a:rPr lang="en-US" dirty="0" err="1"/>
              <a:t>Zuul</a:t>
            </a:r>
            <a:r>
              <a:rPr lang="en-US" dirty="0"/>
              <a:t> instances as we need</a:t>
            </a:r>
          </a:p>
          <a:p>
            <a:r>
              <a:rPr lang="en-US" dirty="0"/>
              <a:t>The availability of </a:t>
            </a:r>
            <a:r>
              <a:rPr lang="en-US" dirty="0" err="1"/>
              <a:t>Zuul</a:t>
            </a:r>
            <a:r>
              <a:rPr lang="en-US" dirty="0"/>
              <a:t> is extremely critical as all traffic from the consumer to the provider flows through the </a:t>
            </a:r>
            <a:r>
              <a:rPr lang="en-US" dirty="0" err="1"/>
              <a:t>Zuul</a:t>
            </a:r>
            <a:r>
              <a:rPr lang="en-US" dirty="0"/>
              <a:t> proxy</a:t>
            </a:r>
          </a:p>
          <a:p>
            <a:r>
              <a:rPr lang="en-US" dirty="0"/>
              <a:t>However, the elastic scaling requirements are not as critical as the backend microservices where all the heavy lifting happens</a:t>
            </a:r>
          </a:p>
          <a:p>
            <a:endParaRPr lang="en-US" dirty="0"/>
          </a:p>
        </p:txBody>
      </p:sp>
    </p:spTree>
    <p:extLst>
      <p:ext uri="{BB962C8B-B14F-4D97-AF65-F5344CB8AC3E}">
        <p14:creationId xmlns:p14="http://schemas.microsoft.com/office/powerpoint/2010/main" val="2597894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1A3A-25B0-4AB1-89E4-44F8D8C9E013}"/>
              </a:ext>
            </a:extLst>
          </p:cNvPr>
          <p:cNvSpPr>
            <a:spLocks noGrp="1"/>
          </p:cNvSpPr>
          <p:nvPr>
            <p:ph type="title"/>
          </p:nvPr>
        </p:nvSpPr>
        <p:spPr/>
        <p:txBody>
          <a:bodyPr/>
          <a:lstStyle/>
          <a:p>
            <a:r>
              <a:rPr lang="en-US" b="1" dirty="0"/>
              <a:t>High availability of </a:t>
            </a:r>
            <a:r>
              <a:rPr lang="en-US" b="1" dirty="0" err="1"/>
              <a:t>Zuul</a:t>
            </a:r>
            <a:endParaRPr lang="en-US" dirty="0"/>
          </a:p>
        </p:txBody>
      </p:sp>
      <p:sp>
        <p:nvSpPr>
          <p:cNvPr id="3" name="Content Placeholder 2">
            <a:extLst>
              <a:ext uri="{FF2B5EF4-FFF2-40B4-BE49-F238E27FC236}">
                <a16:creationId xmlns:a16="http://schemas.microsoft.com/office/drawing/2014/main" id="{8F07C519-2B8C-46A7-8C94-7AFB711ABB90}"/>
              </a:ext>
            </a:extLst>
          </p:cNvPr>
          <p:cNvSpPr>
            <a:spLocks noGrp="1"/>
          </p:cNvSpPr>
          <p:nvPr>
            <p:ph idx="1"/>
          </p:nvPr>
        </p:nvSpPr>
        <p:spPr/>
        <p:txBody>
          <a:bodyPr>
            <a:normAutofit lnSpcReduction="10000"/>
          </a:bodyPr>
          <a:lstStyle/>
          <a:p>
            <a:r>
              <a:rPr lang="en-US" dirty="0"/>
              <a:t>When to make it Highly available?</a:t>
            </a:r>
          </a:p>
          <a:p>
            <a:pPr lvl="1"/>
            <a:r>
              <a:rPr lang="en-US" dirty="0"/>
              <a:t>When a client-side JavaScript MVC such as AngularJS accesses </a:t>
            </a:r>
            <a:r>
              <a:rPr lang="en-US" dirty="0" err="1"/>
              <a:t>Zuul</a:t>
            </a:r>
            <a:r>
              <a:rPr lang="en-US" dirty="0"/>
              <a:t> services from a remote browser.</a:t>
            </a:r>
          </a:p>
          <a:p>
            <a:pPr lvl="1"/>
            <a:r>
              <a:rPr lang="en-US" dirty="0"/>
              <a:t>Another microservice or non-microservice accesses services via </a:t>
            </a:r>
            <a:r>
              <a:rPr lang="en-US" dirty="0" err="1"/>
              <a:t>Zuul</a:t>
            </a:r>
            <a:endParaRPr lang="en-US" dirty="0"/>
          </a:p>
          <a:p>
            <a:r>
              <a:rPr lang="en-US" dirty="0">
                <a:solidFill>
                  <a:schemeClr val="tx1"/>
                </a:solidFill>
              </a:rPr>
              <a:t>In some cases, the client may not have the capabilities to use the Eureka client libraries</a:t>
            </a:r>
          </a:p>
          <a:p>
            <a:pPr lvl="1"/>
            <a:r>
              <a:rPr lang="en-US" dirty="0">
                <a:solidFill>
                  <a:schemeClr val="tx1"/>
                </a:solidFill>
              </a:rPr>
              <a:t>for example, a legacy application written on PL/SQL. In some cases</a:t>
            </a:r>
          </a:p>
          <a:p>
            <a:pPr lvl="1"/>
            <a:r>
              <a:rPr lang="en-US" dirty="0">
                <a:solidFill>
                  <a:schemeClr val="tx1"/>
                </a:solidFill>
              </a:rPr>
              <a:t>organization policies do not allow Internet clients to handle client-side load balancing. </a:t>
            </a:r>
          </a:p>
          <a:p>
            <a:r>
              <a:rPr lang="en-US" dirty="0">
                <a:solidFill>
                  <a:schemeClr val="tx1"/>
                </a:solidFill>
              </a:rPr>
              <a:t>In the case of browser-based clients, there are third-party Eureka JavaScript libraries available. It all boils down to whether the client is using Eureka client libraries or not.</a:t>
            </a:r>
            <a:endParaRPr lang="en-US" dirty="0"/>
          </a:p>
        </p:txBody>
      </p:sp>
    </p:spTree>
    <p:extLst>
      <p:ext uri="{BB962C8B-B14F-4D97-AF65-F5344CB8AC3E}">
        <p14:creationId xmlns:p14="http://schemas.microsoft.com/office/powerpoint/2010/main" val="3153314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5949-B6F1-4122-AAEB-6EF1E2981E0F}"/>
              </a:ext>
            </a:extLst>
          </p:cNvPr>
          <p:cNvSpPr>
            <a:spLocks noGrp="1"/>
          </p:cNvSpPr>
          <p:nvPr>
            <p:ph type="title"/>
          </p:nvPr>
        </p:nvSpPr>
        <p:spPr>
          <a:xfrm>
            <a:off x="0" y="23151"/>
            <a:ext cx="8596668" cy="1320800"/>
          </a:xfrm>
        </p:spPr>
        <p:txBody>
          <a:bodyPr>
            <a:normAutofit/>
          </a:bodyPr>
          <a:lstStyle/>
          <a:p>
            <a:r>
              <a:rPr lang="en-US" b="1" dirty="0"/>
              <a:t>High availability of </a:t>
            </a:r>
            <a:r>
              <a:rPr lang="en-US" b="1" dirty="0" err="1"/>
              <a:t>Zuul</a:t>
            </a:r>
            <a:r>
              <a:rPr lang="en-US" b="1" dirty="0"/>
              <a:t> when the client is also a Eureka client</a:t>
            </a:r>
            <a:endParaRPr lang="en-US" dirty="0"/>
          </a:p>
        </p:txBody>
      </p:sp>
      <p:sp>
        <p:nvSpPr>
          <p:cNvPr id="3" name="Content Placeholder 2">
            <a:extLst>
              <a:ext uri="{FF2B5EF4-FFF2-40B4-BE49-F238E27FC236}">
                <a16:creationId xmlns:a16="http://schemas.microsoft.com/office/drawing/2014/main" id="{16E40260-5469-44F6-ACFC-080047B199D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1E45351-8653-4071-B340-51377BBFDFBC}"/>
              </a:ext>
            </a:extLst>
          </p:cNvPr>
          <p:cNvPicPr>
            <a:picLocks noChangeAspect="1"/>
          </p:cNvPicPr>
          <p:nvPr/>
        </p:nvPicPr>
        <p:blipFill>
          <a:blip r:embed="rId3"/>
          <a:stretch>
            <a:fillRect/>
          </a:stretch>
        </p:blipFill>
        <p:spPr>
          <a:xfrm>
            <a:off x="677334" y="1343951"/>
            <a:ext cx="9144088" cy="5514049"/>
          </a:xfrm>
          <a:prstGeom prst="rect">
            <a:avLst/>
          </a:prstGeom>
        </p:spPr>
      </p:pic>
    </p:spTree>
    <p:extLst>
      <p:ext uri="{BB962C8B-B14F-4D97-AF65-F5344CB8AC3E}">
        <p14:creationId xmlns:p14="http://schemas.microsoft.com/office/powerpoint/2010/main" val="22810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3C39-560B-40E5-B3A2-16642856AE32}"/>
              </a:ext>
            </a:extLst>
          </p:cNvPr>
          <p:cNvSpPr>
            <a:spLocks noGrp="1"/>
          </p:cNvSpPr>
          <p:nvPr>
            <p:ph type="title"/>
          </p:nvPr>
        </p:nvSpPr>
        <p:spPr>
          <a:xfrm>
            <a:off x="0" y="0"/>
            <a:ext cx="8596668" cy="1320800"/>
          </a:xfrm>
        </p:spPr>
        <p:txBody>
          <a:bodyPr>
            <a:normAutofit/>
          </a:bodyPr>
          <a:lstStyle/>
          <a:p>
            <a:r>
              <a:rPr lang="en-US" b="1" dirty="0"/>
              <a:t>High availability when the client is not a Eureka client</a:t>
            </a:r>
            <a:endParaRPr lang="en-US" dirty="0"/>
          </a:p>
        </p:txBody>
      </p:sp>
      <p:sp>
        <p:nvSpPr>
          <p:cNvPr id="3" name="Content Placeholder 2">
            <a:extLst>
              <a:ext uri="{FF2B5EF4-FFF2-40B4-BE49-F238E27FC236}">
                <a16:creationId xmlns:a16="http://schemas.microsoft.com/office/drawing/2014/main" id="{1055D539-7DD6-4082-A013-61D70E4A7E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3C9578-2AFF-4885-BEC8-86FEC962889B}"/>
              </a:ext>
            </a:extLst>
          </p:cNvPr>
          <p:cNvPicPr>
            <a:picLocks noChangeAspect="1"/>
          </p:cNvPicPr>
          <p:nvPr/>
        </p:nvPicPr>
        <p:blipFill>
          <a:blip r:embed="rId3"/>
          <a:stretch>
            <a:fillRect/>
          </a:stretch>
        </p:blipFill>
        <p:spPr>
          <a:xfrm>
            <a:off x="677334" y="1254236"/>
            <a:ext cx="8596668" cy="5603764"/>
          </a:xfrm>
          <a:prstGeom prst="rect">
            <a:avLst/>
          </a:prstGeom>
        </p:spPr>
      </p:pic>
    </p:spTree>
    <p:extLst>
      <p:ext uri="{BB962C8B-B14F-4D97-AF65-F5344CB8AC3E}">
        <p14:creationId xmlns:p14="http://schemas.microsoft.com/office/powerpoint/2010/main" val="790350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C952-31E8-4388-8DF3-47C1D921591D}"/>
              </a:ext>
            </a:extLst>
          </p:cNvPr>
          <p:cNvSpPr>
            <a:spLocks noGrp="1"/>
          </p:cNvSpPr>
          <p:nvPr>
            <p:ph type="title"/>
          </p:nvPr>
        </p:nvSpPr>
        <p:spPr/>
        <p:txBody>
          <a:bodyPr/>
          <a:lstStyle/>
          <a:p>
            <a:r>
              <a:rPr lang="en-US" b="1" dirty="0"/>
              <a:t>Completing </a:t>
            </a:r>
            <a:r>
              <a:rPr lang="en-US" b="1" dirty="0" err="1"/>
              <a:t>Zuul</a:t>
            </a:r>
            <a:r>
              <a:rPr lang="en-US" b="1" dirty="0"/>
              <a:t> for all other services</a:t>
            </a:r>
            <a:endParaRPr lang="en-US" dirty="0"/>
          </a:p>
        </p:txBody>
      </p:sp>
      <p:sp>
        <p:nvSpPr>
          <p:cNvPr id="3" name="Content Placeholder 2">
            <a:extLst>
              <a:ext uri="{FF2B5EF4-FFF2-40B4-BE49-F238E27FC236}">
                <a16:creationId xmlns:a16="http://schemas.microsoft.com/office/drawing/2014/main" id="{A3157861-6865-4945-8E2E-30A433D5E30B}"/>
              </a:ext>
            </a:extLst>
          </p:cNvPr>
          <p:cNvSpPr>
            <a:spLocks noGrp="1"/>
          </p:cNvSpPr>
          <p:nvPr>
            <p:ph idx="1"/>
          </p:nvPr>
        </p:nvSpPr>
        <p:spPr>
          <a:xfrm>
            <a:off x="677333" y="1338470"/>
            <a:ext cx="9646109" cy="5519529"/>
          </a:xfrm>
        </p:spPr>
        <p:txBody>
          <a:bodyPr>
            <a:normAutofit/>
          </a:bodyPr>
          <a:lstStyle/>
          <a:p>
            <a:r>
              <a:rPr lang="en-US" dirty="0"/>
              <a:t>Add API gateway projects (name them as *-</a:t>
            </a:r>
            <a:r>
              <a:rPr lang="en-US" dirty="0" err="1"/>
              <a:t>apigateway</a:t>
            </a:r>
            <a:r>
              <a:rPr lang="en-US" dirty="0"/>
              <a:t>) for all our microservices.</a:t>
            </a:r>
          </a:p>
          <a:p>
            <a:r>
              <a:rPr lang="en-US" dirty="0"/>
              <a:t>The following steps are required to achieve this task:</a:t>
            </a:r>
          </a:p>
          <a:p>
            <a:pPr marL="800100" lvl="1" indent="-342900">
              <a:buFont typeface="+mj-lt"/>
              <a:buAutoNum type="arabicPeriod"/>
            </a:pPr>
            <a:r>
              <a:rPr lang="en-US" dirty="0"/>
              <a:t>Create new property files per service, and check in to the Git repositories.</a:t>
            </a:r>
          </a:p>
          <a:p>
            <a:pPr marL="800100" lvl="1" indent="-342900">
              <a:buFont typeface="+mj-lt"/>
              <a:buAutoNum type="arabicPeriod"/>
            </a:pPr>
            <a:r>
              <a:rPr lang="en-US" dirty="0"/>
              <a:t>Change </a:t>
            </a:r>
            <a:r>
              <a:rPr lang="en-US" dirty="0" err="1"/>
              <a:t>application.properties</a:t>
            </a:r>
            <a:r>
              <a:rPr lang="en-US" dirty="0"/>
              <a:t> to </a:t>
            </a:r>
            <a:r>
              <a:rPr lang="en-US" dirty="0" err="1"/>
              <a:t>bootstrap.properties</a:t>
            </a:r>
            <a:r>
              <a:rPr lang="en-US" dirty="0"/>
              <a:t>, and add the required configurations.</a:t>
            </a:r>
          </a:p>
          <a:p>
            <a:pPr marL="800100" lvl="1" indent="-342900">
              <a:buFont typeface="+mj-lt"/>
              <a:buAutoNum type="arabicPeriod"/>
            </a:pPr>
            <a:r>
              <a:rPr lang="en-US" dirty="0"/>
              <a:t>Add @</a:t>
            </a:r>
            <a:r>
              <a:rPr lang="en-US" dirty="0" err="1"/>
              <a:t>EnableZuulProxy</a:t>
            </a:r>
            <a:r>
              <a:rPr lang="en-US" dirty="0"/>
              <a:t> to Application.java in each of the *-</a:t>
            </a:r>
            <a:r>
              <a:rPr lang="en-US" dirty="0" err="1"/>
              <a:t>apigateway</a:t>
            </a:r>
            <a:r>
              <a:rPr lang="en-US" dirty="0"/>
              <a:t> projects.</a:t>
            </a:r>
          </a:p>
          <a:p>
            <a:pPr marL="800100" lvl="1" indent="-342900">
              <a:buFont typeface="+mj-lt"/>
              <a:buAutoNum type="arabicPeriod"/>
            </a:pPr>
            <a:r>
              <a:rPr lang="en-US" dirty="0"/>
              <a:t>Add @</a:t>
            </a:r>
            <a:r>
              <a:rPr lang="en-US" dirty="0" err="1"/>
              <a:t>EnableDiscoveryClient</a:t>
            </a:r>
            <a:r>
              <a:rPr lang="en-US" dirty="0"/>
              <a:t> in all the Application.java files under each of the *-</a:t>
            </a:r>
            <a:r>
              <a:rPr lang="en-US" dirty="0" err="1"/>
              <a:t>apigateway</a:t>
            </a:r>
            <a:r>
              <a:rPr lang="en-US" dirty="0"/>
              <a:t> projects.</a:t>
            </a:r>
          </a:p>
          <a:p>
            <a:pPr marL="800100" lvl="1" indent="-342900">
              <a:buFont typeface="+mj-lt"/>
              <a:buAutoNum type="arabicPeriod"/>
            </a:pPr>
            <a:r>
              <a:rPr lang="en-US" dirty="0"/>
              <a:t>Optionally, change the package names and file names generated by default.</a:t>
            </a:r>
          </a:p>
          <a:p>
            <a:r>
              <a:rPr lang="en-US" dirty="0"/>
              <a:t>In the end, we will have the following API gateway projects:</a:t>
            </a:r>
          </a:p>
          <a:p>
            <a:pPr lvl="1"/>
            <a:r>
              <a:rPr lang="en-US" dirty="0"/>
              <a:t>chapter5.fares-apigateway</a:t>
            </a:r>
          </a:p>
          <a:p>
            <a:pPr lvl="1"/>
            <a:r>
              <a:rPr lang="en-US" dirty="0"/>
              <a:t>chapter5.search-apigateway</a:t>
            </a:r>
          </a:p>
          <a:p>
            <a:pPr lvl="1"/>
            <a:r>
              <a:rPr lang="en-US" dirty="0"/>
              <a:t>chapter5.checkin-apigateway</a:t>
            </a:r>
          </a:p>
          <a:p>
            <a:pPr lvl="1"/>
            <a:r>
              <a:rPr lang="en-US" dirty="0"/>
              <a:t>chapter5.book-apigateway</a:t>
            </a:r>
          </a:p>
        </p:txBody>
      </p:sp>
    </p:spTree>
    <p:extLst>
      <p:ext uri="{BB962C8B-B14F-4D97-AF65-F5344CB8AC3E}">
        <p14:creationId xmlns:p14="http://schemas.microsoft.com/office/powerpoint/2010/main" val="94473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C36D-52C1-47D4-B92F-1111E76D2CB9}"/>
              </a:ext>
            </a:extLst>
          </p:cNvPr>
          <p:cNvSpPr>
            <a:spLocks noGrp="1"/>
          </p:cNvSpPr>
          <p:nvPr>
            <p:ph type="title"/>
          </p:nvPr>
        </p:nvSpPr>
        <p:spPr/>
        <p:txBody>
          <a:bodyPr/>
          <a:lstStyle/>
          <a:p>
            <a:r>
              <a:rPr lang="en-US" b="1" dirty="0"/>
              <a:t>Streams for reactive microservices</a:t>
            </a:r>
            <a:endParaRPr lang="en-US" dirty="0"/>
          </a:p>
        </p:txBody>
      </p:sp>
      <p:sp>
        <p:nvSpPr>
          <p:cNvPr id="3" name="Content Placeholder 2">
            <a:extLst>
              <a:ext uri="{FF2B5EF4-FFF2-40B4-BE49-F238E27FC236}">
                <a16:creationId xmlns:a16="http://schemas.microsoft.com/office/drawing/2014/main" id="{F87EBB0F-A052-4E9F-9DD7-D540FB73DC98}"/>
              </a:ext>
            </a:extLst>
          </p:cNvPr>
          <p:cNvSpPr>
            <a:spLocks noGrp="1"/>
          </p:cNvSpPr>
          <p:nvPr>
            <p:ph idx="1"/>
          </p:nvPr>
        </p:nvSpPr>
        <p:spPr>
          <a:xfrm>
            <a:off x="677334" y="1431235"/>
            <a:ext cx="8596668" cy="4610127"/>
          </a:xfrm>
        </p:spPr>
        <p:txBody>
          <a:bodyPr/>
          <a:lstStyle/>
          <a:p>
            <a:r>
              <a:rPr lang="en-US" dirty="0"/>
              <a:t>Spring Cloud Stream provides an abstraction over the messaging infrastructure.</a:t>
            </a:r>
          </a:p>
          <a:p>
            <a:r>
              <a:rPr lang="en-US" dirty="0"/>
              <a:t>The underlying messaging implementation can be RabbitMQ, </a:t>
            </a:r>
            <a:r>
              <a:rPr lang="en-US" dirty="0" err="1"/>
              <a:t>Redis</a:t>
            </a:r>
            <a:r>
              <a:rPr lang="en-US" dirty="0"/>
              <a:t>, or Kafka.</a:t>
            </a:r>
          </a:p>
          <a:p>
            <a:r>
              <a:rPr lang="en-US" dirty="0"/>
              <a:t>Spring Cloud Stream provides a declarative approach for sending and receiving messages</a:t>
            </a:r>
          </a:p>
        </p:txBody>
      </p:sp>
      <p:pic>
        <p:nvPicPr>
          <p:cNvPr id="4" name="Picture 3">
            <a:extLst>
              <a:ext uri="{FF2B5EF4-FFF2-40B4-BE49-F238E27FC236}">
                <a16:creationId xmlns:a16="http://schemas.microsoft.com/office/drawing/2014/main" id="{3F7927CE-8E80-4B52-A494-C69C9F5E8DDB}"/>
              </a:ext>
            </a:extLst>
          </p:cNvPr>
          <p:cNvPicPr>
            <a:picLocks noChangeAspect="1"/>
          </p:cNvPicPr>
          <p:nvPr/>
        </p:nvPicPr>
        <p:blipFill>
          <a:blip r:embed="rId3"/>
          <a:stretch>
            <a:fillRect/>
          </a:stretch>
        </p:blipFill>
        <p:spPr>
          <a:xfrm>
            <a:off x="677334" y="3125441"/>
            <a:ext cx="8598154" cy="3459170"/>
          </a:xfrm>
          <a:prstGeom prst="rect">
            <a:avLst/>
          </a:prstGeom>
        </p:spPr>
      </p:pic>
    </p:spTree>
    <p:extLst>
      <p:ext uri="{BB962C8B-B14F-4D97-AF65-F5344CB8AC3E}">
        <p14:creationId xmlns:p14="http://schemas.microsoft.com/office/powerpoint/2010/main" val="2553264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822A-B4C9-4258-B022-9D148C2597C5}"/>
              </a:ext>
            </a:extLst>
          </p:cNvPr>
          <p:cNvSpPr>
            <a:spLocks noGrp="1"/>
          </p:cNvSpPr>
          <p:nvPr>
            <p:ph type="title"/>
          </p:nvPr>
        </p:nvSpPr>
        <p:spPr>
          <a:xfrm>
            <a:off x="0" y="23151"/>
            <a:ext cx="8596668" cy="1320800"/>
          </a:xfrm>
        </p:spPr>
        <p:txBody>
          <a:bodyPr/>
          <a:lstStyle/>
          <a:p>
            <a:r>
              <a:rPr lang="en-US" dirty="0"/>
              <a:t>Back to PSS …</a:t>
            </a:r>
          </a:p>
        </p:txBody>
      </p:sp>
      <p:sp>
        <p:nvSpPr>
          <p:cNvPr id="3" name="Content Placeholder 2">
            <a:extLst>
              <a:ext uri="{FF2B5EF4-FFF2-40B4-BE49-F238E27FC236}">
                <a16:creationId xmlns:a16="http://schemas.microsoft.com/office/drawing/2014/main" id="{73CA28C9-640C-4F03-9A4C-7B510286EDE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1BBE51A-F088-40A2-A18E-01760CBBDEFC}"/>
              </a:ext>
            </a:extLst>
          </p:cNvPr>
          <p:cNvPicPr>
            <a:picLocks noChangeAspect="1"/>
          </p:cNvPicPr>
          <p:nvPr/>
        </p:nvPicPr>
        <p:blipFill>
          <a:blip r:embed="rId3"/>
          <a:stretch>
            <a:fillRect/>
          </a:stretch>
        </p:blipFill>
        <p:spPr>
          <a:xfrm>
            <a:off x="572205" y="1068560"/>
            <a:ext cx="9590698" cy="5406756"/>
          </a:xfrm>
          <a:prstGeom prst="rect">
            <a:avLst/>
          </a:prstGeom>
        </p:spPr>
      </p:pic>
    </p:spTree>
    <p:extLst>
      <p:ext uri="{BB962C8B-B14F-4D97-AF65-F5344CB8AC3E}">
        <p14:creationId xmlns:p14="http://schemas.microsoft.com/office/powerpoint/2010/main" val="255783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7628-29E8-45A5-9709-474CAD70CEE7}"/>
              </a:ext>
            </a:extLst>
          </p:cNvPr>
          <p:cNvSpPr>
            <a:spLocks noGrp="1"/>
          </p:cNvSpPr>
          <p:nvPr>
            <p:ph type="title"/>
          </p:nvPr>
        </p:nvSpPr>
        <p:spPr/>
        <p:txBody>
          <a:bodyPr/>
          <a:lstStyle/>
          <a:p>
            <a:r>
              <a:rPr lang="en-US" dirty="0"/>
              <a:t>Back to PSS…</a:t>
            </a:r>
          </a:p>
        </p:txBody>
      </p:sp>
      <p:sp>
        <p:nvSpPr>
          <p:cNvPr id="3" name="Content Placeholder 2">
            <a:extLst>
              <a:ext uri="{FF2B5EF4-FFF2-40B4-BE49-F238E27FC236}">
                <a16:creationId xmlns:a16="http://schemas.microsoft.com/office/drawing/2014/main" id="{F61BE6B1-65C4-43D1-A09E-BD13430BACE0}"/>
              </a:ext>
            </a:extLst>
          </p:cNvPr>
          <p:cNvSpPr>
            <a:spLocks noGrp="1"/>
          </p:cNvSpPr>
          <p:nvPr>
            <p:ph idx="1"/>
          </p:nvPr>
        </p:nvSpPr>
        <p:spPr/>
        <p:txBody>
          <a:bodyPr/>
          <a:lstStyle/>
          <a:p>
            <a:r>
              <a:rPr lang="en-US" dirty="0"/>
              <a:t>Check pages [253-256]</a:t>
            </a:r>
          </a:p>
        </p:txBody>
      </p:sp>
    </p:spTree>
    <p:extLst>
      <p:ext uri="{BB962C8B-B14F-4D97-AF65-F5344CB8AC3E}">
        <p14:creationId xmlns:p14="http://schemas.microsoft.com/office/powerpoint/2010/main" val="111084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5A12-D4FD-48EB-8A88-EFB260F49A9A}"/>
              </a:ext>
            </a:extLst>
          </p:cNvPr>
          <p:cNvSpPr>
            <a:spLocks noGrp="1"/>
          </p:cNvSpPr>
          <p:nvPr>
            <p:ph type="title"/>
          </p:nvPr>
        </p:nvSpPr>
        <p:spPr/>
        <p:txBody>
          <a:bodyPr/>
          <a:lstStyle/>
          <a:p>
            <a:r>
              <a:rPr lang="en-US" dirty="0"/>
              <a:t>Spring Cloud </a:t>
            </a:r>
          </a:p>
        </p:txBody>
      </p:sp>
      <p:sp>
        <p:nvSpPr>
          <p:cNvPr id="3" name="Content Placeholder 2">
            <a:extLst>
              <a:ext uri="{FF2B5EF4-FFF2-40B4-BE49-F238E27FC236}">
                <a16:creationId xmlns:a16="http://schemas.microsoft.com/office/drawing/2014/main" id="{7F746E3B-49C7-4D76-BFB1-FC711BE041B2}"/>
              </a:ext>
            </a:extLst>
          </p:cNvPr>
          <p:cNvSpPr>
            <a:spLocks noGrp="1"/>
          </p:cNvSpPr>
          <p:nvPr>
            <p:ph idx="1"/>
          </p:nvPr>
        </p:nvSpPr>
        <p:spPr/>
        <p:txBody>
          <a:bodyPr>
            <a:normAutofit/>
          </a:bodyPr>
          <a:lstStyle/>
          <a:p>
            <a:r>
              <a:rPr lang="en-US" dirty="0"/>
              <a:t>Implements a set of common patterns required by distributed systems, as a set of easy-to-use Java Spring libraries.</a:t>
            </a:r>
          </a:p>
          <a:p>
            <a:r>
              <a:rPr lang="en-US" dirty="0"/>
              <a:t>Spring Cloud also provides simple, easy-to-use Spring-friendly APIs, which abstract the cloud provider's service APIs such as those APIs coming with AWS Notification Service.</a:t>
            </a:r>
          </a:p>
          <a:p>
            <a:r>
              <a:rPr lang="en-US" dirty="0"/>
              <a:t>Spring Cloud defaults all configurations,</a:t>
            </a:r>
          </a:p>
          <a:p>
            <a:r>
              <a:rPr lang="en-US" dirty="0"/>
              <a:t>When not using Spring Cloud, developers will end up using services natively provided by the cloud vendors, resulting </a:t>
            </a:r>
            <a:r>
              <a:rPr lang="en-US" dirty="0">
                <a:highlight>
                  <a:srgbClr val="FFFF00"/>
                </a:highlight>
              </a:rPr>
              <a:t>in deep coupling </a:t>
            </a:r>
            <a:r>
              <a:rPr lang="en-US" dirty="0"/>
              <a:t>with the PaaS providers</a:t>
            </a:r>
          </a:p>
          <a:p>
            <a:endParaRPr lang="en-US" dirty="0"/>
          </a:p>
        </p:txBody>
      </p:sp>
    </p:spTree>
    <p:extLst>
      <p:ext uri="{BB962C8B-B14F-4D97-AF65-F5344CB8AC3E}">
        <p14:creationId xmlns:p14="http://schemas.microsoft.com/office/powerpoint/2010/main" val="2874843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41CD-EA89-4BD9-97E1-340E4C6B766C}"/>
              </a:ext>
            </a:extLst>
          </p:cNvPr>
          <p:cNvSpPr>
            <a:spLocks noGrp="1"/>
          </p:cNvSpPr>
          <p:nvPr>
            <p:ph type="title"/>
          </p:nvPr>
        </p:nvSpPr>
        <p:spPr>
          <a:xfrm>
            <a:off x="0" y="0"/>
            <a:ext cx="8596668" cy="1320800"/>
          </a:xfrm>
        </p:spPr>
        <p:txBody>
          <a:bodyPr/>
          <a:lstStyle/>
          <a:p>
            <a:r>
              <a:rPr lang="en-US" b="1" dirty="0"/>
              <a:t>Summarizing the </a:t>
            </a:r>
            <a:r>
              <a:rPr lang="en-US" b="1" dirty="0" err="1"/>
              <a:t>BrownField</a:t>
            </a:r>
            <a:r>
              <a:rPr lang="en-US" b="1" dirty="0"/>
              <a:t> PSS</a:t>
            </a:r>
            <a:br>
              <a:rPr lang="en-US" b="1" dirty="0"/>
            </a:br>
            <a:r>
              <a:rPr lang="en-US" b="1" dirty="0"/>
              <a:t>architecture</a:t>
            </a:r>
            <a:r>
              <a:rPr lang="en-US" dirty="0"/>
              <a:t> </a:t>
            </a:r>
          </a:p>
        </p:txBody>
      </p:sp>
      <p:sp>
        <p:nvSpPr>
          <p:cNvPr id="3" name="Content Placeholder 2">
            <a:extLst>
              <a:ext uri="{FF2B5EF4-FFF2-40B4-BE49-F238E27FC236}">
                <a16:creationId xmlns:a16="http://schemas.microsoft.com/office/drawing/2014/main" id="{7EAFD1BE-A51B-457E-9792-356015962788}"/>
              </a:ext>
            </a:extLst>
          </p:cNvPr>
          <p:cNvSpPr>
            <a:spLocks noGrp="1"/>
          </p:cNvSpPr>
          <p:nvPr>
            <p:ph idx="1"/>
          </p:nvPr>
        </p:nvSpPr>
        <p:spPr>
          <a:xfrm>
            <a:off x="0" y="1122278"/>
            <a:ext cx="8596668" cy="3880773"/>
          </a:xfrm>
        </p:spPr>
        <p:txBody>
          <a:bodyPr/>
          <a:lstStyle/>
          <a:p>
            <a:r>
              <a:rPr lang="en-US" dirty="0"/>
              <a:t>The architecture includes the high availability of all components.</a:t>
            </a:r>
          </a:p>
          <a:p>
            <a:r>
              <a:rPr lang="en-US" dirty="0"/>
              <a:t>we assume that the client uses the Eureka client libraries</a:t>
            </a:r>
          </a:p>
        </p:txBody>
      </p:sp>
      <p:pic>
        <p:nvPicPr>
          <p:cNvPr id="4" name="Picture 3">
            <a:extLst>
              <a:ext uri="{FF2B5EF4-FFF2-40B4-BE49-F238E27FC236}">
                <a16:creationId xmlns:a16="http://schemas.microsoft.com/office/drawing/2014/main" id="{07FEF7C9-B8BA-45BE-A59F-AF088926C8CB}"/>
              </a:ext>
            </a:extLst>
          </p:cNvPr>
          <p:cNvPicPr>
            <a:picLocks noChangeAspect="1"/>
          </p:cNvPicPr>
          <p:nvPr/>
        </p:nvPicPr>
        <p:blipFill>
          <a:blip r:embed="rId2"/>
          <a:stretch>
            <a:fillRect/>
          </a:stretch>
        </p:blipFill>
        <p:spPr>
          <a:xfrm>
            <a:off x="235131" y="2220686"/>
            <a:ext cx="11784581" cy="4571851"/>
          </a:xfrm>
          <a:prstGeom prst="rect">
            <a:avLst/>
          </a:prstGeom>
        </p:spPr>
      </p:pic>
    </p:spTree>
    <p:extLst>
      <p:ext uri="{BB962C8B-B14F-4D97-AF65-F5344CB8AC3E}">
        <p14:creationId xmlns:p14="http://schemas.microsoft.com/office/powerpoint/2010/main" val="1641861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C25C-2553-4D7B-B690-AA1486B1BDE3}"/>
              </a:ext>
            </a:extLst>
          </p:cNvPr>
          <p:cNvSpPr>
            <a:spLocks noGrp="1"/>
          </p:cNvSpPr>
          <p:nvPr>
            <p:ph type="title"/>
          </p:nvPr>
        </p:nvSpPr>
        <p:spPr>
          <a:xfrm>
            <a:off x="0" y="64295"/>
            <a:ext cx="8596668" cy="1320800"/>
          </a:xfrm>
        </p:spPr>
        <p:txBody>
          <a:bodyPr/>
          <a:lstStyle/>
          <a:p>
            <a:r>
              <a:rPr lang="en-US" dirty="0"/>
              <a:t>Summary of the projects and the ports</a:t>
            </a:r>
          </a:p>
        </p:txBody>
      </p:sp>
      <p:sp>
        <p:nvSpPr>
          <p:cNvPr id="3" name="Content Placeholder 2">
            <a:extLst>
              <a:ext uri="{FF2B5EF4-FFF2-40B4-BE49-F238E27FC236}">
                <a16:creationId xmlns:a16="http://schemas.microsoft.com/office/drawing/2014/main" id="{8F592393-8E30-42DD-BAE4-4AC3479E18E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577E946-5E21-49F6-8A6D-F09F71CDC0D0}"/>
              </a:ext>
            </a:extLst>
          </p:cNvPr>
          <p:cNvPicPr>
            <a:picLocks noChangeAspect="1"/>
          </p:cNvPicPr>
          <p:nvPr/>
        </p:nvPicPr>
        <p:blipFill>
          <a:blip r:embed="rId2"/>
          <a:stretch>
            <a:fillRect/>
          </a:stretch>
        </p:blipFill>
        <p:spPr>
          <a:xfrm>
            <a:off x="337404" y="765043"/>
            <a:ext cx="10515108" cy="6028662"/>
          </a:xfrm>
          <a:prstGeom prst="rect">
            <a:avLst/>
          </a:prstGeom>
        </p:spPr>
      </p:pic>
    </p:spTree>
    <p:extLst>
      <p:ext uri="{BB962C8B-B14F-4D97-AF65-F5344CB8AC3E}">
        <p14:creationId xmlns:p14="http://schemas.microsoft.com/office/powerpoint/2010/main" val="3696923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31C6-A307-4B92-8E9E-DECC296183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BD1028-E4BD-4027-AB57-549FA68A14BE}"/>
              </a:ext>
            </a:extLst>
          </p:cNvPr>
          <p:cNvSpPr>
            <a:spLocks noGrp="1"/>
          </p:cNvSpPr>
          <p:nvPr>
            <p:ph idx="1"/>
          </p:nvPr>
        </p:nvSpPr>
        <p:spPr/>
        <p:txBody>
          <a:bodyPr/>
          <a:lstStyle/>
          <a:p>
            <a:r>
              <a:rPr lang="en-US" dirty="0"/>
              <a:t>To run the project, follow the steps mentioned in pages [257-258]</a:t>
            </a:r>
          </a:p>
        </p:txBody>
      </p:sp>
    </p:spTree>
    <p:extLst>
      <p:ext uri="{BB962C8B-B14F-4D97-AF65-F5344CB8AC3E}">
        <p14:creationId xmlns:p14="http://schemas.microsoft.com/office/powerpoint/2010/main" val="49139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6F14-ECDF-4D09-A469-82FF9921EAB7}"/>
              </a:ext>
            </a:extLst>
          </p:cNvPr>
          <p:cNvSpPr>
            <a:spLocks noGrp="1"/>
          </p:cNvSpPr>
          <p:nvPr>
            <p:ph type="title"/>
          </p:nvPr>
        </p:nvSpPr>
        <p:spPr>
          <a:xfrm>
            <a:off x="0" y="0"/>
            <a:ext cx="8596668" cy="1320800"/>
          </a:xfrm>
        </p:spPr>
        <p:txBody>
          <a:bodyPr/>
          <a:lstStyle/>
          <a:p>
            <a:r>
              <a:rPr lang="en-US" dirty="0"/>
              <a:t>Components of Spring Cloud</a:t>
            </a:r>
          </a:p>
        </p:txBody>
      </p:sp>
      <p:pic>
        <p:nvPicPr>
          <p:cNvPr id="4" name="Picture 3">
            <a:extLst>
              <a:ext uri="{FF2B5EF4-FFF2-40B4-BE49-F238E27FC236}">
                <a16:creationId xmlns:a16="http://schemas.microsoft.com/office/drawing/2014/main" id="{8C999353-8FC3-4656-9558-FBAEBC61EE53}"/>
              </a:ext>
            </a:extLst>
          </p:cNvPr>
          <p:cNvPicPr>
            <a:picLocks noChangeAspect="1"/>
          </p:cNvPicPr>
          <p:nvPr/>
        </p:nvPicPr>
        <p:blipFill>
          <a:blip r:embed="rId3"/>
          <a:stretch>
            <a:fillRect/>
          </a:stretch>
        </p:blipFill>
        <p:spPr>
          <a:xfrm>
            <a:off x="0" y="1063074"/>
            <a:ext cx="10794474" cy="5794926"/>
          </a:xfrm>
          <a:prstGeom prst="rect">
            <a:avLst/>
          </a:prstGeom>
        </p:spPr>
      </p:pic>
    </p:spTree>
    <p:extLst>
      <p:ext uri="{BB962C8B-B14F-4D97-AF65-F5344CB8AC3E}">
        <p14:creationId xmlns:p14="http://schemas.microsoft.com/office/powerpoint/2010/main" val="27440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DC8E-0AA1-483F-9E6D-596C7797471D}"/>
              </a:ext>
            </a:extLst>
          </p:cNvPr>
          <p:cNvSpPr>
            <a:spLocks noGrp="1"/>
          </p:cNvSpPr>
          <p:nvPr>
            <p:ph type="title"/>
          </p:nvPr>
        </p:nvSpPr>
        <p:spPr/>
        <p:txBody>
          <a:bodyPr/>
          <a:lstStyle/>
          <a:p>
            <a:r>
              <a:rPr lang="en-US" b="1" dirty="0"/>
              <a:t>Distributed configuration</a:t>
            </a:r>
            <a:endParaRPr lang="en-US" dirty="0"/>
          </a:p>
        </p:txBody>
      </p:sp>
      <p:sp>
        <p:nvSpPr>
          <p:cNvPr id="3" name="Content Placeholder 2">
            <a:extLst>
              <a:ext uri="{FF2B5EF4-FFF2-40B4-BE49-F238E27FC236}">
                <a16:creationId xmlns:a16="http://schemas.microsoft.com/office/drawing/2014/main" id="{B2325614-EC5B-4497-B169-9ACC51B6411F}"/>
              </a:ext>
            </a:extLst>
          </p:cNvPr>
          <p:cNvSpPr>
            <a:spLocks noGrp="1"/>
          </p:cNvSpPr>
          <p:nvPr>
            <p:ph idx="1"/>
          </p:nvPr>
        </p:nvSpPr>
        <p:spPr>
          <a:xfrm>
            <a:off x="677334" y="1659989"/>
            <a:ext cx="8596668" cy="4381374"/>
          </a:xfrm>
        </p:spPr>
        <p:txBody>
          <a:bodyPr>
            <a:normAutofit/>
          </a:bodyPr>
          <a:lstStyle/>
          <a:p>
            <a:r>
              <a:rPr lang="en-US" dirty="0"/>
              <a:t>Configuration properties are hard to manage when there are many microservice instances running under different profiles such as development, test, production, and so on. </a:t>
            </a:r>
          </a:p>
          <a:p>
            <a:r>
              <a:rPr lang="en-US" dirty="0"/>
              <a:t>The distributed configuration management module is to externalize and centralize microservice configuration parameters.</a:t>
            </a:r>
          </a:p>
          <a:p>
            <a:r>
              <a:rPr lang="en-US" dirty="0"/>
              <a:t>Spring Cloud Config is an externalized configuration server with Git or SVN as the backing repository.</a:t>
            </a:r>
          </a:p>
          <a:p>
            <a:r>
              <a:rPr lang="en-US" dirty="0"/>
              <a:t> Spring Cloud Bus provides support for propagating configuration changes to multiple subscribers, generally a microservice instance. </a:t>
            </a:r>
          </a:p>
          <a:p>
            <a:r>
              <a:rPr lang="en-US" dirty="0"/>
              <a:t>Alternately, </a:t>
            </a:r>
            <a:r>
              <a:rPr lang="en-US" dirty="0" err="1"/>
              <a:t>ZooKeeper</a:t>
            </a:r>
            <a:r>
              <a:rPr lang="en-US" dirty="0"/>
              <a:t> or </a:t>
            </a:r>
            <a:r>
              <a:rPr lang="en-US" dirty="0" err="1"/>
              <a:t>HashiCorp's</a:t>
            </a:r>
            <a:r>
              <a:rPr lang="en-US" dirty="0"/>
              <a:t> Consul can also be used for distributed configuration management.</a:t>
            </a:r>
          </a:p>
        </p:txBody>
      </p:sp>
    </p:spTree>
    <p:extLst>
      <p:ext uri="{BB962C8B-B14F-4D97-AF65-F5344CB8AC3E}">
        <p14:creationId xmlns:p14="http://schemas.microsoft.com/office/powerpoint/2010/main" val="191976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66E0-A7BB-40C6-9293-26BD807399D6}"/>
              </a:ext>
            </a:extLst>
          </p:cNvPr>
          <p:cNvSpPr>
            <a:spLocks noGrp="1"/>
          </p:cNvSpPr>
          <p:nvPr>
            <p:ph type="title"/>
          </p:nvPr>
        </p:nvSpPr>
        <p:spPr/>
        <p:txBody>
          <a:bodyPr/>
          <a:lstStyle/>
          <a:p>
            <a:r>
              <a:rPr lang="en-US" b="1" dirty="0"/>
              <a:t>Routing</a:t>
            </a:r>
            <a:endParaRPr lang="en-US" dirty="0"/>
          </a:p>
        </p:txBody>
      </p:sp>
      <p:sp>
        <p:nvSpPr>
          <p:cNvPr id="3" name="Content Placeholder 2">
            <a:extLst>
              <a:ext uri="{FF2B5EF4-FFF2-40B4-BE49-F238E27FC236}">
                <a16:creationId xmlns:a16="http://schemas.microsoft.com/office/drawing/2014/main" id="{54A07FE7-2DED-4131-9818-B6A6EAFC886C}"/>
              </a:ext>
            </a:extLst>
          </p:cNvPr>
          <p:cNvSpPr>
            <a:spLocks noGrp="1"/>
          </p:cNvSpPr>
          <p:nvPr>
            <p:ph idx="1"/>
          </p:nvPr>
        </p:nvSpPr>
        <p:spPr/>
        <p:txBody>
          <a:bodyPr/>
          <a:lstStyle/>
          <a:p>
            <a:r>
              <a:rPr lang="en-US" dirty="0"/>
              <a:t>Routing is an API gateway component, primarily used similar to a reverse proxy that forwards requests from consumers to service providers. </a:t>
            </a:r>
          </a:p>
          <a:p>
            <a:r>
              <a:rPr lang="en-US" dirty="0"/>
              <a:t>The gateway component can also perform software-based routing and filtering. </a:t>
            </a:r>
          </a:p>
          <a:p>
            <a:r>
              <a:rPr lang="en-US" dirty="0" err="1"/>
              <a:t>Zuul</a:t>
            </a:r>
            <a:r>
              <a:rPr lang="en-US" dirty="0"/>
              <a:t> is a lightweight API gateway solution that offers fine-grained controls to developers for traffic shaping and request/ response transformations.</a:t>
            </a:r>
          </a:p>
        </p:txBody>
      </p:sp>
    </p:spTree>
    <p:extLst>
      <p:ext uri="{BB962C8B-B14F-4D97-AF65-F5344CB8AC3E}">
        <p14:creationId xmlns:p14="http://schemas.microsoft.com/office/powerpoint/2010/main" val="342293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CCE1-8B1C-4406-9EE3-A86B9EC1463A}"/>
              </a:ext>
            </a:extLst>
          </p:cNvPr>
          <p:cNvSpPr>
            <a:spLocks noGrp="1"/>
          </p:cNvSpPr>
          <p:nvPr>
            <p:ph type="title"/>
          </p:nvPr>
        </p:nvSpPr>
        <p:spPr/>
        <p:txBody>
          <a:bodyPr/>
          <a:lstStyle/>
          <a:p>
            <a:r>
              <a:rPr lang="en-US" b="1" dirty="0"/>
              <a:t>Load balancing</a:t>
            </a:r>
            <a:endParaRPr lang="en-US" dirty="0"/>
          </a:p>
        </p:txBody>
      </p:sp>
      <p:sp>
        <p:nvSpPr>
          <p:cNvPr id="3" name="Content Placeholder 2">
            <a:extLst>
              <a:ext uri="{FF2B5EF4-FFF2-40B4-BE49-F238E27FC236}">
                <a16:creationId xmlns:a16="http://schemas.microsoft.com/office/drawing/2014/main" id="{9213F5CA-4BDF-4C1F-899C-80D9996336F2}"/>
              </a:ext>
            </a:extLst>
          </p:cNvPr>
          <p:cNvSpPr>
            <a:spLocks noGrp="1"/>
          </p:cNvSpPr>
          <p:nvPr>
            <p:ph idx="1"/>
          </p:nvPr>
        </p:nvSpPr>
        <p:spPr/>
        <p:txBody>
          <a:bodyPr/>
          <a:lstStyle/>
          <a:p>
            <a:r>
              <a:rPr lang="en-US" dirty="0"/>
              <a:t>The load balancer capability requires a software-defined load balancer module which can route requests to available servers using a variety of load balancing algorithms. </a:t>
            </a:r>
          </a:p>
          <a:p>
            <a:r>
              <a:rPr lang="en-US" dirty="0"/>
              <a:t>Ribbon is a Spring Cloud subproject which supports this capability. </a:t>
            </a:r>
          </a:p>
          <a:p>
            <a:r>
              <a:rPr lang="en-US" dirty="0"/>
              <a:t>Ribbon can work as a standalone component, or integrate and work seamlessly with </a:t>
            </a:r>
            <a:r>
              <a:rPr lang="en-US" dirty="0" err="1"/>
              <a:t>Zuul</a:t>
            </a:r>
            <a:r>
              <a:rPr lang="en-US" dirty="0"/>
              <a:t> for traffic routing.</a:t>
            </a:r>
          </a:p>
        </p:txBody>
      </p:sp>
    </p:spTree>
    <p:extLst>
      <p:ext uri="{BB962C8B-B14F-4D97-AF65-F5344CB8AC3E}">
        <p14:creationId xmlns:p14="http://schemas.microsoft.com/office/powerpoint/2010/main" val="630903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1778</TotalTime>
  <Words>4746</Words>
  <Application>Microsoft Office PowerPoint</Application>
  <PresentationFormat>Widescreen</PresentationFormat>
  <Paragraphs>384</Paragraphs>
  <Slides>52</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Trebuchet MS</vt:lpstr>
      <vt:lpstr>Wingdings 3</vt:lpstr>
      <vt:lpstr>Facet</vt:lpstr>
      <vt:lpstr>Microservices</vt:lpstr>
      <vt:lpstr>Agenda</vt:lpstr>
      <vt:lpstr>Microservice Capability Model</vt:lpstr>
      <vt:lpstr>We already accomplished:</vt:lpstr>
      <vt:lpstr>Spring Cloud </vt:lpstr>
      <vt:lpstr>Components of Spring Cloud</vt:lpstr>
      <vt:lpstr>Distributed configuration</vt:lpstr>
      <vt:lpstr>Routing</vt:lpstr>
      <vt:lpstr>Load balancing</vt:lpstr>
      <vt:lpstr>Service registration and discovery</vt:lpstr>
      <vt:lpstr>Service-to-service calls</vt:lpstr>
      <vt:lpstr>Circuit breaker</vt:lpstr>
      <vt:lpstr>Global locks, leadership election and cluster state</vt:lpstr>
      <vt:lpstr>Security</vt:lpstr>
      <vt:lpstr>Big data support</vt:lpstr>
      <vt:lpstr>Distributed tracing</vt:lpstr>
      <vt:lpstr>Distributed messaging</vt:lpstr>
      <vt:lpstr>Cloud support</vt:lpstr>
      <vt:lpstr>History Behind Microservices</vt:lpstr>
      <vt:lpstr>Configuration Properties</vt:lpstr>
      <vt:lpstr>PowerPoint Presentation</vt:lpstr>
      <vt:lpstr>Spring Cloud (Cont.)</vt:lpstr>
      <vt:lpstr>What’s Next?</vt:lpstr>
      <vt:lpstr>PowerPoint Presentation</vt:lpstr>
      <vt:lpstr>Spring Cloud Bus for propagating configuration changes</vt:lpstr>
      <vt:lpstr>Setting up high availability for the Config server</vt:lpstr>
      <vt:lpstr>Feign as a declarative REST client</vt:lpstr>
      <vt:lpstr>Ribbon for load balancing</vt:lpstr>
      <vt:lpstr>Is Ribbon-based load balancing sufficient ?</vt:lpstr>
      <vt:lpstr>Understanding dynamic service registration and discovery</vt:lpstr>
      <vt:lpstr>Understanding dynamic service registration and discovery (Cont.)</vt:lpstr>
      <vt:lpstr>Understanding Eureka</vt:lpstr>
      <vt:lpstr>Understanding Eureka</vt:lpstr>
      <vt:lpstr>PowerPoint Presentation</vt:lpstr>
      <vt:lpstr>High Available Eureka</vt:lpstr>
      <vt:lpstr>PowerPoint Presentation</vt:lpstr>
      <vt:lpstr>Zuul proxy as the API gateway</vt:lpstr>
      <vt:lpstr>Zuul proxy as the API gateway</vt:lpstr>
      <vt:lpstr>Zuul proxy as the API gateway</vt:lpstr>
      <vt:lpstr>Zuul … useful ?</vt:lpstr>
      <vt:lpstr>Zuul Filters</vt:lpstr>
      <vt:lpstr>High availability of Zuul</vt:lpstr>
      <vt:lpstr>High availability of Zuul</vt:lpstr>
      <vt:lpstr>High availability of Zuul when the client is also a Eureka client</vt:lpstr>
      <vt:lpstr>High availability when the client is not a Eureka client</vt:lpstr>
      <vt:lpstr>Completing Zuul for all other services</vt:lpstr>
      <vt:lpstr>Streams for reactive microservices</vt:lpstr>
      <vt:lpstr>Back to PSS …</vt:lpstr>
      <vt:lpstr>Back to PSS…</vt:lpstr>
      <vt:lpstr>Summarizing the BrownField PSS architecture </vt:lpstr>
      <vt:lpstr>Summary of the projects and the ports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Hisham, Ahmed</dc:creator>
  <cp:lastModifiedBy>Hisham, Ahmed</cp:lastModifiedBy>
  <cp:revision>56</cp:revision>
  <dcterms:created xsi:type="dcterms:W3CDTF">2018-02-25T13:47:08Z</dcterms:created>
  <dcterms:modified xsi:type="dcterms:W3CDTF">2018-02-27T09:06:59Z</dcterms:modified>
</cp:coreProperties>
</file>