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06" autoAdjust="0"/>
  </p:normalViewPr>
  <p:slideViewPr>
    <p:cSldViewPr snapToGrid="0">
      <p:cViewPr varScale="1">
        <p:scale>
          <a:sx n="67" d="100"/>
          <a:sy n="67" d="100"/>
        </p:scale>
        <p:origin x="1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B0CE1-5E14-422C-A634-02CCD70A4AAF}" type="datetimeFigureOut">
              <a:rPr lang="en-US" smtClean="0"/>
              <a:t>3/4/2018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0B087-3DDD-4087-98A8-D5AE120677C3}" type="slidenum">
              <a:rPr lang="en-US" smtClean="0"/>
              <a:t>‹#›</a:t>
            </a:fld>
            <a:endParaRPr lang="en-US"/>
          </a:p>
        </p:txBody>
      </p:sp>
    </p:spTree>
    <p:extLst>
      <p:ext uri="{BB962C8B-B14F-4D97-AF65-F5344CB8AC3E}">
        <p14:creationId xmlns:p14="http://schemas.microsoft.com/office/powerpoint/2010/main" val="377047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three key components in our automated microservices deployment topology:</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1- Eureka </a:t>
            </a:r>
            <a:r>
              <a:rPr lang="en-US" sz="1200" b="0" i="0" u="none" strike="noStrike" kern="1200" baseline="0" dirty="0">
                <a:solidFill>
                  <a:schemeClr val="tx1"/>
                </a:solidFill>
                <a:latin typeface="+mn-lt"/>
                <a:ea typeface="+mn-ea"/>
                <a:cs typeface="+mn-cs"/>
              </a:rPr>
              <a:t>is the central registry component for microservice registration and discovery. REST APIs are used by both consumers as well as providers to access the registry. The registry also holds the service metadata such as the service identity, host, port, health status, and so on.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2- </a:t>
            </a:r>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Eureka </a:t>
            </a:r>
            <a:r>
              <a:rPr lang="en-US" sz="1200" b="0" i="0" u="none" strike="noStrike" kern="1200" baseline="0" dirty="0">
                <a:solidFill>
                  <a:schemeClr val="tx1"/>
                </a:solidFill>
                <a:latin typeface="+mn-lt"/>
                <a:ea typeface="+mn-ea"/>
                <a:cs typeface="+mn-cs"/>
              </a:rPr>
              <a:t>client, together with the </a:t>
            </a:r>
            <a:r>
              <a:rPr lang="en-US" sz="1200" b="1" i="0" u="none" strike="noStrike" kern="1200" baseline="0" dirty="0">
                <a:solidFill>
                  <a:schemeClr val="tx1"/>
                </a:solidFill>
                <a:latin typeface="+mn-lt"/>
                <a:ea typeface="+mn-ea"/>
                <a:cs typeface="+mn-cs"/>
              </a:rPr>
              <a:t>Ribbon </a:t>
            </a:r>
            <a:r>
              <a:rPr lang="en-US" sz="1200" b="0" i="0" u="none" strike="noStrike" kern="1200" baseline="0" dirty="0">
                <a:solidFill>
                  <a:schemeClr val="tx1"/>
                </a:solidFill>
                <a:latin typeface="+mn-lt"/>
                <a:ea typeface="+mn-ea"/>
                <a:cs typeface="+mn-cs"/>
              </a:rPr>
              <a:t>client, provide client-side dynamic load balancing. Consumers use the Eureka client to look up the Eureka server to identify the available instances of a target service. The Ribbon client uses this server list to load-balance between the available microservice instances. In a similar way, if the service instance goes out of service, these instances will be taken out of the Eureka registry. The load balancer automatically reacts to these dynamic topology changes.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3- </a:t>
            </a:r>
            <a:r>
              <a:rPr lang="en-US" sz="1200" b="0" i="0" u="none" strike="noStrike" kern="1200" baseline="0" dirty="0">
                <a:solidFill>
                  <a:schemeClr val="tx1"/>
                </a:solidFill>
                <a:latin typeface="+mn-lt"/>
                <a:ea typeface="+mn-ea"/>
                <a:cs typeface="+mn-cs"/>
              </a:rPr>
              <a:t>The third component is the </a:t>
            </a:r>
            <a:r>
              <a:rPr lang="en-US" sz="1200" b="1" i="0" u="none" strike="noStrike" kern="1200" baseline="0" dirty="0">
                <a:solidFill>
                  <a:schemeClr val="tx1"/>
                </a:solidFill>
                <a:latin typeface="+mn-lt"/>
                <a:ea typeface="+mn-ea"/>
                <a:cs typeface="+mn-cs"/>
              </a:rPr>
              <a:t>microservices </a:t>
            </a:r>
            <a:r>
              <a:rPr lang="en-US" sz="1200" b="0" i="0" u="none" strike="noStrike" kern="1200" baseline="0" dirty="0">
                <a:solidFill>
                  <a:schemeClr val="tx1"/>
                </a:solidFill>
                <a:latin typeface="+mn-lt"/>
                <a:ea typeface="+mn-ea"/>
                <a:cs typeface="+mn-cs"/>
              </a:rPr>
              <a:t>instances developed using Spring Boot with the actuator endpoints enabled.</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5</a:t>
            </a:fld>
            <a:endParaRPr lang="en-US"/>
          </a:p>
        </p:txBody>
      </p:sp>
    </p:spTree>
    <p:extLst>
      <p:ext uri="{BB962C8B-B14F-4D97-AF65-F5344CB8AC3E}">
        <p14:creationId xmlns:p14="http://schemas.microsoft.com/office/powerpoint/2010/main" val="1537279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typical policy may be spinning up another instance when the CPU utilization of the machine goes beyond 60%.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Similarly, if the heap size goes beyond a certain threshold, we can add a new instance.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same applies to downsizing the compute capacity when the resource utilization goes below a set threshold. This is done by gradually shutting down servers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 typical production scenarios, the creation of additional services is not done on the first occurrence of a threshold breach</a:t>
            </a:r>
            <a:r>
              <a:rPr lang="en-US" sz="1200" b="0" i="0" u="none" strike="noStrike" kern="1200" baseline="0" dirty="0">
                <a:solidFill>
                  <a:schemeClr val="tx1"/>
                </a:solidFill>
                <a:latin typeface="+mn-lt"/>
                <a:ea typeface="+mn-ea"/>
                <a:cs typeface="+mn-cs"/>
              </a:rPr>
              <a:t>. </a:t>
            </a:r>
          </a:p>
          <a:p>
            <a:r>
              <a:rPr lang="en-US" sz="1200" b="0" i="0" u="sng" strike="noStrike" kern="1200" baseline="0" dirty="0">
                <a:solidFill>
                  <a:schemeClr val="tx1"/>
                </a:solidFill>
                <a:latin typeface="+mn-lt"/>
                <a:ea typeface="+mn-ea"/>
                <a:cs typeface="+mn-cs"/>
              </a:rPr>
              <a:t>The most appropriate approach is to define a sliding window or a waiting period</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Examples:</a:t>
            </a:r>
          </a:p>
          <a:p>
            <a:r>
              <a:rPr lang="en-US" sz="1200" b="0" i="0" u="none" strike="noStrike" kern="1200" baseline="0" dirty="0">
                <a:solidFill>
                  <a:schemeClr val="tx1"/>
                </a:solidFill>
                <a:latin typeface="+mn-lt"/>
                <a:ea typeface="+mn-ea"/>
                <a:cs typeface="+mn-cs"/>
              </a:rPr>
              <a:t>	• An example of a </a:t>
            </a:r>
            <a:r>
              <a:rPr lang="en-US" sz="1200" b="1" i="0" u="none" strike="noStrike" kern="1200" baseline="0" dirty="0">
                <a:solidFill>
                  <a:schemeClr val="tx1"/>
                </a:solidFill>
                <a:latin typeface="+mn-lt"/>
                <a:ea typeface="+mn-ea"/>
                <a:cs typeface="+mn-cs"/>
              </a:rPr>
              <a:t>response sliding window </a:t>
            </a:r>
            <a:r>
              <a:rPr lang="en-US" sz="1200" b="0" i="0" u="none" strike="noStrike" kern="1200" baseline="0" dirty="0">
                <a:solidFill>
                  <a:schemeClr val="tx1"/>
                </a:solidFill>
                <a:latin typeface="+mn-lt"/>
                <a:ea typeface="+mn-ea"/>
                <a:cs typeface="+mn-cs"/>
              </a:rPr>
              <a:t>is if 60% of the response time of a particular transaction is consistently more than the set threshold value in a</a:t>
            </a:r>
          </a:p>
          <a:p>
            <a:r>
              <a:rPr lang="en-US" sz="1200" b="0" i="0" u="none" strike="noStrike" kern="1200" baseline="0" dirty="0">
                <a:solidFill>
                  <a:schemeClr val="tx1"/>
                </a:solidFill>
                <a:latin typeface="+mn-lt"/>
                <a:ea typeface="+mn-ea"/>
                <a:cs typeface="+mn-cs"/>
              </a:rPr>
              <a:t>	60-second sampling window, increase service instances</a:t>
            </a:r>
          </a:p>
          <a:p>
            <a:r>
              <a:rPr lang="en-US" sz="1200" b="0" i="0" u="none" strike="noStrike" kern="1200" baseline="0" dirty="0">
                <a:solidFill>
                  <a:schemeClr val="tx1"/>
                </a:solidFill>
                <a:latin typeface="+mn-lt"/>
                <a:ea typeface="+mn-ea"/>
                <a:cs typeface="+mn-cs"/>
              </a:rPr>
              <a:t>	• In a </a:t>
            </a:r>
            <a:r>
              <a:rPr lang="en-US" sz="1200" b="1" i="0" u="none" strike="noStrike" kern="1200" baseline="0" dirty="0">
                <a:solidFill>
                  <a:schemeClr val="tx1"/>
                </a:solidFill>
                <a:latin typeface="+mn-lt"/>
                <a:ea typeface="+mn-ea"/>
                <a:cs typeface="+mn-cs"/>
              </a:rPr>
              <a:t>CPU sliding window</a:t>
            </a:r>
            <a:r>
              <a:rPr lang="en-US" sz="1200" b="0" i="0" u="none" strike="noStrike" kern="1200" baseline="0" dirty="0">
                <a:solidFill>
                  <a:schemeClr val="tx1"/>
                </a:solidFill>
                <a:latin typeface="+mn-lt"/>
                <a:ea typeface="+mn-ea"/>
                <a:cs typeface="+mn-cs"/>
              </a:rPr>
              <a:t>, if the CPU utilization is consistently beyond 70% in a 5 minutes sliding window, then a new instance is created </a:t>
            </a:r>
          </a:p>
          <a:p>
            <a:r>
              <a:rPr lang="en-US" sz="1200" b="0" i="0" u="none" strike="noStrike" kern="1200" baseline="0" dirty="0">
                <a:solidFill>
                  <a:schemeClr val="tx1"/>
                </a:solidFill>
                <a:latin typeface="+mn-lt"/>
                <a:ea typeface="+mn-ea"/>
                <a:cs typeface="+mn-cs"/>
              </a:rPr>
              <a:t>	• An example of the </a:t>
            </a:r>
            <a:r>
              <a:rPr lang="en-US" sz="1200" b="1" i="0" u="none" strike="noStrike" kern="1200" baseline="0" dirty="0">
                <a:solidFill>
                  <a:schemeClr val="tx1"/>
                </a:solidFill>
                <a:latin typeface="+mn-lt"/>
                <a:ea typeface="+mn-ea"/>
                <a:cs typeface="+mn-cs"/>
              </a:rPr>
              <a:t>exception sliding window </a:t>
            </a:r>
            <a:r>
              <a:rPr lang="en-US" sz="1200" b="0" i="0" u="none" strike="noStrike" kern="1200" baseline="0" dirty="0">
                <a:solidFill>
                  <a:schemeClr val="tx1"/>
                </a:solidFill>
                <a:latin typeface="+mn-lt"/>
                <a:ea typeface="+mn-ea"/>
                <a:cs typeface="+mn-cs"/>
              </a:rPr>
              <a:t>is if 80% of the transactions in a sliding window of 60 seconds or 10 consecutive executions result in a 	particular system exception, such as a connection timeout due to exhausting the thread pool, then a new service instance is created</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Service-Level parameters:</a:t>
            </a:r>
          </a:p>
          <a:p>
            <a:r>
              <a:rPr lang="en-US" sz="1200" b="0" i="0" u="none" strike="noStrike" kern="1200" baseline="0" dirty="0">
                <a:solidFill>
                  <a:schemeClr val="tx1"/>
                </a:solidFill>
                <a:latin typeface="+mn-lt"/>
                <a:ea typeface="+mn-ea"/>
                <a:cs typeface="+mn-cs"/>
              </a:rPr>
              <a:t>	throughput of the service, </a:t>
            </a:r>
          </a:p>
          <a:p>
            <a:r>
              <a:rPr lang="en-US" sz="1200" b="0" i="0" u="none" strike="noStrike" kern="1200" baseline="0" dirty="0">
                <a:solidFill>
                  <a:schemeClr val="tx1"/>
                </a:solidFill>
                <a:latin typeface="+mn-lt"/>
                <a:ea typeface="+mn-ea"/>
                <a:cs typeface="+mn-cs"/>
              </a:rPr>
              <a:t>	latency, </a:t>
            </a:r>
          </a:p>
          <a:p>
            <a:r>
              <a:rPr lang="en-US" sz="1200" b="0" i="0" u="none" strike="noStrike" kern="1200" baseline="0" dirty="0">
                <a:solidFill>
                  <a:schemeClr val="tx1"/>
                </a:solidFill>
                <a:latin typeface="+mn-lt"/>
                <a:ea typeface="+mn-ea"/>
                <a:cs typeface="+mn-cs"/>
              </a:rPr>
              <a:t>	applications thread pool, </a:t>
            </a:r>
          </a:p>
          <a:p>
            <a:r>
              <a:rPr lang="en-US" sz="1200" b="0" i="0" u="none" strike="noStrike" kern="1200" baseline="0" dirty="0">
                <a:solidFill>
                  <a:schemeClr val="tx1"/>
                </a:solidFill>
                <a:latin typeface="+mn-lt"/>
                <a:ea typeface="+mn-ea"/>
                <a:cs typeface="+mn-cs"/>
              </a:rPr>
              <a:t>	connection pool,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These can also be at the application level, such as the number of </a:t>
            </a:r>
            <a:r>
              <a:rPr lang="en-US" sz="1200" b="1" i="0" u="none" strike="noStrike" kern="1200" baseline="0" dirty="0">
                <a:solidFill>
                  <a:schemeClr val="tx1"/>
                </a:solidFill>
                <a:latin typeface="+mn-lt"/>
                <a:ea typeface="+mn-ea"/>
                <a:cs typeface="+mn-cs"/>
              </a:rPr>
              <a:t>sales orders </a:t>
            </a:r>
            <a:r>
              <a:rPr lang="en-US" sz="1200" b="0" i="0" u="none" strike="noStrike" kern="1200" baseline="0" dirty="0">
                <a:solidFill>
                  <a:schemeClr val="tx1"/>
                </a:solidFill>
                <a:latin typeface="+mn-lt"/>
                <a:ea typeface="+mn-ea"/>
                <a:cs typeface="+mn-cs"/>
              </a:rPr>
              <a:t>processing in a service instance, based on internal benchmarking.</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17</a:t>
            </a:fld>
            <a:endParaRPr lang="en-US"/>
          </a:p>
        </p:txBody>
      </p:sp>
    </p:spTree>
    <p:extLst>
      <p:ext uri="{BB962C8B-B14F-4D97-AF65-F5344CB8AC3E}">
        <p14:creationId xmlns:p14="http://schemas.microsoft.com/office/powerpoint/2010/main" val="286567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some services may experience a higher number of transactions during office hours and a considerably low number of transactions outside office hours. </a:t>
            </a:r>
          </a:p>
          <a:p>
            <a:r>
              <a:rPr lang="en-US" sz="1200" b="0" i="0" u="none" strike="noStrike" kern="1200" baseline="0" dirty="0">
                <a:solidFill>
                  <a:schemeClr val="tx1"/>
                </a:solidFill>
                <a:latin typeface="+mn-lt"/>
                <a:ea typeface="+mn-ea"/>
                <a:cs typeface="+mn-cs"/>
              </a:rPr>
              <a:t>In this case, during the day, services auto-scale to meet the demand and automatically downsize during the non-office hours:</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18</a:t>
            </a:fld>
            <a:endParaRPr lang="en-US"/>
          </a:p>
        </p:txBody>
      </p:sp>
    </p:spTree>
    <p:extLst>
      <p:ext uri="{BB962C8B-B14F-4D97-AF65-F5344CB8AC3E}">
        <p14:creationId xmlns:p14="http://schemas.microsoft.com/office/powerpoint/2010/main" val="3839897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spinning up a new instance just before handling </a:t>
            </a:r>
            <a:r>
              <a:rPr lang="en-US" sz="1200" b="1" i="0" u="none" strike="noStrike" kern="1200" baseline="0" dirty="0">
                <a:solidFill>
                  <a:schemeClr val="tx1"/>
                </a:solidFill>
                <a:latin typeface="+mn-lt"/>
                <a:ea typeface="+mn-ea"/>
                <a:cs typeface="+mn-cs"/>
              </a:rPr>
              <a:t>sales closing </a:t>
            </a:r>
            <a:r>
              <a:rPr lang="en-US" sz="1200" b="0" i="0" u="none" strike="noStrike" kern="1200" baseline="0" dirty="0">
                <a:solidFill>
                  <a:schemeClr val="tx1"/>
                </a:solidFill>
                <a:latin typeface="+mn-lt"/>
                <a:ea typeface="+mn-ea"/>
                <a:cs typeface="+mn-cs"/>
              </a:rPr>
              <a:t>transactions. As soon as the monitoring service receives a preconfigured business event (such as </a:t>
            </a:r>
            <a:r>
              <a:rPr lang="en-US" sz="1200" b="1" i="0" u="none" strike="noStrike" kern="1200" baseline="0" dirty="0">
                <a:solidFill>
                  <a:schemeClr val="tx1"/>
                </a:solidFill>
                <a:latin typeface="+mn-lt"/>
                <a:ea typeface="+mn-ea"/>
                <a:cs typeface="+mn-cs"/>
              </a:rPr>
              <a:t>sales closing minus 1 hour</a:t>
            </a:r>
            <a:r>
              <a:rPr lang="en-US" sz="1200" b="0" i="0" u="none" strike="noStrike" kern="1200" baseline="0" dirty="0">
                <a:solidFill>
                  <a:schemeClr val="tx1"/>
                </a:solidFill>
                <a:latin typeface="+mn-lt"/>
                <a:ea typeface="+mn-ea"/>
                <a:cs typeface="+mn-cs"/>
              </a:rPr>
              <a:t>), a new instance will be brought up in anticipation of large volumes of transactions. This will provide fine-grained control on scaling based on business rules:</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20</a:t>
            </a:fld>
            <a:endParaRPr lang="en-US"/>
          </a:p>
        </p:txBody>
      </p:sp>
    </p:spTree>
    <p:extLst>
      <p:ext uri="{BB962C8B-B14F-4D97-AF65-F5344CB8AC3E}">
        <p14:creationId xmlns:p14="http://schemas.microsoft.com/office/powerpoint/2010/main" val="3957105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1" i="0" u="none" strike="noStrike" kern="1200" baseline="0" dirty="0">
                <a:solidFill>
                  <a:schemeClr val="tx1"/>
                </a:solidFill>
                <a:latin typeface="+mn-lt"/>
                <a:ea typeface="+mn-ea"/>
                <a:cs typeface="+mn-cs"/>
              </a:rPr>
              <a:t>Microservices</a:t>
            </a:r>
            <a:r>
              <a:rPr lang="en-US" sz="1200" b="0" i="0" u="none" strike="noStrike" kern="1200" baseline="0" dirty="0">
                <a:solidFill>
                  <a:schemeClr val="tx1"/>
                </a:solidFill>
                <a:latin typeface="+mn-lt"/>
                <a:ea typeface="+mn-ea"/>
                <a:cs typeface="+mn-cs"/>
              </a:rPr>
              <a:t>: These are sets of the up-and-running microservice instances that keep sending health and metrics information. Alternately, these services expose actuator endpoints for metrics collection. In the preceding diagram, these are represented as </a:t>
            </a:r>
            <a:r>
              <a:rPr lang="en-US" sz="1200" b="1" i="0" u="none" strike="noStrike" kern="1200" baseline="0" dirty="0">
                <a:solidFill>
                  <a:schemeClr val="tx1"/>
                </a:solidFill>
                <a:latin typeface="+mn-lt"/>
                <a:ea typeface="+mn-ea"/>
                <a:cs typeface="+mn-cs"/>
              </a:rPr>
              <a:t>Microservice 1 </a:t>
            </a:r>
            <a:r>
              <a:rPr lang="en-US" sz="1200" b="0" i="0" u="none" strike="noStrike" kern="1200" baseline="0" dirty="0">
                <a:solidFill>
                  <a:schemeClr val="tx1"/>
                </a:solidFill>
                <a:latin typeface="+mn-lt"/>
                <a:ea typeface="+mn-ea"/>
                <a:cs typeface="+mn-cs"/>
              </a:rPr>
              <a:t>through </a:t>
            </a:r>
            <a:r>
              <a:rPr lang="en-US" sz="1200" b="1" i="0" u="none" strike="noStrike" kern="1200" baseline="0" dirty="0">
                <a:solidFill>
                  <a:schemeClr val="tx1"/>
                </a:solidFill>
                <a:latin typeface="+mn-lt"/>
                <a:ea typeface="+mn-ea"/>
                <a:cs typeface="+mn-cs"/>
              </a:rPr>
              <a:t>Microservice 4</a:t>
            </a:r>
            <a:r>
              <a:rPr lang="en-US" sz="1200" b="0" i="0" u="none" strike="noStrike" kern="1200" baseline="0" dirty="0">
                <a:solidFill>
                  <a:schemeClr val="tx1"/>
                </a:solidFill>
                <a:latin typeface="+mn-lt"/>
                <a:ea typeface="+mn-ea"/>
                <a:cs typeface="+mn-cs"/>
              </a:rPr>
              <a:t>.</a:t>
            </a:r>
          </a:p>
          <a:p>
            <a:pPr marL="228600" indent="-228600">
              <a:buFont typeface="+mj-lt"/>
              <a:buAutoNum type="arabicPeriod"/>
            </a:pPr>
            <a:r>
              <a:rPr lang="en-US" sz="1200" b="1" i="0" u="none" strike="noStrike" kern="1200" baseline="0" dirty="0">
                <a:solidFill>
                  <a:schemeClr val="tx1"/>
                </a:solidFill>
                <a:latin typeface="+mn-lt"/>
                <a:ea typeface="+mn-ea"/>
                <a:cs typeface="+mn-cs"/>
              </a:rPr>
              <a:t>Service Registry</a:t>
            </a:r>
            <a:r>
              <a:rPr lang="en-US" sz="1200" b="0" i="0" u="none" strike="noStrike" kern="1200" baseline="0" dirty="0">
                <a:solidFill>
                  <a:schemeClr val="tx1"/>
                </a:solidFill>
                <a:latin typeface="+mn-lt"/>
                <a:ea typeface="+mn-ea"/>
                <a:cs typeface="+mn-cs"/>
              </a:rPr>
              <a:t>: A service registry keeps track of all the services, their health states, their metadata, and their endpoint URI.</a:t>
            </a:r>
          </a:p>
          <a:p>
            <a:pPr marL="228600" indent="-228600">
              <a:buFont typeface="+mj-lt"/>
              <a:buAutoNum type="arabicPeriod"/>
            </a:pPr>
            <a:r>
              <a:rPr lang="en-US" sz="1200" b="1" i="0" u="none" strike="noStrike" kern="1200" baseline="0" dirty="0">
                <a:solidFill>
                  <a:schemeClr val="tx1"/>
                </a:solidFill>
                <a:latin typeface="+mn-lt"/>
                <a:ea typeface="+mn-ea"/>
                <a:cs typeface="+mn-cs"/>
              </a:rPr>
              <a:t>Load Balancer</a:t>
            </a:r>
            <a:r>
              <a:rPr lang="en-US" sz="1200" b="0" i="0" u="none" strike="noStrike" kern="1200" baseline="0" dirty="0">
                <a:solidFill>
                  <a:schemeClr val="tx1"/>
                </a:solidFill>
                <a:latin typeface="+mn-lt"/>
                <a:ea typeface="+mn-ea"/>
                <a:cs typeface="+mn-cs"/>
              </a:rPr>
              <a:t>: This is a client-side load balancer that looks up the service registry to get up-to-date information about the available service instances.</a:t>
            </a:r>
          </a:p>
          <a:p>
            <a:pPr marL="228600" indent="-228600">
              <a:buFont typeface="+mj-lt"/>
              <a:buAutoNum type="arabicPeriod"/>
            </a:pPr>
            <a:r>
              <a:rPr lang="en-US" sz="1200" b="1" i="0" u="none" strike="noStrike" kern="1200" baseline="0" dirty="0">
                <a:solidFill>
                  <a:schemeClr val="tx1"/>
                </a:solidFill>
                <a:latin typeface="+mn-lt"/>
                <a:ea typeface="+mn-ea"/>
                <a:cs typeface="+mn-cs"/>
              </a:rPr>
              <a:t>Lifecycle Manager</a:t>
            </a:r>
            <a:r>
              <a:rPr lang="en-US" sz="1200" b="0" i="0" u="none" strike="noStrike" kern="1200" baseline="0" dirty="0">
                <a:solidFill>
                  <a:schemeClr val="tx1"/>
                </a:solidFill>
                <a:latin typeface="+mn-lt"/>
                <a:ea typeface="+mn-ea"/>
                <a:cs typeface="+mn-cs"/>
              </a:rPr>
              <a:t>: The life cycle manger is responsible for autoscaling, which has the following subcomponents:</a:t>
            </a:r>
          </a:p>
          <a:p>
            <a:pPr marL="685800" lvl="1" indent="-228600">
              <a:buFont typeface="+mj-lt"/>
              <a:buAutoNum type="alphaLcParenR"/>
            </a:pPr>
            <a:r>
              <a:rPr lang="en-US" sz="1200" b="1" i="0" u="none" strike="noStrike" kern="1200" baseline="0" dirty="0">
                <a:solidFill>
                  <a:schemeClr val="tx1"/>
                </a:solidFill>
                <a:latin typeface="+mn-lt"/>
                <a:ea typeface="+mn-ea"/>
                <a:cs typeface="+mn-cs"/>
              </a:rPr>
              <a:t>Metrics Collector</a:t>
            </a:r>
            <a:r>
              <a:rPr lang="en-US" sz="1200" b="0" i="0" u="none" strike="noStrike" kern="1200" baseline="0" dirty="0">
                <a:solidFill>
                  <a:schemeClr val="tx1"/>
                </a:solidFill>
                <a:latin typeface="+mn-lt"/>
                <a:ea typeface="+mn-ea"/>
                <a:cs typeface="+mn-cs"/>
              </a:rPr>
              <a:t>: A metrics collection unit is responsible for collecting metrics from all service instances. The life cycle manager will aggregate the metrics. It may also keep a sliding time window. The metrics could be infrastructure-level metrics, such as CPU usage, or application-level metrics, such as transactions per minute.</a:t>
            </a:r>
          </a:p>
          <a:p>
            <a:pPr marL="685800" lvl="1" indent="-228600">
              <a:buFont typeface="+mj-lt"/>
              <a:buAutoNum type="alphaLcParenR"/>
            </a:pPr>
            <a:r>
              <a:rPr lang="en-US" sz="1200" b="1" i="0" u="none" strike="noStrike" kern="1200" baseline="0" dirty="0">
                <a:solidFill>
                  <a:schemeClr val="tx1"/>
                </a:solidFill>
                <a:latin typeface="+mn-lt"/>
                <a:ea typeface="+mn-ea"/>
                <a:cs typeface="+mn-cs"/>
              </a:rPr>
              <a:t>Scaling policies</a:t>
            </a:r>
            <a:r>
              <a:rPr lang="en-US" sz="1200" b="0" i="0" u="none" strike="noStrike" kern="1200" baseline="0" dirty="0">
                <a:solidFill>
                  <a:schemeClr val="tx1"/>
                </a:solidFill>
                <a:latin typeface="+mn-lt"/>
                <a:ea typeface="+mn-ea"/>
                <a:cs typeface="+mn-cs"/>
              </a:rPr>
              <a:t>: Scaling policies are nothing but sets of rules indicating when to scale up and scale down microservices—for example, 90% of CPU usage above 60% in a sliding window of 5 minutes.</a:t>
            </a:r>
          </a:p>
          <a:p>
            <a:pPr marL="685800" lvl="1" indent="-228600">
              <a:buFont typeface="+mj-lt"/>
              <a:buAutoNum type="alphaLcParenR"/>
            </a:pPr>
            <a:r>
              <a:rPr lang="en-US" sz="1200" b="1" i="0" u="none" strike="noStrike" kern="1200" baseline="0" dirty="0">
                <a:solidFill>
                  <a:schemeClr val="tx1"/>
                </a:solidFill>
                <a:latin typeface="+mn-lt"/>
                <a:ea typeface="+mn-ea"/>
                <a:cs typeface="+mn-cs"/>
              </a:rPr>
              <a:t>Decision Engine</a:t>
            </a:r>
            <a:r>
              <a:rPr lang="en-US" sz="1200" b="0" i="0" u="none" strike="noStrike" kern="1200" baseline="0" dirty="0">
                <a:solidFill>
                  <a:schemeClr val="tx1"/>
                </a:solidFill>
                <a:latin typeface="+mn-lt"/>
                <a:ea typeface="+mn-ea"/>
                <a:cs typeface="+mn-cs"/>
              </a:rPr>
              <a:t>: A decision engine is responsible for making decisions to scale up and scale down based on the aggregated metrics and scaling policies.</a:t>
            </a:r>
          </a:p>
          <a:p>
            <a:pPr marL="685800" lvl="1" indent="-228600">
              <a:buFont typeface="+mj-lt"/>
              <a:buAutoNum type="alphaLcParenR"/>
            </a:pPr>
            <a:r>
              <a:rPr lang="en-US" sz="1200" b="1" i="0" u="none" strike="noStrike" kern="1200" baseline="0" dirty="0">
                <a:solidFill>
                  <a:schemeClr val="tx1"/>
                </a:solidFill>
                <a:latin typeface="+mn-lt"/>
                <a:ea typeface="+mn-ea"/>
                <a:cs typeface="+mn-cs"/>
              </a:rPr>
              <a:t>Deployment Rules</a:t>
            </a:r>
            <a:r>
              <a:rPr lang="en-US" sz="1200" b="0" i="0" u="none" strike="noStrike" kern="1200" baseline="0" dirty="0">
                <a:solidFill>
                  <a:schemeClr val="tx1"/>
                </a:solidFill>
                <a:latin typeface="+mn-lt"/>
                <a:ea typeface="+mn-ea"/>
                <a:cs typeface="+mn-cs"/>
              </a:rPr>
              <a:t>: The deployment engine uses deployment rules to decide which parameters to consider when deploying services. For example, a service deployment constraint may say that the instance must be distributed across multiple availability regions or a 4 GB minimum of memory required for the service. </a:t>
            </a:r>
          </a:p>
          <a:p>
            <a:pPr marL="685800" lvl="1" indent="-228600">
              <a:buFont typeface="+mj-lt"/>
              <a:buAutoNum type="alphaLcParenR"/>
            </a:pPr>
            <a:r>
              <a:rPr lang="en-US" sz="1200" b="1" i="0" u="none" strike="noStrike" kern="1200" baseline="0" dirty="0">
                <a:solidFill>
                  <a:schemeClr val="tx1"/>
                </a:solidFill>
                <a:latin typeface="+mn-lt"/>
                <a:ea typeface="+mn-ea"/>
                <a:cs typeface="+mn-cs"/>
              </a:rPr>
              <a:t>Deployment Engine</a:t>
            </a:r>
            <a:r>
              <a:rPr lang="en-US" sz="1200" b="0" i="0" u="none" strike="noStrike" kern="1200" baseline="0" dirty="0">
                <a:solidFill>
                  <a:schemeClr val="tx1"/>
                </a:solidFill>
                <a:latin typeface="+mn-lt"/>
                <a:ea typeface="+mn-ea"/>
                <a:cs typeface="+mn-cs"/>
              </a:rPr>
              <a:t>: The deployment engine, based on the decisions of the decision engine, can start or stop microservice instances or update the registry by altering the health states of services. For example, it sets the health status as "out of service“ to take out a service temporarily.</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23</a:t>
            </a:fld>
            <a:endParaRPr lang="en-US"/>
          </a:p>
        </p:txBody>
      </p:sp>
    </p:spTree>
    <p:extLst>
      <p:ext uri="{BB962C8B-B14F-4D97-AF65-F5344CB8AC3E}">
        <p14:creationId xmlns:p14="http://schemas.microsoft.com/office/powerpoint/2010/main" val="384133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four physical machines. Eight VMs are created  from four physical machines. Each physical machine is capable of hosting two VMs, and each VM is capable of running two Spring Boot instances, assuming that all services have the same resource requirements.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Four VMs, </a:t>
            </a:r>
            <a:r>
              <a:rPr lang="en-US" sz="1200" b="1" i="0" u="none" strike="noStrike" kern="1200" baseline="0" dirty="0">
                <a:solidFill>
                  <a:schemeClr val="tx1"/>
                </a:solidFill>
                <a:latin typeface="+mn-lt"/>
                <a:ea typeface="+mn-ea"/>
                <a:cs typeface="+mn-cs"/>
              </a:rPr>
              <a:t>VM1 </a:t>
            </a:r>
            <a:r>
              <a:rPr lang="en-US" sz="1200" b="0" i="0" u="none" strike="noStrike" kern="1200" baseline="0" dirty="0">
                <a:solidFill>
                  <a:schemeClr val="tx1"/>
                </a:solidFill>
                <a:latin typeface="+mn-lt"/>
                <a:ea typeface="+mn-ea"/>
                <a:cs typeface="+mn-cs"/>
              </a:rPr>
              <a:t>through </a:t>
            </a:r>
            <a:r>
              <a:rPr lang="en-US" sz="1200" b="1" i="0" u="none" strike="noStrike" kern="1200" baseline="0" dirty="0">
                <a:solidFill>
                  <a:schemeClr val="tx1"/>
                </a:solidFill>
                <a:latin typeface="+mn-lt"/>
                <a:ea typeface="+mn-ea"/>
                <a:cs typeface="+mn-cs"/>
              </a:rPr>
              <a:t>VM4</a:t>
            </a:r>
            <a:r>
              <a:rPr lang="en-US" sz="1200" b="0" i="0" u="none" strike="noStrike" kern="1200" baseline="0" dirty="0">
                <a:solidFill>
                  <a:schemeClr val="tx1"/>
                </a:solidFill>
                <a:latin typeface="+mn-lt"/>
                <a:ea typeface="+mn-ea"/>
                <a:cs typeface="+mn-cs"/>
              </a:rPr>
              <a:t>, are active and are used to handle traffic. </a:t>
            </a:r>
          </a:p>
          <a:p>
            <a:r>
              <a:rPr lang="en-US" sz="1200" b="1" i="0" u="none" strike="noStrike" kern="1200" baseline="0" dirty="0">
                <a:solidFill>
                  <a:schemeClr val="tx1"/>
                </a:solidFill>
                <a:latin typeface="+mn-lt"/>
                <a:ea typeface="+mn-ea"/>
                <a:cs typeface="+mn-cs"/>
              </a:rPr>
              <a:t>VM5 </a:t>
            </a:r>
            <a:r>
              <a:rPr lang="en-US" sz="1200" b="0" i="0" u="none" strike="noStrike" kern="1200" baseline="0" dirty="0">
                <a:solidFill>
                  <a:schemeClr val="tx1"/>
                </a:solidFill>
                <a:latin typeface="+mn-lt"/>
                <a:ea typeface="+mn-ea"/>
                <a:cs typeface="+mn-cs"/>
              </a:rPr>
              <a:t>to </a:t>
            </a:r>
            <a:r>
              <a:rPr lang="en-US" sz="1200" b="1" i="0" u="none" strike="noStrike" kern="1200" baseline="0" dirty="0">
                <a:solidFill>
                  <a:schemeClr val="tx1"/>
                </a:solidFill>
                <a:latin typeface="+mn-lt"/>
                <a:ea typeface="+mn-ea"/>
                <a:cs typeface="+mn-cs"/>
              </a:rPr>
              <a:t>VM8 </a:t>
            </a:r>
            <a:r>
              <a:rPr lang="en-US" sz="1200" b="0" i="0" u="none" strike="noStrike" kern="1200" baseline="0" dirty="0">
                <a:solidFill>
                  <a:schemeClr val="tx1"/>
                </a:solidFill>
                <a:latin typeface="+mn-lt"/>
                <a:ea typeface="+mn-ea"/>
                <a:cs typeface="+mn-cs"/>
              </a:rPr>
              <a:t>are kept as reserve VMs to handle scalability. </a:t>
            </a:r>
            <a:r>
              <a:rPr lang="en-US" sz="1200" b="1" i="0" u="none" strike="noStrike" kern="1200" baseline="0" dirty="0">
                <a:solidFill>
                  <a:schemeClr val="tx1"/>
                </a:solidFill>
                <a:latin typeface="+mn-lt"/>
                <a:ea typeface="+mn-ea"/>
                <a:cs typeface="+mn-cs"/>
              </a:rPr>
              <a:t>VM5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VM6 </a:t>
            </a:r>
            <a:r>
              <a:rPr lang="en-US" sz="1200" b="0" i="0" u="none" strike="noStrike" kern="1200" baseline="0" dirty="0">
                <a:solidFill>
                  <a:schemeClr val="tx1"/>
                </a:solidFill>
                <a:latin typeface="+mn-lt"/>
                <a:ea typeface="+mn-ea"/>
                <a:cs typeface="+mn-cs"/>
              </a:rPr>
              <a:t>can be used for any of the microservices and can also be switched between microservices based on scaling demands. Redundant services use VMs created from different physical machines to improve fault tolerance.</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25</a:t>
            </a:fld>
            <a:endParaRPr lang="en-US"/>
          </a:p>
        </p:txBody>
      </p:sp>
    </p:spTree>
    <p:extLst>
      <p:ext uri="{BB962C8B-B14F-4D97-AF65-F5344CB8AC3E}">
        <p14:creationId xmlns:p14="http://schemas.microsoft.com/office/powerpoint/2010/main" val="67701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Behind the scenes:</a:t>
            </a:r>
          </a:p>
          <a:p>
            <a:endParaRPr lang="en-US" dirty="0"/>
          </a:p>
          <a:p>
            <a:r>
              <a:rPr lang="en-US" sz="1200" b="0" i="0" u="none" strike="noStrike" kern="1200" baseline="0" dirty="0">
                <a:solidFill>
                  <a:schemeClr val="tx1"/>
                </a:solidFill>
                <a:latin typeface="+mn-lt"/>
                <a:ea typeface="+mn-ea"/>
                <a:cs typeface="+mn-cs"/>
              </a:rPr>
              <a:t>The Spring Boot service represents microservices such as Search, Book, Fares, and Check-in. Services at startup automatically register endpoint details to the Eureka registry. These services are actuator-enabled, so the life cycle manager can collect metrics from the actuator endpoints.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life cycle manager service is nothing but another Spring Boot application. The life cycle manager has a metrics collector that runs a background job, periodically polls the Eureka server, and gets details of all the service instances. The metrics collector then invokes the actuator endpoints of each microservice registered in the Eureka registry to get the health and metrics information. In a real production scenario, a subscription approach for data collection is better.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the collected metrics information, the life cycle manager executes a list of policies and derives decisions on whether to scale up or scale down instances. These decisions are either to start a new service instance of a particular type on a particular VM or to shut down a particular instance.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case of shutdown, it connects to the server using an actuator endpoint and calls the shutdown service to gracefully shut down an instance.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case of starting a new instance, the deployment engine of the life cycle manager uses the scaling rules and decides where to start the new instance and what parameters are to be used when starting the instance. Then, it connects to the respective VMs using SSH. Once connected, it executes a preinstalled script (or passes this script as a part of the execution) by passing the required constraints as a parameter. This script fetches the application library from a central Nexus repository in which the production binaries are kept and initiates it as a Spring Boot application. The port number is parameterized by the life cycle manager. SSH needs to be enabled on the</a:t>
            </a:r>
          </a:p>
          <a:p>
            <a:r>
              <a:rPr lang="en-US" sz="1200" b="0" i="0" u="none" strike="noStrike" kern="1200" baseline="0" dirty="0">
                <a:solidFill>
                  <a:schemeClr val="tx1"/>
                </a:solidFill>
                <a:latin typeface="+mn-lt"/>
                <a:ea typeface="+mn-ea"/>
                <a:cs typeface="+mn-cs"/>
              </a:rPr>
              <a:t>target machines</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26</a:t>
            </a:fld>
            <a:endParaRPr lang="en-US"/>
          </a:p>
        </p:txBody>
      </p:sp>
    </p:spTree>
    <p:extLst>
      <p:ext uri="{BB962C8B-B14F-4D97-AF65-F5344CB8AC3E}">
        <p14:creationId xmlns:p14="http://schemas.microsoft.com/office/powerpoint/2010/main" val="40575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service is IDLE, a separate task is needed to be taken out of services to have optimal infrastructure usage.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especially relevant when services un on a pay-as-per-usage cloud environment.</a:t>
            </a:r>
          </a:p>
          <a:p>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6</a:t>
            </a:fld>
            <a:endParaRPr lang="en-US"/>
          </a:p>
        </p:txBody>
      </p:sp>
    </p:spTree>
    <p:extLst>
      <p:ext uri="{BB962C8B-B14F-4D97-AF65-F5344CB8AC3E}">
        <p14:creationId xmlns:p14="http://schemas.microsoft.com/office/powerpoint/2010/main" val="417983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system automatically detects an increase in traffic, spins up additional instances, and makes them available for traffic handling.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Similarly, when the traffic volumes go down, the system automatically detects and reduces the number of instances by taking active instances back from the service.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Autoscaling is an effective approach specifically for microservices with varying traffic patterns. </a:t>
            </a:r>
          </a:p>
          <a:p>
            <a:r>
              <a:rPr lang="en-US" sz="1200" b="0" i="0" u="none" strike="noStrike" kern="1200" baseline="0" dirty="0">
                <a:solidFill>
                  <a:schemeClr val="tx1"/>
                </a:solidFill>
                <a:latin typeface="+mn-lt"/>
                <a:ea typeface="+mn-ea"/>
                <a:cs typeface="+mn-cs"/>
              </a:rPr>
              <a:t>	example: </a:t>
            </a:r>
          </a:p>
          <a:p>
            <a:r>
              <a:rPr lang="en-US" sz="1200" b="0" i="0" u="none" strike="noStrike" kern="1200" baseline="0" dirty="0">
                <a:solidFill>
                  <a:schemeClr val="tx1"/>
                </a:solidFill>
                <a:latin typeface="+mn-lt"/>
                <a:ea typeface="+mn-ea"/>
                <a:cs typeface="+mn-cs"/>
              </a:rPr>
              <a:t>	an Accounting service would have high traffic during month ends and year ends. There is no point in permanently provisioning instances to handle these 	seasonal loads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autoscaling approach, there is often a resource pool with a number of spare instances.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Based on the demand, instances will be moved from the resource pool to the active state to meet the surplus demand</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E490B087-3DDD-4087-98A8-D5AE120677C3}" type="slidenum">
              <a:rPr lang="en-US" smtClean="0"/>
              <a:t>7</a:t>
            </a:fld>
            <a:endParaRPr lang="en-US"/>
          </a:p>
        </p:txBody>
      </p:sp>
    </p:spTree>
    <p:extLst>
      <p:ext uri="{BB962C8B-B14F-4D97-AF65-F5344CB8AC3E}">
        <p14:creationId xmlns:p14="http://schemas.microsoft.com/office/powerpoint/2010/main" val="143336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How to gain most benefit from autoscaling: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Reserve a number of server instances for a group of microservices without pre-allocating or tagging them against a microservice. </a:t>
            </a:r>
          </a:p>
          <a:p>
            <a:r>
              <a:rPr lang="en-US" sz="1200" b="0" i="0" u="none" strike="noStrike" kern="1200" baseline="0" dirty="0">
                <a:solidFill>
                  <a:schemeClr val="tx1"/>
                </a:solidFill>
                <a:latin typeface="+mn-lt"/>
                <a:ea typeface="+mn-ea"/>
                <a:cs typeface="+mn-cs"/>
              </a:rPr>
              <a:t>Instead, based on the demand, a group of services can share a set of available resources.</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9</a:t>
            </a:fld>
            <a:endParaRPr lang="en-US"/>
          </a:p>
        </p:txBody>
      </p:sp>
    </p:spTree>
    <p:extLst>
      <p:ext uri="{BB962C8B-B14F-4D97-AF65-F5344CB8AC3E}">
        <p14:creationId xmlns:p14="http://schemas.microsoft.com/office/powerpoint/2010/main" val="714453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How to gain most benefit from autoscaling: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Reserve a number of server instances for a group of microservices without pre-allocating or tagging them against a microservice. </a:t>
            </a:r>
          </a:p>
          <a:p>
            <a:r>
              <a:rPr lang="en-US" sz="1200" b="0" i="0" u="none" strike="noStrike" kern="1200" baseline="0" dirty="0">
                <a:solidFill>
                  <a:schemeClr val="tx1"/>
                </a:solidFill>
                <a:latin typeface="+mn-lt"/>
                <a:ea typeface="+mn-ea"/>
                <a:cs typeface="+mn-cs"/>
              </a:rPr>
              <a:t>Instead, based on the demand, a group of services can share a set of available resources.</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10</a:t>
            </a:fld>
            <a:endParaRPr lang="en-US"/>
          </a:p>
        </p:txBody>
      </p:sp>
    </p:spTree>
    <p:extLst>
      <p:ext uri="{BB962C8B-B14F-4D97-AF65-F5344CB8AC3E}">
        <p14:creationId xmlns:p14="http://schemas.microsoft.com/office/powerpoint/2010/main" val="318953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How to gain most benefit from autoscaling: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Reserve a number of server instances for a group of microservices without pre-allocating or tagging them against a microservice. </a:t>
            </a:r>
          </a:p>
          <a:p>
            <a:r>
              <a:rPr lang="en-US" sz="1200" b="0" i="0" u="none" strike="noStrike" kern="1200" baseline="0" dirty="0">
                <a:solidFill>
                  <a:schemeClr val="tx1"/>
                </a:solidFill>
                <a:latin typeface="+mn-lt"/>
                <a:ea typeface="+mn-ea"/>
                <a:cs typeface="+mn-cs"/>
              </a:rPr>
              <a:t>Instead, based on the demand, a group of services can share a set of available resources.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instance, the </a:t>
            </a:r>
            <a:r>
              <a:rPr lang="en-US" sz="1200" b="1" i="0" u="none" strike="noStrike" kern="1200" baseline="0" dirty="0">
                <a:solidFill>
                  <a:schemeClr val="tx1"/>
                </a:solidFill>
                <a:latin typeface="+mn-lt"/>
                <a:ea typeface="+mn-ea"/>
                <a:cs typeface="+mn-cs"/>
              </a:rPr>
              <a:t>Booking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Reports </a:t>
            </a:r>
            <a:r>
              <a:rPr lang="en-US" sz="1200" b="0" i="0" u="none" strike="noStrike" kern="1200" baseline="0" dirty="0">
                <a:solidFill>
                  <a:schemeClr val="tx1"/>
                </a:solidFill>
                <a:latin typeface="+mn-lt"/>
                <a:ea typeface="+mn-ea"/>
                <a:cs typeface="+mn-cs"/>
              </a:rPr>
              <a:t>services run with two instances, as shown in the </a:t>
            </a:r>
            <a:r>
              <a:rPr lang="en-US" sz="1200" b="1" i="0" u="sng" strike="noStrike" kern="1200" baseline="0" dirty="0">
                <a:solidFill>
                  <a:schemeClr val="tx1"/>
                </a:solidFill>
                <a:latin typeface="+mn-lt"/>
                <a:ea typeface="+mn-ea"/>
                <a:cs typeface="+mn-cs"/>
              </a:rPr>
              <a:t>preceding diagram</a:t>
            </a:r>
            <a:r>
              <a:rPr lang="en-US" sz="1200" b="0" i="0" u="none" strike="noStrike" kern="1200" baseline="0" dirty="0">
                <a:solidFill>
                  <a:schemeClr val="tx1"/>
                </a:solidFill>
                <a:latin typeface="+mn-lt"/>
                <a:ea typeface="+mn-ea"/>
                <a:cs typeface="+mn-cs"/>
              </a:rPr>
              <a:t>. Let's assume that the </a:t>
            </a:r>
            <a:r>
              <a:rPr lang="en-US" sz="1200" b="1" i="0" u="none" strike="noStrike" kern="1200" baseline="0" dirty="0">
                <a:solidFill>
                  <a:schemeClr val="tx1"/>
                </a:solidFill>
                <a:latin typeface="+mn-lt"/>
                <a:ea typeface="+mn-ea"/>
                <a:cs typeface="+mn-cs"/>
              </a:rPr>
              <a:t>Booking </a:t>
            </a:r>
            <a:r>
              <a:rPr lang="en-US" sz="1200" b="0" i="0" u="none" strike="noStrike" kern="1200" baseline="0" dirty="0">
                <a:solidFill>
                  <a:schemeClr val="tx1"/>
                </a:solidFill>
                <a:latin typeface="+mn-lt"/>
                <a:ea typeface="+mn-ea"/>
                <a:cs typeface="+mn-cs"/>
              </a:rPr>
              <a:t>service is a revenue generation service and therefore has a higher value than the </a:t>
            </a:r>
            <a:r>
              <a:rPr lang="en-US" sz="1200" b="1" i="0" u="none" strike="noStrike" kern="1200" baseline="0" dirty="0">
                <a:solidFill>
                  <a:schemeClr val="tx1"/>
                </a:solidFill>
                <a:latin typeface="+mn-lt"/>
                <a:ea typeface="+mn-ea"/>
                <a:cs typeface="+mn-cs"/>
              </a:rPr>
              <a:t>Reports </a:t>
            </a:r>
            <a:r>
              <a:rPr lang="en-US" sz="1200" b="0" i="0" u="none" strike="noStrike" kern="1200" baseline="0" dirty="0">
                <a:solidFill>
                  <a:schemeClr val="tx1"/>
                </a:solidFill>
                <a:latin typeface="+mn-lt"/>
                <a:ea typeface="+mn-ea"/>
                <a:cs typeface="+mn-cs"/>
              </a:rPr>
              <a:t>service. If there are more demands for the </a:t>
            </a:r>
            <a:r>
              <a:rPr lang="en-US" sz="1200" b="1" i="0" u="none" strike="noStrike" kern="1200" baseline="0" dirty="0">
                <a:solidFill>
                  <a:schemeClr val="tx1"/>
                </a:solidFill>
                <a:latin typeface="+mn-lt"/>
                <a:ea typeface="+mn-ea"/>
                <a:cs typeface="+mn-cs"/>
              </a:rPr>
              <a:t>Booking </a:t>
            </a:r>
            <a:r>
              <a:rPr lang="en-US" sz="1200" b="0" i="0" u="none" strike="noStrike" kern="1200" baseline="0" dirty="0">
                <a:solidFill>
                  <a:schemeClr val="tx1"/>
                </a:solidFill>
                <a:latin typeface="+mn-lt"/>
                <a:ea typeface="+mn-ea"/>
                <a:cs typeface="+mn-cs"/>
              </a:rPr>
              <a:t>service, then one can set policies to take one </a:t>
            </a:r>
            <a:r>
              <a:rPr lang="en-US" sz="1200" b="1" i="0" u="none" strike="noStrike" kern="1200" baseline="0" dirty="0">
                <a:solidFill>
                  <a:schemeClr val="tx1"/>
                </a:solidFill>
                <a:latin typeface="+mn-lt"/>
                <a:ea typeface="+mn-ea"/>
                <a:cs typeface="+mn-cs"/>
              </a:rPr>
              <a:t>Reports </a:t>
            </a:r>
            <a:r>
              <a:rPr lang="en-US" sz="1200" b="0" i="0" u="none" strike="noStrike" kern="1200" baseline="0" dirty="0">
                <a:solidFill>
                  <a:schemeClr val="tx1"/>
                </a:solidFill>
                <a:latin typeface="+mn-lt"/>
                <a:ea typeface="+mn-ea"/>
                <a:cs typeface="+mn-cs"/>
              </a:rPr>
              <a:t>service out of the service and release this server for the </a:t>
            </a:r>
            <a:r>
              <a:rPr lang="en-US" sz="1200" b="1" i="0" u="none" strike="noStrike" kern="1200" baseline="0" dirty="0">
                <a:solidFill>
                  <a:schemeClr val="tx1"/>
                </a:solidFill>
                <a:latin typeface="+mn-lt"/>
                <a:ea typeface="+mn-ea"/>
                <a:cs typeface="+mn-cs"/>
              </a:rPr>
              <a:t>Booking </a:t>
            </a:r>
            <a:r>
              <a:rPr lang="en-US" sz="1200" b="0" i="0" u="none" strike="noStrike" kern="1200" baseline="0" dirty="0">
                <a:solidFill>
                  <a:schemeClr val="tx1"/>
                </a:solidFill>
                <a:latin typeface="+mn-lt"/>
                <a:ea typeface="+mn-ea"/>
                <a:cs typeface="+mn-cs"/>
              </a:rPr>
              <a:t>service.</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11</a:t>
            </a:fld>
            <a:endParaRPr lang="en-US"/>
          </a:p>
        </p:txBody>
      </p:sp>
    </p:spTree>
    <p:extLst>
      <p:ext uri="{BB962C8B-B14F-4D97-AF65-F5344CB8AC3E}">
        <p14:creationId xmlns:p14="http://schemas.microsoft.com/office/powerpoint/2010/main" val="7008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two scenarios: Scenario A, Scenario B.</a:t>
            </a:r>
          </a:p>
          <a:p>
            <a:endParaRPr lang="en-US" dirty="0"/>
          </a:p>
          <a:p>
            <a:r>
              <a:rPr lang="en-US" dirty="0"/>
              <a:t>Difference, </a:t>
            </a:r>
            <a:r>
              <a:rPr lang="en-US" sz="1200" b="0" i="0" u="none" strike="noStrike" kern="1200" baseline="0" dirty="0">
                <a:solidFill>
                  <a:schemeClr val="tx1"/>
                </a:solidFill>
                <a:latin typeface="+mn-lt"/>
                <a:ea typeface="+mn-ea"/>
                <a:cs typeface="+mn-cs"/>
              </a:rPr>
              <a:t>we only swapped the application library and not the underlying infrastructure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approach gives:</a:t>
            </a:r>
          </a:p>
          <a:p>
            <a:r>
              <a:rPr lang="en-US" sz="1200" b="0" i="0" u="none" strike="noStrike" kern="1200" baseline="0" dirty="0">
                <a:solidFill>
                  <a:schemeClr val="tx1"/>
                </a:solidFill>
                <a:latin typeface="+mn-lt"/>
                <a:ea typeface="+mn-ea"/>
                <a:cs typeface="+mn-cs"/>
              </a:rPr>
              <a:t>	1- faster instantiation as we are only handling the application binaries and not the underlying VMs.</a:t>
            </a:r>
          </a:p>
          <a:p>
            <a:r>
              <a:rPr lang="en-US" sz="1200" b="0" i="0" u="none" strike="noStrike" kern="1200" baseline="0" dirty="0">
                <a:solidFill>
                  <a:schemeClr val="tx1"/>
                </a:solidFill>
                <a:latin typeface="+mn-lt"/>
                <a:ea typeface="+mn-ea"/>
                <a:cs typeface="+mn-cs"/>
              </a:rPr>
              <a:t>	2- The switching is easier and faster as the binaries are smaller in size and there is no OS boot required either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downside of this approach is:</a:t>
            </a:r>
          </a:p>
          <a:p>
            <a:r>
              <a:rPr lang="en-US" sz="1200" b="0" i="0" u="none" strike="noStrike" kern="1200" baseline="0" dirty="0">
                <a:solidFill>
                  <a:schemeClr val="tx1"/>
                </a:solidFill>
                <a:latin typeface="+mn-lt"/>
                <a:ea typeface="+mn-ea"/>
                <a:cs typeface="+mn-cs"/>
              </a:rPr>
              <a:t>	1- that if certain microservices require OS-level tuning or use polyglot technologies, then dynamically swapping 	microservices will not be effective.</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13</a:t>
            </a:fld>
            <a:endParaRPr lang="en-US"/>
          </a:p>
        </p:txBody>
      </p:sp>
    </p:spTree>
    <p:extLst>
      <p:ext uri="{BB962C8B-B14F-4D97-AF65-F5344CB8AC3E}">
        <p14:creationId xmlns:p14="http://schemas.microsoft.com/office/powerpoint/2010/main" val="52164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approach is efficient if:</a:t>
            </a:r>
          </a:p>
          <a:p>
            <a:r>
              <a:rPr lang="en-US" sz="1200" b="0" i="0" u="none" strike="noStrike" kern="1200" baseline="0" dirty="0">
                <a:solidFill>
                  <a:schemeClr val="tx1"/>
                </a:solidFill>
                <a:latin typeface="+mn-lt"/>
                <a:ea typeface="+mn-ea"/>
                <a:cs typeface="+mn-cs"/>
              </a:rPr>
              <a:t>	1- the applications depend upon the parameters and libraries at the infrastructure level, such as the operating system. 	2- Also, this approach is better for polyglot microservices.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downside is </a:t>
            </a:r>
          </a:p>
          <a:p>
            <a:r>
              <a:rPr lang="en-US" sz="1200" b="0" i="0" u="none" strike="noStrike" kern="1200" baseline="0" dirty="0">
                <a:solidFill>
                  <a:schemeClr val="tx1"/>
                </a:solidFill>
                <a:latin typeface="+mn-lt"/>
                <a:ea typeface="+mn-ea"/>
                <a:cs typeface="+mn-cs"/>
              </a:rPr>
              <a:t>	1- The heavy nature of VM images and the time required to spin up a new VM. </a:t>
            </a:r>
          </a:p>
          <a:p>
            <a:r>
              <a:rPr lang="en-US" sz="1200" b="0" i="0" u="none" strike="noStrike" kern="1200" baseline="0" dirty="0">
                <a:solidFill>
                  <a:schemeClr val="tx1"/>
                </a:solidFill>
                <a:latin typeface="+mn-lt"/>
                <a:ea typeface="+mn-ea"/>
                <a:cs typeface="+mn-cs"/>
              </a:rPr>
              <a:t>	2- Lightweight containers such as Dockers are preferred in such cases instead of traditional heavyweight virtual 	machines</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14</a:t>
            </a:fld>
            <a:endParaRPr lang="en-US"/>
          </a:p>
        </p:txBody>
      </p:sp>
    </p:spTree>
    <p:extLst>
      <p:ext uri="{BB962C8B-B14F-4D97-AF65-F5344CB8AC3E}">
        <p14:creationId xmlns:p14="http://schemas.microsoft.com/office/powerpoint/2010/main" val="715121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in AWS, these are based on introducing new EC2 instances with a predefined AMI. </a:t>
            </a:r>
          </a:p>
          <a:p>
            <a:r>
              <a:rPr lang="en-US" sz="1200" b="0" i="0" u="none" strike="noStrike" kern="1200" baseline="0" dirty="0">
                <a:solidFill>
                  <a:schemeClr val="tx1"/>
                </a:solidFill>
                <a:latin typeface="+mn-lt"/>
                <a:ea typeface="+mn-ea"/>
                <a:cs typeface="+mn-cs"/>
              </a:rPr>
              <a:t>AWS supports autoscaling with the help of autoscaling groups. Each group is set with a minimum and maximum number of instances. AWS ensures that the instances are scaled on demand within these bounds. </a:t>
            </a:r>
          </a:p>
          <a:p>
            <a:r>
              <a:rPr lang="en-US" sz="1200" b="0" i="0" u="none" strike="noStrike" kern="1200" baseline="0" dirty="0">
                <a:solidFill>
                  <a:schemeClr val="tx1"/>
                </a:solidFill>
                <a:latin typeface="+mn-lt"/>
                <a:ea typeface="+mn-ea"/>
                <a:cs typeface="+mn-cs"/>
              </a:rPr>
              <a:t>In case of predictable traffic patterns, provisioning can be configured based on timelines. </a:t>
            </a:r>
          </a:p>
          <a:p>
            <a:r>
              <a:rPr lang="en-US" sz="1200" b="0" i="0" u="none" strike="noStrike" kern="1200" baseline="0" dirty="0">
                <a:solidFill>
                  <a:schemeClr val="tx1"/>
                </a:solidFill>
                <a:latin typeface="+mn-lt"/>
                <a:ea typeface="+mn-ea"/>
                <a:cs typeface="+mn-cs"/>
              </a:rPr>
              <a:t>AWS also provides ability for applications to customize autoscaling policies.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Microsoft Azure also supports autoscaling based on the utilization of resources such as the CPU, message queue length, and so 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IBM Bluemix supports autoscaling based on resources such as CPU usage</a:t>
            </a: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Pivotal Cloud Foundry (</a:t>
            </a:r>
            <a:r>
              <a:rPr lang="en-US" sz="1200" b="0" i="0" u="none" strike="noStrike" kern="1200" baseline="0" dirty="0" err="1">
                <a:solidFill>
                  <a:schemeClr val="tx1"/>
                </a:solidFill>
                <a:latin typeface="+mn-lt"/>
                <a:ea typeface="+mn-ea"/>
                <a:cs typeface="+mn-cs"/>
              </a:rPr>
              <a:t>Paas</a:t>
            </a:r>
            <a:r>
              <a:rPr lang="en-US" sz="1200" b="0" i="0" u="none" strike="noStrike" kern="1200" baseline="0" dirty="0">
                <a:solidFill>
                  <a:schemeClr val="tx1"/>
                </a:solidFill>
                <a:latin typeface="+mn-lt"/>
                <a:ea typeface="+mn-ea"/>
                <a:cs typeface="+mn-cs"/>
              </a:rPr>
              <a:t>) supports autoscaling with the help of Pivotal </a:t>
            </a:r>
            <a:r>
              <a:rPr lang="en-US" sz="1200" b="0" i="0" u="none" strike="noStrike" kern="1200" baseline="0" dirty="0" err="1">
                <a:solidFill>
                  <a:schemeClr val="tx1"/>
                </a:solidFill>
                <a:latin typeface="+mn-lt"/>
                <a:ea typeface="+mn-ea"/>
                <a:cs typeface="+mn-cs"/>
              </a:rPr>
              <a:t>Autoscale</a:t>
            </a:r>
            <a:r>
              <a:rPr lang="en-US" sz="1200" b="0" i="0" u="none" strike="noStrike" kern="1200" baseline="0" dirty="0">
                <a:solidFill>
                  <a:schemeClr val="tx1"/>
                </a:solidFill>
                <a:latin typeface="+mn-lt"/>
                <a:ea typeface="+mn-ea"/>
                <a:cs typeface="+mn-cs"/>
              </a:rPr>
              <a:t>. Scaling policies are generally based on resource utilization, such as the CPU and memory thresholds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Other PaaS platforms, such as </a:t>
            </a:r>
            <a:r>
              <a:rPr lang="en-US" sz="1200" b="0" i="0" u="none" strike="noStrike" kern="1200" baseline="0" dirty="0" err="1">
                <a:solidFill>
                  <a:schemeClr val="tx1"/>
                </a:solidFill>
                <a:latin typeface="+mn-lt"/>
                <a:ea typeface="+mn-ea"/>
                <a:cs typeface="+mn-cs"/>
              </a:rPr>
              <a:t>CloudBees</a:t>
            </a:r>
            <a:r>
              <a:rPr lang="en-US" sz="1200" b="0" i="0" u="none" strike="noStrike" kern="1200" baseline="0" dirty="0">
                <a:solidFill>
                  <a:schemeClr val="tx1"/>
                </a:solidFill>
                <a:latin typeface="+mn-lt"/>
                <a:ea typeface="+mn-ea"/>
                <a:cs typeface="+mn-cs"/>
              </a:rPr>
              <a:t> and OpenShift, also support autoscaling for Java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Netflix </a:t>
            </a:r>
            <a:r>
              <a:rPr lang="en-US" sz="1200" b="0" i="0" u="none" strike="noStrike" kern="1200" baseline="0" dirty="0" err="1">
                <a:solidFill>
                  <a:schemeClr val="tx1"/>
                </a:solidFill>
                <a:latin typeface="+mn-lt"/>
                <a:ea typeface="+mn-ea"/>
                <a:cs typeface="+mn-cs"/>
              </a:rPr>
              <a:t>Fenzo</a:t>
            </a:r>
            <a:r>
              <a:rPr lang="en-US" sz="1200" b="0" i="0" u="none" strike="noStrike" kern="1200" baseline="0" dirty="0">
                <a:solidFill>
                  <a:schemeClr val="tx1"/>
                </a:solidFill>
                <a:latin typeface="+mn-lt"/>
                <a:ea typeface="+mn-ea"/>
                <a:cs typeface="+mn-cs"/>
              </a:rPr>
              <a:t>, Eucalyptus, </a:t>
            </a:r>
            <a:r>
              <a:rPr lang="en-US" sz="1200" b="0" i="0" u="none" strike="noStrike" kern="1200" baseline="0" dirty="0" err="1">
                <a:solidFill>
                  <a:schemeClr val="tx1"/>
                </a:solidFill>
                <a:latin typeface="+mn-lt"/>
                <a:ea typeface="+mn-ea"/>
                <a:cs typeface="+mn-cs"/>
              </a:rPr>
              <a:t>Boxfuse</a:t>
            </a:r>
            <a:r>
              <a:rPr lang="en-US" sz="1200" b="0" i="0" u="none" strike="noStrike" kern="1200" baseline="0" dirty="0">
                <a:solidFill>
                  <a:schemeClr val="tx1"/>
                </a:solidFill>
                <a:latin typeface="+mn-lt"/>
                <a:ea typeface="+mn-ea"/>
                <a:cs typeface="+mn-cs"/>
              </a:rPr>
              <a:t>, and Mesosphere are some of the components that run on top of the cloud and provide fine- grained controls to handle autoscaling</a:t>
            </a:r>
            <a:endParaRPr lang="en-US" dirty="0"/>
          </a:p>
        </p:txBody>
      </p:sp>
      <p:sp>
        <p:nvSpPr>
          <p:cNvPr id="4" name="Slide Number Placeholder 3"/>
          <p:cNvSpPr>
            <a:spLocks noGrp="1"/>
          </p:cNvSpPr>
          <p:nvPr>
            <p:ph type="sldNum" sz="quarter" idx="10"/>
          </p:nvPr>
        </p:nvSpPr>
        <p:spPr/>
        <p:txBody>
          <a:bodyPr/>
          <a:lstStyle/>
          <a:p>
            <a:fld id="{E490B087-3DDD-4087-98A8-D5AE120677C3}" type="slidenum">
              <a:rPr lang="en-US" smtClean="0"/>
              <a:t>15</a:t>
            </a:fld>
            <a:endParaRPr lang="en-US"/>
          </a:p>
        </p:txBody>
      </p:sp>
    </p:spTree>
    <p:extLst>
      <p:ext uri="{BB962C8B-B14F-4D97-AF65-F5344CB8AC3E}">
        <p14:creationId xmlns:p14="http://schemas.microsoft.com/office/powerpoint/2010/main" val="427728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319283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8305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65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408286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719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383781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1507891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158955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329375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32D62A-D20E-47B5-8C03-9661F8FCA2C8}"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98845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32D62A-D20E-47B5-8C03-9661F8FCA2C8}"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334694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2D62A-D20E-47B5-8C03-9661F8FCA2C8}"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188836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32D62A-D20E-47B5-8C03-9661F8FCA2C8}"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374713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2D62A-D20E-47B5-8C03-9661F8FCA2C8}"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188089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32D62A-D20E-47B5-8C03-9661F8FCA2C8}"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21445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32D62A-D20E-47B5-8C03-9661F8FCA2C8}"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F838D-F14B-42BF-A9CE-DA2D0098E527}" type="slidenum">
              <a:rPr lang="en-US" smtClean="0"/>
              <a:t>‹#›</a:t>
            </a:fld>
            <a:endParaRPr lang="en-US"/>
          </a:p>
        </p:txBody>
      </p:sp>
    </p:spTree>
    <p:extLst>
      <p:ext uri="{BB962C8B-B14F-4D97-AF65-F5344CB8AC3E}">
        <p14:creationId xmlns:p14="http://schemas.microsoft.com/office/powerpoint/2010/main" val="41527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32D62A-D20E-47B5-8C03-9661F8FCA2C8}" type="datetimeFigureOut">
              <a:rPr lang="en-US" smtClean="0"/>
              <a:t>3/4/2018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3F838D-F14B-42BF-A9CE-DA2D0098E527}" type="slidenum">
              <a:rPr lang="en-US" smtClean="0"/>
              <a:t>‹#›</a:t>
            </a:fld>
            <a:endParaRPr lang="en-US"/>
          </a:p>
        </p:txBody>
      </p:sp>
    </p:spTree>
    <p:extLst>
      <p:ext uri="{BB962C8B-B14F-4D97-AF65-F5344CB8AC3E}">
        <p14:creationId xmlns:p14="http://schemas.microsoft.com/office/powerpoint/2010/main" val="3348904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DEB4-66A2-4DA4-BF89-5009AEC019FC}"/>
              </a:ext>
            </a:extLst>
          </p:cNvPr>
          <p:cNvSpPr>
            <a:spLocks noGrp="1"/>
          </p:cNvSpPr>
          <p:nvPr>
            <p:ph type="ctrTitle"/>
          </p:nvPr>
        </p:nvSpPr>
        <p:spPr/>
        <p:txBody>
          <a:bodyPr/>
          <a:lstStyle/>
          <a:p>
            <a:pPr algn="l"/>
            <a:r>
              <a:rPr lang="en-US" dirty="0"/>
              <a:t>Microservices</a:t>
            </a:r>
          </a:p>
        </p:txBody>
      </p:sp>
      <p:sp>
        <p:nvSpPr>
          <p:cNvPr id="3" name="Subtitle 2">
            <a:extLst>
              <a:ext uri="{FF2B5EF4-FFF2-40B4-BE49-F238E27FC236}">
                <a16:creationId xmlns:a16="http://schemas.microsoft.com/office/drawing/2014/main" id="{450F5D2D-3B1F-4E53-ACAF-E2ED61A17553}"/>
              </a:ext>
            </a:extLst>
          </p:cNvPr>
          <p:cNvSpPr>
            <a:spLocks noGrp="1"/>
          </p:cNvSpPr>
          <p:nvPr>
            <p:ph type="subTitle" idx="1"/>
          </p:nvPr>
        </p:nvSpPr>
        <p:spPr/>
        <p:txBody>
          <a:bodyPr/>
          <a:lstStyle/>
          <a:p>
            <a:pPr algn="l"/>
            <a:r>
              <a:rPr lang="en-US" dirty="0"/>
              <a:t>Chapter 6</a:t>
            </a:r>
          </a:p>
        </p:txBody>
      </p:sp>
    </p:spTree>
    <p:extLst>
      <p:ext uri="{BB962C8B-B14F-4D97-AF65-F5344CB8AC3E}">
        <p14:creationId xmlns:p14="http://schemas.microsoft.com/office/powerpoint/2010/main" val="388781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EE62-8D88-483A-9193-22FA7FF69AF7}"/>
              </a:ext>
            </a:extLst>
          </p:cNvPr>
          <p:cNvSpPr>
            <a:spLocks noGrp="1"/>
          </p:cNvSpPr>
          <p:nvPr>
            <p:ph type="title"/>
          </p:nvPr>
        </p:nvSpPr>
        <p:spPr/>
        <p:txBody>
          <a:bodyPr/>
          <a:lstStyle/>
          <a:p>
            <a:r>
              <a:rPr lang="en-US" dirty="0"/>
              <a:t>Benefits of Autoscaling</a:t>
            </a:r>
          </a:p>
        </p:txBody>
      </p:sp>
      <p:sp>
        <p:nvSpPr>
          <p:cNvPr id="3" name="Content Placeholder 2">
            <a:extLst>
              <a:ext uri="{FF2B5EF4-FFF2-40B4-BE49-F238E27FC236}">
                <a16:creationId xmlns:a16="http://schemas.microsoft.com/office/drawing/2014/main" id="{43C65648-15EA-4967-9E49-0A9887C217A9}"/>
              </a:ext>
            </a:extLst>
          </p:cNvPr>
          <p:cNvSpPr>
            <a:spLocks noGrp="1"/>
          </p:cNvSpPr>
          <p:nvPr>
            <p:ph idx="1"/>
          </p:nvPr>
        </p:nvSpPr>
        <p:spPr/>
        <p:txBody>
          <a:bodyPr/>
          <a:lstStyle/>
          <a:p>
            <a:r>
              <a:rPr lang="en-US" b="1" dirty="0"/>
              <a:t>It has high availability and is fault tolerant</a:t>
            </a:r>
          </a:p>
          <a:p>
            <a:pPr lvl="1"/>
            <a:r>
              <a:rPr lang="en-US" dirty="0"/>
              <a:t>even if one service fails, another instance can take over and continue serving clients</a:t>
            </a:r>
          </a:p>
          <a:p>
            <a:r>
              <a:rPr lang="en-US" b="1" dirty="0"/>
              <a:t>It increases scalability</a:t>
            </a:r>
            <a:r>
              <a:rPr lang="en-US" dirty="0"/>
              <a:t>:</a:t>
            </a:r>
          </a:p>
          <a:p>
            <a:pPr lvl="1"/>
            <a:r>
              <a:rPr lang="en-US" dirty="0"/>
              <a:t>Horizontal scalability. </a:t>
            </a:r>
          </a:p>
          <a:p>
            <a:pPr lvl="1"/>
            <a:r>
              <a:rPr lang="en-US" dirty="0"/>
              <a:t>Autoscaling allows us to selectively scale up or scale down services automatically based on traffic patterns</a:t>
            </a:r>
          </a:p>
          <a:p>
            <a:r>
              <a:rPr lang="en-US" b="1" dirty="0"/>
              <a:t>It has optimal usage and is cost saving</a:t>
            </a:r>
          </a:p>
          <a:p>
            <a:pPr lvl="1"/>
            <a:r>
              <a:rPr lang="en-US" dirty="0"/>
              <a:t>instances will be started and shut down based on the demand.</a:t>
            </a:r>
          </a:p>
          <a:p>
            <a:pPr lvl="1"/>
            <a:r>
              <a:rPr lang="en-US" dirty="0"/>
              <a:t>resources are optimally utilized, thereby saving cost</a:t>
            </a:r>
            <a:endParaRPr lang="en-US" b="1" dirty="0"/>
          </a:p>
          <a:p>
            <a:endParaRPr lang="en-US" b="1" dirty="0"/>
          </a:p>
          <a:p>
            <a:endParaRPr lang="en-US" dirty="0"/>
          </a:p>
        </p:txBody>
      </p:sp>
    </p:spTree>
    <p:extLst>
      <p:ext uri="{BB962C8B-B14F-4D97-AF65-F5344CB8AC3E}">
        <p14:creationId xmlns:p14="http://schemas.microsoft.com/office/powerpoint/2010/main" val="392280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EE62-8D88-483A-9193-22FA7FF69AF7}"/>
              </a:ext>
            </a:extLst>
          </p:cNvPr>
          <p:cNvSpPr>
            <a:spLocks noGrp="1"/>
          </p:cNvSpPr>
          <p:nvPr>
            <p:ph type="title"/>
          </p:nvPr>
        </p:nvSpPr>
        <p:spPr>
          <a:xfrm>
            <a:off x="0" y="0"/>
            <a:ext cx="8596668" cy="1320800"/>
          </a:xfrm>
        </p:spPr>
        <p:txBody>
          <a:bodyPr/>
          <a:lstStyle/>
          <a:p>
            <a:r>
              <a:rPr lang="en-US" dirty="0"/>
              <a:t>Benefits of Autoscaling</a:t>
            </a:r>
          </a:p>
        </p:txBody>
      </p:sp>
      <p:sp>
        <p:nvSpPr>
          <p:cNvPr id="3" name="Content Placeholder 2">
            <a:extLst>
              <a:ext uri="{FF2B5EF4-FFF2-40B4-BE49-F238E27FC236}">
                <a16:creationId xmlns:a16="http://schemas.microsoft.com/office/drawing/2014/main" id="{43C65648-15EA-4967-9E49-0A9887C217A9}"/>
              </a:ext>
            </a:extLst>
          </p:cNvPr>
          <p:cNvSpPr>
            <a:spLocks noGrp="1"/>
          </p:cNvSpPr>
          <p:nvPr>
            <p:ph idx="1"/>
          </p:nvPr>
        </p:nvSpPr>
        <p:spPr>
          <a:xfrm>
            <a:off x="0" y="660400"/>
            <a:ext cx="8596668" cy="3880773"/>
          </a:xfrm>
        </p:spPr>
        <p:txBody>
          <a:bodyPr/>
          <a:lstStyle/>
          <a:p>
            <a:r>
              <a:rPr lang="en-US" b="1" dirty="0"/>
              <a:t>It gives priority to certain services or group of services:</a:t>
            </a:r>
          </a:p>
          <a:p>
            <a:pPr lvl="1"/>
            <a:r>
              <a:rPr lang="en-US" dirty="0"/>
              <a:t>it is possible to give priority to certain critical transactions over low-value transactions.</a:t>
            </a:r>
          </a:p>
          <a:p>
            <a:pPr lvl="1"/>
            <a:r>
              <a:rPr lang="en-US" dirty="0"/>
              <a:t>will be done by removing an instance from a low-value service and reallocating it to a high-value service</a:t>
            </a:r>
          </a:p>
          <a:p>
            <a:pPr lvl="1"/>
            <a:r>
              <a:rPr lang="en-US" dirty="0"/>
              <a:t>will eliminate situations where a low-priority transaction heavily utilizes resources when high-value transactions are cramped up for resources</a:t>
            </a:r>
            <a:endParaRPr lang="en-US" b="1" dirty="0"/>
          </a:p>
          <a:p>
            <a:endParaRPr lang="en-US" dirty="0"/>
          </a:p>
        </p:txBody>
      </p:sp>
      <p:pic>
        <p:nvPicPr>
          <p:cNvPr id="4" name="Picture 3">
            <a:extLst>
              <a:ext uri="{FF2B5EF4-FFF2-40B4-BE49-F238E27FC236}">
                <a16:creationId xmlns:a16="http://schemas.microsoft.com/office/drawing/2014/main" id="{7B9E3EAB-01E5-4082-8CDC-56FBBE262AC2}"/>
              </a:ext>
            </a:extLst>
          </p:cNvPr>
          <p:cNvPicPr>
            <a:picLocks noChangeAspect="1"/>
          </p:cNvPicPr>
          <p:nvPr/>
        </p:nvPicPr>
        <p:blipFill>
          <a:blip r:embed="rId3"/>
          <a:stretch>
            <a:fillRect/>
          </a:stretch>
        </p:blipFill>
        <p:spPr>
          <a:xfrm>
            <a:off x="706544" y="2977228"/>
            <a:ext cx="7890124" cy="3880772"/>
          </a:xfrm>
          <a:prstGeom prst="rect">
            <a:avLst/>
          </a:prstGeom>
        </p:spPr>
      </p:pic>
    </p:spTree>
    <p:extLst>
      <p:ext uri="{BB962C8B-B14F-4D97-AF65-F5344CB8AC3E}">
        <p14:creationId xmlns:p14="http://schemas.microsoft.com/office/powerpoint/2010/main" val="204018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E624-F744-408B-A773-FB3B034949F1}"/>
              </a:ext>
            </a:extLst>
          </p:cNvPr>
          <p:cNvSpPr>
            <a:spLocks noGrp="1"/>
          </p:cNvSpPr>
          <p:nvPr>
            <p:ph type="title"/>
          </p:nvPr>
        </p:nvSpPr>
        <p:spPr/>
        <p:txBody>
          <a:bodyPr/>
          <a:lstStyle/>
          <a:p>
            <a:r>
              <a:rPr lang="en-US" b="1" dirty="0"/>
              <a:t>Different autoscaling models</a:t>
            </a:r>
            <a:endParaRPr lang="en-US" dirty="0"/>
          </a:p>
        </p:txBody>
      </p:sp>
      <p:sp>
        <p:nvSpPr>
          <p:cNvPr id="3" name="Content Placeholder 2">
            <a:extLst>
              <a:ext uri="{FF2B5EF4-FFF2-40B4-BE49-F238E27FC236}">
                <a16:creationId xmlns:a16="http://schemas.microsoft.com/office/drawing/2014/main" id="{9B0170FA-046D-4356-865E-DA0F619CDF8E}"/>
              </a:ext>
            </a:extLst>
          </p:cNvPr>
          <p:cNvSpPr>
            <a:spLocks noGrp="1"/>
          </p:cNvSpPr>
          <p:nvPr>
            <p:ph idx="1"/>
          </p:nvPr>
        </p:nvSpPr>
        <p:spPr/>
        <p:txBody>
          <a:bodyPr/>
          <a:lstStyle/>
          <a:p>
            <a:r>
              <a:rPr lang="en-US" dirty="0"/>
              <a:t>Application Level Autoscaling</a:t>
            </a:r>
          </a:p>
          <a:p>
            <a:pPr lvl="1"/>
            <a:r>
              <a:rPr lang="en-US" dirty="0"/>
              <a:t>scaling by replicating </a:t>
            </a:r>
            <a:r>
              <a:rPr lang="en-US" b="1" dirty="0">
                <a:effectLst>
                  <a:outerShdw blurRad="38100" dist="38100" dir="2700000" algn="tl">
                    <a:srgbClr val="000000">
                      <a:alpha val="43137"/>
                    </a:srgbClr>
                  </a:outerShdw>
                </a:effectLst>
              </a:rPr>
              <a:t>application binaries only</a:t>
            </a:r>
          </a:p>
          <a:p>
            <a:r>
              <a:rPr lang="en-US" dirty="0"/>
              <a:t>Infrastructure Level Autoscaling</a:t>
            </a:r>
          </a:p>
          <a:p>
            <a:pPr lvl="1"/>
            <a:r>
              <a:rPr lang="en-US" dirty="0"/>
              <a:t>replicating the </a:t>
            </a:r>
            <a:r>
              <a:rPr lang="en-US" b="1" dirty="0">
                <a:effectLst>
                  <a:outerShdw blurRad="38100" dist="38100" dir="2700000" algn="tl">
                    <a:srgbClr val="000000">
                      <a:alpha val="43137"/>
                    </a:srgbClr>
                  </a:outerShdw>
                </a:effectLst>
              </a:rPr>
              <a:t>entire virtual machine</a:t>
            </a:r>
            <a:r>
              <a:rPr lang="en-US" dirty="0"/>
              <a:t>, including </a:t>
            </a:r>
            <a:r>
              <a:rPr lang="en-US" b="1" u="sng" dirty="0">
                <a:effectLst>
                  <a:outerShdw blurRad="38100" dist="38100" dir="2700000" algn="tl">
                    <a:srgbClr val="000000">
                      <a:alpha val="43137"/>
                    </a:srgbClr>
                  </a:outerShdw>
                </a:effectLst>
              </a:rPr>
              <a:t>application binaries.</a:t>
            </a:r>
          </a:p>
          <a:p>
            <a:endParaRPr lang="en-US" dirty="0"/>
          </a:p>
        </p:txBody>
      </p:sp>
    </p:spTree>
    <p:extLst>
      <p:ext uri="{BB962C8B-B14F-4D97-AF65-F5344CB8AC3E}">
        <p14:creationId xmlns:p14="http://schemas.microsoft.com/office/powerpoint/2010/main" val="209712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5003-E621-429A-9A31-CA97FA61C875}"/>
              </a:ext>
            </a:extLst>
          </p:cNvPr>
          <p:cNvSpPr>
            <a:spLocks noGrp="1"/>
          </p:cNvSpPr>
          <p:nvPr>
            <p:ph type="title"/>
          </p:nvPr>
        </p:nvSpPr>
        <p:spPr/>
        <p:txBody>
          <a:bodyPr/>
          <a:lstStyle/>
          <a:p>
            <a:r>
              <a:rPr lang="en-US" dirty="0"/>
              <a:t>Autoscaling Application</a:t>
            </a:r>
          </a:p>
        </p:txBody>
      </p:sp>
      <p:sp>
        <p:nvSpPr>
          <p:cNvPr id="3" name="Content Placeholder 2">
            <a:extLst>
              <a:ext uri="{FF2B5EF4-FFF2-40B4-BE49-F238E27FC236}">
                <a16:creationId xmlns:a16="http://schemas.microsoft.com/office/drawing/2014/main" id="{1537B321-ABAA-4F27-B59D-B7F5D3484E2B}"/>
              </a:ext>
            </a:extLst>
          </p:cNvPr>
          <p:cNvSpPr>
            <a:spLocks noGrp="1"/>
          </p:cNvSpPr>
          <p:nvPr>
            <p:ph idx="1"/>
          </p:nvPr>
        </p:nvSpPr>
        <p:spPr>
          <a:xfrm>
            <a:off x="677334" y="1393363"/>
            <a:ext cx="8596668" cy="3880773"/>
          </a:xfrm>
        </p:spPr>
        <p:txBody>
          <a:bodyPr/>
          <a:lstStyle/>
          <a:p>
            <a:r>
              <a:rPr lang="en-US" dirty="0"/>
              <a:t>The assumption is that there is a pool of VMs or physical infrastructures available to scale up microservices. These VMs have the basic image fused with any dependencies, such as JRE. </a:t>
            </a:r>
          </a:p>
          <a:p>
            <a:r>
              <a:rPr lang="en-US" dirty="0"/>
              <a:t>It is also assumed that microservices are homogeneous in nature. This gives flexibility in reusing the same virtual or physical machines for different services:</a:t>
            </a:r>
          </a:p>
        </p:txBody>
      </p:sp>
      <p:pic>
        <p:nvPicPr>
          <p:cNvPr id="4" name="Picture 3">
            <a:extLst>
              <a:ext uri="{FF2B5EF4-FFF2-40B4-BE49-F238E27FC236}">
                <a16:creationId xmlns:a16="http://schemas.microsoft.com/office/drawing/2014/main" id="{8FBEF0F9-399A-4E21-879C-B7D32F021762}"/>
              </a:ext>
            </a:extLst>
          </p:cNvPr>
          <p:cNvPicPr>
            <a:picLocks noChangeAspect="1"/>
          </p:cNvPicPr>
          <p:nvPr/>
        </p:nvPicPr>
        <p:blipFill>
          <a:blip r:embed="rId3"/>
          <a:stretch>
            <a:fillRect/>
          </a:stretch>
        </p:blipFill>
        <p:spPr>
          <a:xfrm>
            <a:off x="3097586" y="3524250"/>
            <a:ext cx="4562475" cy="3333750"/>
          </a:xfrm>
          <a:prstGeom prst="rect">
            <a:avLst/>
          </a:prstGeom>
        </p:spPr>
      </p:pic>
    </p:spTree>
    <p:extLst>
      <p:ext uri="{BB962C8B-B14F-4D97-AF65-F5344CB8AC3E}">
        <p14:creationId xmlns:p14="http://schemas.microsoft.com/office/powerpoint/2010/main" val="417278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1687-631B-4190-85DB-8418A7EDEA35}"/>
              </a:ext>
            </a:extLst>
          </p:cNvPr>
          <p:cNvSpPr>
            <a:spLocks noGrp="1"/>
          </p:cNvSpPr>
          <p:nvPr>
            <p:ph type="title"/>
          </p:nvPr>
        </p:nvSpPr>
        <p:spPr/>
        <p:txBody>
          <a:bodyPr/>
          <a:lstStyle/>
          <a:p>
            <a:r>
              <a:rPr lang="en-US" b="1" dirty="0"/>
              <a:t>Autoscaling the infrastructure</a:t>
            </a:r>
            <a:endParaRPr lang="en-US" dirty="0"/>
          </a:p>
        </p:txBody>
      </p:sp>
      <p:sp>
        <p:nvSpPr>
          <p:cNvPr id="3" name="Content Placeholder 2">
            <a:extLst>
              <a:ext uri="{FF2B5EF4-FFF2-40B4-BE49-F238E27FC236}">
                <a16:creationId xmlns:a16="http://schemas.microsoft.com/office/drawing/2014/main" id="{34889758-701D-4837-94A5-54DCEDC7BE0B}"/>
              </a:ext>
            </a:extLst>
          </p:cNvPr>
          <p:cNvSpPr>
            <a:spLocks noGrp="1"/>
          </p:cNvSpPr>
          <p:nvPr>
            <p:ph idx="1"/>
          </p:nvPr>
        </p:nvSpPr>
        <p:spPr/>
        <p:txBody>
          <a:bodyPr/>
          <a:lstStyle/>
          <a:p>
            <a:r>
              <a:rPr lang="en-US" dirty="0"/>
              <a:t>Automatic Provisioning</a:t>
            </a:r>
          </a:p>
          <a:p>
            <a:r>
              <a:rPr lang="en-US" dirty="0"/>
              <a:t>In most cases, create new VM on the fly or destroy the VMs based on the demand</a:t>
            </a:r>
          </a:p>
          <a:p>
            <a:r>
              <a:rPr lang="en-US" dirty="0">
                <a:solidFill>
                  <a:schemeClr val="tx1"/>
                </a:solidFill>
              </a:rPr>
              <a:t>Here, the reserve instances are created as VM images with predefined service instances.</a:t>
            </a:r>
            <a:endParaRPr lang="en-US" dirty="0"/>
          </a:p>
          <a:p>
            <a:endParaRPr lang="en-US" dirty="0"/>
          </a:p>
        </p:txBody>
      </p:sp>
      <p:pic>
        <p:nvPicPr>
          <p:cNvPr id="4" name="Picture 3">
            <a:extLst>
              <a:ext uri="{FF2B5EF4-FFF2-40B4-BE49-F238E27FC236}">
                <a16:creationId xmlns:a16="http://schemas.microsoft.com/office/drawing/2014/main" id="{38722E1F-A45B-4581-AADC-22040C373E4A}"/>
              </a:ext>
            </a:extLst>
          </p:cNvPr>
          <p:cNvPicPr>
            <a:picLocks noChangeAspect="1"/>
          </p:cNvPicPr>
          <p:nvPr/>
        </p:nvPicPr>
        <p:blipFill>
          <a:blip r:embed="rId3"/>
          <a:stretch>
            <a:fillRect/>
          </a:stretch>
        </p:blipFill>
        <p:spPr>
          <a:xfrm>
            <a:off x="971598" y="4100975"/>
            <a:ext cx="8972221" cy="2411506"/>
          </a:xfrm>
          <a:prstGeom prst="rect">
            <a:avLst/>
          </a:prstGeom>
        </p:spPr>
      </p:pic>
    </p:spTree>
    <p:extLst>
      <p:ext uri="{BB962C8B-B14F-4D97-AF65-F5344CB8AC3E}">
        <p14:creationId xmlns:p14="http://schemas.microsoft.com/office/powerpoint/2010/main" val="391546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C95D-DD58-4E7D-A759-21E1FA573087}"/>
              </a:ext>
            </a:extLst>
          </p:cNvPr>
          <p:cNvSpPr>
            <a:spLocks noGrp="1"/>
          </p:cNvSpPr>
          <p:nvPr>
            <p:ph type="title"/>
          </p:nvPr>
        </p:nvSpPr>
        <p:spPr/>
        <p:txBody>
          <a:bodyPr/>
          <a:lstStyle/>
          <a:p>
            <a:r>
              <a:rPr lang="en-US" b="1" dirty="0"/>
              <a:t>Autoscaling in the cloud</a:t>
            </a:r>
            <a:endParaRPr lang="en-US" dirty="0"/>
          </a:p>
        </p:txBody>
      </p:sp>
      <p:sp>
        <p:nvSpPr>
          <p:cNvPr id="3" name="Content Placeholder 2">
            <a:extLst>
              <a:ext uri="{FF2B5EF4-FFF2-40B4-BE49-F238E27FC236}">
                <a16:creationId xmlns:a16="http://schemas.microsoft.com/office/drawing/2014/main" id="{DFB0452B-2B27-41CA-8BEF-2A5193309119}"/>
              </a:ext>
            </a:extLst>
          </p:cNvPr>
          <p:cNvSpPr>
            <a:spLocks noGrp="1"/>
          </p:cNvSpPr>
          <p:nvPr>
            <p:ph idx="1"/>
          </p:nvPr>
        </p:nvSpPr>
        <p:spPr/>
        <p:txBody>
          <a:bodyPr/>
          <a:lstStyle/>
          <a:p>
            <a:r>
              <a:rPr lang="en-US" dirty="0"/>
              <a:t>Cloud providers use infrastructure scaling patterns that are typically based on a set of pooled machines</a:t>
            </a:r>
          </a:p>
        </p:txBody>
      </p:sp>
    </p:spTree>
    <p:extLst>
      <p:ext uri="{BB962C8B-B14F-4D97-AF65-F5344CB8AC3E}">
        <p14:creationId xmlns:p14="http://schemas.microsoft.com/office/powerpoint/2010/main" val="112241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A1D8-179E-4E3C-ADC8-1D79759E79C2}"/>
              </a:ext>
            </a:extLst>
          </p:cNvPr>
          <p:cNvSpPr>
            <a:spLocks noGrp="1"/>
          </p:cNvSpPr>
          <p:nvPr>
            <p:ph type="title"/>
          </p:nvPr>
        </p:nvSpPr>
        <p:spPr/>
        <p:txBody>
          <a:bodyPr/>
          <a:lstStyle/>
          <a:p>
            <a:r>
              <a:rPr lang="en-US" b="1" dirty="0"/>
              <a:t>Autoscaling approaches</a:t>
            </a:r>
            <a:endParaRPr lang="en-US" dirty="0"/>
          </a:p>
        </p:txBody>
      </p:sp>
      <p:sp>
        <p:nvSpPr>
          <p:cNvPr id="3" name="Content Placeholder 2">
            <a:extLst>
              <a:ext uri="{FF2B5EF4-FFF2-40B4-BE49-F238E27FC236}">
                <a16:creationId xmlns:a16="http://schemas.microsoft.com/office/drawing/2014/main" id="{342FB4CB-E9F3-4308-80B7-7F29552D9FE9}"/>
              </a:ext>
            </a:extLst>
          </p:cNvPr>
          <p:cNvSpPr>
            <a:spLocks noGrp="1"/>
          </p:cNvSpPr>
          <p:nvPr>
            <p:ph idx="1"/>
          </p:nvPr>
        </p:nvSpPr>
        <p:spPr/>
        <p:txBody>
          <a:bodyPr/>
          <a:lstStyle/>
          <a:p>
            <a:r>
              <a:rPr lang="en-US" b="1" dirty="0"/>
              <a:t>Scaling with resource constraints</a:t>
            </a:r>
          </a:p>
          <a:p>
            <a:r>
              <a:rPr lang="en-US" b="1" dirty="0"/>
              <a:t>Scaling during specific time periods</a:t>
            </a:r>
          </a:p>
          <a:p>
            <a:r>
              <a:rPr lang="en-US" b="1" dirty="0"/>
              <a:t>Scaling based on the message queue length</a:t>
            </a:r>
          </a:p>
          <a:p>
            <a:r>
              <a:rPr lang="en-US" b="1" dirty="0"/>
              <a:t>Scaling based on business parameters</a:t>
            </a:r>
          </a:p>
          <a:p>
            <a:r>
              <a:rPr lang="en-US" b="1" dirty="0"/>
              <a:t>Predictive autoscaling</a:t>
            </a:r>
          </a:p>
          <a:p>
            <a:endParaRPr lang="en-US" dirty="0"/>
          </a:p>
        </p:txBody>
      </p:sp>
    </p:spTree>
    <p:extLst>
      <p:ext uri="{BB962C8B-B14F-4D97-AF65-F5344CB8AC3E}">
        <p14:creationId xmlns:p14="http://schemas.microsoft.com/office/powerpoint/2010/main" val="367925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4FCE-D752-4A7A-B391-B5B0B4F3F4B3}"/>
              </a:ext>
            </a:extLst>
          </p:cNvPr>
          <p:cNvSpPr>
            <a:spLocks noGrp="1"/>
          </p:cNvSpPr>
          <p:nvPr>
            <p:ph type="title"/>
          </p:nvPr>
        </p:nvSpPr>
        <p:spPr/>
        <p:txBody>
          <a:bodyPr/>
          <a:lstStyle/>
          <a:p>
            <a:r>
              <a:rPr lang="en-US" b="1" dirty="0"/>
              <a:t>Scaling with resource constraints</a:t>
            </a:r>
            <a:endParaRPr lang="en-US" dirty="0"/>
          </a:p>
        </p:txBody>
      </p:sp>
      <p:sp>
        <p:nvSpPr>
          <p:cNvPr id="3" name="Content Placeholder 2">
            <a:extLst>
              <a:ext uri="{FF2B5EF4-FFF2-40B4-BE49-F238E27FC236}">
                <a16:creationId xmlns:a16="http://schemas.microsoft.com/office/drawing/2014/main" id="{0B79DCAB-CEDF-4779-8A05-8C68D3809510}"/>
              </a:ext>
            </a:extLst>
          </p:cNvPr>
          <p:cNvSpPr>
            <a:spLocks noGrp="1"/>
          </p:cNvSpPr>
          <p:nvPr>
            <p:ph idx="1"/>
          </p:nvPr>
        </p:nvSpPr>
        <p:spPr/>
        <p:txBody>
          <a:bodyPr/>
          <a:lstStyle/>
          <a:p>
            <a:r>
              <a:rPr lang="en-US" dirty="0"/>
              <a:t>This approach is based on real-time service metrics collected through monitoring mechanisms.</a:t>
            </a:r>
          </a:p>
          <a:p>
            <a:r>
              <a:rPr lang="en-US" dirty="0"/>
              <a:t>takes decisions based on the CPU, memory, or the disk of machines.</a:t>
            </a:r>
          </a:p>
          <a:p>
            <a:r>
              <a:rPr lang="en-US" dirty="0"/>
              <a:t>takes decisions based on looking at the statistics collected on the service instances themselves, such as heap memory usage.</a:t>
            </a:r>
          </a:p>
          <a:p>
            <a:r>
              <a:rPr lang="en-US" dirty="0"/>
              <a:t>Examples:</a:t>
            </a:r>
          </a:p>
          <a:p>
            <a:pPr lvl="1"/>
            <a:r>
              <a:rPr lang="en-US" b="1" dirty="0">
                <a:solidFill>
                  <a:schemeClr val="tx1"/>
                </a:solidFill>
              </a:rPr>
              <a:t>response sliding window</a:t>
            </a:r>
          </a:p>
          <a:p>
            <a:pPr lvl="1"/>
            <a:r>
              <a:rPr lang="en-US" b="1" dirty="0">
                <a:solidFill>
                  <a:schemeClr val="tx1"/>
                </a:solidFill>
              </a:rPr>
              <a:t>CPU sliding window</a:t>
            </a:r>
          </a:p>
          <a:p>
            <a:pPr lvl="1"/>
            <a:r>
              <a:rPr lang="en-US" b="1" dirty="0">
                <a:solidFill>
                  <a:schemeClr val="tx1"/>
                </a:solidFill>
              </a:rPr>
              <a:t>exception sliding window</a:t>
            </a:r>
            <a:endParaRPr lang="en-US" dirty="0"/>
          </a:p>
        </p:txBody>
      </p:sp>
      <p:pic>
        <p:nvPicPr>
          <p:cNvPr id="4" name="Picture 3">
            <a:extLst>
              <a:ext uri="{FF2B5EF4-FFF2-40B4-BE49-F238E27FC236}">
                <a16:creationId xmlns:a16="http://schemas.microsoft.com/office/drawing/2014/main" id="{A64B25A6-2A43-4490-9250-49469BFDA5B2}"/>
              </a:ext>
            </a:extLst>
          </p:cNvPr>
          <p:cNvPicPr>
            <a:picLocks noChangeAspect="1"/>
          </p:cNvPicPr>
          <p:nvPr/>
        </p:nvPicPr>
        <p:blipFill>
          <a:blip r:embed="rId3"/>
          <a:stretch>
            <a:fillRect/>
          </a:stretch>
        </p:blipFill>
        <p:spPr>
          <a:xfrm>
            <a:off x="5295900" y="4448175"/>
            <a:ext cx="6896100" cy="2409825"/>
          </a:xfrm>
          <a:prstGeom prst="rect">
            <a:avLst/>
          </a:prstGeom>
        </p:spPr>
      </p:pic>
    </p:spTree>
    <p:extLst>
      <p:ext uri="{BB962C8B-B14F-4D97-AF65-F5344CB8AC3E}">
        <p14:creationId xmlns:p14="http://schemas.microsoft.com/office/powerpoint/2010/main" val="146382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0619-1350-412A-899A-702CDCB346A9}"/>
              </a:ext>
            </a:extLst>
          </p:cNvPr>
          <p:cNvSpPr>
            <a:spLocks noGrp="1"/>
          </p:cNvSpPr>
          <p:nvPr>
            <p:ph type="title"/>
          </p:nvPr>
        </p:nvSpPr>
        <p:spPr/>
        <p:txBody>
          <a:bodyPr/>
          <a:lstStyle/>
          <a:p>
            <a:r>
              <a:rPr lang="en-US" b="1" dirty="0"/>
              <a:t>Scaling during specific time periods</a:t>
            </a:r>
            <a:endParaRPr lang="en-US" dirty="0"/>
          </a:p>
        </p:txBody>
      </p:sp>
      <p:sp>
        <p:nvSpPr>
          <p:cNvPr id="3" name="Content Placeholder 2">
            <a:extLst>
              <a:ext uri="{FF2B5EF4-FFF2-40B4-BE49-F238E27FC236}">
                <a16:creationId xmlns:a16="http://schemas.microsoft.com/office/drawing/2014/main" id="{2294515A-26BE-44EA-B47C-3520E989129F}"/>
              </a:ext>
            </a:extLst>
          </p:cNvPr>
          <p:cNvSpPr>
            <a:spLocks noGrp="1"/>
          </p:cNvSpPr>
          <p:nvPr>
            <p:ph idx="1"/>
          </p:nvPr>
        </p:nvSpPr>
        <p:spPr/>
        <p:txBody>
          <a:bodyPr/>
          <a:lstStyle/>
          <a:p>
            <a:r>
              <a:rPr lang="en-US" dirty="0"/>
              <a:t>Based on certain periods of the day, month, or year to handle seasonal or business peaks.</a:t>
            </a:r>
          </a:p>
          <a:p>
            <a:r>
              <a:rPr lang="en-US" dirty="0"/>
              <a:t>Example: auto-scale during office hours / downsize otherwise.</a:t>
            </a:r>
          </a:p>
        </p:txBody>
      </p:sp>
      <p:pic>
        <p:nvPicPr>
          <p:cNvPr id="4" name="Picture 3">
            <a:extLst>
              <a:ext uri="{FF2B5EF4-FFF2-40B4-BE49-F238E27FC236}">
                <a16:creationId xmlns:a16="http://schemas.microsoft.com/office/drawing/2014/main" id="{0ADC5845-FEF2-4660-8ADC-6EA87000CA92}"/>
              </a:ext>
            </a:extLst>
          </p:cNvPr>
          <p:cNvPicPr>
            <a:picLocks noChangeAspect="1"/>
          </p:cNvPicPr>
          <p:nvPr/>
        </p:nvPicPr>
        <p:blipFill>
          <a:blip r:embed="rId3"/>
          <a:stretch>
            <a:fillRect/>
          </a:stretch>
        </p:blipFill>
        <p:spPr>
          <a:xfrm>
            <a:off x="2235027" y="4580964"/>
            <a:ext cx="7038975" cy="2133600"/>
          </a:xfrm>
          <a:prstGeom prst="rect">
            <a:avLst/>
          </a:prstGeom>
        </p:spPr>
      </p:pic>
    </p:spTree>
    <p:extLst>
      <p:ext uri="{BB962C8B-B14F-4D97-AF65-F5344CB8AC3E}">
        <p14:creationId xmlns:p14="http://schemas.microsoft.com/office/powerpoint/2010/main" val="78369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722A-D049-415C-A323-139045E9A8A3}"/>
              </a:ext>
            </a:extLst>
          </p:cNvPr>
          <p:cNvSpPr>
            <a:spLocks noGrp="1"/>
          </p:cNvSpPr>
          <p:nvPr>
            <p:ph type="title"/>
          </p:nvPr>
        </p:nvSpPr>
        <p:spPr/>
        <p:txBody>
          <a:bodyPr/>
          <a:lstStyle/>
          <a:p>
            <a:r>
              <a:rPr lang="en-US" b="1" dirty="0"/>
              <a:t>Scaling based on the message queue length</a:t>
            </a:r>
            <a:endParaRPr lang="en-US" dirty="0"/>
          </a:p>
        </p:txBody>
      </p:sp>
      <p:sp>
        <p:nvSpPr>
          <p:cNvPr id="3" name="Content Placeholder 2">
            <a:extLst>
              <a:ext uri="{FF2B5EF4-FFF2-40B4-BE49-F238E27FC236}">
                <a16:creationId xmlns:a16="http://schemas.microsoft.com/office/drawing/2014/main" id="{D58F79A8-A642-4AB0-80AE-6BB6B6616D43}"/>
              </a:ext>
            </a:extLst>
          </p:cNvPr>
          <p:cNvSpPr>
            <a:spLocks noGrp="1"/>
          </p:cNvSpPr>
          <p:nvPr>
            <p:ph idx="1"/>
          </p:nvPr>
        </p:nvSpPr>
        <p:spPr>
          <a:xfrm>
            <a:off x="677333" y="2160589"/>
            <a:ext cx="9094195" cy="4697411"/>
          </a:xfrm>
        </p:spPr>
        <p:txBody>
          <a:bodyPr/>
          <a:lstStyle/>
          <a:p>
            <a:r>
              <a:rPr lang="en-US" dirty="0"/>
              <a:t>useful when the microservices are based on asynchronous messaging. </a:t>
            </a:r>
          </a:p>
          <a:p>
            <a:r>
              <a:rPr lang="en-US" dirty="0"/>
              <a:t>In this approach, new consumers are automatically added when the messages in the queue go beyond certain limits</a:t>
            </a:r>
          </a:p>
          <a:p>
            <a:r>
              <a:rPr lang="en-US" dirty="0"/>
              <a:t>This approach is based on the </a:t>
            </a:r>
          </a:p>
          <a:p>
            <a:pPr marL="0" indent="0">
              <a:buNone/>
            </a:pPr>
            <a:r>
              <a:rPr lang="en-US" dirty="0"/>
              <a:t>competing consumer pattern. </a:t>
            </a:r>
          </a:p>
          <a:p>
            <a:r>
              <a:rPr lang="en-US" dirty="0"/>
              <a:t>Pool of instances is used to </a:t>
            </a:r>
          </a:p>
          <a:p>
            <a:pPr marL="0" indent="0">
              <a:buNone/>
            </a:pPr>
            <a:r>
              <a:rPr lang="en-US" dirty="0"/>
              <a:t>consume messages. </a:t>
            </a:r>
          </a:p>
          <a:p>
            <a:r>
              <a:rPr lang="en-US" dirty="0"/>
              <a:t>Based on the message threshold, </a:t>
            </a:r>
          </a:p>
          <a:p>
            <a:pPr marL="0" indent="0">
              <a:buNone/>
            </a:pPr>
            <a:r>
              <a:rPr lang="en-US" dirty="0"/>
              <a:t>new instances are added to consume </a:t>
            </a:r>
          </a:p>
          <a:p>
            <a:pPr marL="0" indent="0">
              <a:buNone/>
            </a:pPr>
            <a:r>
              <a:rPr lang="en-US" dirty="0"/>
              <a:t>additional messages</a:t>
            </a:r>
          </a:p>
        </p:txBody>
      </p:sp>
      <p:pic>
        <p:nvPicPr>
          <p:cNvPr id="4" name="Picture 3">
            <a:extLst>
              <a:ext uri="{FF2B5EF4-FFF2-40B4-BE49-F238E27FC236}">
                <a16:creationId xmlns:a16="http://schemas.microsoft.com/office/drawing/2014/main" id="{7D5BD6C1-382D-4888-8502-34E75A36BA25}"/>
              </a:ext>
            </a:extLst>
          </p:cNvPr>
          <p:cNvPicPr>
            <a:picLocks noChangeAspect="1"/>
          </p:cNvPicPr>
          <p:nvPr/>
        </p:nvPicPr>
        <p:blipFill>
          <a:blip r:embed="rId2"/>
          <a:stretch>
            <a:fillRect/>
          </a:stretch>
        </p:blipFill>
        <p:spPr>
          <a:xfrm>
            <a:off x="4694766" y="3233389"/>
            <a:ext cx="7497234" cy="3624612"/>
          </a:xfrm>
          <a:prstGeom prst="rect">
            <a:avLst/>
          </a:prstGeom>
        </p:spPr>
      </p:pic>
    </p:spTree>
    <p:extLst>
      <p:ext uri="{BB962C8B-B14F-4D97-AF65-F5344CB8AC3E}">
        <p14:creationId xmlns:p14="http://schemas.microsoft.com/office/powerpoint/2010/main" val="377851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412C-09CD-4B32-B52F-7E3D4C3172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785E0D-0EF4-4EDC-A1B5-46F0D3ACABDD}"/>
              </a:ext>
            </a:extLst>
          </p:cNvPr>
          <p:cNvSpPr>
            <a:spLocks noGrp="1"/>
          </p:cNvSpPr>
          <p:nvPr>
            <p:ph idx="1"/>
          </p:nvPr>
        </p:nvSpPr>
        <p:spPr/>
        <p:txBody>
          <a:bodyPr/>
          <a:lstStyle/>
          <a:p>
            <a:r>
              <a:rPr lang="en-US" dirty="0"/>
              <a:t>By the end of this chapter, you will learn:</a:t>
            </a:r>
          </a:p>
          <a:p>
            <a:pPr lvl="1"/>
            <a:r>
              <a:rPr lang="en-US" dirty="0"/>
              <a:t>The basic concept of autoscaling and different approaches for autoscaling</a:t>
            </a:r>
          </a:p>
          <a:p>
            <a:pPr lvl="1"/>
            <a:r>
              <a:rPr lang="en-US" dirty="0"/>
              <a:t>The importance and capabilities of a life cycle manager in the context of microservices</a:t>
            </a:r>
          </a:p>
          <a:p>
            <a:pPr lvl="1"/>
            <a:r>
              <a:rPr lang="en-US" dirty="0"/>
              <a:t>Examining the custom life cycle manager to achieve autoscaling</a:t>
            </a:r>
          </a:p>
          <a:p>
            <a:pPr lvl="1"/>
            <a:r>
              <a:rPr lang="en-US" dirty="0"/>
              <a:t>Programmatically collecting statistics from the Spring Boot actuator and using it to control and shape incoming traffic</a:t>
            </a:r>
          </a:p>
        </p:txBody>
      </p:sp>
    </p:spTree>
    <p:extLst>
      <p:ext uri="{BB962C8B-B14F-4D97-AF65-F5344CB8AC3E}">
        <p14:creationId xmlns:p14="http://schemas.microsoft.com/office/powerpoint/2010/main" val="1221551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0E5F-106E-465F-9FB6-9E1BB779E28E}"/>
              </a:ext>
            </a:extLst>
          </p:cNvPr>
          <p:cNvSpPr>
            <a:spLocks noGrp="1"/>
          </p:cNvSpPr>
          <p:nvPr>
            <p:ph type="title"/>
          </p:nvPr>
        </p:nvSpPr>
        <p:spPr/>
        <p:txBody>
          <a:bodyPr/>
          <a:lstStyle/>
          <a:p>
            <a:r>
              <a:rPr lang="en-US" b="1" dirty="0"/>
              <a:t>Scaling based on business parameters</a:t>
            </a:r>
            <a:endParaRPr lang="en-US" dirty="0"/>
          </a:p>
        </p:txBody>
      </p:sp>
      <p:sp>
        <p:nvSpPr>
          <p:cNvPr id="3" name="Content Placeholder 2">
            <a:extLst>
              <a:ext uri="{FF2B5EF4-FFF2-40B4-BE49-F238E27FC236}">
                <a16:creationId xmlns:a16="http://schemas.microsoft.com/office/drawing/2014/main" id="{8A745180-FAAD-4853-A6F9-A6AA25C4F4EA}"/>
              </a:ext>
            </a:extLst>
          </p:cNvPr>
          <p:cNvSpPr>
            <a:spLocks noGrp="1"/>
          </p:cNvSpPr>
          <p:nvPr>
            <p:ph idx="1"/>
          </p:nvPr>
        </p:nvSpPr>
        <p:spPr/>
        <p:txBody>
          <a:bodyPr/>
          <a:lstStyle/>
          <a:p>
            <a:r>
              <a:rPr lang="en-US" dirty="0"/>
              <a:t>adding instances is based on certain business parameters</a:t>
            </a:r>
          </a:p>
          <a:p>
            <a:r>
              <a:rPr lang="en-US" dirty="0"/>
              <a:t>Example: sales closing transactions</a:t>
            </a:r>
          </a:p>
        </p:txBody>
      </p:sp>
      <p:pic>
        <p:nvPicPr>
          <p:cNvPr id="4" name="Picture 3">
            <a:extLst>
              <a:ext uri="{FF2B5EF4-FFF2-40B4-BE49-F238E27FC236}">
                <a16:creationId xmlns:a16="http://schemas.microsoft.com/office/drawing/2014/main" id="{0C8A16A6-A389-4166-A6C7-5F5B5B337D21}"/>
              </a:ext>
            </a:extLst>
          </p:cNvPr>
          <p:cNvPicPr>
            <a:picLocks noChangeAspect="1"/>
          </p:cNvPicPr>
          <p:nvPr/>
        </p:nvPicPr>
        <p:blipFill>
          <a:blip r:embed="rId3"/>
          <a:stretch>
            <a:fillRect/>
          </a:stretch>
        </p:blipFill>
        <p:spPr>
          <a:xfrm>
            <a:off x="1178846" y="3008313"/>
            <a:ext cx="8596668" cy="3838575"/>
          </a:xfrm>
          <a:prstGeom prst="rect">
            <a:avLst/>
          </a:prstGeom>
        </p:spPr>
      </p:pic>
    </p:spTree>
    <p:extLst>
      <p:ext uri="{BB962C8B-B14F-4D97-AF65-F5344CB8AC3E}">
        <p14:creationId xmlns:p14="http://schemas.microsoft.com/office/powerpoint/2010/main" val="288291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D962-16FB-4D50-946C-95A9974A5E79}"/>
              </a:ext>
            </a:extLst>
          </p:cNvPr>
          <p:cNvSpPr>
            <a:spLocks noGrp="1"/>
          </p:cNvSpPr>
          <p:nvPr>
            <p:ph type="title"/>
          </p:nvPr>
        </p:nvSpPr>
        <p:spPr/>
        <p:txBody>
          <a:bodyPr/>
          <a:lstStyle/>
          <a:p>
            <a:r>
              <a:rPr lang="en-US" b="1" dirty="0"/>
              <a:t>Predictive autoscaling</a:t>
            </a:r>
            <a:endParaRPr lang="en-US" dirty="0"/>
          </a:p>
        </p:txBody>
      </p:sp>
      <p:sp>
        <p:nvSpPr>
          <p:cNvPr id="3" name="Content Placeholder 2">
            <a:extLst>
              <a:ext uri="{FF2B5EF4-FFF2-40B4-BE49-F238E27FC236}">
                <a16:creationId xmlns:a16="http://schemas.microsoft.com/office/drawing/2014/main" id="{01880F94-B5BA-4BCB-B7C2-7018DBFF3EA6}"/>
              </a:ext>
            </a:extLst>
          </p:cNvPr>
          <p:cNvSpPr>
            <a:spLocks noGrp="1"/>
          </p:cNvSpPr>
          <p:nvPr>
            <p:ph idx="1"/>
          </p:nvPr>
        </p:nvSpPr>
        <p:spPr/>
        <p:txBody>
          <a:bodyPr/>
          <a:lstStyle/>
          <a:p>
            <a:r>
              <a:rPr lang="en-US" dirty="0"/>
              <a:t>Predictive scaling is a new paradigm of autoscaling that is different from the traditional real-time metrics-based autoscaling</a:t>
            </a:r>
          </a:p>
          <a:p>
            <a:r>
              <a:rPr lang="en-US" dirty="0"/>
              <a:t>A prediction engine will take multiple inputs, such as </a:t>
            </a:r>
            <a:r>
              <a:rPr lang="en-US" b="1" dirty="0"/>
              <a:t>historical information</a:t>
            </a:r>
            <a:r>
              <a:rPr lang="en-US" dirty="0"/>
              <a:t>, </a:t>
            </a:r>
            <a:r>
              <a:rPr lang="en-US" b="1" dirty="0"/>
              <a:t>current trends</a:t>
            </a:r>
            <a:r>
              <a:rPr lang="en-US" dirty="0"/>
              <a:t>, and so on, </a:t>
            </a:r>
            <a:r>
              <a:rPr lang="en-US" dirty="0">
                <a:highlight>
                  <a:srgbClr val="FFFF00"/>
                </a:highlight>
              </a:rPr>
              <a:t>to predict possible traffic patterns</a:t>
            </a:r>
            <a:r>
              <a:rPr lang="en-US" dirty="0"/>
              <a:t>.</a:t>
            </a:r>
          </a:p>
          <a:p>
            <a:r>
              <a:rPr lang="en-US" dirty="0"/>
              <a:t>Predictive autoscaling helps:</a:t>
            </a:r>
          </a:p>
          <a:p>
            <a:pPr lvl="1"/>
            <a:r>
              <a:rPr lang="en-US" dirty="0"/>
              <a:t>avoid hardcoded rules and time windows</a:t>
            </a:r>
          </a:p>
          <a:p>
            <a:pPr lvl="1"/>
            <a:r>
              <a:rPr lang="en-US" dirty="0"/>
              <a:t>In the cases of sudden traffic spikes</a:t>
            </a:r>
          </a:p>
          <a:p>
            <a:r>
              <a:rPr lang="en-US" dirty="0"/>
              <a:t>Netflix </a:t>
            </a:r>
            <a:r>
              <a:rPr lang="en-US" dirty="0" err="1"/>
              <a:t>Scryer</a:t>
            </a:r>
            <a:r>
              <a:rPr lang="en-US" dirty="0"/>
              <a:t> is an example of such a system that can predict resource requirements in advance.</a:t>
            </a:r>
          </a:p>
        </p:txBody>
      </p:sp>
    </p:spTree>
    <p:extLst>
      <p:ext uri="{BB962C8B-B14F-4D97-AF65-F5344CB8AC3E}">
        <p14:creationId xmlns:p14="http://schemas.microsoft.com/office/powerpoint/2010/main" val="2743565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B925-7437-4D83-AE31-4372E84B7CFA}"/>
              </a:ext>
            </a:extLst>
          </p:cNvPr>
          <p:cNvSpPr>
            <a:spLocks noGrp="1"/>
          </p:cNvSpPr>
          <p:nvPr>
            <p:ph type="title"/>
          </p:nvPr>
        </p:nvSpPr>
        <p:spPr/>
        <p:txBody>
          <a:bodyPr/>
          <a:lstStyle/>
          <a:p>
            <a:r>
              <a:rPr lang="en-US" dirty="0"/>
              <a:t>What’s next … ?</a:t>
            </a:r>
          </a:p>
        </p:txBody>
      </p:sp>
      <p:sp>
        <p:nvSpPr>
          <p:cNvPr id="3" name="Content Placeholder 2">
            <a:extLst>
              <a:ext uri="{FF2B5EF4-FFF2-40B4-BE49-F238E27FC236}">
                <a16:creationId xmlns:a16="http://schemas.microsoft.com/office/drawing/2014/main" id="{3894FB9D-144F-4BA1-B41C-A0F3D9B44413}"/>
              </a:ext>
            </a:extLst>
          </p:cNvPr>
          <p:cNvSpPr>
            <a:spLocks noGrp="1"/>
          </p:cNvSpPr>
          <p:nvPr>
            <p:ph idx="1"/>
          </p:nvPr>
        </p:nvSpPr>
        <p:spPr/>
        <p:txBody>
          <a:bodyPr/>
          <a:lstStyle/>
          <a:p>
            <a:r>
              <a:rPr lang="en-US" dirty="0"/>
              <a:t>We need a component to monitor certain performance metrics and trigger autoscaling</a:t>
            </a:r>
          </a:p>
          <a:p>
            <a:r>
              <a:rPr lang="en-US" dirty="0"/>
              <a:t>We will call this component the </a:t>
            </a:r>
            <a:r>
              <a:rPr lang="en-US" b="1" dirty="0"/>
              <a:t>life cycle manager</a:t>
            </a:r>
          </a:p>
          <a:p>
            <a:r>
              <a:rPr lang="en-US" dirty="0"/>
              <a:t>Responsible for detecting scaling requirements and adjusting the number of instances accordingly</a:t>
            </a:r>
          </a:p>
          <a:p>
            <a:r>
              <a:rPr lang="en-US" dirty="0"/>
              <a:t>Responsible for starting and shutting down instances dynamically</a:t>
            </a:r>
          </a:p>
        </p:txBody>
      </p:sp>
    </p:spTree>
    <p:extLst>
      <p:ext uri="{BB962C8B-B14F-4D97-AF65-F5344CB8AC3E}">
        <p14:creationId xmlns:p14="http://schemas.microsoft.com/office/powerpoint/2010/main" val="1509268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0562-0DB4-4CA5-88AF-A1BA1EAE6FA7}"/>
              </a:ext>
            </a:extLst>
          </p:cNvPr>
          <p:cNvSpPr>
            <a:spLocks noGrp="1"/>
          </p:cNvSpPr>
          <p:nvPr>
            <p:ph type="title"/>
          </p:nvPr>
        </p:nvSpPr>
        <p:spPr/>
        <p:txBody>
          <a:bodyPr>
            <a:normAutofit fontScale="90000"/>
          </a:bodyPr>
          <a:lstStyle/>
          <a:p>
            <a:r>
              <a:rPr lang="en-US" b="1" dirty="0"/>
              <a:t>The capabilities required for an autoscaling</a:t>
            </a:r>
            <a:br>
              <a:rPr lang="en-US" b="1" dirty="0"/>
            </a:br>
            <a:r>
              <a:rPr lang="en-US" b="1" dirty="0"/>
              <a:t>system</a:t>
            </a:r>
            <a:endParaRPr lang="en-US" dirty="0"/>
          </a:p>
        </p:txBody>
      </p:sp>
      <p:sp>
        <p:nvSpPr>
          <p:cNvPr id="3" name="Content Placeholder 2">
            <a:extLst>
              <a:ext uri="{FF2B5EF4-FFF2-40B4-BE49-F238E27FC236}">
                <a16:creationId xmlns:a16="http://schemas.microsoft.com/office/drawing/2014/main" id="{8795F38D-8851-4543-8E0B-D025DF18EC7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E102160-E5D3-4F80-89A9-AE0F9FDA6D2D}"/>
              </a:ext>
            </a:extLst>
          </p:cNvPr>
          <p:cNvPicPr>
            <a:picLocks noChangeAspect="1"/>
          </p:cNvPicPr>
          <p:nvPr/>
        </p:nvPicPr>
        <p:blipFill>
          <a:blip r:embed="rId3"/>
          <a:stretch>
            <a:fillRect/>
          </a:stretch>
        </p:blipFill>
        <p:spPr>
          <a:xfrm>
            <a:off x="2497102" y="1538750"/>
            <a:ext cx="7197796" cy="5319250"/>
          </a:xfrm>
          <a:prstGeom prst="rect">
            <a:avLst/>
          </a:prstGeom>
        </p:spPr>
      </p:pic>
    </p:spTree>
    <p:extLst>
      <p:ext uri="{BB962C8B-B14F-4D97-AF65-F5344CB8AC3E}">
        <p14:creationId xmlns:p14="http://schemas.microsoft.com/office/powerpoint/2010/main" val="2700507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FD5C-9698-4DBD-955E-2EDDE507A63B}"/>
              </a:ext>
            </a:extLst>
          </p:cNvPr>
          <p:cNvSpPr>
            <a:spLocks noGrp="1"/>
          </p:cNvSpPr>
          <p:nvPr>
            <p:ph type="title"/>
          </p:nvPr>
        </p:nvSpPr>
        <p:spPr/>
        <p:txBody>
          <a:bodyPr>
            <a:normAutofit fontScale="90000"/>
          </a:bodyPr>
          <a:lstStyle/>
          <a:p>
            <a:r>
              <a:rPr lang="en-US" b="1" dirty="0"/>
              <a:t>Implementing a custom life cycle manager</a:t>
            </a:r>
            <a:br>
              <a:rPr lang="en-US" b="1" dirty="0"/>
            </a:br>
            <a:r>
              <a:rPr lang="en-US" b="1" dirty="0"/>
              <a:t>using Spring Boot</a:t>
            </a:r>
            <a:endParaRPr lang="en-US" dirty="0"/>
          </a:p>
        </p:txBody>
      </p:sp>
      <p:sp>
        <p:nvSpPr>
          <p:cNvPr id="3" name="Content Placeholder 2">
            <a:extLst>
              <a:ext uri="{FF2B5EF4-FFF2-40B4-BE49-F238E27FC236}">
                <a16:creationId xmlns:a16="http://schemas.microsoft.com/office/drawing/2014/main" id="{B1A68FA9-6FFE-4E1D-B1CF-5145F8BB765D}"/>
              </a:ext>
            </a:extLst>
          </p:cNvPr>
          <p:cNvSpPr>
            <a:spLocks noGrp="1"/>
          </p:cNvSpPr>
          <p:nvPr>
            <p:ph idx="1"/>
          </p:nvPr>
        </p:nvSpPr>
        <p:spPr/>
        <p:txBody>
          <a:bodyPr/>
          <a:lstStyle/>
          <a:p>
            <a:r>
              <a:rPr lang="en-US" dirty="0"/>
              <a:t>Here, we will use minimal implementation to understand autoscaling capabilities</a:t>
            </a:r>
          </a:p>
          <a:p>
            <a:r>
              <a:rPr lang="en-US" dirty="0"/>
              <a:t>In later chapters, we will enhance this implementation with containers and cluster management solutions</a:t>
            </a:r>
          </a:p>
          <a:p>
            <a:r>
              <a:rPr lang="en-US" dirty="0"/>
              <a:t>Ansible, Marathon, and Kubernetes are some of the tools useful in building this capability.</a:t>
            </a:r>
          </a:p>
        </p:txBody>
      </p:sp>
    </p:spTree>
    <p:extLst>
      <p:ext uri="{BB962C8B-B14F-4D97-AF65-F5344CB8AC3E}">
        <p14:creationId xmlns:p14="http://schemas.microsoft.com/office/powerpoint/2010/main" val="1098363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680F-ACA9-44A1-8E86-F0FA4FB8D466}"/>
              </a:ext>
            </a:extLst>
          </p:cNvPr>
          <p:cNvSpPr>
            <a:spLocks noGrp="1"/>
          </p:cNvSpPr>
          <p:nvPr>
            <p:ph type="title"/>
          </p:nvPr>
        </p:nvSpPr>
        <p:spPr/>
        <p:txBody>
          <a:bodyPr/>
          <a:lstStyle/>
          <a:p>
            <a:r>
              <a:rPr lang="en-US" b="1" dirty="0"/>
              <a:t>Understanding the deployment topology</a:t>
            </a:r>
            <a:endParaRPr lang="en-US" dirty="0"/>
          </a:p>
        </p:txBody>
      </p:sp>
      <p:sp>
        <p:nvSpPr>
          <p:cNvPr id="3" name="Content Placeholder 2">
            <a:extLst>
              <a:ext uri="{FF2B5EF4-FFF2-40B4-BE49-F238E27FC236}">
                <a16:creationId xmlns:a16="http://schemas.microsoft.com/office/drawing/2014/main" id="{9C71FEB0-C08C-4063-BA52-F9CF45F3AF0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C2BC904-6279-4139-A2A3-F7CE7C0D4971}"/>
              </a:ext>
            </a:extLst>
          </p:cNvPr>
          <p:cNvPicPr>
            <a:picLocks noChangeAspect="1"/>
          </p:cNvPicPr>
          <p:nvPr/>
        </p:nvPicPr>
        <p:blipFill>
          <a:blip r:embed="rId3"/>
          <a:stretch>
            <a:fillRect/>
          </a:stretch>
        </p:blipFill>
        <p:spPr>
          <a:xfrm>
            <a:off x="2403443" y="1930401"/>
            <a:ext cx="7865338" cy="4791528"/>
          </a:xfrm>
          <a:prstGeom prst="rect">
            <a:avLst/>
          </a:prstGeom>
        </p:spPr>
      </p:pic>
    </p:spTree>
    <p:extLst>
      <p:ext uri="{BB962C8B-B14F-4D97-AF65-F5344CB8AC3E}">
        <p14:creationId xmlns:p14="http://schemas.microsoft.com/office/powerpoint/2010/main" val="140879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08E4-18A2-4D39-BAEE-FF941C39BB84}"/>
              </a:ext>
            </a:extLst>
          </p:cNvPr>
          <p:cNvSpPr>
            <a:spLocks noGrp="1"/>
          </p:cNvSpPr>
          <p:nvPr>
            <p:ph type="title"/>
          </p:nvPr>
        </p:nvSpPr>
        <p:spPr/>
        <p:txBody>
          <a:bodyPr/>
          <a:lstStyle/>
          <a:p>
            <a:r>
              <a:rPr lang="en-US" dirty="0"/>
              <a:t>Objective … ?</a:t>
            </a:r>
          </a:p>
        </p:txBody>
      </p:sp>
      <p:sp>
        <p:nvSpPr>
          <p:cNvPr id="3" name="Content Placeholder 2">
            <a:extLst>
              <a:ext uri="{FF2B5EF4-FFF2-40B4-BE49-F238E27FC236}">
                <a16:creationId xmlns:a16="http://schemas.microsoft.com/office/drawing/2014/main" id="{FB4ABD50-BBE5-44F8-9D44-1D983EF76B4C}"/>
              </a:ext>
            </a:extLst>
          </p:cNvPr>
          <p:cNvSpPr>
            <a:spLocks noGrp="1"/>
          </p:cNvSpPr>
          <p:nvPr>
            <p:ph idx="1"/>
          </p:nvPr>
        </p:nvSpPr>
        <p:spPr/>
        <p:txBody>
          <a:bodyPr/>
          <a:lstStyle/>
          <a:p>
            <a:r>
              <a:rPr lang="en-US" dirty="0"/>
              <a:t>Our objective is to scale out any services when there is increase in traffic flow using four VMs, </a:t>
            </a:r>
            <a:r>
              <a:rPr lang="en-US" b="1" dirty="0"/>
              <a:t>VM5 </a:t>
            </a:r>
            <a:r>
              <a:rPr lang="en-US" dirty="0"/>
              <a:t>through </a:t>
            </a:r>
            <a:r>
              <a:rPr lang="en-US" b="1" dirty="0"/>
              <a:t>VM8</a:t>
            </a:r>
            <a:r>
              <a:rPr lang="en-US" dirty="0"/>
              <a:t>, and scale down when there is not enough load. </a:t>
            </a:r>
          </a:p>
          <a:p>
            <a:r>
              <a:rPr lang="en-US" dirty="0"/>
              <a:t>The execution flow:</a:t>
            </a:r>
          </a:p>
        </p:txBody>
      </p:sp>
      <p:pic>
        <p:nvPicPr>
          <p:cNvPr id="4" name="Picture 3">
            <a:extLst>
              <a:ext uri="{FF2B5EF4-FFF2-40B4-BE49-F238E27FC236}">
                <a16:creationId xmlns:a16="http://schemas.microsoft.com/office/drawing/2014/main" id="{EF63EF77-B9DA-4519-8B5B-90947DD60D1B}"/>
              </a:ext>
            </a:extLst>
          </p:cNvPr>
          <p:cNvPicPr>
            <a:picLocks noChangeAspect="1"/>
          </p:cNvPicPr>
          <p:nvPr/>
        </p:nvPicPr>
        <p:blipFill>
          <a:blip r:embed="rId3"/>
          <a:stretch>
            <a:fillRect/>
          </a:stretch>
        </p:blipFill>
        <p:spPr>
          <a:xfrm>
            <a:off x="4216599" y="3076575"/>
            <a:ext cx="6019800" cy="3781425"/>
          </a:xfrm>
          <a:prstGeom prst="rect">
            <a:avLst/>
          </a:prstGeom>
        </p:spPr>
      </p:pic>
    </p:spTree>
    <p:extLst>
      <p:ext uri="{BB962C8B-B14F-4D97-AF65-F5344CB8AC3E}">
        <p14:creationId xmlns:p14="http://schemas.microsoft.com/office/powerpoint/2010/main" val="2719656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DB34-A1D2-4FFB-8540-35CE3AACECE2}"/>
              </a:ext>
            </a:extLst>
          </p:cNvPr>
          <p:cNvSpPr>
            <a:spLocks noGrp="1"/>
          </p:cNvSpPr>
          <p:nvPr>
            <p:ph type="title"/>
          </p:nvPr>
        </p:nvSpPr>
        <p:spPr/>
        <p:txBody>
          <a:bodyPr/>
          <a:lstStyle/>
          <a:p>
            <a:r>
              <a:rPr lang="en-US" dirty="0"/>
              <a:t>Flowchart of what to be done …?</a:t>
            </a:r>
          </a:p>
        </p:txBody>
      </p:sp>
      <p:sp>
        <p:nvSpPr>
          <p:cNvPr id="3" name="Content Placeholder 2">
            <a:extLst>
              <a:ext uri="{FF2B5EF4-FFF2-40B4-BE49-F238E27FC236}">
                <a16:creationId xmlns:a16="http://schemas.microsoft.com/office/drawing/2014/main" id="{32E59636-E38B-4878-B7B5-C6DD03296A0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2FA17BB-2EE6-4D16-A0B7-8E0941D508C5}"/>
              </a:ext>
            </a:extLst>
          </p:cNvPr>
          <p:cNvPicPr>
            <a:picLocks noChangeAspect="1"/>
          </p:cNvPicPr>
          <p:nvPr/>
        </p:nvPicPr>
        <p:blipFill>
          <a:blip r:embed="rId2"/>
          <a:stretch>
            <a:fillRect/>
          </a:stretch>
        </p:blipFill>
        <p:spPr>
          <a:xfrm>
            <a:off x="793048" y="1930400"/>
            <a:ext cx="8480954" cy="4817372"/>
          </a:xfrm>
          <a:prstGeom prst="rect">
            <a:avLst/>
          </a:prstGeom>
        </p:spPr>
      </p:pic>
    </p:spTree>
    <p:extLst>
      <p:ext uri="{BB962C8B-B14F-4D97-AF65-F5344CB8AC3E}">
        <p14:creationId xmlns:p14="http://schemas.microsoft.com/office/powerpoint/2010/main" val="2536632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30F4-7A33-463C-B73A-3B7C428BA23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227F60-D73B-4377-A614-CD05DCF8DC43}"/>
              </a:ext>
            </a:extLst>
          </p:cNvPr>
          <p:cNvSpPr>
            <a:spLocks noGrp="1"/>
          </p:cNvSpPr>
          <p:nvPr>
            <p:ph idx="1"/>
          </p:nvPr>
        </p:nvSpPr>
        <p:spPr/>
        <p:txBody>
          <a:bodyPr/>
          <a:lstStyle/>
          <a:p>
            <a:r>
              <a:rPr lang="en-US" dirty="0"/>
              <a:t>For related code, check our pages [278-282] of </a:t>
            </a:r>
            <a:r>
              <a:rPr lang="en-US"/>
              <a:t>the book</a:t>
            </a:r>
          </a:p>
        </p:txBody>
      </p:sp>
    </p:spTree>
    <p:extLst>
      <p:ext uri="{BB962C8B-B14F-4D97-AF65-F5344CB8AC3E}">
        <p14:creationId xmlns:p14="http://schemas.microsoft.com/office/powerpoint/2010/main" val="86896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89A5-61A5-4F3F-B973-B8F9BDAC6353}"/>
              </a:ext>
            </a:extLst>
          </p:cNvPr>
          <p:cNvSpPr>
            <a:spLocks noGrp="1"/>
          </p:cNvSpPr>
          <p:nvPr>
            <p:ph type="title"/>
          </p:nvPr>
        </p:nvSpPr>
        <p:spPr>
          <a:xfrm>
            <a:off x="0" y="0"/>
            <a:ext cx="8596668" cy="1320800"/>
          </a:xfrm>
        </p:spPr>
        <p:txBody>
          <a:bodyPr/>
          <a:lstStyle/>
          <a:p>
            <a:r>
              <a:rPr lang="en-US" b="1" dirty="0"/>
              <a:t>microservice capability model</a:t>
            </a:r>
            <a:endParaRPr lang="en-US" dirty="0"/>
          </a:p>
        </p:txBody>
      </p:sp>
      <p:sp>
        <p:nvSpPr>
          <p:cNvPr id="3" name="Content Placeholder 2">
            <a:extLst>
              <a:ext uri="{FF2B5EF4-FFF2-40B4-BE49-F238E27FC236}">
                <a16:creationId xmlns:a16="http://schemas.microsoft.com/office/drawing/2014/main" id="{464EC031-F915-40DB-BB79-47F111AE080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B82FDF3-0E08-449F-B29D-DC2FFB59F467}"/>
              </a:ext>
            </a:extLst>
          </p:cNvPr>
          <p:cNvPicPr>
            <a:picLocks noChangeAspect="1"/>
          </p:cNvPicPr>
          <p:nvPr/>
        </p:nvPicPr>
        <p:blipFill>
          <a:blip r:embed="rId2"/>
          <a:stretch>
            <a:fillRect/>
          </a:stretch>
        </p:blipFill>
        <p:spPr>
          <a:xfrm>
            <a:off x="320419" y="816638"/>
            <a:ext cx="9310497" cy="6041362"/>
          </a:xfrm>
          <a:prstGeom prst="rect">
            <a:avLst/>
          </a:prstGeom>
        </p:spPr>
      </p:pic>
    </p:spTree>
    <p:extLst>
      <p:ext uri="{BB962C8B-B14F-4D97-AF65-F5344CB8AC3E}">
        <p14:creationId xmlns:p14="http://schemas.microsoft.com/office/powerpoint/2010/main" val="49269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6DCD-3FAE-45CB-B1FE-8F54F72D9AC3}"/>
              </a:ext>
            </a:extLst>
          </p:cNvPr>
          <p:cNvSpPr>
            <a:spLocks noGrp="1"/>
          </p:cNvSpPr>
          <p:nvPr>
            <p:ph type="title"/>
          </p:nvPr>
        </p:nvSpPr>
        <p:spPr/>
        <p:txBody>
          <a:bodyPr/>
          <a:lstStyle/>
          <a:p>
            <a:r>
              <a:rPr lang="en-US" b="1" dirty="0"/>
              <a:t>Scaling microservices with Spring Cloud </a:t>
            </a:r>
            <a:endParaRPr lang="en-US" dirty="0"/>
          </a:p>
        </p:txBody>
      </p:sp>
      <p:sp>
        <p:nvSpPr>
          <p:cNvPr id="3" name="Content Placeholder 2">
            <a:extLst>
              <a:ext uri="{FF2B5EF4-FFF2-40B4-BE49-F238E27FC236}">
                <a16:creationId xmlns:a16="http://schemas.microsoft.com/office/drawing/2014/main" id="{125D0CCD-9950-4304-A26A-0B109FF0E1B7}"/>
              </a:ext>
            </a:extLst>
          </p:cNvPr>
          <p:cNvSpPr>
            <a:spLocks noGrp="1"/>
          </p:cNvSpPr>
          <p:nvPr>
            <p:ph idx="1"/>
          </p:nvPr>
        </p:nvSpPr>
        <p:spPr/>
        <p:txBody>
          <a:bodyPr/>
          <a:lstStyle/>
          <a:p>
            <a:r>
              <a:rPr lang="en-US" dirty="0"/>
              <a:t>Old Approach: (Clustering Approach)</a:t>
            </a:r>
          </a:p>
          <a:p>
            <a:pPr lvl="1"/>
            <a:r>
              <a:rPr lang="en-US" dirty="0"/>
              <a:t>In JEE application servers, the server instances' IP addresses are more or less statically configured in a load balancer</a:t>
            </a:r>
          </a:p>
          <a:p>
            <a:pPr lvl="1"/>
            <a:r>
              <a:rPr lang="en-US" dirty="0"/>
              <a:t>That’s why cluster approach is not the best solution for automatic scaling in Internet-scale deployments</a:t>
            </a:r>
          </a:p>
          <a:p>
            <a:pPr lvl="1"/>
            <a:r>
              <a:rPr lang="en-US" dirty="0"/>
              <a:t>Clusters have to have exactly the same version of binaries on all cluster nodes. </a:t>
            </a:r>
          </a:p>
          <a:p>
            <a:pPr lvl="1"/>
            <a:r>
              <a:rPr lang="en-US" dirty="0"/>
              <a:t>Failure of one cluster node can poison other nodes due to the tight dependency between nodes</a:t>
            </a:r>
          </a:p>
        </p:txBody>
      </p:sp>
    </p:spTree>
    <p:extLst>
      <p:ext uri="{BB962C8B-B14F-4D97-AF65-F5344CB8AC3E}">
        <p14:creationId xmlns:p14="http://schemas.microsoft.com/office/powerpoint/2010/main" val="40796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6DCD-3FAE-45CB-B1FE-8F54F72D9AC3}"/>
              </a:ext>
            </a:extLst>
          </p:cNvPr>
          <p:cNvSpPr>
            <a:spLocks noGrp="1"/>
          </p:cNvSpPr>
          <p:nvPr>
            <p:ph type="title"/>
          </p:nvPr>
        </p:nvSpPr>
        <p:spPr/>
        <p:txBody>
          <a:bodyPr/>
          <a:lstStyle/>
          <a:p>
            <a:r>
              <a:rPr lang="en-US" b="1" dirty="0"/>
              <a:t>Scaling microservices with Spring Cloud </a:t>
            </a:r>
            <a:endParaRPr lang="en-US" dirty="0"/>
          </a:p>
        </p:txBody>
      </p:sp>
      <p:sp>
        <p:nvSpPr>
          <p:cNvPr id="3" name="Content Placeholder 2">
            <a:extLst>
              <a:ext uri="{FF2B5EF4-FFF2-40B4-BE49-F238E27FC236}">
                <a16:creationId xmlns:a16="http://schemas.microsoft.com/office/drawing/2014/main" id="{125D0CCD-9950-4304-A26A-0B109FF0E1B7}"/>
              </a:ext>
            </a:extLst>
          </p:cNvPr>
          <p:cNvSpPr>
            <a:spLocks noGrp="1"/>
          </p:cNvSpPr>
          <p:nvPr>
            <p:ph idx="1"/>
          </p:nvPr>
        </p:nvSpPr>
        <p:spPr/>
        <p:txBody>
          <a:bodyPr/>
          <a:lstStyle/>
          <a:p>
            <a:r>
              <a:rPr lang="en-US" dirty="0"/>
              <a:t>New Approach: (Registry Approach)</a:t>
            </a:r>
          </a:p>
          <a:p>
            <a:pPr lvl="1"/>
            <a:r>
              <a:rPr lang="en-US" dirty="0"/>
              <a:t>The registry approach decouples the service instances</a:t>
            </a:r>
          </a:p>
          <a:p>
            <a:pPr lvl="1"/>
            <a:r>
              <a:rPr lang="en-US" dirty="0"/>
              <a:t>It eliminates the need to manually maintain service addresses in the load balancer or configure virtual IPs</a:t>
            </a:r>
          </a:p>
        </p:txBody>
      </p:sp>
      <p:pic>
        <p:nvPicPr>
          <p:cNvPr id="4" name="Picture 3">
            <a:extLst>
              <a:ext uri="{FF2B5EF4-FFF2-40B4-BE49-F238E27FC236}">
                <a16:creationId xmlns:a16="http://schemas.microsoft.com/office/drawing/2014/main" id="{A3E98BD5-2F4F-46E9-BE9D-9446EDAF1ECA}"/>
              </a:ext>
            </a:extLst>
          </p:cNvPr>
          <p:cNvPicPr>
            <a:picLocks noChangeAspect="1"/>
          </p:cNvPicPr>
          <p:nvPr/>
        </p:nvPicPr>
        <p:blipFill>
          <a:blip r:embed="rId3"/>
          <a:stretch>
            <a:fillRect/>
          </a:stretch>
        </p:blipFill>
        <p:spPr>
          <a:xfrm>
            <a:off x="1250339" y="3604626"/>
            <a:ext cx="7412326" cy="3253374"/>
          </a:xfrm>
          <a:prstGeom prst="rect">
            <a:avLst/>
          </a:prstGeom>
        </p:spPr>
      </p:pic>
    </p:spTree>
    <p:extLst>
      <p:ext uri="{BB962C8B-B14F-4D97-AF65-F5344CB8AC3E}">
        <p14:creationId xmlns:p14="http://schemas.microsoft.com/office/powerpoint/2010/main" val="183345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BBCA-83AF-4B1D-932E-77B03E8AA29B}"/>
              </a:ext>
            </a:extLst>
          </p:cNvPr>
          <p:cNvSpPr>
            <a:spLocks noGrp="1"/>
          </p:cNvSpPr>
          <p:nvPr>
            <p:ph type="title"/>
          </p:nvPr>
        </p:nvSpPr>
        <p:spPr/>
        <p:txBody>
          <a:bodyPr/>
          <a:lstStyle/>
          <a:p>
            <a:r>
              <a:rPr lang="en-US" dirty="0"/>
              <a:t>Problems with this approach?</a:t>
            </a:r>
          </a:p>
        </p:txBody>
      </p:sp>
      <p:sp>
        <p:nvSpPr>
          <p:cNvPr id="3" name="Content Placeholder 2">
            <a:extLst>
              <a:ext uri="{FF2B5EF4-FFF2-40B4-BE49-F238E27FC236}">
                <a16:creationId xmlns:a16="http://schemas.microsoft.com/office/drawing/2014/main" id="{32E54CDA-BE81-4A73-BBF6-9527DDC21CBD}"/>
              </a:ext>
            </a:extLst>
          </p:cNvPr>
          <p:cNvSpPr>
            <a:spLocks noGrp="1"/>
          </p:cNvSpPr>
          <p:nvPr>
            <p:ph idx="1"/>
          </p:nvPr>
        </p:nvSpPr>
        <p:spPr/>
        <p:txBody>
          <a:bodyPr/>
          <a:lstStyle/>
          <a:p>
            <a:r>
              <a:rPr lang="en-US" dirty="0"/>
              <a:t>When there is need for an additional microservice instance, a </a:t>
            </a:r>
            <a:r>
              <a:rPr lang="en-US" b="1" u="sng" dirty="0"/>
              <a:t>manual task </a:t>
            </a:r>
            <a:r>
              <a:rPr lang="en-US" dirty="0"/>
              <a:t>is required to kick off a new instance</a:t>
            </a:r>
          </a:p>
        </p:txBody>
      </p:sp>
    </p:spTree>
    <p:extLst>
      <p:ext uri="{BB962C8B-B14F-4D97-AF65-F5344CB8AC3E}">
        <p14:creationId xmlns:p14="http://schemas.microsoft.com/office/powerpoint/2010/main" val="196534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820B-CD3C-414F-A39A-5AB3415D6BBC}"/>
              </a:ext>
            </a:extLst>
          </p:cNvPr>
          <p:cNvSpPr>
            <a:spLocks noGrp="1"/>
          </p:cNvSpPr>
          <p:nvPr>
            <p:ph type="title"/>
          </p:nvPr>
        </p:nvSpPr>
        <p:spPr>
          <a:xfrm>
            <a:off x="0" y="0"/>
            <a:ext cx="8596668" cy="1320800"/>
          </a:xfrm>
        </p:spPr>
        <p:txBody>
          <a:bodyPr/>
          <a:lstStyle/>
          <a:p>
            <a:r>
              <a:rPr lang="en-US" b="1" dirty="0"/>
              <a:t>Understanding the concept of</a:t>
            </a:r>
            <a:br>
              <a:rPr lang="en-US" b="1" dirty="0"/>
            </a:br>
            <a:r>
              <a:rPr lang="en-US" b="1" dirty="0"/>
              <a:t>autoscaling</a:t>
            </a:r>
            <a:endParaRPr lang="en-US" dirty="0"/>
          </a:p>
        </p:txBody>
      </p:sp>
      <p:sp>
        <p:nvSpPr>
          <p:cNvPr id="3" name="Content Placeholder 2">
            <a:extLst>
              <a:ext uri="{FF2B5EF4-FFF2-40B4-BE49-F238E27FC236}">
                <a16:creationId xmlns:a16="http://schemas.microsoft.com/office/drawing/2014/main" id="{459CDEFC-3493-4389-8935-1E40FD1A709A}"/>
              </a:ext>
            </a:extLst>
          </p:cNvPr>
          <p:cNvSpPr>
            <a:spLocks noGrp="1"/>
          </p:cNvSpPr>
          <p:nvPr>
            <p:ph idx="1"/>
          </p:nvPr>
        </p:nvSpPr>
        <p:spPr>
          <a:xfrm>
            <a:off x="387645" y="1344921"/>
            <a:ext cx="8596668" cy="3880773"/>
          </a:xfrm>
        </p:spPr>
        <p:txBody>
          <a:bodyPr/>
          <a:lstStyle/>
          <a:p>
            <a:r>
              <a:rPr lang="en-US" dirty="0"/>
              <a:t>Autoscaling is an approach to automatically scaling out instances based on the resource usage to meet the SLAs by replicating the services to be scaled</a:t>
            </a:r>
          </a:p>
          <a:p>
            <a:r>
              <a:rPr lang="en-US" dirty="0"/>
              <a:t>This approach is often called </a:t>
            </a:r>
            <a:r>
              <a:rPr lang="en-US" b="1" dirty="0">
                <a:effectLst>
                  <a:outerShdw blurRad="38100" dist="38100" dir="2700000" algn="tl">
                    <a:srgbClr val="000000">
                      <a:alpha val="43137"/>
                    </a:srgbClr>
                  </a:outerShdw>
                </a:effectLst>
              </a:rPr>
              <a:t>elasticity</a:t>
            </a:r>
          </a:p>
          <a:p>
            <a:r>
              <a:rPr lang="en-US" dirty="0"/>
              <a:t>It is also called </a:t>
            </a:r>
            <a:r>
              <a:rPr lang="en-US" b="1" dirty="0">
                <a:effectLst>
                  <a:outerShdw blurRad="38100" dist="38100" dir="2700000" algn="tl">
                    <a:srgbClr val="000000">
                      <a:alpha val="43137"/>
                    </a:srgbClr>
                  </a:outerShdw>
                </a:effectLst>
              </a:rPr>
              <a:t>dynamic resource provisioning and deprovisioning</a:t>
            </a:r>
            <a:r>
              <a:rPr lang="en-US" dirty="0"/>
              <a:t>.</a:t>
            </a:r>
            <a:endParaRPr lang="en-US"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834BBFD0-9EE5-423C-8CD0-F643DF7E932B}"/>
              </a:ext>
            </a:extLst>
          </p:cNvPr>
          <p:cNvPicPr>
            <a:picLocks noChangeAspect="1"/>
          </p:cNvPicPr>
          <p:nvPr/>
        </p:nvPicPr>
        <p:blipFill>
          <a:blip r:embed="rId3"/>
          <a:stretch>
            <a:fillRect/>
          </a:stretch>
        </p:blipFill>
        <p:spPr>
          <a:xfrm>
            <a:off x="1226441" y="3429000"/>
            <a:ext cx="6919076" cy="3593389"/>
          </a:xfrm>
          <a:prstGeom prst="rect">
            <a:avLst/>
          </a:prstGeom>
        </p:spPr>
      </p:pic>
    </p:spTree>
    <p:extLst>
      <p:ext uri="{BB962C8B-B14F-4D97-AF65-F5344CB8AC3E}">
        <p14:creationId xmlns:p14="http://schemas.microsoft.com/office/powerpoint/2010/main" val="240650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27C0-D441-4276-BCE4-9C2BAF2A9D04}"/>
              </a:ext>
            </a:extLst>
          </p:cNvPr>
          <p:cNvSpPr>
            <a:spLocks noGrp="1"/>
          </p:cNvSpPr>
          <p:nvPr>
            <p:ph type="title"/>
          </p:nvPr>
        </p:nvSpPr>
        <p:spPr/>
        <p:txBody>
          <a:bodyPr/>
          <a:lstStyle/>
          <a:p>
            <a:r>
              <a:rPr lang="en-US" b="1" dirty="0"/>
              <a:t>Why autoscaling ?</a:t>
            </a:r>
            <a:endParaRPr lang="en-US" dirty="0"/>
          </a:p>
        </p:txBody>
      </p:sp>
      <p:sp>
        <p:nvSpPr>
          <p:cNvPr id="3" name="Content Placeholder 2">
            <a:extLst>
              <a:ext uri="{FF2B5EF4-FFF2-40B4-BE49-F238E27FC236}">
                <a16:creationId xmlns:a16="http://schemas.microsoft.com/office/drawing/2014/main" id="{8D28505D-683B-42C8-A259-E6761542EC43}"/>
              </a:ext>
            </a:extLst>
          </p:cNvPr>
          <p:cNvSpPr>
            <a:spLocks noGrp="1"/>
          </p:cNvSpPr>
          <p:nvPr>
            <p:ph idx="1"/>
          </p:nvPr>
        </p:nvSpPr>
        <p:spPr/>
        <p:txBody>
          <a:bodyPr/>
          <a:lstStyle/>
          <a:p>
            <a:r>
              <a:rPr lang="en-US" dirty="0"/>
              <a:t>In traditional deployments, administrators reserve a set of servers against each application</a:t>
            </a:r>
          </a:p>
          <a:p>
            <a:r>
              <a:rPr lang="en-US" dirty="0"/>
              <a:t>This prefixed server allocation may result in underutilized servers.</a:t>
            </a:r>
          </a:p>
          <a:p>
            <a:r>
              <a:rPr lang="en-US" dirty="0"/>
              <a:t>Idle servers cannot be utilized even when neighboring services struggle for additional resources.</a:t>
            </a:r>
          </a:p>
          <a:p>
            <a:r>
              <a:rPr lang="en-US" dirty="0"/>
              <a:t>Pre-allocating a fixed number of servers to each of the microservices is not cost effective.</a:t>
            </a:r>
          </a:p>
          <a:p>
            <a:endParaRPr lang="en-US" dirty="0"/>
          </a:p>
        </p:txBody>
      </p:sp>
    </p:spTree>
    <p:extLst>
      <p:ext uri="{BB962C8B-B14F-4D97-AF65-F5344CB8AC3E}">
        <p14:creationId xmlns:p14="http://schemas.microsoft.com/office/powerpoint/2010/main" val="49945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EE62-8D88-483A-9193-22FA7FF69AF7}"/>
              </a:ext>
            </a:extLst>
          </p:cNvPr>
          <p:cNvSpPr>
            <a:spLocks noGrp="1"/>
          </p:cNvSpPr>
          <p:nvPr>
            <p:ph type="title"/>
          </p:nvPr>
        </p:nvSpPr>
        <p:spPr/>
        <p:txBody>
          <a:bodyPr/>
          <a:lstStyle/>
          <a:p>
            <a:r>
              <a:rPr lang="en-US" dirty="0"/>
              <a:t>Benefits of Autoscaling</a:t>
            </a:r>
          </a:p>
        </p:txBody>
      </p:sp>
      <p:sp>
        <p:nvSpPr>
          <p:cNvPr id="3" name="Content Placeholder 2">
            <a:extLst>
              <a:ext uri="{FF2B5EF4-FFF2-40B4-BE49-F238E27FC236}">
                <a16:creationId xmlns:a16="http://schemas.microsoft.com/office/drawing/2014/main" id="{43C65648-15EA-4967-9E49-0A9887C217A9}"/>
              </a:ext>
            </a:extLst>
          </p:cNvPr>
          <p:cNvSpPr>
            <a:spLocks noGrp="1"/>
          </p:cNvSpPr>
          <p:nvPr>
            <p:ph idx="1"/>
          </p:nvPr>
        </p:nvSpPr>
        <p:spPr/>
        <p:txBody>
          <a:bodyPr/>
          <a:lstStyle/>
          <a:p>
            <a:r>
              <a:rPr lang="en-US" dirty="0"/>
              <a:t>With autoscaling, server pre-allocation is no longer required</a:t>
            </a:r>
          </a:p>
          <a:p>
            <a:r>
              <a:rPr lang="en-US" dirty="0"/>
              <a:t>Microservices can be dynamically moved across the available server instances by optimally using the resources:</a:t>
            </a:r>
          </a:p>
        </p:txBody>
      </p:sp>
      <p:pic>
        <p:nvPicPr>
          <p:cNvPr id="4" name="Picture 3">
            <a:extLst>
              <a:ext uri="{FF2B5EF4-FFF2-40B4-BE49-F238E27FC236}">
                <a16:creationId xmlns:a16="http://schemas.microsoft.com/office/drawing/2014/main" id="{7F72A7DF-BBA7-4E80-B2E7-492EEFC31D8A}"/>
              </a:ext>
            </a:extLst>
          </p:cNvPr>
          <p:cNvPicPr>
            <a:picLocks noChangeAspect="1"/>
          </p:cNvPicPr>
          <p:nvPr/>
        </p:nvPicPr>
        <p:blipFill>
          <a:blip r:embed="rId3"/>
          <a:stretch>
            <a:fillRect/>
          </a:stretch>
        </p:blipFill>
        <p:spPr>
          <a:xfrm>
            <a:off x="1561584" y="3385221"/>
            <a:ext cx="6544447" cy="3472779"/>
          </a:xfrm>
          <a:prstGeom prst="rect">
            <a:avLst/>
          </a:prstGeom>
        </p:spPr>
      </p:pic>
    </p:spTree>
    <p:extLst>
      <p:ext uri="{BB962C8B-B14F-4D97-AF65-F5344CB8AC3E}">
        <p14:creationId xmlns:p14="http://schemas.microsoft.com/office/powerpoint/2010/main" val="1844557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443</TotalTime>
  <Words>2816</Words>
  <Application>Microsoft Office PowerPoint</Application>
  <PresentationFormat>Widescreen</PresentationFormat>
  <Paragraphs>244</Paragraphs>
  <Slides>28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Microservices</vt:lpstr>
      <vt:lpstr>Agenda</vt:lpstr>
      <vt:lpstr>microservice capability model</vt:lpstr>
      <vt:lpstr>Scaling microservices with Spring Cloud </vt:lpstr>
      <vt:lpstr>Scaling microservices with Spring Cloud </vt:lpstr>
      <vt:lpstr>Problems with this approach?</vt:lpstr>
      <vt:lpstr>Understanding the concept of autoscaling</vt:lpstr>
      <vt:lpstr>Why autoscaling ?</vt:lpstr>
      <vt:lpstr>Benefits of Autoscaling</vt:lpstr>
      <vt:lpstr>Benefits of Autoscaling</vt:lpstr>
      <vt:lpstr>Benefits of Autoscaling</vt:lpstr>
      <vt:lpstr>Different autoscaling models</vt:lpstr>
      <vt:lpstr>Autoscaling Application</vt:lpstr>
      <vt:lpstr>Autoscaling the infrastructure</vt:lpstr>
      <vt:lpstr>Autoscaling in the cloud</vt:lpstr>
      <vt:lpstr>Autoscaling approaches</vt:lpstr>
      <vt:lpstr>Scaling with resource constraints</vt:lpstr>
      <vt:lpstr>Scaling during specific time periods</vt:lpstr>
      <vt:lpstr>Scaling based on the message queue length</vt:lpstr>
      <vt:lpstr>Scaling based on business parameters</vt:lpstr>
      <vt:lpstr>Predictive autoscaling</vt:lpstr>
      <vt:lpstr>What’s next … ?</vt:lpstr>
      <vt:lpstr>The capabilities required for an autoscaling system</vt:lpstr>
      <vt:lpstr>Implementing a custom life cycle manager using Spring Boot</vt:lpstr>
      <vt:lpstr>Understanding the deployment topology</vt:lpstr>
      <vt:lpstr>Objective … ?</vt:lpstr>
      <vt:lpstr>Flowchart of what to be done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Hisham, Ahmed</dc:creator>
  <cp:lastModifiedBy>Hisham, Ahmed</cp:lastModifiedBy>
  <cp:revision>50</cp:revision>
  <dcterms:created xsi:type="dcterms:W3CDTF">2018-02-28T13:48:39Z</dcterms:created>
  <dcterms:modified xsi:type="dcterms:W3CDTF">2018-03-04T14:55:10Z</dcterms:modified>
</cp:coreProperties>
</file>