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5565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82960-D244-405F-8D32-1C34EFBDBA8E}" type="datetimeFigureOut">
              <a:rPr lang="en-US" smtClean="0"/>
              <a:t>2/22/2018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18D06-C415-4CA3-8734-BA287B0683AB}" type="slidenum">
              <a:rPr lang="en-US" smtClean="0"/>
              <a:t>‹#›</a:t>
            </a:fld>
            <a:endParaRPr lang="en-US"/>
          </a:p>
        </p:txBody>
      </p:sp>
    </p:spTree>
    <p:extLst>
      <p:ext uri="{BB962C8B-B14F-4D97-AF65-F5344CB8AC3E}">
        <p14:creationId xmlns:p14="http://schemas.microsoft.com/office/powerpoint/2010/main" val="65884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archnetworking.techtarget.com/definition/protoco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hatis.techtarget.com/definition/DCOM-Distributed-Component-Object-Model" TargetMode="External"/><Relationship Id="rId5" Type="http://schemas.openxmlformats.org/officeDocument/2006/relationships/hyperlink" Target="http://searchsqlserver.techtarget.com/definition/CORBA" TargetMode="External"/><Relationship Id="rId4" Type="http://schemas.openxmlformats.org/officeDocument/2006/relationships/hyperlink" Target="http://searchcio-midmarket.techtarget.com/definition/distributed"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table_storage" TargetMode="External"/><Relationship Id="rId13" Type="http://schemas.openxmlformats.org/officeDocument/2006/relationships/hyperlink" Target="https://en.wikipedia.org/wiki/Database_transaction" TargetMode="External"/><Relationship Id="rId3" Type="http://schemas.openxmlformats.org/officeDocument/2006/relationships/hyperlink" Target="https://en.wikipedia.org/wiki/Atomic_commit" TargetMode="External"/><Relationship Id="rId7" Type="http://schemas.openxmlformats.org/officeDocument/2006/relationships/hyperlink" Target="https://en.wikipedia.org/wiki/Consensus_(computer_science)" TargetMode="External"/><Relationship Id="rId12" Type="http://schemas.openxmlformats.org/officeDocument/2006/relationships/hyperlink" Target="https://en.wikipedia.org/wiki/Serializability" TargetMode="External"/><Relationship Id="rId2" Type="http://schemas.openxmlformats.org/officeDocument/2006/relationships/slide" Target="../slides/slide7.xml"/><Relationship Id="rId16" Type="http://schemas.openxmlformats.org/officeDocument/2006/relationships/hyperlink" Target="https://en.wikipedia.org/wiki/Deadlock" TargetMode="External"/><Relationship Id="rId1" Type="http://schemas.openxmlformats.org/officeDocument/2006/relationships/notesMaster" Target="../notesMasters/notesMaster1.xml"/><Relationship Id="rId6" Type="http://schemas.openxmlformats.org/officeDocument/2006/relationships/hyperlink" Target="https://en.wikipedia.org/wiki/Commit_(data_management)" TargetMode="External"/><Relationship Id="rId11" Type="http://schemas.openxmlformats.org/officeDocument/2006/relationships/hyperlink" Target="https://en.wikipedia.org/wiki/Concurrency_control" TargetMode="External"/><Relationship Id="rId5" Type="http://schemas.openxmlformats.org/officeDocument/2006/relationships/hyperlink" Target="https://en.wikipedia.org/wiki/Distributed_transaction" TargetMode="External"/><Relationship Id="rId15" Type="http://schemas.openxmlformats.org/officeDocument/2006/relationships/hyperlink" Target="https://en.wikipedia.org/wiki/Lock_(computer_science)" TargetMode="External"/><Relationship Id="rId10" Type="http://schemas.openxmlformats.org/officeDocument/2006/relationships/hyperlink" Target="https://en.wikipedia.org/wiki/Two-phase_locking" TargetMode="External"/><Relationship Id="rId4" Type="http://schemas.openxmlformats.org/officeDocument/2006/relationships/hyperlink" Target="https://en.wikipedia.org/wiki/Distributed_algorithm" TargetMode="External"/><Relationship Id="rId9" Type="http://schemas.openxmlformats.org/officeDocument/2006/relationships/hyperlink" Target="https://en.wikipedia.org/wiki/Write_ahead_logging" TargetMode="External"/><Relationship Id="rId14" Type="http://schemas.openxmlformats.org/officeDocument/2006/relationships/hyperlink" Target="https://en.wikipedia.org/wiki/Schedule_(computer_scien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current solution is automating certain customer-facing functions as well as certain internally facing functions.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Pre-flight </a:t>
            </a:r>
            <a:r>
              <a:rPr lang="en-US" sz="1200" b="0" i="0" u="none" strike="noStrike" kern="1200" baseline="0" dirty="0">
                <a:solidFill>
                  <a:schemeClr val="tx1"/>
                </a:solidFill>
                <a:latin typeface="+mn-lt"/>
                <a:ea typeface="+mn-ea"/>
                <a:cs typeface="+mn-cs"/>
              </a:rPr>
              <a:t>functions include the planning phase, used for preparing flight schedules, plans, aircrafts, and so on.</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Post-flight </a:t>
            </a:r>
            <a:r>
              <a:rPr lang="en-US" sz="1200" b="0" i="0" u="none" strike="noStrike" kern="1200" baseline="0" dirty="0">
                <a:solidFill>
                  <a:schemeClr val="tx1"/>
                </a:solidFill>
                <a:latin typeface="+mn-lt"/>
                <a:ea typeface="+mn-ea"/>
                <a:cs typeface="+mn-cs"/>
              </a:rPr>
              <a:t>functions are used by the back office for revenue management, accounting, and so 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Search </a:t>
            </a:r>
            <a:r>
              <a:rPr lang="en-US" sz="1200" b="0" i="0" u="none" strike="noStrike" kern="1200" baseline="0" dirty="0">
                <a:solidFill>
                  <a:schemeClr val="tx1"/>
                </a:solidFill>
                <a:latin typeface="+mn-lt"/>
                <a:ea typeface="+mn-ea"/>
                <a:cs typeface="+mn-cs"/>
              </a:rPr>
              <a:t>and </a:t>
            </a:r>
            <a:r>
              <a:rPr lang="en-US" sz="1200" b="1" i="0" u="none" strike="noStrike" kern="1200" baseline="0" dirty="0">
                <a:solidFill>
                  <a:schemeClr val="tx1"/>
                </a:solidFill>
                <a:latin typeface="+mn-lt"/>
                <a:ea typeface="+mn-ea"/>
                <a:cs typeface="+mn-cs"/>
              </a:rPr>
              <a:t>Reserve </a:t>
            </a:r>
            <a:r>
              <a:rPr lang="en-US" sz="1200" b="0" i="0" u="none" strike="noStrike" kern="1200" baseline="0" dirty="0">
                <a:solidFill>
                  <a:schemeClr val="tx1"/>
                </a:solidFill>
                <a:latin typeface="+mn-lt"/>
                <a:ea typeface="+mn-ea"/>
                <a:cs typeface="+mn-cs"/>
              </a:rPr>
              <a:t>functions are part of the online seat reservation process, and the </a:t>
            </a:r>
            <a:r>
              <a:rPr lang="en-US" sz="1200" b="1" i="0" u="none" strike="noStrike" kern="1200" baseline="0" dirty="0">
                <a:solidFill>
                  <a:schemeClr val="tx1"/>
                </a:solidFill>
                <a:latin typeface="+mn-lt"/>
                <a:ea typeface="+mn-ea"/>
                <a:cs typeface="+mn-cs"/>
              </a:rPr>
              <a:t>Check-in </a:t>
            </a:r>
            <a:r>
              <a:rPr lang="en-US" sz="1200" b="0" i="0" u="none" strike="noStrike" kern="1200" baseline="0" dirty="0">
                <a:solidFill>
                  <a:schemeClr val="tx1"/>
                </a:solidFill>
                <a:latin typeface="+mn-lt"/>
                <a:ea typeface="+mn-ea"/>
                <a:cs typeface="+mn-cs"/>
              </a:rPr>
              <a:t>function is the process of accepting passengers at the airport. </a:t>
            </a:r>
          </a:p>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Check-in </a:t>
            </a:r>
            <a:r>
              <a:rPr lang="en-US" sz="1200" b="0" i="0" u="none" strike="noStrike" kern="1200" baseline="0" dirty="0">
                <a:solidFill>
                  <a:schemeClr val="tx1"/>
                </a:solidFill>
                <a:latin typeface="+mn-lt"/>
                <a:ea typeface="+mn-ea"/>
                <a:cs typeface="+mn-cs"/>
              </a:rPr>
              <a:t>function is also accessible to the end users over the Internet for online check-in.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cross marks at the beginning of the arrows in the preceding diagram indicate that they are disconnected, and occur at different timelines. For example, passengers</a:t>
            </a:r>
          </a:p>
          <a:p>
            <a:r>
              <a:rPr lang="en-US" sz="1200" b="0" i="0" u="none" strike="noStrike" kern="1200" baseline="0" dirty="0">
                <a:solidFill>
                  <a:schemeClr val="tx1"/>
                </a:solidFill>
                <a:latin typeface="+mn-lt"/>
                <a:ea typeface="+mn-ea"/>
                <a:cs typeface="+mn-cs"/>
              </a:rPr>
              <a:t>are allowed to book 360 days in advance, whereas the check-in generally happens 24 hours before flight departure.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4</a:t>
            </a:fld>
            <a:endParaRPr lang="en-US"/>
          </a:p>
        </p:txBody>
      </p:sp>
    </p:spTree>
    <p:extLst>
      <p:ext uri="{BB962C8B-B14F-4D97-AF65-F5344CB8AC3E}">
        <p14:creationId xmlns:p14="http://schemas.microsoft.com/office/powerpoint/2010/main" val="1377740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Some of the complex data-centric logic written at the middle layer was not performing well, causing slow response, memory issues, and thread-blocking issues.</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17</a:t>
            </a:fld>
            <a:endParaRPr lang="en-US"/>
          </a:p>
        </p:txBody>
      </p:sp>
    </p:spTree>
    <p:extLst>
      <p:ext uri="{BB962C8B-B14F-4D97-AF65-F5344CB8AC3E}">
        <p14:creationId xmlns:p14="http://schemas.microsoft.com/office/powerpoint/2010/main" val="262728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Each microservice will hold the data store, the business logic, and the presentation layer.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approach is to build a number of web portal applications targeting specific user communities such as customer facing, front office, and back office.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advantage of this approach lies in the </a:t>
            </a:r>
            <a:r>
              <a:rPr lang="en-US" sz="1200" b="1" i="0" u="none" strike="noStrike" kern="1200" baseline="0" dirty="0">
                <a:solidFill>
                  <a:schemeClr val="tx1"/>
                </a:solidFill>
                <a:latin typeface="+mn-lt"/>
                <a:ea typeface="+mn-ea"/>
                <a:cs typeface="+mn-cs"/>
              </a:rPr>
              <a:t>flexibility for modeling</a:t>
            </a:r>
            <a:r>
              <a:rPr lang="en-US" sz="1200" b="0" i="0" u="none" strike="noStrike" kern="1200" baseline="0" dirty="0">
                <a:solidFill>
                  <a:schemeClr val="tx1"/>
                </a:solidFill>
                <a:latin typeface="+mn-lt"/>
                <a:ea typeface="+mn-ea"/>
                <a:cs typeface="+mn-cs"/>
              </a:rPr>
              <a:t>, and also in the</a:t>
            </a:r>
            <a:r>
              <a:rPr lang="en-US" sz="1200" b="1" i="0" u="none" strike="noStrike" kern="1200" baseline="0" dirty="0">
                <a:solidFill>
                  <a:schemeClr val="tx1"/>
                </a:solidFill>
                <a:latin typeface="+mn-lt"/>
                <a:ea typeface="+mn-ea"/>
                <a:cs typeface="+mn-cs"/>
              </a:rPr>
              <a:t> possibility to treat different communities differently</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the </a:t>
            </a:r>
            <a:r>
              <a:rPr lang="en-US" sz="1200" b="1" i="0" u="none" strike="noStrike" kern="1200" baseline="0" dirty="0">
                <a:solidFill>
                  <a:schemeClr val="tx1"/>
                </a:solidFill>
                <a:latin typeface="+mn-lt"/>
                <a:ea typeface="+mn-ea"/>
                <a:cs typeface="+mn-cs"/>
              </a:rPr>
              <a:t>policies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architecture</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testing</a:t>
            </a:r>
            <a:r>
              <a:rPr lang="en-US" sz="1200" b="0" i="0" u="none" strike="noStrike" kern="1200" baseline="0" dirty="0">
                <a:solidFill>
                  <a:schemeClr val="tx1"/>
                </a:solidFill>
                <a:latin typeface="+mn-lt"/>
                <a:ea typeface="+mn-ea"/>
                <a:cs typeface="+mn-cs"/>
              </a:rPr>
              <a:t> approaches for the Internet facing layer are different from the intranet-facing web application. </a:t>
            </a:r>
          </a:p>
          <a:p>
            <a:endParaRPr lang="en-US" sz="1200" b="0" i="0" u="none" strike="noStrike" kern="1200" baseline="0" dirty="0">
              <a:solidFill>
                <a:schemeClr val="tx1"/>
              </a:solidFill>
              <a:latin typeface="+mn-lt"/>
              <a:ea typeface="+mn-ea"/>
              <a:cs typeface="+mn-cs"/>
            </a:endParaRPr>
          </a:p>
          <a:p>
            <a:r>
              <a:rPr lang="en-US" sz="1200" b="0" i="0" u="sng" strike="noStrike" kern="1200" baseline="0" dirty="0">
                <a:solidFill>
                  <a:schemeClr val="tx1"/>
                </a:solidFill>
                <a:effectLst>
                  <a:outerShdw blurRad="38100" dist="38100" dir="2700000" algn="tl">
                    <a:srgbClr val="000000">
                      <a:alpha val="43137"/>
                    </a:srgbClr>
                  </a:outerShdw>
                </a:effectLst>
                <a:latin typeface="+mn-lt"/>
                <a:ea typeface="+mn-ea"/>
                <a:cs typeface="+mn-cs"/>
              </a:rPr>
              <a:t>Internet-facing applications may take advantage of </a:t>
            </a:r>
            <a:r>
              <a:rPr lang="en-US" sz="1200" b="1" i="0" u="sng" strike="noStrike" kern="1200" baseline="0" dirty="0">
                <a:solidFill>
                  <a:schemeClr val="tx1"/>
                </a:solidFill>
                <a:effectLst>
                  <a:outerShdw blurRad="38100" dist="38100" dir="2700000" algn="tl">
                    <a:srgbClr val="000000">
                      <a:alpha val="43137"/>
                    </a:srgbClr>
                  </a:outerShdw>
                </a:effectLst>
                <a:latin typeface="+mn-lt"/>
                <a:ea typeface="+mn-ea"/>
                <a:cs typeface="+mn-cs"/>
              </a:rPr>
              <a:t>CDNs </a:t>
            </a:r>
            <a:r>
              <a:rPr lang="en-US" sz="1200" b="0" i="0" u="sng" strike="noStrike" kern="1200" baseline="0" dirty="0">
                <a:solidFill>
                  <a:schemeClr val="tx1"/>
                </a:solidFill>
                <a:effectLst>
                  <a:outerShdw blurRad="38100" dist="38100" dir="2700000" algn="tl">
                    <a:srgbClr val="000000">
                      <a:alpha val="43137"/>
                    </a:srgbClr>
                  </a:outerShdw>
                </a:effectLst>
                <a:latin typeface="+mn-lt"/>
                <a:ea typeface="+mn-ea"/>
                <a:cs typeface="+mn-cs"/>
              </a:rPr>
              <a:t>(</a:t>
            </a:r>
            <a:r>
              <a:rPr lang="en-US" sz="1200" b="1" i="0" u="sng" strike="noStrike" kern="1200" baseline="0" dirty="0">
                <a:solidFill>
                  <a:schemeClr val="tx1"/>
                </a:solidFill>
                <a:effectLst>
                  <a:outerShdw blurRad="38100" dist="38100" dir="2700000" algn="tl">
                    <a:srgbClr val="000000">
                      <a:alpha val="43137"/>
                    </a:srgbClr>
                  </a:outerShdw>
                </a:effectLst>
                <a:latin typeface="+mn-lt"/>
                <a:ea typeface="+mn-ea"/>
                <a:cs typeface="+mn-cs"/>
              </a:rPr>
              <a:t>Content Delivery Networks</a:t>
            </a:r>
            <a:r>
              <a:rPr lang="en-US" sz="1200" b="0" i="0" u="sng" strike="noStrike" kern="1200" baseline="0" dirty="0">
                <a:solidFill>
                  <a:schemeClr val="tx1"/>
                </a:solidFill>
                <a:effectLst>
                  <a:outerShdw blurRad="38100" dist="38100" dir="2700000" algn="tl">
                    <a:srgbClr val="000000">
                      <a:alpha val="43137"/>
                    </a:srgbClr>
                  </a:outerShdw>
                </a:effectLst>
                <a:latin typeface="+mn-lt"/>
                <a:ea typeface="+mn-ea"/>
                <a:cs typeface="+mn-cs"/>
              </a:rPr>
              <a:t>) to move pages as close to the customer as possible, </a:t>
            </a:r>
          </a:p>
          <a:p>
            <a:r>
              <a:rPr lang="en-US" sz="1200" b="0" i="0" u="sng" strike="noStrike" kern="1200" baseline="0" dirty="0">
                <a:solidFill>
                  <a:schemeClr val="tx1"/>
                </a:solidFill>
                <a:effectLst>
                  <a:outerShdw blurRad="38100" dist="38100" dir="2700000" algn="tl">
                    <a:srgbClr val="000000">
                      <a:alpha val="43137"/>
                    </a:srgbClr>
                  </a:outerShdw>
                </a:effectLst>
                <a:latin typeface="+mn-lt"/>
                <a:ea typeface="+mn-ea"/>
                <a:cs typeface="+mn-cs"/>
              </a:rPr>
              <a:t>whereas intranet applications could serve pages directly from the data center.</a:t>
            </a:r>
            <a:endParaRPr lang="en-US" u="sng"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E2718D06-C415-4CA3-8734-BA287B0683AB}" type="slidenum">
              <a:rPr lang="en-US" smtClean="0"/>
              <a:t>18</a:t>
            </a:fld>
            <a:endParaRPr lang="en-US"/>
          </a:p>
        </p:txBody>
      </p:sp>
    </p:spTree>
    <p:extLst>
      <p:ext uri="{BB962C8B-B14F-4D97-AF65-F5344CB8AC3E}">
        <p14:creationId xmlns:p14="http://schemas.microsoft.com/office/powerpoint/2010/main" val="107623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Service dependencies</a:t>
            </a:r>
          </a:p>
          <a:p>
            <a:pPr lvl="1"/>
            <a:r>
              <a:rPr lang="en-US" sz="1200" kern="1200" dirty="0">
                <a:solidFill>
                  <a:schemeClr val="tx1"/>
                </a:solidFill>
                <a:latin typeface="+mn-lt"/>
                <a:ea typeface="+mn-ea"/>
                <a:cs typeface="+mn-cs"/>
              </a:rPr>
              <a:t>Dependencies are better known</a:t>
            </a:r>
          </a:p>
          <a:p>
            <a:pPr lvl="1"/>
            <a:r>
              <a:rPr lang="en-US" dirty="0"/>
              <a:t>Lessons from the monolithic application helps architects and developers to design a better system.</a:t>
            </a:r>
            <a:endParaRPr lang="en-US" b="1" dirty="0"/>
          </a:p>
          <a:p>
            <a:r>
              <a:rPr lang="en-US" b="1" dirty="0"/>
              <a:t>Physical boundaries</a:t>
            </a:r>
          </a:p>
          <a:p>
            <a:pPr lvl="1"/>
            <a:r>
              <a:rPr lang="en-US" dirty="0"/>
              <a:t>Microservices enforce physical boundaries in all areas including the data store, the business logic, and the presentation layer.</a:t>
            </a:r>
            <a:endParaRPr lang="en-US" b="1" dirty="0"/>
          </a:p>
          <a:p>
            <a:r>
              <a:rPr lang="en-US" b="1" dirty="0"/>
              <a:t>Selective scaling</a:t>
            </a:r>
          </a:p>
          <a:p>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This provides a much more cost-effective scaling mechanism compared to the Y-scale approach used in the monolithic scenario</a:t>
            </a:r>
            <a:endParaRPr lang="en-US" b="1" dirty="0"/>
          </a:p>
          <a:p>
            <a:r>
              <a:rPr lang="en-US" b="1" dirty="0"/>
              <a:t>Technology obsolescence</a:t>
            </a:r>
          </a:p>
          <a:p>
            <a:pPr lvl="1"/>
            <a:r>
              <a:rPr lang="en-US" dirty="0"/>
              <a:t>Technology migrations could be applied at a microservices level rather than at the overall application level.</a:t>
            </a:r>
          </a:p>
          <a:p>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19</a:t>
            </a:fld>
            <a:endParaRPr lang="en-US"/>
          </a:p>
        </p:txBody>
      </p:sp>
    </p:spTree>
    <p:extLst>
      <p:ext uri="{BB962C8B-B14F-4D97-AF65-F5344CB8AC3E}">
        <p14:creationId xmlns:p14="http://schemas.microsoft.com/office/powerpoint/2010/main" val="263808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best way to address this problem is to establish a transition plan, and gradually migrate the functions as microservices. At every step, a microservice will be created outside of the monolithic application, and traffic will be diverted to the new service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21</a:t>
            </a:fld>
            <a:endParaRPr lang="en-US"/>
          </a:p>
        </p:txBody>
      </p:sp>
    </p:spTree>
    <p:extLst>
      <p:ext uri="{BB962C8B-B14F-4D97-AF65-F5344CB8AC3E}">
        <p14:creationId xmlns:p14="http://schemas.microsoft.com/office/powerpoint/2010/main" val="1021902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applied this, it may leave a hole in the consistent state of the application, but this will be addressed later on.</a:t>
            </a:r>
          </a:p>
        </p:txBody>
      </p:sp>
      <p:sp>
        <p:nvSpPr>
          <p:cNvPr id="4" name="Slide Number Placeholder 3"/>
          <p:cNvSpPr>
            <a:spLocks noGrp="1"/>
          </p:cNvSpPr>
          <p:nvPr>
            <p:ph type="sldNum" sz="quarter" idx="10"/>
          </p:nvPr>
        </p:nvSpPr>
        <p:spPr/>
        <p:txBody>
          <a:bodyPr/>
          <a:lstStyle/>
          <a:p>
            <a:fld id="{E2718D06-C415-4CA3-8734-BA287B0683AB}" type="slidenum">
              <a:rPr lang="en-US" smtClean="0"/>
              <a:t>28</a:t>
            </a:fld>
            <a:endParaRPr lang="en-US"/>
          </a:p>
        </p:txBody>
      </p:sp>
    </p:spTree>
    <p:extLst>
      <p:ext uri="{BB962C8B-B14F-4D97-AF65-F5344CB8AC3E}">
        <p14:creationId xmlns:p14="http://schemas.microsoft.com/office/powerpoint/2010/main" val="2754348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still a few synchronized calls, which, for the time being, we will keep as they are.</a:t>
            </a:r>
          </a:p>
          <a:p>
            <a:r>
              <a:rPr lang="en-US" sz="1200" b="0" i="0" u="none" strike="noStrike" kern="1200" baseline="0" dirty="0">
                <a:solidFill>
                  <a:schemeClr val="tx1"/>
                </a:solidFill>
                <a:latin typeface="+mn-lt"/>
                <a:ea typeface="+mn-ea"/>
                <a:cs typeface="+mn-cs"/>
              </a:rPr>
              <a:t>By applying all these changes, the final dependency diagram over there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Now we can safely consider each box as a separate “Microservice”.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29</a:t>
            </a:fld>
            <a:endParaRPr lang="en-US"/>
          </a:p>
        </p:txBody>
      </p:sp>
    </p:spTree>
    <p:extLst>
      <p:ext uri="{BB962C8B-B14F-4D97-AF65-F5344CB8AC3E}">
        <p14:creationId xmlns:p14="http://schemas.microsoft.com/office/powerpoint/2010/main" val="895454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sz="1200" b="0" i="0" u="none" strike="noStrike" kern="1200" baseline="0" dirty="0">
                <a:solidFill>
                  <a:schemeClr val="tx1"/>
                </a:solidFill>
                <a:latin typeface="+mn-lt"/>
                <a:ea typeface="+mn-ea"/>
                <a:cs typeface="+mn-cs"/>
              </a:rPr>
              <a:t>will analyze the priorities, and identify the order of migration.</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Dependency</a:t>
            </a:r>
            <a:r>
              <a:rPr lang="en-US" sz="1200" b="0" i="0" u="none" strike="noStrike" kern="1200" baseline="0" dirty="0">
                <a:solidFill>
                  <a:schemeClr val="tx1"/>
                </a:solidFill>
                <a:latin typeface="+mn-lt"/>
                <a:ea typeface="+mn-ea"/>
                <a:cs typeface="+mn-cs"/>
              </a:rPr>
              <a:t>: One of the parameters for deciding the priority is the dependency graph. From the service dependency graph, services with less dependency or no dependency at all are easy to migrate, whereas complex dependencies are way harder. Services with complex dependencies will also need dependent modules to be migrated along with them.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Accounting, Loyalty, CRM, and Boarding have less dependencies as compared to Booking and Check-in. Modules with high dependencies will also have higher risks in their migration.</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Transaction volume</a:t>
            </a:r>
            <a:r>
              <a:rPr lang="en-US" sz="1200" b="0" i="0" u="none" strike="noStrike" kern="1200" baseline="0" dirty="0">
                <a:solidFill>
                  <a:schemeClr val="tx1"/>
                </a:solidFill>
                <a:latin typeface="+mn-lt"/>
                <a:ea typeface="+mn-ea"/>
                <a:cs typeface="+mn-cs"/>
              </a:rPr>
              <a:t>: Another parameter that can be applied is analyzing the transaction volumes. Migrating services with the highest transaction volumes will relieve the load on the existing system. This will have more value from an IT support and maintenance perspective. However, the downside of this approach is the higher risk factor.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stated earlier, Search requests are ten times higher in volume as compared to Booking requests. Requests for Check-in are the third-highest in volume transaction after Search and Booking.</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Resource utilization</a:t>
            </a:r>
            <a:r>
              <a:rPr lang="en-US" sz="1200" b="0" i="0" u="none" strike="noStrike" kern="1200" baseline="0" dirty="0">
                <a:solidFill>
                  <a:schemeClr val="tx1"/>
                </a:solidFill>
                <a:latin typeface="+mn-lt"/>
                <a:ea typeface="+mn-ea"/>
                <a:cs typeface="+mn-cs"/>
              </a:rPr>
              <a:t>: Resource utilization is measured based on the current utilizations such as CPU, memory, connection pools, thread pools, and so on. Migrating resource intensive services out of the legacy system provides relief to other services. This helps the remaining modules to function better.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Flight, Revenue Management, and Accounting are resource-intensive services, as they involve data-intensive transactions such as forecasting, billing, flight schedule changes, and so on.</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Complexity</a:t>
            </a:r>
            <a:r>
              <a:rPr lang="en-US" sz="1200" b="0" i="0" u="none" strike="noStrike" kern="1200" baseline="0" dirty="0">
                <a:solidFill>
                  <a:schemeClr val="tx1"/>
                </a:solidFill>
                <a:latin typeface="+mn-lt"/>
                <a:ea typeface="+mn-ea"/>
                <a:cs typeface="+mn-cs"/>
              </a:rPr>
              <a:t>: Complexity is perhaps measured in terms of the business logic associated with a service such as function points, lines of code, number of tables, number of services, and others. Less complex modules are easy to migrate as compared to the more complex ones.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Booking is extremely complex as compared to the Boarding, Search, and heck-in services.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Business criticality</a:t>
            </a:r>
            <a:r>
              <a:rPr lang="en-US" sz="1200" b="0" i="0" u="none" strike="noStrike" kern="1200" baseline="0" dirty="0">
                <a:solidFill>
                  <a:schemeClr val="tx1"/>
                </a:solidFill>
                <a:latin typeface="+mn-lt"/>
                <a:ea typeface="+mn-ea"/>
                <a:cs typeface="+mn-cs"/>
              </a:rPr>
              <a:t>: The business criticality could be either based on revenue or customer experience. Highly critical modules deliver higher business value.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Booking is the most revenue-generating service from the business stand point, whereas Check-in is business critical as it could lead to flight departure delays, which could lead to revenue loss as well as customer dissatisfaction.</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Velocity of changes</a:t>
            </a:r>
            <a:r>
              <a:rPr lang="en-US" sz="1200" b="0" i="0" u="none" strike="noStrike" kern="1200" baseline="0" dirty="0">
                <a:solidFill>
                  <a:schemeClr val="tx1"/>
                </a:solidFill>
                <a:latin typeface="+mn-lt"/>
                <a:ea typeface="+mn-ea"/>
                <a:cs typeface="+mn-cs"/>
              </a:rPr>
              <a:t>: Velocity of change indicates the number of change requests targeting a function in a short time frame. This translates to speed and agility of delivery. Services with high velocity of change requests are better candidates for migration as compared to stable modules.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Statistics show that Search, Booking, and Fares go through frequent changes, whereas Check-in is the most stable function.</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Innovation</a:t>
            </a:r>
            <a:r>
              <a:rPr lang="en-US" sz="1200" b="0" i="0" u="none" strike="noStrike" kern="1200" baseline="0" dirty="0">
                <a:solidFill>
                  <a:schemeClr val="tx1"/>
                </a:solidFill>
                <a:latin typeface="+mn-lt"/>
                <a:ea typeface="+mn-ea"/>
                <a:cs typeface="+mn-cs"/>
              </a:rPr>
              <a:t>: Services that are part of a disruptive innovative process need to get priority over back office functions that are based on more established business processes. Innovations in legacy systems are harder to achieve as compared to applying innovations in the microservices world.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Most of the innovations are around Search, Booking, Fares, Revenue Management, and Check-in as compared to back office Accounting.</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30</a:t>
            </a:fld>
            <a:endParaRPr lang="en-US"/>
          </a:p>
        </p:txBody>
      </p:sp>
    </p:spTree>
    <p:extLst>
      <p:ext uri="{BB962C8B-B14F-4D97-AF65-F5344CB8AC3E}">
        <p14:creationId xmlns:p14="http://schemas.microsoft.com/office/powerpoint/2010/main" val="1371251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31</a:t>
            </a:fld>
            <a:endParaRPr lang="en-US"/>
          </a:p>
        </p:txBody>
      </p:sp>
    </p:spTree>
    <p:extLst>
      <p:ext uri="{BB962C8B-B14F-4D97-AF65-F5344CB8AC3E}">
        <p14:creationId xmlns:p14="http://schemas.microsoft.com/office/powerpoint/2010/main" val="4003680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will have to make some changes in the existing system to send the fare changes or any inventory changes as events. </a:t>
            </a:r>
          </a:p>
          <a:p>
            <a:r>
              <a:rPr lang="en-US" sz="1200" b="0" i="0" u="none" strike="noStrike" kern="1200" baseline="0" dirty="0">
                <a:solidFill>
                  <a:schemeClr val="tx1"/>
                </a:solidFill>
                <a:latin typeface="+mn-lt"/>
                <a:ea typeface="+mn-ea"/>
                <a:cs typeface="+mn-cs"/>
              </a:rPr>
              <a:t>The Search service then accepts these events, and stores them locally into the local NoSQL store.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33</a:t>
            </a:fld>
            <a:endParaRPr lang="en-US"/>
          </a:p>
        </p:txBody>
      </p:sp>
    </p:spTree>
    <p:extLst>
      <p:ext uri="{BB962C8B-B14F-4D97-AF65-F5344CB8AC3E}">
        <p14:creationId xmlns:p14="http://schemas.microsoft.com/office/powerpoint/2010/main" val="417780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case, the new Booking microservice sends the inventory change events to the Search service.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addition to this, the legacy application also has to send the fare change events to Search. Booking will then store the new Booking service in its My SQL data store.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Booking service has to send the booking events and the inventory events back to the legacy system. This is to ensure that the functions in the legacy system continue to work as before. </a:t>
            </a:r>
          </a:p>
          <a:p>
            <a:r>
              <a:rPr lang="en-US" sz="1200" b="0" i="0" u="none" strike="noStrike" kern="1200" baseline="0" dirty="0">
                <a:solidFill>
                  <a:schemeClr val="tx1"/>
                </a:solidFill>
                <a:latin typeface="+mn-lt"/>
                <a:ea typeface="+mn-ea"/>
                <a:cs typeface="+mn-cs"/>
              </a:rPr>
              <a:t>The simplest approach is to write an update component which accepts the events and updates the old booking records table so that there are no changes required in the other legacy modules.</a:t>
            </a:r>
          </a:p>
          <a:p>
            <a:r>
              <a:rPr lang="en-US" sz="1200" b="0" i="0" u="none" strike="noStrike" kern="1200" baseline="0" dirty="0">
                <a:solidFill>
                  <a:schemeClr val="tx1"/>
                </a:solidFill>
                <a:latin typeface="+mn-lt"/>
                <a:ea typeface="+mn-ea"/>
                <a:cs typeface="+mn-cs"/>
              </a:rPr>
              <a:t>We will continue this until none of the legacy components are referring the booking and inventory data. This will help us minimize changes in the legacy system, and therefore, reduce the risk of failures.</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34</a:t>
            </a:fld>
            <a:endParaRPr lang="en-US"/>
          </a:p>
        </p:txBody>
      </p:sp>
    </p:spTree>
    <p:extLst>
      <p:ext uri="{BB962C8B-B14F-4D97-AF65-F5344CB8AC3E}">
        <p14:creationId xmlns:p14="http://schemas.microsoft.com/office/powerpoint/2010/main" val="423675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done 10 years ago, using state of the art technologies.</a:t>
            </a:r>
          </a:p>
          <a:p>
            <a:endParaRPr lang="en-US" dirty="0"/>
          </a:p>
          <a:p>
            <a:r>
              <a:rPr lang="en-US" sz="1200" b="0" i="0" u="none" strike="noStrike" kern="1200" baseline="0" dirty="0">
                <a:solidFill>
                  <a:schemeClr val="tx1"/>
                </a:solidFill>
                <a:latin typeface="+mn-lt"/>
                <a:ea typeface="+mn-ea"/>
                <a:cs typeface="+mn-cs"/>
              </a:rPr>
              <a:t>The architecture has well-defined boundaries. Also, different concerns are separated into different layers. The web application was developed as an </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-tier, component-based modular system. </a:t>
            </a:r>
          </a:p>
          <a:p>
            <a:r>
              <a:rPr lang="en-US" sz="1200" b="0" i="0" u="none" strike="noStrike" kern="1200" baseline="0" dirty="0">
                <a:solidFill>
                  <a:schemeClr val="tx1"/>
                </a:solidFill>
                <a:latin typeface="+mn-lt"/>
                <a:ea typeface="+mn-ea"/>
                <a:cs typeface="+mn-cs"/>
              </a:rPr>
              <a:t>The functions interact with each other through well-defined service contracts defined in the form of EJB endpoints.</a:t>
            </a:r>
          </a:p>
          <a:p>
            <a:endParaRPr lang="en-US" sz="1200" b="0" i="0" u="none" strike="noStrike" kern="1200" baseline="0" dirty="0">
              <a:solidFill>
                <a:schemeClr val="tx1"/>
              </a:solidFill>
              <a:latin typeface="+mn-lt"/>
              <a:ea typeface="+mn-ea"/>
              <a:cs typeface="+mn-cs"/>
            </a:endParaRPr>
          </a:p>
          <a:p>
            <a:r>
              <a:rPr lang="en-US" dirty="0"/>
              <a:t>IIOP (Internet Inter-ORB Protocol) is a </a:t>
            </a:r>
            <a:r>
              <a:rPr lang="en-US" dirty="0">
                <a:hlinkClick r:id="rId3"/>
              </a:rPr>
              <a:t>protocol</a:t>
            </a:r>
            <a:r>
              <a:rPr lang="en-US" dirty="0"/>
              <a:t> that makes it possible for </a:t>
            </a:r>
            <a:r>
              <a:rPr lang="en-US" dirty="0">
                <a:hlinkClick r:id="rId4"/>
              </a:rPr>
              <a:t>distributed</a:t>
            </a:r>
            <a:r>
              <a:rPr lang="en-US" dirty="0"/>
              <a:t> programs written in different programming languages to communicate over the Internet. IIOP is a critical part of a strategic industry standard, the Common Object Request Broker Architecture (</a:t>
            </a:r>
            <a:r>
              <a:rPr lang="en-US" dirty="0">
                <a:hlinkClick r:id="rId5"/>
              </a:rPr>
              <a:t>CORBA</a:t>
            </a:r>
            <a:r>
              <a:rPr lang="en-US" dirty="0"/>
              <a:t>). Using CORBA's IIOP and related protocols, a company can write programs that will be able to communicate with their own or other company's existing or future programs wherever they are located and without having to understand anything about the program other than its service and a name. CORBA and IIOP are competing with a similar strategy from Microsoft called the Distributed Component Object Model (</a:t>
            </a:r>
            <a:r>
              <a:rPr lang="en-US" dirty="0">
                <a:hlinkClick r:id="rId6"/>
              </a:rPr>
              <a:t>DCOM</a:t>
            </a:r>
            <a:r>
              <a:rPr lang="en-US" dirty="0"/>
              <a:t>). (Microsoft and the Object Management Group, sponsors of CORBA, have agreed to develop software bridges between the two models so that programs designed for CORBA can communicate with programs designed for DCOM.)</a:t>
            </a:r>
          </a:p>
        </p:txBody>
      </p:sp>
      <p:sp>
        <p:nvSpPr>
          <p:cNvPr id="4" name="Slide Number Placeholder 3"/>
          <p:cNvSpPr>
            <a:spLocks noGrp="1"/>
          </p:cNvSpPr>
          <p:nvPr>
            <p:ph type="sldNum" sz="quarter" idx="10"/>
          </p:nvPr>
        </p:nvSpPr>
        <p:spPr/>
        <p:txBody>
          <a:bodyPr/>
          <a:lstStyle/>
          <a:p>
            <a:fld id="{E2718D06-C415-4CA3-8734-BA287B0683AB}" type="slidenum">
              <a:rPr lang="en-US" smtClean="0"/>
              <a:t>6</a:t>
            </a:fld>
            <a:endParaRPr lang="en-US"/>
          </a:p>
        </p:txBody>
      </p:sp>
    </p:spTree>
    <p:extLst>
      <p:ext uri="{BB962C8B-B14F-4D97-AF65-F5344CB8AC3E}">
        <p14:creationId xmlns:p14="http://schemas.microsoft.com/office/powerpoint/2010/main" val="3636375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35</a:t>
            </a:fld>
            <a:endParaRPr lang="en-US"/>
          </a:p>
        </p:txBody>
      </p:sp>
    </p:spTree>
    <p:extLst>
      <p:ext uri="{BB962C8B-B14F-4D97-AF65-F5344CB8AC3E}">
        <p14:creationId xmlns:p14="http://schemas.microsoft.com/office/powerpoint/2010/main" val="1544162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challenge is to synchronize the data between the master and the slave.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subscription mechanism is required for those data caches that change frequently.</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36</a:t>
            </a:fld>
            <a:endParaRPr lang="en-US"/>
          </a:p>
        </p:txBody>
      </p:sp>
    </p:spTree>
    <p:extLst>
      <p:ext uri="{BB962C8B-B14F-4D97-AF65-F5344CB8AC3E}">
        <p14:creationId xmlns:p14="http://schemas.microsoft.com/office/powerpoint/2010/main" val="421725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Assume that the new services are written based on Spring Security with a token-based authorization strategy, whereas the old application uses a custom-built authentication with its local identity store.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Simplest approach is to build a new identity store with an authentication service as a new microservice using Spring Security. This will be used for all our future resource and service protections, for all microservices.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catch here is that the legacy identity store has to be synchronized with the new one.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39</a:t>
            </a:fld>
            <a:endParaRPr lang="en-US"/>
          </a:p>
        </p:txBody>
      </p:sp>
    </p:spTree>
    <p:extLst>
      <p:ext uri="{BB962C8B-B14F-4D97-AF65-F5344CB8AC3E}">
        <p14:creationId xmlns:p14="http://schemas.microsoft.com/office/powerpoint/2010/main" val="1666483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One important question to answer from a testing point of view is </a:t>
            </a:r>
            <a:r>
              <a:rPr lang="en-US" sz="1200" b="1" i="0" u="sng" strike="noStrike" kern="1200" baseline="0" dirty="0">
                <a:solidFill>
                  <a:schemeClr val="tx1"/>
                </a:solidFill>
                <a:effectLst>
                  <a:outerShdw blurRad="38100" dist="38100" dir="2700000" algn="tl">
                    <a:srgbClr val="000000">
                      <a:alpha val="43137"/>
                    </a:srgbClr>
                  </a:outerShdw>
                </a:effectLst>
                <a:latin typeface="+mn-lt"/>
                <a:ea typeface="+mn-ea"/>
                <a:cs typeface="+mn-cs"/>
              </a:rPr>
              <a:t>how can we ensure that all functions work in the same way as before the migration?</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Integration test cases should be written for the services that are getting migrated before the migration or refactoring</a:t>
            </a:r>
            <a:r>
              <a:rPr lang="en-US" sz="1200" b="0" i="0" u="none" strike="noStrike" kern="1200" baseline="0" dirty="0">
                <a:solidFill>
                  <a:schemeClr val="tx1"/>
                </a:solidFill>
                <a:latin typeface="+mn-lt"/>
                <a:ea typeface="+mn-ea"/>
                <a:cs typeface="+mn-cs"/>
              </a:rPr>
              <a:t>. This ensures that once migrated, we get the same expected result, and the behavior of the system remains the same. </a:t>
            </a:r>
          </a:p>
          <a:p>
            <a:r>
              <a:rPr lang="en-US" sz="1200" b="0" i="0" u="none" strike="noStrike" kern="1200" baseline="0" dirty="0">
                <a:solidFill>
                  <a:schemeClr val="tx1"/>
                </a:solidFill>
                <a:latin typeface="+mn-lt"/>
                <a:ea typeface="+mn-ea"/>
                <a:cs typeface="+mn-cs"/>
              </a:rPr>
              <a:t>An automated regression test pack has to be in place, and has to be executed every time we make a change in the new or old system.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each service we need one test against the EJB endpoint, and another one against the microservices endpoint</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40</a:t>
            </a:fld>
            <a:endParaRPr lang="en-US"/>
          </a:p>
        </p:txBody>
      </p:sp>
    </p:spTree>
    <p:extLst>
      <p:ext uri="{BB962C8B-B14F-4D97-AF65-F5344CB8AC3E}">
        <p14:creationId xmlns:p14="http://schemas.microsoft.com/office/powerpoint/2010/main" val="4160853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shaded boxes are core microservices, and the others are supporting microservices.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User management is moved under security in the target architecture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43</a:t>
            </a:fld>
            <a:endParaRPr lang="en-US"/>
          </a:p>
        </p:txBody>
      </p:sp>
    </p:spTree>
    <p:extLst>
      <p:ext uri="{BB962C8B-B14F-4D97-AF65-F5344CB8AC3E}">
        <p14:creationId xmlns:p14="http://schemas.microsoft.com/office/powerpoint/2010/main" val="1364672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UI accesses REST services through a service gateway.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API gateway may be one per microservice or one for many microservices—it depends on what we want</a:t>
            </a:r>
          </a:p>
          <a:p>
            <a:r>
              <a:rPr lang="en-US" sz="1200" b="0" i="0" u="none" strike="noStrike" kern="1200" baseline="0" dirty="0">
                <a:solidFill>
                  <a:schemeClr val="tx1"/>
                </a:solidFill>
                <a:latin typeface="+mn-lt"/>
                <a:ea typeface="+mn-ea"/>
                <a:cs typeface="+mn-cs"/>
              </a:rPr>
              <a:t>to do with the API gateway.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could be one or more rest endpoints exposed by microservices.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These endpoints, in turn, connect to one of the business components within the service.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Business components then execute all the business functions with the help of domain entities.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repository component is used for interacting with the backend data store.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44</a:t>
            </a:fld>
            <a:endParaRPr lang="en-US"/>
          </a:p>
        </p:txBody>
      </p:sp>
    </p:spTree>
    <p:extLst>
      <p:ext uri="{BB962C8B-B14F-4D97-AF65-F5344CB8AC3E}">
        <p14:creationId xmlns:p14="http://schemas.microsoft.com/office/powerpoint/2010/main" val="288992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Let us assume that there is another system in </a:t>
            </a:r>
            <a:r>
              <a:rPr lang="en-US" sz="1200" b="0" i="0" u="none" strike="noStrike" kern="1200" baseline="0" dirty="0" err="1">
                <a:solidFill>
                  <a:schemeClr val="tx1"/>
                </a:solidFill>
                <a:latin typeface="+mn-lt"/>
                <a:ea typeface="+mn-ea"/>
                <a:cs typeface="+mn-cs"/>
              </a:rPr>
              <a:t>BrownField</a:t>
            </a:r>
            <a:r>
              <a:rPr lang="en-US" sz="1200" b="0" i="0" u="none" strike="noStrike" kern="1200" baseline="0" dirty="0">
                <a:solidFill>
                  <a:schemeClr val="tx1"/>
                </a:solidFill>
                <a:latin typeface="+mn-lt"/>
                <a:ea typeface="+mn-ea"/>
                <a:cs typeface="+mn-cs"/>
              </a:rPr>
              <a:t> that needs booking data.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Unfortunately, the system is not capable of subscribing to the booking events that the Booking microservice publishes.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such cases, an </a:t>
            </a:r>
            <a:r>
              <a:rPr lang="en-US" sz="1200" b="1" i="0" u="none" strike="noStrike" kern="1200" baseline="0" dirty="0">
                <a:solidFill>
                  <a:schemeClr val="tx1"/>
                </a:solidFill>
                <a:latin typeface="+mn-lt"/>
                <a:ea typeface="+mn-ea"/>
                <a:cs typeface="+mn-cs"/>
              </a:rPr>
              <a:t>Enterprise Application integration </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EAI</a:t>
            </a:r>
            <a:r>
              <a:rPr lang="en-US" sz="1200" b="0" i="0" u="none" strike="noStrike" kern="1200" baseline="0" dirty="0">
                <a:solidFill>
                  <a:schemeClr val="tx1"/>
                </a:solidFill>
                <a:latin typeface="+mn-lt"/>
                <a:ea typeface="+mn-ea"/>
                <a:cs typeface="+mn-cs"/>
              </a:rPr>
              <a:t>) solution could be employed, which listens to our booking events, and then uses a native adaptor to update the database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46</a:t>
            </a:fld>
            <a:endParaRPr lang="en-US"/>
          </a:p>
        </p:txBody>
      </p:sp>
    </p:spTree>
    <p:extLst>
      <p:ext uri="{BB962C8B-B14F-4D97-AF65-F5344CB8AC3E}">
        <p14:creationId xmlns:p14="http://schemas.microsoft.com/office/powerpoint/2010/main" val="419722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is a synchronous communication between Booking and Fare. </a:t>
            </a:r>
            <a:r>
              <a:rPr lang="en-US" sz="1200" b="1" i="0" u="none" strike="noStrike" kern="1200" baseline="0" dirty="0">
                <a:solidFill>
                  <a:schemeClr val="tx1"/>
                </a:solidFill>
                <a:latin typeface="+mn-lt"/>
                <a:ea typeface="+mn-ea"/>
                <a:cs typeface="+mn-cs"/>
              </a:rPr>
              <a:t>What if the Fare service is not available? </a:t>
            </a:r>
            <a:r>
              <a:rPr lang="en-US" sz="1200" b="0" i="0" u="none" strike="noStrike" kern="1200" baseline="0" dirty="0">
                <a:solidFill>
                  <a:schemeClr val="tx1"/>
                </a:solidFill>
                <a:latin typeface="+mn-lt"/>
                <a:ea typeface="+mn-ea"/>
                <a:cs typeface="+mn-cs"/>
              </a:rPr>
              <a:t>If the Fare service is not available, throwing an error back</a:t>
            </a:r>
          </a:p>
          <a:p>
            <a:r>
              <a:rPr lang="en-US" sz="1200" b="0" i="0" u="none" strike="noStrike" kern="1200" baseline="0" dirty="0">
                <a:solidFill>
                  <a:schemeClr val="tx1"/>
                </a:solidFill>
                <a:latin typeface="+mn-lt"/>
                <a:ea typeface="+mn-ea"/>
                <a:cs typeface="+mn-cs"/>
              </a:rPr>
              <a:t>to the user may cause revenue loss. An alternate thought is to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trust the fare which comes as part of the incoming request</a:t>
            </a:r>
            <a:r>
              <a:rPr lang="en-US" sz="1200" b="0" i="0" u="none" strike="noStrike" kern="1200" baseline="0" dirty="0">
                <a:solidFill>
                  <a:schemeClr val="tx1"/>
                </a:solidFill>
                <a:latin typeface="+mn-lt"/>
                <a:ea typeface="+mn-ea"/>
                <a:cs typeface="+mn-cs"/>
              </a:rPr>
              <a:t>. When we serve search, the search results will</a:t>
            </a:r>
          </a:p>
          <a:p>
            <a:r>
              <a:rPr lang="en-US" sz="1200" b="0" i="0" u="none" strike="noStrike" kern="1200" baseline="0" dirty="0">
                <a:solidFill>
                  <a:schemeClr val="tx1"/>
                </a:solidFill>
                <a:latin typeface="+mn-lt"/>
                <a:ea typeface="+mn-ea"/>
                <a:cs typeface="+mn-cs"/>
              </a:rPr>
              <a:t>have the fare as well. When the user selects a flight and submits, the request will have the selected fare. </a:t>
            </a:r>
          </a:p>
          <a:p>
            <a:r>
              <a:rPr lang="en-US" sz="1200" b="0" i="0" u="none" strike="noStrike" kern="1200" baseline="0" dirty="0">
                <a:solidFill>
                  <a:schemeClr val="tx1"/>
                </a:solidFill>
                <a:latin typeface="+mn-lt"/>
                <a:ea typeface="+mn-ea"/>
                <a:cs typeface="+mn-cs"/>
              </a:rPr>
              <a:t>In case the Fare service is not available, we trust the incoming request,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and accept the Booking. We will use a circuit breaker and a fallback service which simply creates the booking with a special status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and queues the booking for manual action or a system retry.</a:t>
            </a:r>
          </a:p>
          <a:p>
            <a:endPar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endParaRPr>
          </a:p>
          <a:p>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What if creating the booking fails? </a:t>
            </a:r>
            <a:r>
              <a:rPr lang="en-US" sz="1200" b="0" i="0" u="none" strike="noStrike" kern="1200" baseline="0" dirty="0">
                <a:solidFill>
                  <a:schemeClr val="tx1"/>
                </a:solidFill>
                <a:latin typeface="+mn-lt"/>
                <a:ea typeface="+mn-ea"/>
                <a:cs typeface="+mn-cs"/>
              </a:rPr>
              <a:t>If creating a booking fails unexpectedly, a better option is to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throw a message back to the use</a:t>
            </a:r>
            <a:r>
              <a:rPr lang="en-US" sz="1200" b="0" i="0" u="none" strike="noStrike" kern="1200" baseline="0" dirty="0">
                <a:solidFill>
                  <a:schemeClr val="tx1"/>
                </a:solidFill>
                <a:latin typeface="+mn-lt"/>
                <a:ea typeface="+mn-ea"/>
                <a:cs typeface="+mn-cs"/>
              </a:rPr>
              <a:t>r. We could try alternative options, but</a:t>
            </a:r>
          </a:p>
          <a:p>
            <a:r>
              <a:rPr lang="en-US" sz="1200" b="0" i="0" u="none" strike="noStrike" kern="1200" baseline="0" dirty="0">
                <a:solidFill>
                  <a:schemeClr val="tx1"/>
                </a:solidFill>
                <a:latin typeface="+mn-lt"/>
                <a:ea typeface="+mn-ea"/>
                <a:cs typeface="+mn-cs"/>
              </a:rPr>
              <a:t>that could increase the overall complexity of the system</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 The same is applicable for inventory updates.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case of creating a booking and updating the inventory, </a:t>
            </a:r>
            <a:r>
              <a:rPr lang="en-US" sz="1200" b="0" i="0" u="sng" strike="noStrike" kern="1200" baseline="0" dirty="0">
                <a:solidFill>
                  <a:schemeClr val="tx1"/>
                </a:solidFill>
                <a:latin typeface="+mn-lt"/>
                <a:ea typeface="+mn-ea"/>
                <a:cs typeface="+mn-cs"/>
              </a:rPr>
              <a:t>we avoid a situation where a booking is created, and an inventory update somehow fails. </a:t>
            </a:r>
          </a:p>
          <a:p>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As the inventory is critical, it is better to have both, create booking and update inventory, to be in a local transaction</a:t>
            </a:r>
            <a:r>
              <a:rPr lang="en-US" sz="1200" b="0"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This is possible as both components are under the same subsystem.</a:t>
            </a:r>
          </a:p>
          <a:p>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48</a:t>
            </a:fld>
            <a:endParaRPr lang="en-US"/>
          </a:p>
        </p:txBody>
      </p:sp>
    </p:spTree>
    <p:extLst>
      <p:ext uri="{BB962C8B-B14F-4D97-AF65-F5344CB8AC3E}">
        <p14:creationId xmlns:p14="http://schemas.microsoft.com/office/powerpoint/2010/main" val="1938268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Consider a scenario where the Check-in services fail immediately after the Check-in Complete event is sent out.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The other consumers processed this event, but the actual</a:t>
            </a:r>
          </a:p>
          <a:p>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check-in is rolled back</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This is because we are not using a two-phase commit</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case, we need a mechanism for reverting that event. </a:t>
            </a:r>
            <a:r>
              <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rPr>
              <a:t>This could be done by catching the exception, and sending another Check-in Cancelled event.</a:t>
            </a:r>
          </a:p>
          <a:p>
            <a:endParaRPr lang="en-US" sz="1200" b="1" i="0" u="none" strike="noStrike" kern="1200" baseline="0" dirty="0">
              <a:solidFill>
                <a:schemeClr val="tx1"/>
              </a:solidFill>
              <a:effectLst>
                <a:outerShdw blurRad="38100" dist="38100" dir="2700000" algn="tl">
                  <a:srgbClr val="000000">
                    <a:alpha val="43137"/>
                  </a:srgbClr>
                </a:outerShdw>
              </a:effectLst>
              <a:latin typeface="+mn-lt"/>
              <a:ea typeface="+mn-ea"/>
              <a:cs typeface="+mn-cs"/>
            </a:endParaRPr>
          </a:p>
          <a:p>
            <a:r>
              <a:rPr lang="en-US" sz="1200" b="0" i="0" u="none" strike="noStrike" kern="1200" baseline="0" dirty="0">
                <a:solidFill>
                  <a:schemeClr val="tx1"/>
                </a:solidFill>
                <a:latin typeface="+mn-lt"/>
                <a:ea typeface="+mn-ea"/>
                <a:cs typeface="+mn-cs"/>
              </a:rPr>
              <a:t>In this case, note that to minimize the use of compensating transactions, sending the Check-in event is moved towards the end of the Check-in transaction. This reduces</a:t>
            </a:r>
          </a:p>
          <a:p>
            <a:r>
              <a:rPr lang="en-US" sz="1200" b="0" i="0" u="none" strike="noStrike" kern="1200" baseline="0" dirty="0">
                <a:solidFill>
                  <a:schemeClr val="tx1"/>
                </a:solidFill>
                <a:latin typeface="+mn-lt"/>
                <a:ea typeface="+mn-ea"/>
                <a:cs typeface="+mn-cs"/>
              </a:rPr>
              <a:t>the chance of failure after sending out the event.</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E2718D06-C415-4CA3-8734-BA287B0683AB}" type="slidenum">
              <a:rPr lang="en-US" smtClean="0"/>
              <a:t>52</a:t>
            </a:fld>
            <a:endParaRPr lang="en-US"/>
          </a:p>
        </p:txBody>
      </p:sp>
    </p:spTree>
    <p:extLst>
      <p:ext uri="{BB962C8B-B14F-4D97-AF65-F5344CB8AC3E}">
        <p14:creationId xmlns:p14="http://schemas.microsoft.com/office/powerpoint/2010/main" val="1044312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four microservices</a:t>
            </a:r>
          </a:p>
          <a:p>
            <a:r>
              <a:rPr lang="en-US" dirty="0"/>
              <a:t>	</a:t>
            </a:r>
            <a:r>
              <a:rPr lang="en-US" sz="1200" b="0" i="0" u="none" strike="noStrike" kern="1200" baseline="0" dirty="0">
                <a:solidFill>
                  <a:schemeClr val="tx1"/>
                </a:solidFill>
                <a:latin typeface="+mn-lt"/>
                <a:ea typeface="+mn-ea"/>
                <a:cs typeface="+mn-cs"/>
              </a:rPr>
              <a:t>Search, Fare, Booking, and Check-in.</a:t>
            </a:r>
            <a:endParaRPr lang="en-US" dirty="0"/>
          </a:p>
          <a:p>
            <a:r>
              <a:rPr lang="en-US" dirty="0"/>
              <a:t>2- for testing: a testing application is developed using </a:t>
            </a:r>
            <a:r>
              <a:rPr lang="en-US" sz="1200" b="0" i="0" u="none" strike="noStrike" kern="1200" baseline="0" dirty="0">
                <a:solidFill>
                  <a:schemeClr val="tx1"/>
                </a:solidFill>
                <a:latin typeface="+mn-lt"/>
                <a:ea typeface="+mn-ea"/>
                <a:cs typeface="+mn-cs"/>
              </a:rPr>
              <a:t>Spring MVC with </a:t>
            </a:r>
            <a:r>
              <a:rPr lang="en-US" sz="1200" b="0" i="0" u="none" strike="noStrike" kern="1200" baseline="0" dirty="0" err="1">
                <a:solidFill>
                  <a:schemeClr val="tx1"/>
                </a:solidFill>
                <a:latin typeface="+mn-lt"/>
                <a:ea typeface="+mn-ea"/>
                <a:cs typeface="+mn-cs"/>
              </a:rPr>
              <a:t>Thymeleaf</a:t>
            </a:r>
            <a:r>
              <a:rPr lang="en-US" sz="1200" b="0" i="0" u="none" strike="noStrike" kern="1200" baseline="0" dirty="0">
                <a:solidFill>
                  <a:schemeClr val="tx1"/>
                </a:solidFill>
                <a:latin typeface="+mn-lt"/>
                <a:ea typeface="+mn-ea"/>
                <a:cs typeface="+mn-cs"/>
              </a:rPr>
              <a:t> templates</a:t>
            </a:r>
          </a:p>
          <a:p>
            <a:r>
              <a:rPr lang="en-US" sz="1200" b="0" i="0" u="none" strike="noStrike" kern="1200" baseline="0" dirty="0">
                <a:solidFill>
                  <a:schemeClr val="tx1"/>
                </a:solidFill>
                <a:latin typeface="+mn-lt"/>
                <a:ea typeface="+mn-ea"/>
                <a:cs typeface="+mn-cs"/>
              </a:rPr>
              <a:t>3- The asynchronous messaging is implemented with the help of RabbitMQ.</a:t>
            </a:r>
          </a:p>
          <a:p>
            <a:r>
              <a:rPr lang="en-US" sz="1200" b="0" i="0" u="none" strike="noStrike" kern="1200" baseline="0" dirty="0">
                <a:solidFill>
                  <a:schemeClr val="tx1"/>
                </a:solidFill>
                <a:latin typeface="+mn-lt"/>
                <a:ea typeface="+mn-ea"/>
                <a:cs typeface="+mn-cs"/>
              </a:rPr>
              <a:t>4- H2 database is used as the in-memory store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55</a:t>
            </a:fld>
            <a:endParaRPr lang="en-US"/>
          </a:p>
        </p:txBody>
      </p:sp>
    </p:spTree>
    <p:extLst>
      <p:ext uri="{BB962C8B-B14F-4D97-AF65-F5344CB8AC3E}">
        <p14:creationId xmlns:p14="http://schemas.microsoft.com/office/powerpoint/2010/main" val="1861425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two-phase commit protocol</a:t>
            </a:r>
            <a:r>
              <a:rPr lang="en-US" dirty="0"/>
              <a:t> (</a:t>
            </a:r>
            <a:r>
              <a:rPr lang="en-US" b="1" dirty="0"/>
              <a:t>2PC</a:t>
            </a:r>
            <a:r>
              <a:rPr lang="en-US" dirty="0"/>
              <a:t>) is a type of </a:t>
            </a:r>
            <a:r>
              <a:rPr lang="en-US" dirty="0">
                <a:hlinkClick r:id="rId3" tooltip="Atomic commit"/>
              </a:rPr>
              <a:t>atomic commitment protocol</a:t>
            </a:r>
            <a:r>
              <a:rPr lang="en-US" dirty="0"/>
              <a:t> (ACP). It is a </a:t>
            </a:r>
            <a:r>
              <a:rPr lang="en-US" dirty="0">
                <a:hlinkClick r:id="rId4" tooltip="Distributed algorithm"/>
              </a:rPr>
              <a:t>distributed algorithm</a:t>
            </a:r>
            <a:r>
              <a:rPr lang="en-US" dirty="0"/>
              <a:t> that coordinates all the processes that participate in a </a:t>
            </a:r>
            <a:r>
              <a:rPr lang="en-US" dirty="0">
                <a:hlinkClick r:id="rId5" tooltip="Distributed transaction"/>
              </a:rPr>
              <a:t>distributed atomic transaction</a:t>
            </a:r>
            <a:r>
              <a:rPr lang="en-US" dirty="0"/>
              <a:t> on whether to </a:t>
            </a:r>
            <a:r>
              <a:rPr lang="en-US" i="1" dirty="0">
                <a:hlinkClick r:id="rId6" tooltip="Commit (data management)"/>
              </a:rPr>
              <a:t>commit</a:t>
            </a:r>
            <a:r>
              <a:rPr lang="en-US" dirty="0"/>
              <a:t> or </a:t>
            </a:r>
            <a:r>
              <a:rPr lang="en-US" i="1" dirty="0"/>
              <a:t>abort</a:t>
            </a:r>
            <a:r>
              <a:rPr lang="en-US" dirty="0"/>
              <a:t> (</a:t>
            </a:r>
            <a:r>
              <a:rPr lang="en-US" i="1" dirty="0"/>
              <a:t>roll back</a:t>
            </a:r>
            <a:r>
              <a:rPr lang="en-US" dirty="0"/>
              <a:t>) the transaction (it is a specialized type of </a:t>
            </a:r>
            <a:r>
              <a:rPr lang="en-US" dirty="0">
                <a:hlinkClick r:id="rId7" tooltip="Consensus (computer science)"/>
              </a:rPr>
              <a:t>consensus</a:t>
            </a:r>
            <a:r>
              <a:rPr lang="en-US" dirty="0"/>
              <a:t> protocol).</a:t>
            </a:r>
          </a:p>
          <a:p>
            <a:endParaRPr lang="en-US" dirty="0"/>
          </a:p>
          <a:p>
            <a:r>
              <a:rPr lang="en-US" dirty="0"/>
              <a:t>The protocol works in the following manner: one node is a designated </a:t>
            </a:r>
            <a:r>
              <a:rPr lang="en-US" b="1" dirty="0"/>
              <a:t>coordinator</a:t>
            </a:r>
            <a:r>
              <a:rPr lang="en-US" dirty="0"/>
              <a:t>, which is the master site, and the rest of the nodes in the network are designated the </a:t>
            </a:r>
            <a:r>
              <a:rPr lang="en-US" b="1" dirty="0"/>
              <a:t>cohorts</a:t>
            </a:r>
            <a:r>
              <a:rPr lang="en-US" dirty="0"/>
              <a:t>. The protocol assumes that there is </a:t>
            </a:r>
            <a:r>
              <a:rPr lang="en-US" dirty="0">
                <a:hlinkClick r:id="rId8" tooltip="Stable storage"/>
              </a:rPr>
              <a:t>stable storage</a:t>
            </a:r>
            <a:r>
              <a:rPr lang="en-US" dirty="0"/>
              <a:t> at each node with a </a:t>
            </a:r>
            <a:r>
              <a:rPr lang="en-US" dirty="0">
                <a:hlinkClick r:id="rId9" tooltip="Write ahead logging"/>
              </a:rPr>
              <a:t>write-ahead log</a:t>
            </a:r>
            <a:r>
              <a:rPr lang="en-US" dirty="0"/>
              <a:t>, that no node crashes forever, that the data in the write-ahead log is never lost or corrupted in a crash, and that any two nodes can communicate with each other. The last assumption is not too restrictive, as network communication can typically be rerouted. The first two assumptions are much stronger; if a node is totally destroyed then data can be lost.</a:t>
            </a:r>
          </a:p>
          <a:p>
            <a:r>
              <a:rPr lang="en-US" dirty="0"/>
              <a:t>The protocol is initiated by the coordinator after the last step of the transaction has been reached. The cohorts then respond with an </a:t>
            </a:r>
            <a:r>
              <a:rPr lang="en-US" b="1" dirty="0"/>
              <a:t>agreement</a:t>
            </a:r>
            <a:r>
              <a:rPr lang="en-US" dirty="0"/>
              <a:t> message or an </a:t>
            </a:r>
            <a:r>
              <a:rPr lang="en-US" b="1" dirty="0"/>
              <a:t>abort</a:t>
            </a:r>
            <a:r>
              <a:rPr lang="en-US" dirty="0"/>
              <a:t> message depending on whether the transaction has been processed successfully at the cohort.</a:t>
            </a:r>
          </a:p>
          <a:p>
            <a:endParaRPr lang="en-US" dirty="0"/>
          </a:p>
          <a:p>
            <a:endParaRPr lang="en-US" dirty="0"/>
          </a:p>
          <a:p>
            <a:r>
              <a:rPr lang="en-US" dirty="0"/>
              <a:t>The greatest disadvantage of the two-phase commit protocol is that it is a blocking protocol. If the coordinator fails permanently, some cohorts will never resolve their transactions: After a cohort has sent an </a:t>
            </a:r>
            <a:r>
              <a:rPr lang="en-US" b="1" dirty="0"/>
              <a:t>agreement</a:t>
            </a:r>
            <a:r>
              <a:rPr lang="en-US" dirty="0"/>
              <a:t> message to the coordinator, it will block until a </a:t>
            </a:r>
            <a:r>
              <a:rPr lang="en-US" b="1" dirty="0"/>
              <a:t>commit</a:t>
            </a:r>
            <a:r>
              <a:rPr lang="en-US" dirty="0"/>
              <a:t> or </a:t>
            </a:r>
            <a:r>
              <a:rPr lang="en-US" b="1" dirty="0"/>
              <a:t>rollback</a:t>
            </a:r>
            <a:r>
              <a:rPr lang="en-US" dirty="0"/>
              <a:t> is received.</a:t>
            </a:r>
          </a:p>
          <a:p>
            <a:endParaRPr lang="en-US" dirty="0"/>
          </a:p>
          <a:p>
            <a:r>
              <a:rPr lang="en-US" dirty="0"/>
              <a:t>Note that the two-phase commit (2PC) protocol should not be confused with the </a:t>
            </a:r>
            <a:r>
              <a:rPr lang="en-US" dirty="0">
                <a:hlinkClick r:id="rId10" tooltip="Two-phase locking"/>
              </a:rPr>
              <a:t>two-phase locking</a:t>
            </a:r>
            <a:r>
              <a:rPr lang="en-US" dirty="0"/>
              <a:t> (2PL) protocol, a </a:t>
            </a:r>
            <a:r>
              <a:rPr lang="en-US" dirty="0">
                <a:hlinkClick r:id="rId11" tooltip="Concurrency control"/>
              </a:rPr>
              <a:t>concurrency control</a:t>
            </a:r>
            <a:r>
              <a:rPr lang="en-US" dirty="0"/>
              <a:t> protocol, which is a </a:t>
            </a:r>
            <a:r>
              <a:rPr lang="en-US" dirty="0">
                <a:hlinkClick r:id="rId11" tooltip="Concurrency control"/>
              </a:rPr>
              <a:t>concurrency control</a:t>
            </a:r>
            <a:r>
              <a:rPr lang="en-US" dirty="0"/>
              <a:t> method that guarantees </a:t>
            </a:r>
            <a:r>
              <a:rPr lang="en-US" dirty="0">
                <a:hlinkClick r:id="rId12" tooltip="Serializability"/>
              </a:rPr>
              <a:t>serializability</a:t>
            </a:r>
            <a:endParaRPr lang="en-US" dirty="0"/>
          </a:p>
          <a:p>
            <a:r>
              <a:rPr lang="en-US" dirty="0"/>
              <a:t>It is also the name of the resulting set of </a:t>
            </a:r>
            <a:r>
              <a:rPr lang="en-US" dirty="0">
                <a:hlinkClick r:id="rId13" tooltip="Database transaction"/>
              </a:rPr>
              <a:t>database transaction</a:t>
            </a:r>
            <a:r>
              <a:rPr lang="en-US" dirty="0"/>
              <a:t> </a:t>
            </a:r>
            <a:r>
              <a:rPr lang="en-US" dirty="0">
                <a:hlinkClick r:id="rId14" tooltip="Schedule (computer science)"/>
              </a:rPr>
              <a:t>schedules</a:t>
            </a:r>
            <a:r>
              <a:rPr lang="en-US" dirty="0"/>
              <a:t> (histories). The protocol utilizes </a:t>
            </a:r>
            <a:r>
              <a:rPr lang="en-US" dirty="0">
                <a:hlinkClick r:id="rId15" tooltip="Lock (computer science)"/>
              </a:rPr>
              <a:t>locks</a:t>
            </a:r>
            <a:r>
              <a:rPr lang="en-US" dirty="0"/>
              <a:t>, applied by a transaction to data, which may block (interpreted as signals to stop) other transactions from accessing the same data during the transaction's life.</a:t>
            </a:r>
          </a:p>
          <a:p>
            <a:endParaRPr lang="en-US" dirty="0"/>
          </a:p>
          <a:p>
            <a:r>
              <a:rPr lang="en-US" dirty="0"/>
              <a:t>By the 2PL protocol, locks are applied and removed in two phases:</a:t>
            </a:r>
          </a:p>
          <a:p>
            <a:r>
              <a:rPr lang="en-US" dirty="0"/>
              <a:t>	1- Expanding phase: locks are acquired and no locks are released.</a:t>
            </a:r>
          </a:p>
          <a:p>
            <a:r>
              <a:rPr lang="en-US" dirty="0"/>
              <a:t>	2- Shrinking phase: locks are released and no locks are acquired.</a:t>
            </a:r>
          </a:p>
          <a:p>
            <a:endParaRPr lang="en-US" dirty="0"/>
          </a:p>
          <a:p>
            <a:r>
              <a:rPr lang="en-US" dirty="0"/>
              <a:t>Two types of locks are utilized by the basic protocol: </a:t>
            </a:r>
            <a:r>
              <a:rPr lang="en-US" i="1" dirty="0"/>
              <a:t>Shared</a:t>
            </a:r>
            <a:r>
              <a:rPr lang="en-US" dirty="0"/>
              <a:t> and </a:t>
            </a:r>
            <a:r>
              <a:rPr lang="en-US" i="1" dirty="0"/>
              <a:t>Exclusive</a:t>
            </a:r>
            <a:r>
              <a:rPr lang="en-US" dirty="0"/>
              <a:t> locks. Refinements of the basic protocol may utilize more lock types. Using locks that block processes, 2PL may be subject to </a:t>
            </a:r>
            <a:r>
              <a:rPr lang="en-US" dirty="0">
                <a:hlinkClick r:id="rId16" tooltip="Deadlock"/>
              </a:rPr>
              <a:t>deadlocks</a:t>
            </a:r>
            <a:r>
              <a:rPr lang="en-US" dirty="0"/>
              <a:t> that result from the mutual blocking of two or more transactions.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7</a:t>
            </a:fld>
            <a:endParaRPr lang="en-US"/>
          </a:p>
        </p:txBody>
      </p:sp>
    </p:spTree>
    <p:extLst>
      <p:ext uri="{BB962C8B-B14F-4D97-AF65-F5344CB8AC3E}">
        <p14:creationId xmlns:p14="http://schemas.microsoft.com/office/powerpoint/2010/main" val="1544262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preceding diagram, the gray-shaded boxes are treated as different Maven projects, and translate into physical artifacts. </a:t>
            </a:r>
          </a:p>
          <a:p>
            <a:r>
              <a:rPr lang="en-US" sz="1200" b="0" i="0" u="none" strike="noStrike" kern="1200" baseline="0" dirty="0">
                <a:solidFill>
                  <a:schemeClr val="tx1"/>
                </a:solidFill>
                <a:latin typeface="+mn-lt"/>
                <a:ea typeface="+mn-ea"/>
                <a:cs typeface="+mn-cs"/>
              </a:rPr>
              <a:t>Subsystems and components are designed adhering to the </a:t>
            </a:r>
            <a:r>
              <a:rPr lang="en-US" sz="1200" b="0" i="1" u="none" strike="noStrike" kern="1200" baseline="0" dirty="0">
                <a:solidFill>
                  <a:schemeClr val="tx1"/>
                </a:solidFill>
                <a:latin typeface="+mn-lt"/>
                <a:ea typeface="+mn-ea"/>
                <a:cs typeface="+mn-cs"/>
              </a:rPr>
              <a:t>program to an interface </a:t>
            </a:r>
            <a:r>
              <a:rPr lang="en-US" sz="1200" b="0" i="0" u="none" strike="noStrike" kern="1200" baseline="0" dirty="0">
                <a:solidFill>
                  <a:schemeClr val="tx1"/>
                </a:solidFill>
                <a:latin typeface="+mn-lt"/>
                <a:ea typeface="+mn-ea"/>
                <a:cs typeface="+mn-cs"/>
              </a:rPr>
              <a:t>principle. </a:t>
            </a:r>
          </a:p>
          <a:p>
            <a:r>
              <a:rPr lang="en-US" sz="1200" b="0" i="0" u="none" strike="noStrike" kern="1200" baseline="0" dirty="0">
                <a:solidFill>
                  <a:schemeClr val="tx1"/>
                </a:solidFill>
                <a:latin typeface="+mn-lt"/>
                <a:ea typeface="+mn-ea"/>
                <a:cs typeface="+mn-cs"/>
              </a:rPr>
              <a:t>Interfaces are packaged as separate JAR files so that clients are abstracted from the implementations. </a:t>
            </a:r>
          </a:p>
          <a:p>
            <a:r>
              <a:rPr lang="en-US" sz="1200" b="0" i="0" u="none" strike="noStrike" kern="1200" baseline="0" dirty="0">
                <a:solidFill>
                  <a:schemeClr val="tx1"/>
                </a:solidFill>
                <a:latin typeface="+mn-lt"/>
                <a:ea typeface="+mn-ea"/>
                <a:cs typeface="+mn-cs"/>
              </a:rPr>
              <a:t>The complexity of the business logic is buried in the domain model. </a:t>
            </a:r>
          </a:p>
          <a:p>
            <a:r>
              <a:rPr lang="en-US" sz="1200" b="0" i="0" u="none" strike="noStrike" kern="1200" baseline="0" dirty="0">
                <a:solidFill>
                  <a:schemeClr val="tx1"/>
                </a:solidFill>
                <a:latin typeface="+mn-lt"/>
                <a:ea typeface="+mn-ea"/>
                <a:cs typeface="+mn-cs"/>
              </a:rPr>
              <a:t>Local EJBs are used as component interfaces. </a:t>
            </a:r>
          </a:p>
          <a:p>
            <a:r>
              <a:rPr lang="en-US" sz="1200" b="0" i="0" u="none" strike="noStrike" kern="1200" baseline="0" dirty="0">
                <a:solidFill>
                  <a:schemeClr val="tx1"/>
                </a:solidFill>
                <a:latin typeface="+mn-lt"/>
                <a:ea typeface="+mn-ea"/>
                <a:cs typeface="+mn-cs"/>
              </a:rPr>
              <a:t>Finally, all subsystems are packaged into a single all-in-one EAR, and deployed in the application server.</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8</a:t>
            </a:fld>
            <a:endParaRPr lang="en-US"/>
          </a:p>
        </p:txBody>
      </p:sp>
    </p:spTree>
    <p:extLst>
      <p:ext uri="{BB962C8B-B14F-4D97-AF65-F5344CB8AC3E}">
        <p14:creationId xmlns:p14="http://schemas.microsoft.com/office/powerpoint/2010/main" val="156249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web modules and business modules were deployed into separate application server clusters. The application was scaled horizontally by adding more and more application servers to the cluster.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Zero downtime deployments were handled by creating a standby cluster, and gracefully diverting the traffic to that cluster. The standby cluster is destroyed once</a:t>
            </a:r>
          </a:p>
          <a:p>
            <a:r>
              <a:rPr lang="en-US" sz="1200" b="0" i="0" u="none" strike="noStrike" kern="1200" baseline="0" dirty="0">
                <a:solidFill>
                  <a:schemeClr val="tx1"/>
                </a:solidFill>
                <a:latin typeface="+mn-lt"/>
                <a:ea typeface="+mn-ea"/>
                <a:cs typeface="+mn-cs"/>
              </a:rPr>
              <a:t>the primary cluster is patched with the new version and brought back to service.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Most of the database changes were designed for backward compatibility, but breaking changes were promoted with application outages.</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9</a:t>
            </a:fld>
            <a:endParaRPr lang="en-US"/>
          </a:p>
        </p:txBody>
      </p:sp>
    </p:spTree>
    <p:extLst>
      <p:ext uri="{BB962C8B-B14F-4D97-AF65-F5344CB8AC3E}">
        <p14:creationId xmlns:p14="http://schemas.microsoft.com/office/powerpoint/2010/main" val="99616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rapid growth of the business eventually put the application under pressure.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Odd stability issues and performance issues surfaced.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New application releases started breaking the working code.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Moreover, the cost of change and the speed of delivery started impacting the business operations profoundly.</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10</a:t>
            </a:fld>
            <a:endParaRPr lang="en-US"/>
          </a:p>
        </p:txBody>
      </p:sp>
    </p:spTree>
    <p:extLst>
      <p:ext uri="{BB962C8B-B14F-4D97-AF65-F5344CB8AC3E}">
        <p14:creationId xmlns:p14="http://schemas.microsoft.com/office/powerpoint/2010/main" val="2627490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b="0" i="0" u="none" strike="noStrike" kern="1200" baseline="0" dirty="0">
                <a:solidFill>
                  <a:schemeClr val="tx1"/>
                </a:solidFill>
                <a:latin typeface="+mn-lt"/>
                <a:ea typeface="+mn-ea"/>
                <a:cs typeface="+mn-cs"/>
              </a:rPr>
              <a:t>For example, fare is calculated based on the point of origin (city), a flight is between an origin and a destination (airports), check-in is at the origin airport (airport), and so</a:t>
            </a:r>
          </a:p>
          <a:p>
            <a:r>
              <a:rPr lang="en-US" sz="1200" b="0" i="0" u="none" strike="noStrike" kern="1200" baseline="0" dirty="0">
                <a:solidFill>
                  <a:schemeClr val="tx1"/>
                </a:solidFill>
                <a:latin typeface="+mn-lt"/>
                <a:ea typeface="+mn-ea"/>
                <a:cs typeface="+mn-cs"/>
              </a:rPr>
              <a:t>on.</a:t>
            </a:r>
          </a:p>
          <a:p>
            <a:r>
              <a:rPr lang="en-US" sz="1200" b="0" i="0" u="none" strike="noStrike" kern="1200" baseline="0" dirty="0">
                <a:solidFill>
                  <a:schemeClr val="tx1"/>
                </a:solidFill>
                <a:latin typeface="+mn-lt"/>
                <a:ea typeface="+mn-ea"/>
                <a:cs typeface="+mn-cs"/>
              </a:rPr>
              <a:t>* In some functions, the reference data is a part of the information model, whereas in some other functions, it is used for validation purposes.</a:t>
            </a:r>
          </a:p>
          <a:p>
            <a:endParaRPr lang="en-US" dirty="0"/>
          </a:p>
          <a:p>
            <a:r>
              <a:rPr lang="en-US" dirty="0"/>
              <a:t>** </a:t>
            </a:r>
            <a:r>
              <a:rPr lang="en-US" sz="1200" b="0" i="0" u="none" strike="noStrike" kern="1200" baseline="0" dirty="0">
                <a:solidFill>
                  <a:schemeClr val="tx1"/>
                </a:solidFill>
                <a:latin typeface="+mn-lt"/>
                <a:ea typeface="+mn-ea"/>
                <a:cs typeface="+mn-cs"/>
              </a:rPr>
              <a:t>For instance, say a user wishes to see all the flights to a country. In this case, the flow of events could be as follows: find all the cities in the selected country, then all airports in the cities, and then fire a request to get all the flights to the list of resulting airports identified in that country.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architects considered multiple approaches when designing the system.</a:t>
            </a:r>
          </a:p>
          <a:p>
            <a:r>
              <a:rPr lang="en-US" sz="1200" b="0" i="0" u="none" strike="noStrike" kern="1200" baseline="0" dirty="0">
                <a:solidFill>
                  <a:schemeClr val="tx1"/>
                </a:solidFill>
                <a:latin typeface="+mn-lt"/>
                <a:ea typeface="+mn-ea"/>
                <a:cs typeface="+mn-cs"/>
              </a:rPr>
              <a:t>Separating the reference data as an independent subsystem like other subsystems was one of the options considered, but this could lead to performance issues. </a:t>
            </a:r>
          </a:p>
          <a:p>
            <a:r>
              <a:rPr lang="en-US" sz="1200" b="0" i="0" u="none" strike="noStrike" kern="1200" baseline="0" dirty="0">
                <a:solidFill>
                  <a:schemeClr val="tx1"/>
                </a:solidFill>
                <a:latin typeface="+mn-lt"/>
                <a:ea typeface="+mn-ea"/>
                <a:cs typeface="+mn-cs"/>
              </a:rPr>
              <a:t>The team took the decision to follow an exception approach for handling reference data as compared to other transactions. Considering the nature of the query patterns discussed earlier, the approach was to use the reference data as a shared library.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case, the subsystems were allowed to access the reference data directly using pass-by-reference semantic data </a:t>
            </a:r>
            <a:r>
              <a:rPr lang="en-US" sz="1200" b="1" i="0" u="sng" strike="noStrike" kern="1200" baseline="0" dirty="0">
                <a:solidFill>
                  <a:schemeClr val="tx1"/>
                </a:solidFill>
                <a:effectLst>
                  <a:outerShdw blurRad="38100" dist="38100" dir="2700000" algn="tl">
                    <a:srgbClr val="000000">
                      <a:alpha val="43137"/>
                    </a:srgbClr>
                  </a:outerShdw>
                </a:effectLst>
                <a:latin typeface="+mn-lt"/>
                <a:ea typeface="+mn-ea"/>
                <a:cs typeface="+mn-cs"/>
              </a:rPr>
              <a:t>instead of going through the EJB interfaces. </a:t>
            </a:r>
            <a:r>
              <a:rPr lang="en-US" sz="1200" b="0" i="0" u="none" strike="noStrike" kern="1200" baseline="0" dirty="0">
                <a:solidFill>
                  <a:schemeClr val="tx1"/>
                </a:solidFill>
                <a:latin typeface="+mn-lt"/>
                <a:ea typeface="+mn-ea"/>
                <a:cs typeface="+mn-cs"/>
              </a:rPr>
              <a:t>This also meant that irrespective of the subsystems, hibernate entities could use the reference data as a part of their entity relationships (just introduce relationship using hibernate for example)</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14</a:t>
            </a:fld>
            <a:endParaRPr lang="en-US"/>
          </a:p>
        </p:txBody>
      </p:sp>
    </p:spTree>
    <p:extLst>
      <p:ext uri="{BB962C8B-B14F-4D97-AF65-F5344CB8AC3E}">
        <p14:creationId xmlns:p14="http://schemas.microsoft.com/office/powerpoint/2010/main" val="386206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Accounting component requires all booking records for a day, for a given city, from the Booking component to process the day-end billing. The subsystem-based design enforces Accounting to make a service call to Booking to get all booking records for a given city. </a:t>
            </a:r>
          </a:p>
          <a:p>
            <a:r>
              <a:rPr lang="en-US" sz="1200" b="0" i="0" u="none" strike="noStrike" kern="1200" baseline="0" dirty="0">
                <a:solidFill>
                  <a:schemeClr val="tx1"/>
                </a:solidFill>
                <a:latin typeface="+mn-lt"/>
                <a:ea typeface="+mn-ea"/>
                <a:cs typeface="+mn-cs"/>
              </a:rPr>
              <a:t>Assume this results in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booking records. Now, for each booking record, Accounting has to execute a database call to find the applicable rules based on the fare code attached to each booking record. This could result in </a:t>
            </a:r>
            <a:r>
              <a:rPr lang="en-US" sz="1200" b="0" i="1" u="none" strike="noStrike" kern="1200" baseline="0" dirty="0">
                <a:solidFill>
                  <a:schemeClr val="tx1"/>
                </a:solidFill>
                <a:latin typeface="+mn-lt"/>
                <a:ea typeface="+mn-ea"/>
                <a:cs typeface="+mn-cs"/>
              </a:rPr>
              <a:t>N+1 </a:t>
            </a:r>
            <a:r>
              <a:rPr lang="en-US" sz="1200" b="0" i="0" u="none" strike="noStrike" kern="1200" baseline="0" dirty="0">
                <a:solidFill>
                  <a:schemeClr val="tx1"/>
                </a:solidFill>
                <a:latin typeface="+mn-lt"/>
                <a:ea typeface="+mn-ea"/>
                <a:cs typeface="+mn-cs"/>
              </a:rPr>
              <a:t>JDBC calls, which is inefficient.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Workarounds, such as batch queries or parallel and batch executions, are available, but this would lead to increased coding efforts and higher complexity.</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15</a:t>
            </a:fld>
            <a:endParaRPr lang="en-US"/>
          </a:p>
        </p:txBody>
      </p:sp>
    </p:spTree>
    <p:extLst>
      <p:ext uri="{BB962C8B-B14F-4D97-AF65-F5344CB8AC3E}">
        <p14:creationId xmlns:p14="http://schemas.microsoft.com/office/powerpoint/2010/main" val="1909882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Some of the complex data-centric logic written at the middle layer was not performing well, causing slow response, memory issues, and thread-blocking issues.</a:t>
            </a:r>
            <a:endParaRPr lang="en-US" dirty="0"/>
          </a:p>
        </p:txBody>
      </p:sp>
      <p:sp>
        <p:nvSpPr>
          <p:cNvPr id="4" name="Slide Number Placeholder 3"/>
          <p:cNvSpPr>
            <a:spLocks noGrp="1"/>
          </p:cNvSpPr>
          <p:nvPr>
            <p:ph type="sldNum" sz="quarter" idx="10"/>
          </p:nvPr>
        </p:nvSpPr>
        <p:spPr/>
        <p:txBody>
          <a:bodyPr/>
          <a:lstStyle/>
          <a:p>
            <a:fld id="{E2718D06-C415-4CA3-8734-BA287B0683AB}" type="slidenum">
              <a:rPr lang="en-US" smtClean="0"/>
              <a:t>16</a:t>
            </a:fld>
            <a:endParaRPr lang="en-US"/>
          </a:p>
        </p:txBody>
      </p:sp>
    </p:spTree>
    <p:extLst>
      <p:ext uri="{BB962C8B-B14F-4D97-AF65-F5344CB8AC3E}">
        <p14:creationId xmlns:p14="http://schemas.microsoft.com/office/powerpoint/2010/main" val="377723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PacktPublishing/Spring-Microservices/tree/master/Chapter%20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C7B7-474B-4621-9F67-366CCAE89B1C}"/>
              </a:ext>
            </a:extLst>
          </p:cNvPr>
          <p:cNvSpPr>
            <a:spLocks noGrp="1"/>
          </p:cNvSpPr>
          <p:nvPr>
            <p:ph type="ctrTitle"/>
          </p:nvPr>
        </p:nvSpPr>
        <p:spPr/>
        <p:txBody>
          <a:bodyPr/>
          <a:lstStyle/>
          <a:p>
            <a:pPr algn="l"/>
            <a:r>
              <a:rPr lang="en-US" dirty="0"/>
              <a:t>Microservices</a:t>
            </a:r>
          </a:p>
        </p:txBody>
      </p:sp>
      <p:sp>
        <p:nvSpPr>
          <p:cNvPr id="3" name="Subtitle 2">
            <a:extLst>
              <a:ext uri="{FF2B5EF4-FFF2-40B4-BE49-F238E27FC236}">
                <a16:creationId xmlns:a16="http://schemas.microsoft.com/office/drawing/2014/main" id="{16802259-5F48-4317-88F1-5A248DA87D3F}"/>
              </a:ext>
            </a:extLst>
          </p:cNvPr>
          <p:cNvSpPr>
            <a:spLocks noGrp="1"/>
          </p:cNvSpPr>
          <p:nvPr>
            <p:ph type="subTitle" idx="1"/>
          </p:nvPr>
        </p:nvSpPr>
        <p:spPr/>
        <p:txBody>
          <a:bodyPr/>
          <a:lstStyle/>
          <a:p>
            <a:pPr algn="l"/>
            <a:r>
              <a:rPr lang="en-US" dirty="0"/>
              <a:t>Chapter 4</a:t>
            </a:r>
          </a:p>
        </p:txBody>
      </p:sp>
    </p:spTree>
    <p:extLst>
      <p:ext uri="{BB962C8B-B14F-4D97-AF65-F5344CB8AC3E}">
        <p14:creationId xmlns:p14="http://schemas.microsoft.com/office/powerpoint/2010/main" val="3898701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6CC6-43C5-4C0B-853F-6A9D882435F1}"/>
              </a:ext>
            </a:extLst>
          </p:cNvPr>
          <p:cNvSpPr>
            <a:spLocks noGrp="1"/>
          </p:cNvSpPr>
          <p:nvPr>
            <p:ph type="title"/>
          </p:nvPr>
        </p:nvSpPr>
        <p:spPr/>
        <p:txBody>
          <a:bodyPr/>
          <a:lstStyle/>
          <a:p>
            <a:r>
              <a:rPr lang="en-US" b="1" dirty="0"/>
              <a:t>Death of the monolith</a:t>
            </a:r>
            <a:endParaRPr lang="en-US" dirty="0"/>
          </a:p>
        </p:txBody>
      </p:sp>
      <p:sp>
        <p:nvSpPr>
          <p:cNvPr id="3" name="Content Placeholder 2">
            <a:extLst>
              <a:ext uri="{FF2B5EF4-FFF2-40B4-BE49-F238E27FC236}">
                <a16:creationId xmlns:a16="http://schemas.microsoft.com/office/drawing/2014/main" id="{AB67EB84-CA55-4A7A-8C24-46FF9AF336B3}"/>
              </a:ext>
            </a:extLst>
          </p:cNvPr>
          <p:cNvSpPr>
            <a:spLocks noGrp="1"/>
          </p:cNvSpPr>
          <p:nvPr>
            <p:ph idx="1"/>
          </p:nvPr>
        </p:nvSpPr>
        <p:spPr/>
        <p:txBody>
          <a:bodyPr/>
          <a:lstStyle/>
          <a:p>
            <a:r>
              <a:rPr lang="en-US" dirty="0"/>
              <a:t>System was performing well until:</a:t>
            </a:r>
          </a:p>
          <a:p>
            <a:pPr lvl="1"/>
            <a:r>
              <a:rPr lang="en-US" dirty="0"/>
              <a:t>The business has seen tremendous growth over a period of time. </a:t>
            </a:r>
          </a:p>
          <a:p>
            <a:pPr lvl="1"/>
            <a:r>
              <a:rPr lang="en-US" dirty="0"/>
              <a:t>The fleet size increased significantly</a:t>
            </a:r>
          </a:p>
          <a:p>
            <a:pPr lvl="1"/>
            <a:r>
              <a:rPr lang="en-US" dirty="0"/>
              <a:t>New destinations got added to the network. </a:t>
            </a:r>
          </a:p>
          <a:p>
            <a:pPr lvl="1"/>
            <a:r>
              <a:rPr lang="en-US" dirty="0"/>
              <a:t>As a result of this rapid growth, the number of bookings has gone up, resulting in a steep increase in transaction volumes, up to 200 - to 500 - fold of what was originally estimated.</a:t>
            </a:r>
          </a:p>
        </p:txBody>
      </p:sp>
    </p:spTree>
    <p:extLst>
      <p:ext uri="{BB962C8B-B14F-4D97-AF65-F5344CB8AC3E}">
        <p14:creationId xmlns:p14="http://schemas.microsoft.com/office/powerpoint/2010/main" val="36531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9F42-ECF9-4EE1-A81E-2445D199EFE2}"/>
              </a:ext>
            </a:extLst>
          </p:cNvPr>
          <p:cNvSpPr>
            <a:spLocks noGrp="1"/>
          </p:cNvSpPr>
          <p:nvPr>
            <p:ph type="title"/>
          </p:nvPr>
        </p:nvSpPr>
        <p:spPr>
          <a:xfrm>
            <a:off x="677334" y="112643"/>
            <a:ext cx="8596668" cy="735496"/>
          </a:xfrm>
        </p:spPr>
        <p:txBody>
          <a:bodyPr/>
          <a:lstStyle/>
          <a:p>
            <a:r>
              <a:rPr lang="en-US" dirty="0"/>
              <a:t>PSS weakness points</a:t>
            </a:r>
          </a:p>
        </p:txBody>
      </p:sp>
      <p:sp>
        <p:nvSpPr>
          <p:cNvPr id="3" name="Content Placeholder 2">
            <a:extLst>
              <a:ext uri="{FF2B5EF4-FFF2-40B4-BE49-F238E27FC236}">
                <a16:creationId xmlns:a16="http://schemas.microsoft.com/office/drawing/2014/main" id="{B856C0E0-1C72-4C0D-A04B-004C4F8175E5}"/>
              </a:ext>
            </a:extLst>
          </p:cNvPr>
          <p:cNvSpPr>
            <a:spLocks noGrp="1"/>
          </p:cNvSpPr>
          <p:nvPr>
            <p:ph idx="1"/>
          </p:nvPr>
        </p:nvSpPr>
        <p:spPr>
          <a:xfrm>
            <a:off x="677334" y="702364"/>
            <a:ext cx="8596668" cy="6155635"/>
          </a:xfrm>
        </p:spPr>
        <p:txBody>
          <a:bodyPr>
            <a:normAutofit lnSpcReduction="10000"/>
          </a:bodyPr>
          <a:lstStyle/>
          <a:p>
            <a:r>
              <a:rPr lang="en-US" dirty="0"/>
              <a:t>Stability</a:t>
            </a:r>
          </a:p>
          <a:p>
            <a:pPr lvl="1"/>
            <a:r>
              <a:rPr lang="en-US" dirty="0"/>
              <a:t>stuck threads: </a:t>
            </a:r>
          </a:p>
          <a:p>
            <a:pPr lvl="2"/>
            <a:r>
              <a:rPr lang="en-US" dirty="0"/>
              <a:t>limit the application server's capability to accept more transactions</a:t>
            </a:r>
          </a:p>
          <a:p>
            <a:pPr lvl="2"/>
            <a:r>
              <a:rPr lang="en-US" dirty="0"/>
              <a:t>They are mainly due to database table locks.</a:t>
            </a:r>
          </a:p>
          <a:p>
            <a:pPr lvl="1"/>
            <a:r>
              <a:rPr lang="en-US" dirty="0"/>
              <a:t>Memory issues</a:t>
            </a:r>
          </a:p>
          <a:p>
            <a:pPr lvl="1"/>
            <a:r>
              <a:rPr lang="en-US" dirty="0"/>
              <a:t>Resource intensive operations</a:t>
            </a:r>
          </a:p>
          <a:p>
            <a:r>
              <a:rPr lang="en-US" dirty="0"/>
              <a:t>Outage</a:t>
            </a:r>
          </a:p>
          <a:p>
            <a:pPr lvl="1"/>
            <a:r>
              <a:rPr lang="en-US" dirty="0"/>
              <a:t>large size of the EAR = Server startup time increased</a:t>
            </a:r>
          </a:p>
          <a:p>
            <a:pPr lvl="1"/>
            <a:r>
              <a:rPr lang="en-US" dirty="0"/>
              <a:t>single EAR = full redeployment in case of small code change</a:t>
            </a:r>
          </a:p>
          <a:p>
            <a:pPr lvl="1"/>
            <a:r>
              <a:rPr lang="en-US" dirty="0"/>
              <a:t>Complexity of Zero downtime + Server Startup time = outage</a:t>
            </a:r>
          </a:p>
          <a:p>
            <a:r>
              <a:rPr lang="en-US" dirty="0"/>
              <a:t>Agility</a:t>
            </a:r>
          </a:p>
          <a:p>
            <a:pPr lvl="1"/>
            <a:r>
              <a:rPr lang="en-US" dirty="0"/>
              <a:t>Complexity of code, because of lack of discipline in implementing the changes</a:t>
            </a:r>
          </a:p>
          <a:p>
            <a:pPr lvl="1"/>
            <a:r>
              <a:rPr lang="en-US" dirty="0"/>
              <a:t>Changes became harder to implement</a:t>
            </a:r>
          </a:p>
          <a:p>
            <a:pPr lvl="1"/>
            <a:r>
              <a:rPr lang="en-US" dirty="0"/>
              <a:t>The impact analysis became too complex to perform</a:t>
            </a:r>
          </a:p>
          <a:p>
            <a:pPr lvl="1"/>
            <a:r>
              <a:rPr lang="en-US" dirty="0"/>
              <a:t>application build time went up severely causing unacceptable drops in development productivity</a:t>
            </a:r>
          </a:p>
          <a:p>
            <a:pPr lvl="1"/>
            <a:r>
              <a:rPr lang="en-US" dirty="0"/>
              <a:t>This led to difficulty in build automation and eventually stopped </a:t>
            </a:r>
            <a:r>
              <a:rPr lang="en-US" b="1" dirty="0"/>
              <a:t>continuous integration </a:t>
            </a:r>
            <a:r>
              <a:rPr lang="en-US" dirty="0"/>
              <a:t>(</a:t>
            </a:r>
            <a:r>
              <a:rPr lang="en-US" b="1" dirty="0"/>
              <a:t>CI</a:t>
            </a:r>
            <a:r>
              <a:rPr lang="en-US" dirty="0"/>
              <a:t>) and unit testing.</a:t>
            </a:r>
          </a:p>
          <a:p>
            <a:pPr lvl="1"/>
            <a:endParaRPr lang="en-US" dirty="0"/>
          </a:p>
          <a:p>
            <a:endParaRPr lang="en-US" dirty="0"/>
          </a:p>
        </p:txBody>
      </p:sp>
    </p:spTree>
    <p:extLst>
      <p:ext uri="{BB962C8B-B14F-4D97-AF65-F5344CB8AC3E}">
        <p14:creationId xmlns:p14="http://schemas.microsoft.com/office/powerpoint/2010/main" val="144109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3540-40B0-49F0-8D98-7F6F45CF341F}"/>
              </a:ext>
            </a:extLst>
          </p:cNvPr>
          <p:cNvSpPr>
            <a:spLocks noGrp="1"/>
          </p:cNvSpPr>
          <p:nvPr>
            <p:ph type="title"/>
          </p:nvPr>
        </p:nvSpPr>
        <p:spPr/>
        <p:txBody>
          <a:bodyPr/>
          <a:lstStyle/>
          <a:p>
            <a:r>
              <a:rPr lang="en-US" b="1" dirty="0"/>
              <a:t>Retrospection</a:t>
            </a:r>
            <a:endParaRPr lang="en-US" dirty="0"/>
          </a:p>
        </p:txBody>
      </p:sp>
      <p:sp>
        <p:nvSpPr>
          <p:cNvPr id="3" name="Content Placeholder 2">
            <a:extLst>
              <a:ext uri="{FF2B5EF4-FFF2-40B4-BE49-F238E27FC236}">
                <a16:creationId xmlns:a16="http://schemas.microsoft.com/office/drawing/2014/main" id="{9C5E25AC-17B5-4D5D-8285-4E2EC2C8242F}"/>
              </a:ext>
            </a:extLst>
          </p:cNvPr>
          <p:cNvSpPr>
            <a:spLocks noGrp="1"/>
          </p:cNvSpPr>
          <p:nvPr>
            <p:ph idx="1"/>
          </p:nvPr>
        </p:nvSpPr>
        <p:spPr/>
        <p:txBody>
          <a:bodyPr/>
          <a:lstStyle/>
          <a:p>
            <a:r>
              <a:rPr lang="en-US" dirty="0"/>
              <a:t>PSS was well architected</a:t>
            </a:r>
          </a:p>
          <a:p>
            <a:r>
              <a:rPr lang="en-US" dirty="0"/>
              <a:t>There was a clear segregation between the functional components</a:t>
            </a:r>
          </a:p>
          <a:p>
            <a:r>
              <a:rPr lang="en-US" dirty="0"/>
              <a:t>Functional components were loosely coupled</a:t>
            </a:r>
          </a:p>
          <a:p>
            <a:r>
              <a:rPr lang="en-US" dirty="0"/>
              <a:t>Functional components were programmed to interfaces, with access through standards-based interfaces, </a:t>
            </a:r>
          </a:p>
          <a:p>
            <a:r>
              <a:rPr lang="en-US" dirty="0"/>
              <a:t>Functional components had had a rich domain model</a:t>
            </a:r>
          </a:p>
          <a:p>
            <a:endParaRPr lang="en-US" dirty="0"/>
          </a:p>
          <a:p>
            <a:endParaRPr lang="en-US" dirty="0"/>
          </a:p>
        </p:txBody>
      </p:sp>
    </p:spTree>
    <p:extLst>
      <p:ext uri="{BB962C8B-B14F-4D97-AF65-F5344CB8AC3E}">
        <p14:creationId xmlns:p14="http://schemas.microsoft.com/office/powerpoint/2010/main" val="4263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F30C-F946-4550-97D0-FCD5A4759D91}"/>
              </a:ext>
            </a:extLst>
          </p:cNvPr>
          <p:cNvSpPr>
            <a:spLocks noGrp="1"/>
          </p:cNvSpPr>
          <p:nvPr>
            <p:ph type="title"/>
          </p:nvPr>
        </p:nvSpPr>
        <p:spPr/>
        <p:txBody>
          <a:bodyPr/>
          <a:lstStyle/>
          <a:p>
            <a:r>
              <a:rPr lang="en-US" dirty="0"/>
              <a:t>What Went Wrong</a:t>
            </a:r>
          </a:p>
        </p:txBody>
      </p:sp>
      <p:sp>
        <p:nvSpPr>
          <p:cNvPr id="3" name="Content Placeholder 2">
            <a:extLst>
              <a:ext uri="{FF2B5EF4-FFF2-40B4-BE49-F238E27FC236}">
                <a16:creationId xmlns:a16="http://schemas.microsoft.com/office/drawing/2014/main" id="{D315828C-A826-4311-8CB1-D43F1001EEFB}"/>
              </a:ext>
            </a:extLst>
          </p:cNvPr>
          <p:cNvSpPr>
            <a:spLocks noGrp="1"/>
          </p:cNvSpPr>
          <p:nvPr>
            <p:ph idx="1"/>
          </p:nvPr>
        </p:nvSpPr>
        <p:spPr/>
        <p:txBody>
          <a:bodyPr>
            <a:normAutofit/>
          </a:bodyPr>
          <a:lstStyle/>
          <a:p>
            <a:r>
              <a:rPr lang="en-US" sz="2800" dirty="0"/>
              <a:t>How come such a well-architected application failed to live up to the expectations? </a:t>
            </a:r>
          </a:p>
          <a:p>
            <a:r>
              <a:rPr lang="en-US" sz="2800" dirty="0"/>
              <a:t>What else could the architects have done?</a:t>
            </a:r>
          </a:p>
        </p:txBody>
      </p:sp>
    </p:spTree>
    <p:extLst>
      <p:ext uri="{BB962C8B-B14F-4D97-AF65-F5344CB8AC3E}">
        <p14:creationId xmlns:p14="http://schemas.microsoft.com/office/powerpoint/2010/main" val="404911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FCAE-E694-40E4-ABC3-2B1A00B20B20}"/>
              </a:ext>
            </a:extLst>
          </p:cNvPr>
          <p:cNvSpPr>
            <a:spLocks noGrp="1"/>
          </p:cNvSpPr>
          <p:nvPr>
            <p:ph type="title"/>
          </p:nvPr>
        </p:nvSpPr>
        <p:spPr/>
        <p:txBody>
          <a:bodyPr/>
          <a:lstStyle/>
          <a:p>
            <a:r>
              <a:rPr lang="en-US" dirty="0"/>
              <a:t>Problems </a:t>
            </a:r>
          </a:p>
        </p:txBody>
      </p:sp>
      <p:sp>
        <p:nvSpPr>
          <p:cNvPr id="3" name="Content Placeholder 2">
            <a:extLst>
              <a:ext uri="{FF2B5EF4-FFF2-40B4-BE49-F238E27FC236}">
                <a16:creationId xmlns:a16="http://schemas.microsoft.com/office/drawing/2014/main" id="{EB7F73FA-C64E-4BF1-9FFF-5E73DF628332}"/>
              </a:ext>
            </a:extLst>
          </p:cNvPr>
          <p:cNvSpPr>
            <a:spLocks noGrp="1"/>
          </p:cNvSpPr>
          <p:nvPr>
            <p:ph idx="1"/>
          </p:nvPr>
        </p:nvSpPr>
        <p:spPr>
          <a:xfrm>
            <a:off x="677334" y="2160589"/>
            <a:ext cx="8596668" cy="4087811"/>
          </a:xfrm>
        </p:spPr>
        <p:txBody>
          <a:bodyPr/>
          <a:lstStyle/>
          <a:p>
            <a:r>
              <a:rPr lang="en-US" dirty="0"/>
              <a:t>Shared Data</a:t>
            </a:r>
          </a:p>
          <a:p>
            <a:pPr lvl="1"/>
            <a:r>
              <a:rPr lang="en-US" dirty="0"/>
              <a:t>all functional modules require reference data*</a:t>
            </a:r>
          </a:p>
          <a:p>
            <a:pPr lvl="1"/>
            <a:r>
              <a:rPr lang="en-US" dirty="0"/>
              <a:t>Much of this reference data is neither fully static nor fully dynamic</a:t>
            </a:r>
          </a:p>
          <a:p>
            <a:pPr lvl="1"/>
            <a:r>
              <a:rPr lang="en-US" dirty="0"/>
              <a:t>One of the common usage scenarios of reference data is to filter the operational data based on certain reference data**</a:t>
            </a:r>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3CDFBFA8-6DF1-4217-9620-90DA6D7A20A2}"/>
              </a:ext>
            </a:extLst>
          </p:cNvPr>
          <p:cNvPicPr>
            <a:picLocks noChangeAspect="1"/>
          </p:cNvPicPr>
          <p:nvPr/>
        </p:nvPicPr>
        <p:blipFill>
          <a:blip r:embed="rId3"/>
          <a:stretch>
            <a:fillRect/>
          </a:stretch>
        </p:blipFill>
        <p:spPr>
          <a:xfrm>
            <a:off x="836811" y="3812345"/>
            <a:ext cx="8678204" cy="3045655"/>
          </a:xfrm>
          <a:prstGeom prst="rect">
            <a:avLst/>
          </a:prstGeom>
        </p:spPr>
      </p:pic>
    </p:spTree>
    <p:extLst>
      <p:ext uri="{BB962C8B-B14F-4D97-AF65-F5344CB8AC3E}">
        <p14:creationId xmlns:p14="http://schemas.microsoft.com/office/powerpoint/2010/main" val="398470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1583-E0C5-46CD-9DD1-92B6FB4430DE}"/>
              </a:ext>
            </a:extLst>
          </p:cNvPr>
          <p:cNvSpPr>
            <a:spLocks noGrp="1"/>
          </p:cNvSpPr>
          <p:nvPr>
            <p:ph type="title"/>
          </p:nvPr>
        </p:nvSpPr>
        <p:spPr/>
        <p:txBody>
          <a:bodyPr/>
          <a:lstStyle/>
          <a:p>
            <a:r>
              <a:rPr lang="en-US" dirty="0"/>
              <a:t>Problems</a:t>
            </a:r>
          </a:p>
        </p:txBody>
      </p:sp>
      <p:sp>
        <p:nvSpPr>
          <p:cNvPr id="7" name="Content Placeholder 6">
            <a:extLst>
              <a:ext uri="{FF2B5EF4-FFF2-40B4-BE49-F238E27FC236}">
                <a16:creationId xmlns:a16="http://schemas.microsoft.com/office/drawing/2014/main" id="{A7E107AC-8944-4E30-9AA4-4473060C4739}"/>
              </a:ext>
            </a:extLst>
          </p:cNvPr>
          <p:cNvSpPr>
            <a:spLocks noGrp="1"/>
          </p:cNvSpPr>
          <p:nvPr>
            <p:ph idx="1"/>
          </p:nvPr>
        </p:nvSpPr>
        <p:spPr>
          <a:xfrm>
            <a:off x="677334" y="1444487"/>
            <a:ext cx="8596668" cy="4596875"/>
          </a:xfrm>
        </p:spPr>
        <p:txBody>
          <a:bodyPr/>
          <a:lstStyle/>
          <a:p>
            <a:r>
              <a:rPr lang="en-US" dirty="0"/>
              <a:t>Single Database</a:t>
            </a:r>
          </a:p>
          <a:p>
            <a:pPr lvl="1"/>
            <a:r>
              <a:rPr lang="en-US" dirty="0"/>
              <a:t>Native Queries: </a:t>
            </a:r>
          </a:p>
          <a:p>
            <a:pPr lvl="2"/>
            <a:r>
              <a:rPr lang="en-US" dirty="0"/>
              <a:t>an easy-to-implement shortcut</a:t>
            </a:r>
          </a:p>
          <a:p>
            <a:pPr lvl="2"/>
            <a:r>
              <a:rPr lang="en-US" dirty="0"/>
              <a:t>This approach could reduce the number of </a:t>
            </a:r>
          </a:p>
          <a:p>
            <a:pPr marL="914400" lvl="2" indent="0">
              <a:buNone/>
            </a:pPr>
            <a:r>
              <a:rPr lang="en-US" dirty="0"/>
              <a:t>calls from </a:t>
            </a:r>
            <a:r>
              <a:rPr lang="en-US" i="1" dirty="0"/>
              <a:t>N+1 </a:t>
            </a:r>
            <a:r>
              <a:rPr lang="en-US" dirty="0"/>
              <a:t>to a single database call, </a:t>
            </a:r>
          </a:p>
          <a:p>
            <a:pPr marL="914400" lvl="2" indent="0">
              <a:buNone/>
            </a:pPr>
            <a:r>
              <a:rPr lang="en-US" dirty="0"/>
              <a:t>with minimal coding efforts.</a:t>
            </a:r>
          </a:p>
          <a:p>
            <a:pPr lvl="1"/>
            <a:r>
              <a:rPr lang="en-US" dirty="0"/>
              <a:t>This resulted not only in tightly coupled </a:t>
            </a:r>
          </a:p>
          <a:p>
            <a:pPr marL="457200" lvl="1" indent="0">
              <a:buNone/>
            </a:pPr>
            <a:r>
              <a:rPr lang="en-US" dirty="0"/>
              <a:t>components, but also led to undocumented, </a:t>
            </a:r>
          </a:p>
          <a:p>
            <a:pPr marL="457200" lvl="1" indent="0">
              <a:buNone/>
            </a:pPr>
            <a:r>
              <a:rPr lang="en-US" dirty="0"/>
              <a:t>hard-to-detect code.</a:t>
            </a:r>
          </a:p>
          <a:p>
            <a:pPr marL="457200" lvl="1" indent="0">
              <a:buNone/>
            </a:pPr>
            <a:endParaRPr lang="en-US" dirty="0"/>
          </a:p>
          <a:p>
            <a:pPr lvl="2"/>
            <a:endParaRPr lang="en-US" dirty="0"/>
          </a:p>
          <a:p>
            <a:pPr lvl="1"/>
            <a:endParaRPr lang="en-US" dirty="0"/>
          </a:p>
        </p:txBody>
      </p:sp>
      <p:pic>
        <p:nvPicPr>
          <p:cNvPr id="9" name="Picture 8" descr="A screenshot of a social media post&#10;&#10;Description generated with very high confidence">
            <a:extLst>
              <a:ext uri="{FF2B5EF4-FFF2-40B4-BE49-F238E27FC236}">
                <a16:creationId xmlns:a16="http://schemas.microsoft.com/office/drawing/2014/main" id="{899A947F-7DCD-4407-B5F4-9DDABE535EC4}"/>
              </a:ext>
            </a:extLst>
          </p:cNvPr>
          <p:cNvPicPr>
            <a:picLocks noChangeAspect="1"/>
          </p:cNvPicPr>
          <p:nvPr/>
        </p:nvPicPr>
        <p:blipFill>
          <a:blip r:embed="rId3"/>
          <a:stretch>
            <a:fillRect/>
          </a:stretch>
        </p:blipFill>
        <p:spPr>
          <a:xfrm>
            <a:off x="5790307" y="1999572"/>
            <a:ext cx="6401693" cy="4858428"/>
          </a:xfrm>
          <a:prstGeom prst="rect">
            <a:avLst/>
          </a:prstGeom>
        </p:spPr>
      </p:pic>
    </p:spTree>
    <p:extLst>
      <p:ext uri="{BB962C8B-B14F-4D97-AF65-F5344CB8AC3E}">
        <p14:creationId xmlns:p14="http://schemas.microsoft.com/office/powerpoint/2010/main" val="64830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1583-E0C5-46CD-9DD1-92B6FB4430DE}"/>
              </a:ext>
            </a:extLst>
          </p:cNvPr>
          <p:cNvSpPr>
            <a:spLocks noGrp="1"/>
          </p:cNvSpPr>
          <p:nvPr>
            <p:ph type="title"/>
          </p:nvPr>
        </p:nvSpPr>
        <p:spPr/>
        <p:txBody>
          <a:bodyPr/>
          <a:lstStyle/>
          <a:p>
            <a:r>
              <a:rPr lang="en-US" dirty="0"/>
              <a:t>Problems</a:t>
            </a:r>
          </a:p>
        </p:txBody>
      </p:sp>
      <p:sp>
        <p:nvSpPr>
          <p:cNvPr id="7" name="Content Placeholder 6">
            <a:extLst>
              <a:ext uri="{FF2B5EF4-FFF2-40B4-BE49-F238E27FC236}">
                <a16:creationId xmlns:a16="http://schemas.microsoft.com/office/drawing/2014/main" id="{A7E107AC-8944-4E30-9AA4-4473060C4739}"/>
              </a:ext>
            </a:extLst>
          </p:cNvPr>
          <p:cNvSpPr>
            <a:spLocks noGrp="1"/>
          </p:cNvSpPr>
          <p:nvPr>
            <p:ph idx="1"/>
          </p:nvPr>
        </p:nvSpPr>
        <p:spPr>
          <a:xfrm>
            <a:off x="677334" y="1444487"/>
            <a:ext cx="8596668" cy="4596875"/>
          </a:xfrm>
        </p:spPr>
        <p:txBody>
          <a:bodyPr/>
          <a:lstStyle/>
          <a:p>
            <a:r>
              <a:rPr lang="en-US" dirty="0"/>
              <a:t>Single Database</a:t>
            </a:r>
          </a:p>
          <a:p>
            <a:pPr lvl="1"/>
            <a:r>
              <a:rPr lang="en-US" dirty="0"/>
              <a:t>Stored Procedures</a:t>
            </a:r>
          </a:p>
          <a:p>
            <a:pPr lvl="2"/>
            <a:r>
              <a:rPr lang="en-US" dirty="0"/>
              <a:t>Implement logic directly within the stored procedures</a:t>
            </a:r>
          </a:p>
          <a:p>
            <a:pPr lvl="2"/>
            <a:r>
              <a:rPr lang="en-US" dirty="0"/>
              <a:t>This decision resulted in better performance of some of the transactions,</a:t>
            </a:r>
          </a:p>
          <a:p>
            <a:pPr lvl="2"/>
            <a:r>
              <a:rPr lang="en-US" dirty="0"/>
              <a:t>Also removed some of the stability issues.</a:t>
            </a:r>
          </a:p>
          <a:p>
            <a:pPr lvl="1"/>
            <a:r>
              <a:rPr lang="en-US" dirty="0"/>
              <a:t>However, this eventually broke the application's modularity.</a:t>
            </a:r>
          </a:p>
          <a:p>
            <a:pPr marL="457200" lvl="1" indent="0">
              <a:buNone/>
            </a:pPr>
            <a:endParaRPr lang="en-US" dirty="0"/>
          </a:p>
          <a:p>
            <a:pPr lvl="2"/>
            <a:endParaRPr lang="en-US" dirty="0"/>
          </a:p>
          <a:p>
            <a:pPr lvl="1"/>
            <a:endParaRPr lang="en-US" dirty="0"/>
          </a:p>
        </p:txBody>
      </p:sp>
    </p:spTree>
    <p:extLst>
      <p:ext uri="{BB962C8B-B14F-4D97-AF65-F5344CB8AC3E}">
        <p14:creationId xmlns:p14="http://schemas.microsoft.com/office/powerpoint/2010/main" val="383401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1583-E0C5-46CD-9DD1-92B6FB4430DE}"/>
              </a:ext>
            </a:extLst>
          </p:cNvPr>
          <p:cNvSpPr>
            <a:spLocks noGrp="1"/>
          </p:cNvSpPr>
          <p:nvPr>
            <p:ph type="title"/>
          </p:nvPr>
        </p:nvSpPr>
        <p:spPr/>
        <p:txBody>
          <a:bodyPr/>
          <a:lstStyle/>
          <a:p>
            <a:r>
              <a:rPr lang="en-US" dirty="0"/>
              <a:t>Problems</a:t>
            </a:r>
          </a:p>
        </p:txBody>
      </p:sp>
      <p:sp>
        <p:nvSpPr>
          <p:cNvPr id="7" name="Content Placeholder 6">
            <a:extLst>
              <a:ext uri="{FF2B5EF4-FFF2-40B4-BE49-F238E27FC236}">
                <a16:creationId xmlns:a16="http://schemas.microsoft.com/office/drawing/2014/main" id="{A7E107AC-8944-4E30-9AA4-4473060C4739}"/>
              </a:ext>
            </a:extLst>
          </p:cNvPr>
          <p:cNvSpPr>
            <a:spLocks noGrp="1"/>
          </p:cNvSpPr>
          <p:nvPr>
            <p:ph idx="1"/>
          </p:nvPr>
        </p:nvSpPr>
        <p:spPr>
          <a:xfrm>
            <a:off x="677334" y="1444487"/>
            <a:ext cx="8596668" cy="4596875"/>
          </a:xfrm>
        </p:spPr>
        <p:txBody>
          <a:bodyPr/>
          <a:lstStyle/>
          <a:p>
            <a:r>
              <a:rPr lang="en-US" b="1" dirty="0"/>
              <a:t>Domain boundaries </a:t>
            </a:r>
          </a:p>
          <a:p>
            <a:pPr lvl="1"/>
            <a:r>
              <a:rPr lang="en-US" dirty="0"/>
              <a:t>Though all the components were set to run on a single </a:t>
            </a:r>
          </a:p>
          <a:p>
            <a:pPr marL="457200" lvl="1" indent="0">
              <a:buNone/>
            </a:pPr>
            <a:r>
              <a:rPr lang="en-US" dirty="0"/>
              <a:t>container, there was no stopping the developers</a:t>
            </a:r>
          </a:p>
          <a:p>
            <a:pPr marL="457200" lvl="1" indent="0">
              <a:buNone/>
            </a:pPr>
            <a:r>
              <a:rPr lang="en-US" dirty="0"/>
              <a:t>referencing objects across these boundaries</a:t>
            </a:r>
          </a:p>
          <a:p>
            <a:pPr lvl="1"/>
            <a:r>
              <a:rPr lang="en-US" dirty="0"/>
              <a:t>Over a period of time, the project teams changed, </a:t>
            </a:r>
          </a:p>
          <a:p>
            <a:pPr marL="457200" lvl="1" indent="0">
              <a:buNone/>
            </a:pPr>
            <a:r>
              <a:rPr lang="en-US" dirty="0"/>
              <a:t>delivery pressure increased, and the complexity grew </a:t>
            </a:r>
          </a:p>
          <a:p>
            <a:pPr marL="457200" lvl="1" indent="0">
              <a:buNone/>
            </a:pPr>
            <a:r>
              <a:rPr lang="en-US" dirty="0"/>
              <a:t>tremendously.</a:t>
            </a:r>
          </a:p>
          <a:p>
            <a:pPr lvl="1"/>
            <a:r>
              <a:rPr lang="en-US" dirty="0"/>
              <a:t>The developers started looking for quick solutions</a:t>
            </a:r>
          </a:p>
          <a:p>
            <a:pPr marL="457200" lvl="1" indent="0">
              <a:buNone/>
            </a:pPr>
            <a:r>
              <a:rPr lang="en-US" dirty="0"/>
              <a:t>rather than the right ones.</a:t>
            </a:r>
          </a:p>
          <a:p>
            <a:pPr marL="57150" indent="0">
              <a:buNone/>
            </a:pPr>
            <a:r>
              <a:rPr lang="en-US" dirty="0"/>
              <a:t>Slowly, but steadily, the modular nature of the </a:t>
            </a:r>
          </a:p>
          <a:p>
            <a:pPr marL="57150" indent="0">
              <a:buNone/>
            </a:pPr>
            <a:r>
              <a:rPr lang="en-US" dirty="0"/>
              <a:t>application went away</a:t>
            </a:r>
          </a:p>
          <a:p>
            <a:pPr lvl="1"/>
            <a:endParaRPr lang="en-US" dirty="0"/>
          </a:p>
        </p:txBody>
      </p:sp>
      <p:pic>
        <p:nvPicPr>
          <p:cNvPr id="4" name="Picture 3" descr="A screenshot of a social media post&#10;&#10;Description generated with very high confidence">
            <a:extLst>
              <a:ext uri="{FF2B5EF4-FFF2-40B4-BE49-F238E27FC236}">
                <a16:creationId xmlns:a16="http://schemas.microsoft.com/office/drawing/2014/main" id="{7CC3700A-2FB0-4677-8933-A1DAD710720F}"/>
              </a:ext>
            </a:extLst>
          </p:cNvPr>
          <p:cNvPicPr>
            <a:picLocks noChangeAspect="1"/>
          </p:cNvPicPr>
          <p:nvPr/>
        </p:nvPicPr>
        <p:blipFill>
          <a:blip r:embed="rId3"/>
          <a:stretch>
            <a:fillRect/>
          </a:stretch>
        </p:blipFill>
        <p:spPr>
          <a:xfrm>
            <a:off x="6647676" y="1875730"/>
            <a:ext cx="5544324" cy="4982270"/>
          </a:xfrm>
          <a:prstGeom prst="rect">
            <a:avLst/>
          </a:prstGeom>
        </p:spPr>
      </p:pic>
    </p:spTree>
    <p:extLst>
      <p:ext uri="{BB962C8B-B14F-4D97-AF65-F5344CB8AC3E}">
        <p14:creationId xmlns:p14="http://schemas.microsoft.com/office/powerpoint/2010/main" val="420516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E4FB-7B56-48B7-9FEE-E16836294BB6}"/>
              </a:ext>
            </a:extLst>
          </p:cNvPr>
          <p:cNvSpPr>
            <a:spLocks noGrp="1"/>
          </p:cNvSpPr>
          <p:nvPr>
            <p:ph type="title"/>
          </p:nvPr>
        </p:nvSpPr>
        <p:spPr/>
        <p:txBody>
          <a:bodyPr/>
          <a:lstStyle/>
          <a:p>
            <a:r>
              <a:rPr lang="en-US" dirty="0"/>
              <a:t>Microservices Approach</a:t>
            </a:r>
          </a:p>
        </p:txBody>
      </p:sp>
      <p:sp>
        <p:nvSpPr>
          <p:cNvPr id="3" name="Content Placeholder 2">
            <a:extLst>
              <a:ext uri="{FF2B5EF4-FFF2-40B4-BE49-F238E27FC236}">
                <a16:creationId xmlns:a16="http://schemas.microsoft.com/office/drawing/2014/main" id="{E910288E-84C5-4D9F-BB05-DFC1BFAC118A}"/>
              </a:ext>
            </a:extLst>
          </p:cNvPr>
          <p:cNvSpPr>
            <a:spLocks noGrp="1"/>
          </p:cNvSpPr>
          <p:nvPr>
            <p:ph idx="1"/>
          </p:nvPr>
        </p:nvSpPr>
        <p:spPr/>
        <p:txBody>
          <a:bodyPr/>
          <a:lstStyle/>
          <a:p>
            <a:r>
              <a:rPr lang="en-US" dirty="0"/>
              <a:t>Microservices is an ideal choice for transforming a legacy monolithic application with minimal disruption to the business</a:t>
            </a:r>
          </a:p>
          <a:p>
            <a:endParaRPr lang="en-US" dirty="0"/>
          </a:p>
        </p:txBody>
      </p:sp>
      <p:pic>
        <p:nvPicPr>
          <p:cNvPr id="5" name="Picture 4">
            <a:extLst>
              <a:ext uri="{FF2B5EF4-FFF2-40B4-BE49-F238E27FC236}">
                <a16:creationId xmlns:a16="http://schemas.microsoft.com/office/drawing/2014/main" id="{E9B0488C-AA57-4E86-884A-AD00D28FC6A4}"/>
              </a:ext>
            </a:extLst>
          </p:cNvPr>
          <p:cNvPicPr>
            <a:picLocks noChangeAspect="1"/>
          </p:cNvPicPr>
          <p:nvPr/>
        </p:nvPicPr>
        <p:blipFill>
          <a:blip r:embed="rId3"/>
          <a:stretch>
            <a:fillRect/>
          </a:stretch>
        </p:blipFill>
        <p:spPr>
          <a:xfrm>
            <a:off x="815926" y="3123679"/>
            <a:ext cx="10698739" cy="3734321"/>
          </a:xfrm>
          <a:prstGeom prst="rect">
            <a:avLst/>
          </a:prstGeom>
        </p:spPr>
      </p:pic>
    </p:spTree>
    <p:extLst>
      <p:ext uri="{BB962C8B-B14F-4D97-AF65-F5344CB8AC3E}">
        <p14:creationId xmlns:p14="http://schemas.microsoft.com/office/powerpoint/2010/main" val="82139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FF5C-D3DC-4FCA-9481-183898A49038}"/>
              </a:ext>
            </a:extLst>
          </p:cNvPr>
          <p:cNvSpPr>
            <a:spLocks noGrp="1"/>
          </p:cNvSpPr>
          <p:nvPr>
            <p:ph type="title"/>
          </p:nvPr>
        </p:nvSpPr>
        <p:spPr/>
        <p:txBody>
          <a:bodyPr/>
          <a:lstStyle/>
          <a:p>
            <a:r>
              <a:rPr lang="en-US" dirty="0"/>
              <a:t>Critical Microservice Benefits </a:t>
            </a:r>
          </a:p>
        </p:txBody>
      </p:sp>
      <p:sp>
        <p:nvSpPr>
          <p:cNvPr id="3" name="Content Placeholder 2">
            <a:extLst>
              <a:ext uri="{FF2B5EF4-FFF2-40B4-BE49-F238E27FC236}">
                <a16:creationId xmlns:a16="http://schemas.microsoft.com/office/drawing/2014/main" id="{006B1DA9-02B0-4213-BD8D-F46C18A2C636}"/>
              </a:ext>
            </a:extLst>
          </p:cNvPr>
          <p:cNvSpPr>
            <a:spLocks noGrp="1"/>
          </p:cNvSpPr>
          <p:nvPr>
            <p:ph idx="1"/>
          </p:nvPr>
        </p:nvSpPr>
        <p:spPr/>
        <p:txBody>
          <a:bodyPr>
            <a:normAutofit/>
          </a:bodyPr>
          <a:lstStyle/>
          <a:p>
            <a:r>
              <a:rPr lang="en-US" b="1" dirty="0"/>
              <a:t>Service dependencies</a:t>
            </a:r>
          </a:p>
          <a:p>
            <a:r>
              <a:rPr lang="en-US" b="1" dirty="0"/>
              <a:t>Physical boundaries</a:t>
            </a:r>
          </a:p>
          <a:p>
            <a:r>
              <a:rPr lang="en-US" b="1" dirty="0"/>
              <a:t>Selective scaling</a:t>
            </a:r>
          </a:p>
          <a:p>
            <a:r>
              <a:rPr lang="en-US" b="1" dirty="0"/>
              <a:t>Technology obsolescence</a:t>
            </a:r>
            <a:endParaRPr lang="en-US" dirty="0"/>
          </a:p>
        </p:txBody>
      </p:sp>
    </p:spTree>
    <p:extLst>
      <p:ext uri="{BB962C8B-B14F-4D97-AF65-F5344CB8AC3E}">
        <p14:creationId xmlns:p14="http://schemas.microsoft.com/office/powerpoint/2010/main" val="365364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EC38-FBB5-41CF-AB68-8CA29CC3342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628EC9D-7264-43B5-B431-3FE3FC1B9B24}"/>
              </a:ext>
            </a:extLst>
          </p:cNvPr>
          <p:cNvSpPr>
            <a:spLocks noGrp="1"/>
          </p:cNvSpPr>
          <p:nvPr>
            <p:ph idx="1"/>
          </p:nvPr>
        </p:nvSpPr>
        <p:spPr/>
        <p:txBody>
          <a:bodyPr/>
          <a:lstStyle/>
          <a:p>
            <a:r>
              <a:rPr lang="en-US" dirty="0"/>
              <a:t>By the end of this chapter, you:</a:t>
            </a:r>
          </a:p>
          <a:p>
            <a:pPr lvl="1"/>
            <a:r>
              <a:rPr lang="en-US" dirty="0"/>
              <a:t>Will have some knowledge about applying microservice concepts</a:t>
            </a:r>
          </a:p>
          <a:p>
            <a:pPr lvl="1"/>
            <a:r>
              <a:rPr lang="en-US" dirty="0"/>
              <a:t>Will have “hands-on” experience on microservice architecture of a real world case for migrating monolithic systems to microservices-based ones, with the </a:t>
            </a:r>
            <a:r>
              <a:rPr lang="en-US" dirty="0" err="1"/>
              <a:t>BrownField</a:t>
            </a:r>
            <a:r>
              <a:rPr lang="en-US" dirty="0"/>
              <a:t> Airline's PSS application as an example </a:t>
            </a:r>
          </a:p>
          <a:p>
            <a:pPr lvl="1"/>
            <a:r>
              <a:rPr lang="en-US" dirty="0"/>
              <a:t>Will learn various approaches and transition strategies for migrating a monolithic application to microservices </a:t>
            </a:r>
          </a:p>
          <a:p>
            <a:pPr lvl="1"/>
            <a:r>
              <a:rPr lang="en-US" dirty="0"/>
              <a:t>Will Design a new futuristic microservices system to replace the PSS application using Spring Framework components</a:t>
            </a:r>
          </a:p>
          <a:p>
            <a:pPr lvl="1"/>
            <a:endParaRPr lang="en-US" dirty="0"/>
          </a:p>
        </p:txBody>
      </p:sp>
    </p:spTree>
    <p:extLst>
      <p:ext uri="{BB962C8B-B14F-4D97-AF65-F5344CB8AC3E}">
        <p14:creationId xmlns:p14="http://schemas.microsoft.com/office/powerpoint/2010/main" val="1496288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F8E7-EAF8-42B2-B15B-9A8159360132}"/>
              </a:ext>
            </a:extLst>
          </p:cNvPr>
          <p:cNvSpPr>
            <a:spLocks noGrp="1"/>
          </p:cNvSpPr>
          <p:nvPr>
            <p:ph type="title"/>
          </p:nvPr>
        </p:nvSpPr>
        <p:spPr/>
        <p:txBody>
          <a:bodyPr/>
          <a:lstStyle/>
          <a:p>
            <a:r>
              <a:rPr lang="en-US" dirty="0"/>
              <a:t>How do we break it?</a:t>
            </a:r>
          </a:p>
        </p:txBody>
      </p:sp>
      <p:sp>
        <p:nvSpPr>
          <p:cNvPr id="3" name="Content Placeholder 2">
            <a:extLst>
              <a:ext uri="{FF2B5EF4-FFF2-40B4-BE49-F238E27FC236}">
                <a16:creationId xmlns:a16="http://schemas.microsoft.com/office/drawing/2014/main" id="{C86CD606-653E-430C-9101-BDBB9FBCE888}"/>
              </a:ext>
            </a:extLst>
          </p:cNvPr>
          <p:cNvSpPr>
            <a:spLocks noGrp="1"/>
          </p:cNvSpPr>
          <p:nvPr>
            <p:ph idx="1"/>
          </p:nvPr>
        </p:nvSpPr>
        <p:spPr/>
        <p:txBody>
          <a:bodyPr/>
          <a:lstStyle/>
          <a:p>
            <a:r>
              <a:rPr lang="en-US" dirty="0"/>
              <a:t>It is not simple to break an application that has millions of lines of code, especially if the code has complex dependencies. </a:t>
            </a:r>
          </a:p>
          <a:p>
            <a:r>
              <a:rPr lang="en-US" dirty="0">
                <a:highlight>
                  <a:srgbClr val="FFFF00"/>
                </a:highlight>
              </a:rPr>
              <a:t>How do we break it? </a:t>
            </a:r>
          </a:p>
          <a:p>
            <a:r>
              <a:rPr lang="en-US" dirty="0"/>
              <a:t>More importantly, </a:t>
            </a:r>
            <a:r>
              <a:rPr lang="en-US" dirty="0">
                <a:highlight>
                  <a:srgbClr val="FFFF00"/>
                </a:highlight>
              </a:rPr>
              <a:t>where do we start</a:t>
            </a:r>
            <a:r>
              <a:rPr lang="en-US" dirty="0"/>
              <a:t>, and </a:t>
            </a:r>
            <a:r>
              <a:rPr lang="en-US" dirty="0">
                <a:highlight>
                  <a:srgbClr val="FFFF00"/>
                </a:highlight>
              </a:rPr>
              <a:t>how do we approach this problem?</a:t>
            </a:r>
          </a:p>
        </p:txBody>
      </p:sp>
    </p:spTree>
    <p:extLst>
      <p:ext uri="{BB962C8B-B14F-4D97-AF65-F5344CB8AC3E}">
        <p14:creationId xmlns:p14="http://schemas.microsoft.com/office/powerpoint/2010/main" val="3265218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48C-8C9E-4B05-B48B-2998F19726B6}"/>
              </a:ext>
            </a:extLst>
          </p:cNvPr>
          <p:cNvSpPr>
            <a:spLocks noGrp="1"/>
          </p:cNvSpPr>
          <p:nvPr>
            <p:ph type="title"/>
          </p:nvPr>
        </p:nvSpPr>
        <p:spPr/>
        <p:txBody>
          <a:bodyPr/>
          <a:lstStyle/>
          <a:p>
            <a:r>
              <a:rPr lang="en-US" b="1" dirty="0"/>
              <a:t>Evolutionary approach</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19BFE403-C122-4238-8A3C-191DC37DA33C}"/>
              </a:ext>
            </a:extLst>
          </p:cNvPr>
          <p:cNvPicPr>
            <a:picLocks noGrp="1" noChangeAspect="1"/>
          </p:cNvPicPr>
          <p:nvPr>
            <p:ph idx="1"/>
          </p:nvPr>
        </p:nvPicPr>
        <p:blipFill>
          <a:blip r:embed="rId3"/>
          <a:stretch>
            <a:fillRect/>
          </a:stretch>
        </p:blipFill>
        <p:spPr>
          <a:xfrm>
            <a:off x="1207561" y="1278752"/>
            <a:ext cx="9188464" cy="5579248"/>
          </a:xfrm>
        </p:spPr>
      </p:pic>
    </p:spTree>
    <p:extLst>
      <p:ext uri="{BB962C8B-B14F-4D97-AF65-F5344CB8AC3E}">
        <p14:creationId xmlns:p14="http://schemas.microsoft.com/office/powerpoint/2010/main" val="391305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F723-0B5B-45A1-BBA9-13336A2A7DD6}"/>
              </a:ext>
            </a:extLst>
          </p:cNvPr>
          <p:cNvSpPr>
            <a:spLocks noGrp="1"/>
          </p:cNvSpPr>
          <p:nvPr>
            <p:ph type="title"/>
          </p:nvPr>
        </p:nvSpPr>
        <p:spPr/>
        <p:txBody>
          <a:bodyPr/>
          <a:lstStyle/>
          <a:p>
            <a:r>
              <a:rPr lang="en-US" dirty="0"/>
              <a:t>What Should be done ?</a:t>
            </a:r>
          </a:p>
        </p:txBody>
      </p:sp>
      <p:sp>
        <p:nvSpPr>
          <p:cNvPr id="3" name="Content Placeholder 2">
            <a:extLst>
              <a:ext uri="{FF2B5EF4-FFF2-40B4-BE49-F238E27FC236}">
                <a16:creationId xmlns:a16="http://schemas.microsoft.com/office/drawing/2014/main" id="{6A62E589-A164-4447-9529-046DADA13E63}"/>
              </a:ext>
            </a:extLst>
          </p:cNvPr>
          <p:cNvSpPr>
            <a:spLocks noGrp="1"/>
          </p:cNvSpPr>
          <p:nvPr>
            <p:ph idx="1"/>
          </p:nvPr>
        </p:nvSpPr>
        <p:spPr/>
        <p:txBody>
          <a:bodyPr/>
          <a:lstStyle/>
          <a:p>
            <a:r>
              <a:rPr lang="en-US" dirty="0"/>
              <a:t>Identification of microservices' boundaries</a:t>
            </a:r>
          </a:p>
          <a:p>
            <a:r>
              <a:rPr lang="en-US" dirty="0"/>
              <a:t>Prioritizing microservices for migration</a:t>
            </a:r>
          </a:p>
          <a:p>
            <a:r>
              <a:rPr lang="en-US" dirty="0"/>
              <a:t>Handling data synchronization during the transition phase</a:t>
            </a:r>
          </a:p>
          <a:p>
            <a:r>
              <a:rPr lang="en-US" dirty="0"/>
              <a:t>Handling user interface integration, working with old and new user interfaces</a:t>
            </a:r>
          </a:p>
          <a:p>
            <a:r>
              <a:rPr lang="en-US" dirty="0"/>
              <a:t>Handling of reference data in the new system</a:t>
            </a:r>
          </a:p>
          <a:p>
            <a:r>
              <a:rPr lang="en-US" dirty="0"/>
              <a:t>Testing strategy to ensure the business capabilities are intact and correctly reproduced</a:t>
            </a:r>
          </a:p>
          <a:p>
            <a:r>
              <a:rPr lang="en-US" dirty="0"/>
              <a:t>Identification of any prerequisites for microservice development such as microservices capabilities, frameworks, processes, and so on</a:t>
            </a:r>
          </a:p>
        </p:txBody>
      </p:sp>
    </p:spTree>
    <p:extLst>
      <p:ext uri="{BB962C8B-B14F-4D97-AF65-F5344CB8AC3E}">
        <p14:creationId xmlns:p14="http://schemas.microsoft.com/office/powerpoint/2010/main" val="4077260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368B-E88E-44D3-803D-2407D2FBCF76}"/>
              </a:ext>
            </a:extLst>
          </p:cNvPr>
          <p:cNvSpPr>
            <a:spLocks noGrp="1"/>
          </p:cNvSpPr>
          <p:nvPr>
            <p:ph type="title"/>
          </p:nvPr>
        </p:nvSpPr>
        <p:spPr/>
        <p:txBody>
          <a:bodyPr>
            <a:noAutofit/>
          </a:bodyPr>
          <a:lstStyle/>
          <a:p>
            <a:r>
              <a:rPr lang="en-US" sz="4400" b="1" u="sng" dirty="0">
                <a:effectLst>
                  <a:outerShdw blurRad="38100" dist="38100" dir="2700000" algn="tl">
                    <a:srgbClr val="000000">
                      <a:alpha val="43137"/>
                    </a:srgbClr>
                  </a:outerShdw>
                </a:effectLst>
              </a:rPr>
              <a:t>Identification of microservices boundaries</a:t>
            </a:r>
            <a:endParaRPr lang="en-US" sz="44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63310DF-B013-45CE-932C-CE3ABB27766E}"/>
              </a:ext>
            </a:extLst>
          </p:cNvPr>
          <p:cNvSpPr>
            <a:spLocks noGrp="1"/>
          </p:cNvSpPr>
          <p:nvPr>
            <p:ph idx="1"/>
          </p:nvPr>
        </p:nvSpPr>
        <p:spPr/>
        <p:txBody>
          <a:bodyPr/>
          <a:lstStyle/>
          <a:p>
            <a:r>
              <a:rPr lang="en-US" dirty="0"/>
              <a:t>A top-down approach is typically used for domain decomposition</a:t>
            </a:r>
          </a:p>
          <a:p>
            <a:r>
              <a:rPr lang="en-US" dirty="0"/>
              <a:t>The bottom-up approach is also useful in the case of breaking an existing system</a:t>
            </a:r>
          </a:p>
          <a:p>
            <a:r>
              <a:rPr lang="en-US" dirty="0"/>
              <a:t>it can utilize a lot of practical knowledge, functions, and behaviors of the existing monolithic application.</a:t>
            </a:r>
          </a:p>
          <a:p>
            <a:r>
              <a:rPr lang="en-US" dirty="0"/>
              <a:t>This will give a potential list of microservices (not a final list of microservices, but it serves as a good starting point )</a:t>
            </a:r>
          </a:p>
        </p:txBody>
      </p:sp>
    </p:spTree>
    <p:extLst>
      <p:ext uri="{BB962C8B-B14F-4D97-AF65-F5344CB8AC3E}">
        <p14:creationId xmlns:p14="http://schemas.microsoft.com/office/powerpoint/2010/main" val="4019017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E286-E111-4728-B79D-99734B02D431}"/>
              </a:ext>
            </a:extLst>
          </p:cNvPr>
          <p:cNvSpPr>
            <a:spLocks noGrp="1"/>
          </p:cNvSpPr>
          <p:nvPr>
            <p:ph type="title"/>
          </p:nvPr>
        </p:nvSpPr>
        <p:spPr/>
        <p:txBody>
          <a:bodyPr/>
          <a:lstStyle/>
          <a:p>
            <a:r>
              <a:rPr lang="en-US" b="1" dirty="0"/>
              <a:t>Analyze dependencies</a:t>
            </a:r>
            <a:endParaRPr lang="en-US" dirty="0"/>
          </a:p>
        </p:txBody>
      </p:sp>
      <p:sp>
        <p:nvSpPr>
          <p:cNvPr id="3" name="Content Placeholder 2">
            <a:extLst>
              <a:ext uri="{FF2B5EF4-FFF2-40B4-BE49-F238E27FC236}">
                <a16:creationId xmlns:a16="http://schemas.microsoft.com/office/drawing/2014/main" id="{5918017F-DA52-41B0-92CE-1FA6CE11401A}"/>
              </a:ext>
            </a:extLst>
          </p:cNvPr>
          <p:cNvSpPr>
            <a:spLocks noGrp="1"/>
          </p:cNvSpPr>
          <p:nvPr>
            <p:ph idx="1"/>
          </p:nvPr>
        </p:nvSpPr>
        <p:spPr>
          <a:xfrm>
            <a:off x="677334" y="1232453"/>
            <a:ext cx="8596668" cy="4808910"/>
          </a:xfrm>
        </p:spPr>
        <p:txBody>
          <a:bodyPr/>
          <a:lstStyle/>
          <a:p>
            <a:r>
              <a:rPr lang="en-US" dirty="0"/>
              <a:t>At the end of this activity, a dependency graph will be produced.</a:t>
            </a:r>
          </a:p>
          <a:p>
            <a:r>
              <a:rPr lang="en-US" dirty="0"/>
              <a:t>This could be done by combining one or more of the approaches listed as follows:</a:t>
            </a:r>
          </a:p>
          <a:p>
            <a:pPr lvl="1"/>
            <a:r>
              <a:rPr lang="en-US" dirty="0"/>
              <a:t>Analyze the manual code and regenerating dependencies.</a:t>
            </a:r>
          </a:p>
          <a:p>
            <a:pPr lvl="1"/>
            <a:r>
              <a:rPr lang="en-US" dirty="0"/>
              <a:t>Use the experience of the development team to regenerate dependencies.</a:t>
            </a:r>
          </a:p>
          <a:p>
            <a:pPr lvl="1"/>
            <a:r>
              <a:rPr lang="en-US" dirty="0"/>
              <a:t>Use a Maven dependency graph. There are a number of tools we could use to regenerate the dependency graph, such as </a:t>
            </a:r>
            <a:r>
              <a:rPr lang="en-US" dirty="0" err="1"/>
              <a:t>PomExplorer</a:t>
            </a:r>
            <a:r>
              <a:rPr lang="en-US" dirty="0"/>
              <a:t>, </a:t>
            </a:r>
            <a:r>
              <a:rPr lang="en-US" dirty="0" err="1"/>
              <a:t>PomParser</a:t>
            </a:r>
            <a:r>
              <a:rPr lang="en-US" dirty="0"/>
              <a:t>, and so on.</a:t>
            </a:r>
          </a:p>
          <a:p>
            <a:pPr lvl="1"/>
            <a:r>
              <a:rPr lang="en-US" dirty="0"/>
              <a:t>Using performance engineering tools such as AppDynamics to identify the call stack and roll up dependencies.</a:t>
            </a:r>
          </a:p>
        </p:txBody>
      </p:sp>
    </p:spTree>
    <p:extLst>
      <p:ext uri="{BB962C8B-B14F-4D97-AF65-F5344CB8AC3E}">
        <p14:creationId xmlns:p14="http://schemas.microsoft.com/office/powerpoint/2010/main" val="2607487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1544-24A0-4D24-8AF6-2CA4F0CA08C8}"/>
              </a:ext>
            </a:extLst>
          </p:cNvPr>
          <p:cNvSpPr>
            <a:spLocks noGrp="1"/>
          </p:cNvSpPr>
          <p:nvPr>
            <p:ph type="title"/>
          </p:nvPr>
        </p:nvSpPr>
        <p:spPr>
          <a:xfrm>
            <a:off x="0" y="0"/>
            <a:ext cx="8596668" cy="1320800"/>
          </a:xfrm>
        </p:spPr>
        <p:txBody>
          <a:bodyPr/>
          <a:lstStyle/>
          <a:p>
            <a:r>
              <a:rPr lang="en-US" dirty="0"/>
              <a:t>PSS. example </a:t>
            </a:r>
          </a:p>
        </p:txBody>
      </p:sp>
      <p:pic>
        <p:nvPicPr>
          <p:cNvPr id="5" name="Content Placeholder 4" descr="A screenshot of a cell phone&#10;&#10;Description generated with high confidence">
            <a:extLst>
              <a:ext uri="{FF2B5EF4-FFF2-40B4-BE49-F238E27FC236}">
                <a16:creationId xmlns:a16="http://schemas.microsoft.com/office/drawing/2014/main" id="{3D4C195C-D574-4F86-B0DD-BD7367BEDA77}"/>
              </a:ext>
            </a:extLst>
          </p:cNvPr>
          <p:cNvPicPr>
            <a:picLocks noGrp="1" noChangeAspect="1"/>
          </p:cNvPicPr>
          <p:nvPr>
            <p:ph idx="1"/>
          </p:nvPr>
        </p:nvPicPr>
        <p:blipFill>
          <a:blip r:embed="rId2"/>
          <a:stretch>
            <a:fillRect/>
          </a:stretch>
        </p:blipFill>
        <p:spPr>
          <a:xfrm>
            <a:off x="506437" y="556591"/>
            <a:ext cx="11254153" cy="6301409"/>
          </a:xfrm>
        </p:spPr>
      </p:pic>
    </p:spTree>
    <p:extLst>
      <p:ext uri="{BB962C8B-B14F-4D97-AF65-F5344CB8AC3E}">
        <p14:creationId xmlns:p14="http://schemas.microsoft.com/office/powerpoint/2010/main" val="51639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EB21-8DBD-4AFF-9A0D-936FB47B4D0D}"/>
              </a:ext>
            </a:extLst>
          </p:cNvPr>
          <p:cNvSpPr>
            <a:spLocks noGrp="1"/>
          </p:cNvSpPr>
          <p:nvPr>
            <p:ph type="title"/>
          </p:nvPr>
        </p:nvSpPr>
        <p:spPr/>
        <p:txBody>
          <a:bodyPr/>
          <a:lstStyle/>
          <a:p>
            <a:r>
              <a:rPr lang="en-US" b="1" dirty="0"/>
              <a:t>Events as opposed to query</a:t>
            </a:r>
            <a:endParaRPr lang="en-US" dirty="0"/>
          </a:p>
        </p:txBody>
      </p:sp>
      <p:sp>
        <p:nvSpPr>
          <p:cNvPr id="3" name="Content Placeholder 2">
            <a:extLst>
              <a:ext uri="{FF2B5EF4-FFF2-40B4-BE49-F238E27FC236}">
                <a16:creationId xmlns:a16="http://schemas.microsoft.com/office/drawing/2014/main" id="{AD352B71-52BB-40AD-85CB-70883BCCA5C2}"/>
              </a:ext>
            </a:extLst>
          </p:cNvPr>
          <p:cNvSpPr>
            <a:spLocks noGrp="1"/>
          </p:cNvSpPr>
          <p:nvPr>
            <p:ph idx="1"/>
          </p:nvPr>
        </p:nvSpPr>
        <p:spPr/>
        <p:txBody>
          <a:bodyPr/>
          <a:lstStyle/>
          <a:p>
            <a:r>
              <a:rPr lang="en-US" dirty="0"/>
              <a:t>Dependencies could be query-based or event-based. </a:t>
            </a:r>
          </a:p>
          <a:p>
            <a:r>
              <a:rPr lang="en-US" dirty="0"/>
              <a:t>Event-based is better for scalable systems. </a:t>
            </a:r>
          </a:p>
          <a:p>
            <a:r>
              <a:rPr lang="en-US" dirty="0"/>
              <a:t>Sometimes, it is possible to convert query-based communications to event-based ones.</a:t>
            </a:r>
          </a:p>
          <a:p>
            <a:r>
              <a:rPr lang="en-US" dirty="0"/>
              <a:t>In many cases, these dependencies exist because either the business organizations are managed like that, or by way the old system handled the business scenario.</a:t>
            </a:r>
          </a:p>
        </p:txBody>
      </p:sp>
    </p:spTree>
    <p:extLst>
      <p:ext uri="{BB962C8B-B14F-4D97-AF65-F5344CB8AC3E}">
        <p14:creationId xmlns:p14="http://schemas.microsoft.com/office/powerpoint/2010/main" val="63706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A5B0-C021-443B-97F7-72E3173D7C98}"/>
              </a:ext>
            </a:extLst>
          </p:cNvPr>
          <p:cNvSpPr>
            <a:spLocks noGrp="1"/>
          </p:cNvSpPr>
          <p:nvPr>
            <p:ph type="title"/>
          </p:nvPr>
        </p:nvSpPr>
        <p:spPr/>
        <p:txBody>
          <a:bodyPr/>
          <a:lstStyle/>
          <a:p>
            <a:r>
              <a:rPr lang="en-US" b="1" dirty="0"/>
              <a:t>Events as opposed to synchronous updates</a:t>
            </a:r>
            <a:endParaRPr lang="en-US" dirty="0"/>
          </a:p>
        </p:txBody>
      </p:sp>
      <p:sp>
        <p:nvSpPr>
          <p:cNvPr id="3" name="Content Placeholder 2">
            <a:extLst>
              <a:ext uri="{FF2B5EF4-FFF2-40B4-BE49-F238E27FC236}">
                <a16:creationId xmlns:a16="http://schemas.microsoft.com/office/drawing/2014/main" id="{D937F199-E430-486E-81D5-DEC2B84124EA}"/>
              </a:ext>
            </a:extLst>
          </p:cNvPr>
          <p:cNvSpPr>
            <a:spLocks noGrp="1"/>
          </p:cNvSpPr>
          <p:nvPr>
            <p:ph idx="1"/>
          </p:nvPr>
        </p:nvSpPr>
        <p:spPr/>
        <p:txBody>
          <a:bodyPr/>
          <a:lstStyle/>
          <a:p>
            <a:r>
              <a:rPr lang="en-US" dirty="0"/>
              <a:t>In this approach, send new bookings and the changes in bookings as soon as they take place in the Booking module as an asynchronous push (rather than in a batch job/scheduler). </a:t>
            </a:r>
          </a:p>
          <a:p>
            <a:r>
              <a:rPr lang="en-US" dirty="0"/>
              <a:t>The same pattern could be applied in many other scenarios such as from Booking to Accounting, from Flight to Inventory, and also from Flight to Booking. </a:t>
            </a:r>
          </a:p>
          <a:p>
            <a:r>
              <a:rPr lang="en-US" dirty="0"/>
              <a:t>In this approach, the source service publishes all state-change events to a topic. All interested parties could subscribe to this event stream and store locally. </a:t>
            </a:r>
          </a:p>
          <a:p>
            <a:r>
              <a:rPr lang="en-US" dirty="0"/>
              <a:t>This approach removes many hard wirings, and keeps the systems loosely coupled.</a:t>
            </a:r>
          </a:p>
        </p:txBody>
      </p:sp>
    </p:spTree>
    <p:extLst>
      <p:ext uri="{BB962C8B-B14F-4D97-AF65-F5344CB8AC3E}">
        <p14:creationId xmlns:p14="http://schemas.microsoft.com/office/powerpoint/2010/main" val="3887146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728B-7D97-495D-99B9-EE7C4E15EDCA}"/>
              </a:ext>
            </a:extLst>
          </p:cNvPr>
          <p:cNvSpPr>
            <a:spLocks noGrp="1"/>
          </p:cNvSpPr>
          <p:nvPr>
            <p:ph type="title"/>
          </p:nvPr>
        </p:nvSpPr>
        <p:spPr/>
        <p:txBody>
          <a:bodyPr/>
          <a:lstStyle/>
          <a:p>
            <a:r>
              <a:rPr lang="en-US" b="1" dirty="0"/>
              <a:t>Events as opposed to synchronous updates (Cont.)</a:t>
            </a:r>
            <a:endParaRPr lang="en-US" dirty="0"/>
          </a:p>
        </p:txBody>
      </p:sp>
      <p:pic>
        <p:nvPicPr>
          <p:cNvPr id="5" name="Content Placeholder 4" descr="A screenshot of a cell phone&#10;&#10;Description generated with high confidence">
            <a:extLst>
              <a:ext uri="{FF2B5EF4-FFF2-40B4-BE49-F238E27FC236}">
                <a16:creationId xmlns:a16="http://schemas.microsoft.com/office/drawing/2014/main" id="{A0179296-3905-4AD7-8DF6-5AEC23915B2E}"/>
              </a:ext>
            </a:extLst>
          </p:cNvPr>
          <p:cNvPicPr>
            <a:picLocks noGrp="1" noChangeAspect="1"/>
          </p:cNvPicPr>
          <p:nvPr>
            <p:ph idx="1"/>
          </p:nvPr>
        </p:nvPicPr>
        <p:blipFill>
          <a:blip r:embed="rId3"/>
          <a:stretch>
            <a:fillRect/>
          </a:stretch>
        </p:blipFill>
        <p:spPr>
          <a:xfrm>
            <a:off x="2746858" y="2515172"/>
            <a:ext cx="4458322" cy="3172268"/>
          </a:xfrm>
        </p:spPr>
      </p:pic>
    </p:spTree>
    <p:extLst>
      <p:ext uri="{BB962C8B-B14F-4D97-AF65-F5344CB8AC3E}">
        <p14:creationId xmlns:p14="http://schemas.microsoft.com/office/powerpoint/2010/main" val="3045381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9DA6-9CB6-459B-8DBF-58E6F4C4E853}"/>
              </a:ext>
            </a:extLst>
          </p:cNvPr>
          <p:cNvSpPr>
            <a:spLocks noGrp="1"/>
          </p:cNvSpPr>
          <p:nvPr>
            <p:ph type="title"/>
          </p:nvPr>
        </p:nvSpPr>
        <p:spPr>
          <a:xfrm>
            <a:off x="0" y="0"/>
            <a:ext cx="8596668" cy="1320800"/>
          </a:xfrm>
        </p:spPr>
        <p:txBody>
          <a:bodyPr/>
          <a:lstStyle/>
          <a:p>
            <a:r>
              <a:rPr lang="en-US" b="1" dirty="0"/>
              <a:t>Final dependency graph</a:t>
            </a:r>
            <a:endParaRPr lang="en-US" dirty="0"/>
          </a:p>
        </p:txBody>
      </p:sp>
      <p:pic>
        <p:nvPicPr>
          <p:cNvPr id="5" name="Content Placeholder 4" descr="A close up of text on a white background&#10;&#10;Description generated with high confidence">
            <a:extLst>
              <a:ext uri="{FF2B5EF4-FFF2-40B4-BE49-F238E27FC236}">
                <a16:creationId xmlns:a16="http://schemas.microsoft.com/office/drawing/2014/main" id="{3A737AB0-48CD-4DC9-BB70-5B2EB2A93E1C}"/>
              </a:ext>
            </a:extLst>
          </p:cNvPr>
          <p:cNvPicPr>
            <a:picLocks noGrp="1" noChangeAspect="1"/>
          </p:cNvPicPr>
          <p:nvPr>
            <p:ph idx="1"/>
          </p:nvPr>
        </p:nvPicPr>
        <p:blipFill>
          <a:blip r:embed="rId3"/>
          <a:stretch>
            <a:fillRect/>
          </a:stretch>
        </p:blipFill>
        <p:spPr>
          <a:xfrm>
            <a:off x="1985897" y="703385"/>
            <a:ext cx="7509795" cy="6154615"/>
          </a:xfrm>
        </p:spPr>
      </p:pic>
    </p:spTree>
    <p:extLst>
      <p:ext uri="{BB962C8B-B14F-4D97-AF65-F5344CB8AC3E}">
        <p14:creationId xmlns:p14="http://schemas.microsoft.com/office/powerpoint/2010/main" val="236908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45FD-2DBC-4221-9E91-C39B3D165441}"/>
              </a:ext>
            </a:extLst>
          </p:cNvPr>
          <p:cNvSpPr>
            <a:spLocks noGrp="1"/>
          </p:cNvSpPr>
          <p:nvPr>
            <p:ph type="title"/>
          </p:nvPr>
        </p:nvSpPr>
        <p:spPr>
          <a:xfrm>
            <a:off x="677334" y="609600"/>
            <a:ext cx="8596668" cy="1320800"/>
          </a:xfrm>
        </p:spPr>
        <p:txBody>
          <a:bodyPr/>
          <a:lstStyle/>
          <a:p>
            <a:r>
              <a:rPr lang="en-US" dirty="0"/>
              <a:t>Microservice Capabilities</a:t>
            </a:r>
          </a:p>
        </p:txBody>
      </p:sp>
      <p:pic>
        <p:nvPicPr>
          <p:cNvPr id="5" name="Content Placeholder 4" descr="A screenshot of a cell phone&#10;&#10;Description generated with very high confidence">
            <a:extLst>
              <a:ext uri="{FF2B5EF4-FFF2-40B4-BE49-F238E27FC236}">
                <a16:creationId xmlns:a16="http://schemas.microsoft.com/office/drawing/2014/main" id="{9BC4DF1F-50CB-45E0-9B75-77ABB5D69A3A}"/>
              </a:ext>
            </a:extLst>
          </p:cNvPr>
          <p:cNvPicPr>
            <a:picLocks noGrp="1" noChangeAspect="1"/>
          </p:cNvPicPr>
          <p:nvPr>
            <p:ph idx="1"/>
          </p:nvPr>
        </p:nvPicPr>
        <p:blipFill>
          <a:blip r:embed="rId2"/>
          <a:stretch>
            <a:fillRect/>
          </a:stretch>
        </p:blipFill>
        <p:spPr>
          <a:xfrm>
            <a:off x="677334" y="1221922"/>
            <a:ext cx="8771466" cy="5646694"/>
          </a:xfrm>
        </p:spPr>
      </p:pic>
    </p:spTree>
    <p:extLst>
      <p:ext uri="{BB962C8B-B14F-4D97-AF65-F5344CB8AC3E}">
        <p14:creationId xmlns:p14="http://schemas.microsoft.com/office/powerpoint/2010/main" val="2290242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95E4-C480-4301-8CE6-D4DF2977AC03}"/>
              </a:ext>
            </a:extLst>
          </p:cNvPr>
          <p:cNvSpPr>
            <a:spLocks noGrp="1"/>
          </p:cNvSpPr>
          <p:nvPr>
            <p:ph type="title"/>
          </p:nvPr>
        </p:nvSpPr>
        <p:spPr/>
        <p:txBody>
          <a:bodyPr vert="horz" lIns="91440" tIns="45720" rIns="91440" bIns="45720" rtlCol="0" anchor="t">
            <a:noAutofit/>
          </a:bodyPr>
          <a:lstStyle/>
          <a:p>
            <a:r>
              <a:rPr lang="en-US" sz="4400" b="1" u="sng" dirty="0">
                <a:effectLst>
                  <a:outerShdw blurRad="38100" dist="38100" dir="2700000" algn="tl">
                    <a:srgbClr val="000000">
                      <a:alpha val="43137"/>
                    </a:srgbClr>
                  </a:outerShdw>
                </a:effectLst>
              </a:rPr>
              <a:t>Prioritizing microservices for migration</a:t>
            </a:r>
          </a:p>
        </p:txBody>
      </p:sp>
      <p:sp>
        <p:nvSpPr>
          <p:cNvPr id="3" name="Content Placeholder 2">
            <a:extLst>
              <a:ext uri="{FF2B5EF4-FFF2-40B4-BE49-F238E27FC236}">
                <a16:creationId xmlns:a16="http://schemas.microsoft.com/office/drawing/2014/main" id="{6C96ADC8-8C58-4C2D-8CC0-915F7910EB18}"/>
              </a:ext>
            </a:extLst>
          </p:cNvPr>
          <p:cNvSpPr>
            <a:spLocks noGrp="1"/>
          </p:cNvSpPr>
          <p:nvPr>
            <p:ph idx="1"/>
          </p:nvPr>
        </p:nvSpPr>
        <p:spPr/>
        <p:txBody>
          <a:bodyPr/>
          <a:lstStyle/>
          <a:p>
            <a:r>
              <a:rPr lang="en-US" b="1" dirty="0"/>
              <a:t>Dependency</a:t>
            </a:r>
          </a:p>
          <a:p>
            <a:r>
              <a:rPr lang="en-US" b="1" dirty="0"/>
              <a:t>Transaction volume</a:t>
            </a:r>
          </a:p>
          <a:p>
            <a:r>
              <a:rPr lang="en-US" b="1" dirty="0"/>
              <a:t>Resource utilization</a:t>
            </a:r>
          </a:p>
          <a:p>
            <a:r>
              <a:rPr lang="en-US" b="1" dirty="0"/>
              <a:t>Complexity</a:t>
            </a:r>
          </a:p>
          <a:p>
            <a:r>
              <a:rPr lang="en-US" b="1" dirty="0"/>
              <a:t>Business criticality</a:t>
            </a:r>
          </a:p>
          <a:p>
            <a:r>
              <a:rPr lang="en-US" b="1" dirty="0"/>
              <a:t>Velocity of changes</a:t>
            </a:r>
          </a:p>
          <a:p>
            <a:r>
              <a:rPr lang="en-US" b="1" dirty="0"/>
              <a:t>Innovation</a:t>
            </a:r>
            <a:endParaRPr lang="en-US" dirty="0"/>
          </a:p>
        </p:txBody>
      </p:sp>
    </p:spTree>
    <p:extLst>
      <p:ext uri="{BB962C8B-B14F-4D97-AF65-F5344CB8AC3E}">
        <p14:creationId xmlns:p14="http://schemas.microsoft.com/office/powerpoint/2010/main" val="2371858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B63C-6D44-4FFB-84A1-FBB2EB0C39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B173D5-D695-407A-A2F9-B74E93EDA40E}"/>
              </a:ext>
            </a:extLst>
          </p:cNvPr>
          <p:cNvSpPr>
            <a:spLocks noGrp="1"/>
          </p:cNvSpPr>
          <p:nvPr>
            <p:ph idx="1"/>
          </p:nvPr>
        </p:nvSpPr>
        <p:spPr/>
        <p:txBody>
          <a:bodyPr/>
          <a:lstStyle/>
          <a:p>
            <a:r>
              <a:rPr lang="en-US" dirty="0"/>
              <a:t>Based on </a:t>
            </a:r>
            <a:r>
              <a:rPr lang="en-US" dirty="0" err="1"/>
              <a:t>BrownField's</a:t>
            </a:r>
            <a:r>
              <a:rPr lang="en-US" dirty="0"/>
              <a:t> analysis, Search has the highest priority, as it requires innovation, has high velocity of changes, is less business critical, and gives better relief for both business and IT. The Search service has minimal dependency with no requirements to synchronize data back to the legacy system.</a:t>
            </a:r>
          </a:p>
        </p:txBody>
      </p:sp>
    </p:spTree>
    <p:extLst>
      <p:ext uri="{BB962C8B-B14F-4D97-AF65-F5344CB8AC3E}">
        <p14:creationId xmlns:p14="http://schemas.microsoft.com/office/powerpoint/2010/main" val="316266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B992-6773-4073-A6D2-5C0D74DA4D28}"/>
              </a:ext>
            </a:extLst>
          </p:cNvPr>
          <p:cNvSpPr>
            <a:spLocks noGrp="1"/>
          </p:cNvSpPr>
          <p:nvPr>
            <p:ph type="title"/>
          </p:nvPr>
        </p:nvSpPr>
        <p:spPr/>
        <p:txBody>
          <a:bodyPr vert="horz" lIns="91440" tIns="45720" rIns="91440" bIns="45720" rtlCol="0" anchor="t">
            <a:noAutofit/>
          </a:bodyPr>
          <a:lstStyle/>
          <a:p>
            <a:r>
              <a:rPr lang="en-US" sz="4400" b="1" u="sng" dirty="0">
                <a:effectLst>
                  <a:outerShdw blurRad="38100" dist="38100" dir="2700000" algn="tl">
                    <a:srgbClr val="000000">
                      <a:alpha val="43137"/>
                    </a:srgbClr>
                  </a:outerShdw>
                </a:effectLst>
              </a:rPr>
              <a:t>Data synchronization during migration</a:t>
            </a:r>
          </a:p>
        </p:txBody>
      </p:sp>
      <p:sp>
        <p:nvSpPr>
          <p:cNvPr id="3" name="Content Placeholder 2">
            <a:extLst>
              <a:ext uri="{FF2B5EF4-FFF2-40B4-BE49-F238E27FC236}">
                <a16:creationId xmlns:a16="http://schemas.microsoft.com/office/drawing/2014/main" id="{F52C7ED0-6A9F-4FF7-A933-ECED72D06387}"/>
              </a:ext>
            </a:extLst>
          </p:cNvPr>
          <p:cNvSpPr>
            <a:spLocks noGrp="1"/>
          </p:cNvSpPr>
          <p:nvPr>
            <p:ph idx="1"/>
          </p:nvPr>
        </p:nvSpPr>
        <p:spPr/>
        <p:txBody>
          <a:bodyPr>
            <a:normAutofit/>
          </a:bodyPr>
          <a:lstStyle/>
          <a:p>
            <a:r>
              <a:rPr lang="en-US" dirty="0"/>
              <a:t>During the transition phase, the legacy system and the new microservices will run in parallel. Therefore, it is important to keep the data synchronized between the two systems.</a:t>
            </a:r>
          </a:p>
          <a:p>
            <a:r>
              <a:rPr lang="en-US" dirty="0"/>
              <a:t>Solution:</a:t>
            </a:r>
          </a:p>
          <a:p>
            <a:pPr lvl="1"/>
            <a:r>
              <a:rPr lang="en-US" dirty="0"/>
              <a:t>synchronize the data between the two systems at the database level by using any data synchronization tool. </a:t>
            </a:r>
          </a:p>
          <a:p>
            <a:pPr lvl="1"/>
            <a:r>
              <a:rPr lang="en-US" dirty="0"/>
              <a:t>This approach works well when both the old and the new systems are built on the same data store technologies. </a:t>
            </a:r>
          </a:p>
          <a:p>
            <a:pPr lvl="1"/>
            <a:r>
              <a:rPr lang="en-US" dirty="0"/>
              <a:t>The complexity will be higher if the data store technologies are different. </a:t>
            </a:r>
          </a:p>
          <a:p>
            <a:pPr lvl="1"/>
            <a:r>
              <a:rPr lang="en-US" dirty="0"/>
              <a:t>The second problem with this approach is that we allow a backdoor entry, hence exposing the microservices' internal data store outside. This is against the principle of microservices.</a:t>
            </a:r>
          </a:p>
        </p:txBody>
      </p:sp>
    </p:spTree>
    <p:extLst>
      <p:ext uri="{BB962C8B-B14F-4D97-AF65-F5344CB8AC3E}">
        <p14:creationId xmlns:p14="http://schemas.microsoft.com/office/powerpoint/2010/main" val="980410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57A6-23BE-4804-8398-2A7600E7DF76}"/>
              </a:ext>
            </a:extLst>
          </p:cNvPr>
          <p:cNvSpPr>
            <a:spLocks noGrp="1"/>
          </p:cNvSpPr>
          <p:nvPr>
            <p:ph type="title"/>
          </p:nvPr>
        </p:nvSpPr>
        <p:spPr/>
        <p:txBody>
          <a:bodyPr/>
          <a:lstStyle/>
          <a:p>
            <a:r>
              <a:rPr lang="en-US" dirty="0"/>
              <a:t>Search</a:t>
            </a:r>
          </a:p>
        </p:txBody>
      </p:sp>
      <p:pic>
        <p:nvPicPr>
          <p:cNvPr id="5" name="Content Placeholder 4" descr="A picture containing screenshot&#10;&#10;Description generated with very high confidence">
            <a:extLst>
              <a:ext uri="{FF2B5EF4-FFF2-40B4-BE49-F238E27FC236}">
                <a16:creationId xmlns:a16="http://schemas.microsoft.com/office/drawing/2014/main" id="{A9C8DA8C-3E37-482B-86CD-AAC344B15516}"/>
              </a:ext>
            </a:extLst>
          </p:cNvPr>
          <p:cNvPicPr>
            <a:picLocks noGrp="1" noChangeAspect="1"/>
          </p:cNvPicPr>
          <p:nvPr>
            <p:ph idx="1"/>
          </p:nvPr>
        </p:nvPicPr>
        <p:blipFill>
          <a:blip r:embed="rId3"/>
          <a:stretch>
            <a:fillRect/>
          </a:stretch>
        </p:blipFill>
        <p:spPr>
          <a:xfrm>
            <a:off x="2709508" y="436098"/>
            <a:ext cx="7894818" cy="6391707"/>
          </a:xfrm>
        </p:spPr>
      </p:pic>
    </p:spTree>
    <p:extLst>
      <p:ext uri="{BB962C8B-B14F-4D97-AF65-F5344CB8AC3E}">
        <p14:creationId xmlns:p14="http://schemas.microsoft.com/office/powerpoint/2010/main" val="159525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FD39-F131-45E9-AE1D-ECBCD105A5FA}"/>
              </a:ext>
            </a:extLst>
          </p:cNvPr>
          <p:cNvSpPr>
            <a:spLocks noGrp="1"/>
          </p:cNvSpPr>
          <p:nvPr>
            <p:ph type="title"/>
          </p:nvPr>
        </p:nvSpPr>
        <p:spPr/>
        <p:txBody>
          <a:bodyPr/>
          <a:lstStyle/>
          <a:p>
            <a:r>
              <a:rPr lang="en-US" dirty="0"/>
              <a:t>Booking</a:t>
            </a:r>
          </a:p>
        </p:txBody>
      </p:sp>
      <p:pic>
        <p:nvPicPr>
          <p:cNvPr id="5" name="Content Placeholder 4" descr="A close up of a piece of paper&#10;&#10;Description generated with high confidence">
            <a:extLst>
              <a:ext uri="{FF2B5EF4-FFF2-40B4-BE49-F238E27FC236}">
                <a16:creationId xmlns:a16="http://schemas.microsoft.com/office/drawing/2014/main" id="{221E9037-299E-4A6E-93AD-7426C8EB51E0}"/>
              </a:ext>
            </a:extLst>
          </p:cNvPr>
          <p:cNvPicPr>
            <a:picLocks noGrp="1" noChangeAspect="1"/>
          </p:cNvPicPr>
          <p:nvPr>
            <p:ph idx="1"/>
          </p:nvPr>
        </p:nvPicPr>
        <p:blipFill>
          <a:blip r:embed="rId3"/>
          <a:stretch>
            <a:fillRect/>
          </a:stretch>
        </p:blipFill>
        <p:spPr>
          <a:xfrm>
            <a:off x="2521819" y="158404"/>
            <a:ext cx="8596668" cy="6798025"/>
          </a:xfrm>
        </p:spPr>
      </p:pic>
    </p:spTree>
    <p:extLst>
      <p:ext uri="{BB962C8B-B14F-4D97-AF65-F5344CB8AC3E}">
        <p14:creationId xmlns:p14="http://schemas.microsoft.com/office/powerpoint/2010/main" val="3374100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47A1-440D-4653-841F-29BCC653FBA6}"/>
              </a:ext>
            </a:extLst>
          </p:cNvPr>
          <p:cNvSpPr>
            <a:spLocks noGrp="1"/>
          </p:cNvSpPr>
          <p:nvPr>
            <p:ph type="title"/>
          </p:nvPr>
        </p:nvSpPr>
        <p:spPr/>
        <p:txBody>
          <a:bodyPr vert="horz" lIns="91440" tIns="45720" rIns="91440" bIns="45720" rtlCol="0" anchor="t">
            <a:noAutofit/>
          </a:bodyPr>
          <a:lstStyle/>
          <a:p>
            <a:r>
              <a:rPr lang="en-US" sz="4400" b="1" u="sng" dirty="0">
                <a:effectLst>
                  <a:outerShdw blurRad="38100" dist="38100" dir="2700000" algn="tl">
                    <a:srgbClr val="000000">
                      <a:alpha val="43137"/>
                    </a:srgbClr>
                  </a:outerShdw>
                </a:effectLst>
              </a:rPr>
              <a:t>Managing reference data</a:t>
            </a:r>
          </a:p>
        </p:txBody>
      </p:sp>
      <p:sp>
        <p:nvSpPr>
          <p:cNvPr id="3" name="Content Placeholder 2">
            <a:extLst>
              <a:ext uri="{FF2B5EF4-FFF2-40B4-BE49-F238E27FC236}">
                <a16:creationId xmlns:a16="http://schemas.microsoft.com/office/drawing/2014/main" id="{AF68D51D-C1A4-4498-B055-1F69448A7503}"/>
              </a:ext>
            </a:extLst>
          </p:cNvPr>
          <p:cNvSpPr>
            <a:spLocks noGrp="1"/>
          </p:cNvSpPr>
          <p:nvPr>
            <p:ph idx="1"/>
          </p:nvPr>
        </p:nvSpPr>
        <p:spPr/>
        <p:txBody>
          <a:bodyPr/>
          <a:lstStyle/>
          <a:p>
            <a:r>
              <a:rPr lang="en-US" dirty="0"/>
              <a:t>A simple approach is to build the reference data as another microservice itself</a:t>
            </a:r>
          </a:p>
          <a:p>
            <a:r>
              <a:rPr lang="en-US" dirty="0"/>
              <a:t>But, this could lead to performance issues as encountered in the original legacy system.</a:t>
            </a:r>
          </a:p>
        </p:txBody>
      </p:sp>
      <p:pic>
        <p:nvPicPr>
          <p:cNvPr id="5" name="Picture 4" descr="A screenshot of a social media post&#10;&#10;Description generated with very high confidence">
            <a:extLst>
              <a:ext uri="{FF2B5EF4-FFF2-40B4-BE49-F238E27FC236}">
                <a16:creationId xmlns:a16="http://schemas.microsoft.com/office/drawing/2014/main" id="{8FE71327-3CA3-42A3-9566-195C9A2DDEAB}"/>
              </a:ext>
            </a:extLst>
          </p:cNvPr>
          <p:cNvPicPr>
            <a:picLocks noChangeAspect="1"/>
          </p:cNvPicPr>
          <p:nvPr/>
        </p:nvPicPr>
        <p:blipFill>
          <a:blip r:embed="rId3"/>
          <a:stretch>
            <a:fillRect/>
          </a:stretch>
        </p:blipFill>
        <p:spPr>
          <a:xfrm>
            <a:off x="2322585" y="3429000"/>
            <a:ext cx="5306165" cy="3429000"/>
          </a:xfrm>
          <a:prstGeom prst="rect">
            <a:avLst/>
          </a:prstGeom>
        </p:spPr>
      </p:pic>
    </p:spTree>
    <p:extLst>
      <p:ext uri="{BB962C8B-B14F-4D97-AF65-F5344CB8AC3E}">
        <p14:creationId xmlns:p14="http://schemas.microsoft.com/office/powerpoint/2010/main" val="2055621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79CBB-DD95-4C41-8AAD-4E452D1FA56B}"/>
              </a:ext>
            </a:extLst>
          </p:cNvPr>
          <p:cNvSpPr>
            <a:spLocks noGrp="1"/>
          </p:cNvSpPr>
          <p:nvPr>
            <p:ph idx="1"/>
          </p:nvPr>
        </p:nvSpPr>
        <p:spPr>
          <a:xfrm>
            <a:off x="677334" y="216568"/>
            <a:ext cx="8899803" cy="6641431"/>
          </a:xfrm>
        </p:spPr>
        <p:txBody>
          <a:bodyPr/>
          <a:lstStyle/>
          <a:p>
            <a:r>
              <a:rPr lang="en-US" dirty="0"/>
              <a:t>An alternate approach is to have reference data as a microservice service for all the admin and CRUD functions. </a:t>
            </a:r>
          </a:p>
          <a:p>
            <a:r>
              <a:rPr lang="en-US" dirty="0"/>
              <a:t>A near cache will then be created under each service to incrementally cache data from the master services. A thin reference data access proxy library will be embedded in each of these services. </a:t>
            </a:r>
          </a:p>
          <a:p>
            <a:r>
              <a:rPr lang="en-US" dirty="0"/>
              <a:t>The reference data access proxy abstracts whether the data is coming from cache or from a remote service</a:t>
            </a:r>
          </a:p>
          <a:p>
            <a:r>
              <a:rPr lang="en-US" dirty="0"/>
              <a:t>The master node in the given diagram is the actual reference data microservice</a:t>
            </a:r>
          </a:p>
        </p:txBody>
      </p:sp>
      <p:pic>
        <p:nvPicPr>
          <p:cNvPr id="5" name="Picture 4" descr="A screenshot of a cell phone&#10;&#10;Description generated with very high confidence">
            <a:extLst>
              <a:ext uri="{FF2B5EF4-FFF2-40B4-BE49-F238E27FC236}">
                <a16:creationId xmlns:a16="http://schemas.microsoft.com/office/drawing/2014/main" id="{DC02054F-E72D-4F60-8E98-6D397B731AA9}"/>
              </a:ext>
            </a:extLst>
          </p:cNvPr>
          <p:cNvPicPr>
            <a:picLocks noChangeAspect="1"/>
          </p:cNvPicPr>
          <p:nvPr/>
        </p:nvPicPr>
        <p:blipFill>
          <a:blip r:embed="rId3"/>
          <a:stretch>
            <a:fillRect/>
          </a:stretch>
        </p:blipFill>
        <p:spPr>
          <a:xfrm>
            <a:off x="1928239" y="3102107"/>
            <a:ext cx="6566056" cy="3755893"/>
          </a:xfrm>
          <a:prstGeom prst="rect">
            <a:avLst/>
          </a:prstGeom>
        </p:spPr>
      </p:pic>
    </p:spTree>
    <p:extLst>
      <p:ext uri="{BB962C8B-B14F-4D97-AF65-F5344CB8AC3E}">
        <p14:creationId xmlns:p14="http://schemas.microsoft.com/office/powerpoint/2010/main" val="4158882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F6AD5-2B3B-471B-B74B-D8001BA6DF8A}"/>
              </a:ext>
            </a:extLst>
          </p:cNvPr>
          <p:cNvSpPr>
            <a:spLocks noGrp="1"/>
          </p:cNvSpPr>
          <p:nvPr>
            <p:ph idx="1"/>
          </p:nvPr>
        </p:nvSpPr>
        <p:spPr>
          <a:xfrm>
            <a:off x="677334" y="457201"/>
            <a:ext cx="8596668" cy="5584162"/>
          </a:xfrm>
        </p:spPr>
        <p:txBody>
          <a:bodyPr/>
          <a:lstStyle/>
          <a:p>
            <a:r>
              <a:rPr lang="en-US" dirty="0"/>
              <a:t>A better approach is to replace the local cache with an in-memory data grid</a:t>
            </a:r>
          </a:p>
          <a:p>
            <a:r>
              <a:rPr lang="en-US" dirty="0"/>
              <a:t>The reference data microservice will write to the data grid, whereas the proxy libraries embedded in other services will have read-only APIs. </a:t>
            </a:r>
          </a:p>
          <a:p>
            <a:r>
              <a:rPr lang="en-US" dirty="0"/>
              <a:t>This eliminates the requirement to have subscription of data, and is much more efficient and consistent.</a:t>
            </a:r>
          </a:p>
        </p:txBody>
      </p:sp>
      <p:pic>
        <p:nvPicPr>
          <p:cNvPr id="5" name="Picture 4" descr="A screenshot of a cell phone&#10;&#10;Description generated with high confidence">
            <a:extLst>
              <a:ext uri="{FF2B5EF4-FFF2-40B4-BE49-F238E27FC236}">
                <a16:creationId xmlns:a16="http://schemas.microsoft.com/office/drawing/2014/main" id="{BCF49170-4044-4E20-A71C-7F40F4443CF2}"/>
              </a:ext>
            </a:extLst>
          </p:cNvPr>
          <p:cNvPicPr>
            <a:picLocks noChangeAspect="1"/>
          </p:cNvPicPr>
          <p:nvPr/>
        </p:nvPicPr>
        <p:blipFill>
          <a:blip r:embed="rId2"/>
          <a:stretch>
            <a:fillRect/>
          </a:stretch>
        </p:blipFill>
        <p:spPr>
          <a:xfrm>
            <a:off x="2555980" y="2459463"/>
            <a:ext cx="4839375" cy="3581900"/>
          </a:xfrm>
          <a:prstGeom prst="rect">
            <a:avLst/>
          </a:prstGeom>
        </p:spPr>
      </p:pic>
    </p:spTree>
    <p:extLst>
      <p:ext uri="{BB962C8B-B14F-4D97-AF65-F5344CB8AC3E}">
        <p14:creationId xmlns:p14="http://schemas.microsoft.com/office/powerpoint/2010/main" val="3148002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26D5-8396-4C6D-A8BD-117869CC64DE}"/>
              </a:ext>
            </a:extLst>
          </p:cNvPr>
          <p:cNvSpPr>
            <a:spLocks noGrp="1"/>
          </p:cNvSpPr>
          <p:nvPr>
            <p:ph type="title"/>
          </p:nvPr>
        </p:nvSpPr>
        <p:spPr/>
        <p:txBody>
          <a:bodyPr/>
          <a:lstStyle/>
          <a:p>
            <a:r>
              <a:rPr lang="en-US" b="1" dirty="0"/>
              <a:t>User interfaces and web applications</a:t>
            </a:r>
            <a:endParaRPr lang="en-US" dirty="0"/>
          </a:p>
        </p:txBody>
      </p:sp>
      <p:sp>
        <p:nvSpPr>
          <p:cNvPr id="3" name="Content Placeholder 2">
            <a:extLst>
              <a:ext uri="{FF2B5EF4-FFF2-40B4-BE49-F238E27FC236}">
                <a16:creationId xmlns:a16="http://schemas.microsoft.com/office/drawing/2014/main" id="{11DC4C6D-517C-49B2-B478-DCFEC18C3877}"/>
              </a:ext>
            </a:extLst>
          </p:cNvPr>
          <p:cNvSpPr>
            <a:spLocks noGrp="1"/>
          </p:cNvSpPr>
          <p:nvPr>
            <p:ph idx="1"/>
          </p:nvPr>
        </p:nvSpPr>
        <p:spPr>
          <a:xfrm>
            <a:off x="677333" y="1266092"/>
            <a:ext cx="9324795" cy="5416061"/>
          </a:xfrm>
        </p:spPr>
        <p:txBody>
          <a:bodyPr>
            <a:normAutofit/>
          </a:bodyPr>
          <a:lstStyle/>
          <a:p>
            <a:r>
              <a:rPr lang="en-US" dirty="0"/>
              <a:t>There are three approaches here:</a:t>
            </a:r>
          </a:p>
          <a:p>
            <a:pPr lvl="1"/>
            <a:r>
              <a:rPr lang="en-US" dirty="0"/>
              <a:t>The first approach is to have the old and new user interfaces as separate user applications with no link between them</a:t>
            </a:r>
          </a:p>
          <a:p>
            <a:pPr lvl="2"/>
            <a:r>
              <a:rPr lang="en-US" dirty="0"/>
              <a:t>Very simple</a:t>
            </a:r>
          </a:p>
          <a:p>
            <a:pPr lvl="2"/>
            <a:r>
              <a:rPr lang="en-US" dirty="0"/>
              <a:t>No single sign on</a:t>
            </a:r>
          </a:p>
          <a:p>
            <a:pPr lvl="1"/>
            <a:r>
              <a:rPr lang="en-US" dirty="0"/>
              <a:t>The second approach is to use the legacy user interface as the primary application, and then transfer page controls to the new user interfaces when the user requests pages of the new application</a:t>
            </a:r>
          </a:p>
          <a:p>
            <a:pPr lvl="2"/>
            <a:r>
              <a:rPr lang="en-US" dirty="0"/>
              <a:t>users will get a seamless experience</a:t>
            </a:r>
          </a:p>
          <a:p>
            <a:pPr lvl="2"/>
            <a:r>
              <a:rPr lang="en-US" dirty="0"/>
              <a:t>SSO has to be implemented between the old and the new user interfaces.</a:t>
            </a:r>
          </a:p>
          <a:p>
            <a:pPr lvl="1"/>
            <a:r>
              <a:rPr lang="en-US" dirty="0"/>
              <a:t>The third approach is to integrate the existing legacy user interface directly to the new microservices backend</a:t>
            </a:r>
          </a:p>
          <a:p>
            <a:pPr lvl="2"/>
            <a:r>
              <a:rPr lang="en-US" dirty="0"/>
              <a:t>new microservices are built as headless applications with no presentation layer</a:t>
            </a:r>
          </a:p>
          <a:p>
            <a:pPr lvl="2"/>
            <a:r>
              <a:rPr lang="en-US" dirty="0"/>
              <a:t>may require many changes in the old user interface such as introducing service calls, data model conversions, and so on.</a:t>
            </a:r>
          </a:p>
          <a:p>
            <a:pPr lvl="2"/>
            <a:endParaRPr lang="en-US" dirty="0"/>
          </a:p>
          <a:p>
            <a:pPr lvl="1"/>
            <a:endParaRPr lang="en-US" dirty="0"/>
          </a:p>
        </p:txBody>
      </p:sp>
    </p:spTree>
    <p:extLst>
      <p:ext uri="{BB962C8B-B14F-4D97-AF65-F5344CB8AC3E}">
        <p14:creationId xmlns:p14="http://schemas.microsoft.com/office/powerpoint/2010/main" val="4137461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2458-8920-4414-B865-8E98CE7F5A1A}"/>
              </a:ext>
            </a:extLst>
          </p:cNvPr>
          <p:cNvSpPr>
            <a:spLocks noGrp="1"/>
          </p:cNvSpPr>
          <p:nvPr>
            <p:ph type="title"/>
          </p:nvPr>
        </p:nvSpPr>
        <p:spPr/>
        <p:txBody>
          <a:bodyPr/>
          <a:lstStyle/>
          <a:p>
            <a:r>
              <a:rPr lang="en-US" b="1" dirty="0"/>
              <a:t>Session handling and security</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6EA0575F-67C6-49B5-9BFA-3AC2AD5273CB}"/>
              </a:ext>
            </a:extLst>
          </p:cNvPr>
          <p:cNvPicPr>
            <a:picLocks noGrp="1" noChangeAspect="1"/>
          </p:cNvPicPr>
          <p:nvPr>
            <p:ph idx="1"/>
          </p:nvPr>
        </p:nvPicPr>
        <p:blipFill>
          <a:blip r:embed="rId3"/>
          <a:stretch>
            <a:fillRect/>
          </a:stretch>
        </p:blipFill>
        <p:spPr>
          <a:xfrm>
            <a:off x="1061090" y="1930400"/>
            <a:ext cx="7873275" cy="4318000"/>
          </a:xfrm>
        </p:spPr>
      </p:pic>
    </p:spTree>
    <p:extLst>
      <p:ext uri="{BB962C8B-B14F-4D97-AF65-F5344CB8AC3E}">
        <p14:creationId xmlns:p14="http://schemas.microsoft.com/office/powerpoint/2010/main" val="143407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7456-45AC-4567-9161-82E0968885ED}"/>
              </a:ext>
            </a:extLst>
          </p:cNvPr>
          <p:cNvSpPr>
            <a:spLocks noGrp="1"/>
          </p:cNvSpPr>
          <p:nvPr>
            <p:ph type="title"/>
          </p:nvPr>
        </p:nvSpPr>
        <p:spPr/>
        <p:txBody>
          <a:bodyPr/>
          <a:lstStyle/>
          <a:p>
            <a:r>
              <a:rPr lang="en-US" dirty="0"/>
              <a:t>Monolithic PSS</a:t>
            </a:r>
            <a:br>
              <a:rPr lang="en-US" dirty="0"/>
            </a:br>
            <a:r>
              <a:rPr lang="en-US" dirty="0"/>
              <a:t>Business Overview</a:t>
            </a:r>
          </a:p>
        </p:txBody>
      </p:sp>
      <p:pic>
        <p:nvPicPr>
          <p:cNvPr id="5" name="Content Placeholder 4" descr="A screenshot of a cell phone&#10;&#10;Description generated with very high confidence">
            <a:extLst>
              <a:ext uri="{FF2B5EF4-FFF2-40B4-BE49-F238E27FC236}">
                <a16:creationId xmlns:a16="http://schemas.microsoft.com/office/drawing/2014/main" id="{349EF472-96A0-4523-BCF0-5CC9ABD731C4}"/>
              </a:ext>
            </a:extLst>
          </p:cNvPr>
          <p:cNvPicPr>
            <a:picLocks noGrp="1" noChangeAspect="1"/>
          </p:cNvPicPr>
          <p:nvPr>
            <p:ph idx="1"/>
          </p:nvPr>
        </p:nvPicPr>
        <p:blipFill>
          <a:blip r:embed="rId3"/>
          <a:stretch>
            <a:fillRect/>
          </a:stretch>
        </p:blipFill>
        <p:spPr>
          <a:xfrm>
            <a:off x="1022592" y="2940148"/>
            <a:ext cx="9191260" cy="2037581"/>
          </a:xfrm>
        </p:spPr>
      </p:pic>
    </p:spTree>
    <p:extLst>
      <p:ext uri="{BB962C8B-B14F-4D97-AF65-F5344CB8AC3E}">
        <p14:creationId xmlns:p14="http://schemas.microsoft.com/office/powerpoint/2010/main" val="3883987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A61B-927B-47C7-B2B8-49842B424466}"/>
              </a:ext>
            </a:extLst>
          </p:cNvPr>
          <p:cNvSpPr>
            <a:spLocks noGrp="1"/>
          </p:cNvSpPr>
          <p:nvPr>
            <p:ph type="title"/>
          </p:nvPr>
        </p:nvSpPr>
        <p:spPr/>
        <p:txBody>
          <a:bodyPr/>
          <a:lstStyle/>
          <a:p>
            <a:r>
              <a:rPr lang="en-US" b="1" dirty="0"/>
              <a:t>Test strategy</a:t>
            </a: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2AEE8A40-B30D-448B-AFDC-840B5DEC7A11}"/>
              </a:ext>
            </a:extLst>
          </p:cNvPr>
          <p:cNvPicPr>
            <a:picLocks noGrp="1" noChangeAspect="1"/>
          </p:cNvPicPr>
          <p:nvPr>
            <p:ph idx="1"/>
          </p:nvPr>
        </p:nvPicPr>
        <p:blipFill>
          <a:blip r:embed="rId3"/>
          <a:stretch>
            <a:fillRect/>
          </a:stretch>
        </p:blipFill>
        <p:spPr>
          <a:xfrm>
            <a:off x="2964808" y="2430379"/>
            <a:ext cx="5781088" cy="4427621"/>
          </a:xfrm>
        </p:spPr>
      </p:pic>
      <p:sp>
        <p:nvSpPr>
          <p:cNvPr id="7" name="Content Placeholder 2">
            <a:extLst>
              <a:ext uri="{FF2B5EF4-FFF2-40B4-BE49-F238E27FC236}">
                <a16:creationId xmlns:a16="http://schemas.microsoft.com/office/drawing/2014/main" id="{EDEF3679-D240-40BC-96F0-E06558250670}"/>
              </a:ext>
            </a:extLst>
          </p:cNvPr>
          <p:cNvSpPr txBox="1">
            <a:spLocks/>
          </p:cNvSpPr>
          <p:nvPr/>
        </p:nvSpPr>
        <p:spPr>
          <a:xfrm>
            <a:off x="677334" y="1266092"/>
            <a:ext cx="8899803" cy="5591907"/>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SzPct val="80000"/>
              <a:buFont typeface="Wingdings 3" charset="2"/>
              <a:buChar char=""/>
              <a:defRPr>
                <a:solidFill>
                  <a:schemeClr val="tx1">
                    <a:lumMod val="75000"/>
                    <a:lumOff val="25000"/>
                  </a:schemeClr>
                </a:solidFill>
              </a:defRPr>
            </a:lvl1pPr>
            <a:lvl2pPr marL="742950" lvl="1" indent="-28575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lvl="2"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endParaRPr lang="en-US" dirty="0"/>
          </a:p>
          <a:p>
            <a:r>
              <a:rPr lang="en-US" dirty="0"/>
              <a:t>For each service we need one test against the EJB endpoint, and another one against the microservices endpoint</a:t>
            </a:r>
          </a:p>
          <a:p>
            <a:pPr lvl="1"/>
            <a:endParaRPr lang="en-US" dirty="0"/>
          </a:p>
        </p:txBody>
      </p:sp>
    </p:spTree>
    <p:extLst>
      <p:ext uri="{BB962C8B-B14F-4D97-AF65-F5344CB8AC3E}">
        <p14:creationId xmlns:p14="http://schemas.microsoft.com/office/powerpoint/2010/main" val="3595116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40A1-FD62-46AA-8BC8-A62D5D1ACF42}"/>
              </a:ext>
            </a:extLst>
          </p:cNvPr>
          <p:cNvSpPr>
            <a:spLocks noGrp="1"/>
          </p:cNvSpPr>
          <p:nvPr>
            <p:ph type="title"/>
          </p:nvPr>
        </p:nvSpPr>
        <p:spPr/>
        <p:txBody>
          <a:bodyPr/>
          <a:lstStyle/>
          <a:p>
            <a:r>
              <a:rPr lang="en-US" b="1" dirty="0"/>
              <a:t>Migrate modules only if required</a:t>
            </a:r>
            <a:endParaRPr lang="en-US" dirty="0"/>
          </a:p>
        </p:txBody>
      </p:sp>
      <p:sp>
        <p:nvSpPr>
          <p:cNvPr id="3" name="Content Placeholder 2">
            <a:extLst>
              <a:ext uri="{FF2B5EF4-FFF2-40B4-BE49-F238E27FC236}">
                <a16:creationId xmlns:a16="http://schemas.microsoft.com/office/drawing/2014/main" id="{6539E94A-4EBA-4FA6-BEB0-54C11967E648}"/>
              </a:ext>
            </a:extLst>
          </p:cNvPr>
          <p:cNvSpPr>
            <a:spLocks noGrp="1"/>
          </p:cNvSpPr>
          <p:nvPr>
            <p:ph idx="1"/>
          </p:nvPr>
        </p:nvSpPr>
        <p:spPr/>
        <p:txBody>
          <a:bodyPr/>
          <a:lstStyle/>
          <a:p>
            <a:r>
              <a:rPr lang="en-US" dirty="0"/>
              <a:t>It is important to understand that it is not necessary to migrate all modules to the new microservices architecture, unless it is really required</a:t>
            </a:r>
          </a:p>
          <a:p>
            <a:r>
              <a:rPr lang="en-US" dirty="0"/>
              <a:t>Reason: might incur cost</a:t>
            </a:r>
          </a:p>
        </p:txBody>
      </p:sp>
    </p:spTree>
    <p:extLst>
      <p:ext uri="{BB962C8B-B14F-4D97-AF65-F5344CB8AC3E}">
        <p14:creationId xmlns:p14="http://schemas.microsoft.com/office/powerpoint/2010/main" val="237843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6C8F-43B3-4E42-9C81-D3C2EEB96613}"/>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9BB3E95A-89CA-453A-889A-A1FF415172EF}"/>
              </a:ext>
            </a:extLst>
          </p:cNvPr>
          <p:cNvSpPr>
            <a:spLocks noGrp="1"/>
          </p:cNvSpPr>
          <p:nvPr>
            <p:ph idx="1"/>
          </p:nvPr>
        </p:nvSpPr>
        <p:spPr/>
        <p:txBody>
          <a:bodyPr>
            <a:normAutofit/>
          </a:bodyPr>
          <a:lstStyle/>
          <a:p>
            <a:r>
              <a:rPr lang="en-US" dirty="0" err="1"/>
              <a:t>BrownField</a:t>
            </a:r>
            <a:r>
              <a:rPr lang="en-US" dirty="0"/>
              <a:t> has already taken a decision to use an </a:t>
            </a:r>
            <a:r>
              <a:rPr lang="en-US" dirty="0">
                <a:highlight>
                  <a:srgbClr val="FFFF00"/>
                </a:highlight>
              </a:rPr>
              <a:t>external revenue management system</a:t>
            </a:r>
            <a:r>
              <a:rPr lang="en-US" dirty="0"/>
              <a:t> in place of the PSS revenue management function. </a:t>
            </a:r>
          </a:p>
          <a:p>
            <a:r>
              <a:rPr lang="en-US" dirty="0" err="1"/>
              <a:t>BrownField</a:t>
            </a:r>
            <a:r>
              <a:rPr lang="en-US" dirty="0"/>
              <a:t> is also in the process of </a:t>
            </a:r>
            <a:r>
              <a:rPr lang="en-US" dirty="0">
                <a:highlight>
                  <a:srgbClr val="FFFF00"/>
                </a:highlight>
              </a:rPr>
              <a:t>centralizing their accounting functions</a:t>
            </a:r>
            <a:r>
              <a:rPr lang="en-US" dirty="0"/>
              <a:t>, and therefore, </a:t>
            </a:r>
            <a:r>
              <a:rPr lang="en-US" u="sng" dirty="0"/>
              <a:t>need not migrate the accounting function from the legacy system. </a:t>
            </a:r>
          </a:p>
          <a:p>
            <a:r>
              <a:rPr lang="en-US" dirty="0"/>
              <a:t>Migration of CRM does not add much value at this point to the business. Therefore, </a:t>
            </a:r>
            <a:r>
              <a:rPr lang="en-US" dirty="0">
                <a:highlight>
                  <a:srgbClr val="FFFF00"/>
                </a:highlight>
              </a:rPr>
              <a:t>it is decided to keep the CRM in the legacy system itself. </a:t>
            </a:r>
          </a:p>
          <a:p>
            <a:r>
              <a:rPr lang="en-US" dirty="0"/>
              <a:t>The business has plans to move to a SaaS-based CRM solution as part of their cloud strategy. </a:t>
            </a:r>
          </a:p>
          <a:p>
            <a:r>
              <a:rPr lang="en-US" dirty="0"/>
              <a:t>Also note that stalling the migration halfway through could seriously impact the complexity of the system.</a:t>
            </a:r>
          </a:p>
        </p:txBody>
      </p:sp>
    </p:spTree>
    <p:extLst>
      <p:ext uri="{BB962C8B-B14F-4D97-AF65-F5344CB8AC3E}">
        <p14:creationId xmlns:p14="http://schemas.microsoft.com/office/powerpoint/2010/main" val="1394845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F63-E665-4F9A-B596-F1DF06BAF81A}"/>
              </a:ext>
            </a:extLst>
          </p:cNvPr>
          <p:cNvSpPr>
            <a:spLocks noGrp="1"/>
          </p:cNvSpPr>
          <p:nvPr>
            <p:ph type="title"/>
          </p:nvPr>
        </p:nvSpPr>
        <p:spPr/>
        <p:txBody>
          <a:bodyPr/>
          <a:lstStyle/>
          <a:p>
            <a:r>
              <a:rPr lang="en-US" b="1" dirty="0"/>
              <a:t>Target architecture</a:t>
            </a:r>
            <a:endParaRPr lang="en-US" dirty="0"/>
          </a:p>
        </p:txBody>
      </p:sp>
      <p:sp>
        <p:nvSpPr>
          <p:cNvPr id="4" name="Text Placeholder 3">
            <a:extLst>
              <a:ext uri="{FF2B5EF4-FFF2-40B4-BE49-F238E27FC236}">
                <a16:creationId xmlns:a16="http://schemas.microsoft.com/office/drawing/2014/main" id="{5424BCDC-D2DF-49C1-AB3D-3CA35B461D90}"/>
              </a:ext>
            </a:extLst>
          </p:cNvPr>
          <p:cNvSpPr>
            <a:spLocks noGrp="1"/>
          </p:cNvSpPr>
          <p:nvPr>
            <p:ph type="body" idx="1"/>
          </p:nvPr>
        </p:nvSpPr>
        <p:spPr/>
        <p:txBody>
          <a:bodyPr/>
          <a:lstStyle/>
          <a:p>
            <a:endParaRPr lang="en-US"/>
          </a:p>
        </p:txBody>
      </p:sp>
      <p:sp>
        <p:nvSpPr>
          <p:cNvPr id="6" name="Text Placeholder 5">
            <a:extLst>
              <a:ext uri="{FF2B5EF4-FFF2-40B4-BE49-F238E27FC236}">
                <a16:creationId xmlns:a16="http://schemas.microsoft.com/office/drawing/2014/main" id="{F5C88F56-DA3A-4A9A-90A8-7EBD74FFDDCC}"/>
              </a:ext>
            </a:extLst>
          </p:cNvPr>
          <p:cNvSpPr>
            <a:spLocks noGrp="1"/>
          </p:cNvSpPr>
          <p:nvPr>
            <p:ph type="body" sz="quarter" idx="3"/>
          </p:nvPr>
        </p:nvSpPr>
        <p:spPr/>
        <p:txBody>
          <a:bodyPr/>
          <a:lstStyle/>
          <a:p>
            <a:endParaRPr lang="en-US"/>
          </a:p>
        </p:txBody>
      </p:sp>
      <p:pic>
        <p:nvPicPr>
          <p:cNvPr id="11" name="Content Placeholder 10">
            <a:extLst>
              <a:ext uri="{FF2B5EF4-FFF2-40B4-BE49-F238E27FC236}">
                <a16:creationId xmlns:a16="http://schemas.microsoft.com/office/drawing/2014/main" id="{C64CD919-BD28-437B-B37A-F784BF02EBA0}"/>
              </a:ext>
            </a:extLst>
          </p:cNvPr>
          <p:cNvPicPr>
            <a:picLocks noGrp="1" noChangeAspect="1"/>
          </p:cNvPicPr>
          <p:nvPr>
            <p:ph sz="quarter" idx="4"/>
          </p:nvPr>
        </p:nvPicPr>
        <p:blipFill>
          <a:blip r:embed="rId3"/>
          <a:stretch>
            <a:fillRect/>
          </a:stretch>
        </p:blipFill>
        <p:spPr>
          <a:xfrm rot="16200000">
            <a:off x="5216887" y="1446086"/>
            <a:ext cx="5676986" cy="5146841"/>
          </a:xfrm>
        </p:spPr>
      </p:pic>
      <p:pic>
        <p:nvPicPr>
          <p:cNvPr id="15" name="Content Placeholder 14">
            <a:extLst>
              <a:ext uri="{FF2B5EF4-FFF2-40B4-BE49-F238E27FC236}">
                <a16:creationId xmlns:a16="http://schemas.microsoft.com/office/drawing/2014/main" id="{B4ABEC30-4579-4148-86D4-1263CD784053}"/>
              </a:ext>
            </a:extLst>
          </p:cNvPr>
          <p:cNvPicPr>
            <a:picLocks noGrp="1" noChangeAspect="1"/>
          </p:cNvPicPr>
          <p:nvPr>
            <p:ph sz="half" idx="2"/>
          </p:nvPr>
        </p:nvPicPr>
        <p:blipFill>
          <a:blip r:embed="rId4"/>
          <a:stretch>
            <a:fillRect/>
          </a:stretch>
        </p:blipFill>
        <p:spPr>
          <a:xfrm rot="16200000">
            <a:off x="119566" y="1419260"/>
            <a:ext cx="5717899" cy="5241409"/>
          </a:xfrm>
        </p:spPr>
      </p:pic>
    </p:spTree>
    <p:extLst>
      <p:ext uri="{BB962C8B-B14F-4D97-AF65-F5344CB8AC3E}">
        <p14:creationId xmlns:p14="http://schemas.microsoft.com/office/powerpoint/2010/main" val="1663740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09EE95F-46B7-4A06-A6A3-C985D6A4AC8B}"/>
              </a:ext>
            </a:extLst>
          </p:cNvPr>
          <p:cNvSpPr>
            <a:spLocks noGrp="1"/>
          </p:cNvSpPr>
          <p:nvPr>
            <p:ph type="title"/>
          </p:nvPr>
        </p:nvSpPr>
        <p:spPr/>
        <p:txBody>
          <a:bodyPr/>
          <a:lstStyle/>
          <a:p>
            <a:r>
              <a:rPr lang="en-US" b="1" dirty="0"/>
              <a:t>Internal layering of microservices</a:t>
            </a:r>
            <a:endParaRPr lang="en-US" dirty="0"/>
          </a:p>
        </p:txBody>
      </p:sp>
      <p:pic>
        <p:nvPicPr>
          <p:cNvPr id="12" name="Content Placeholder 11" descr="A screenshot of a cell phone&#10;&#10;Description generated with very high confidence">
            <a:extLst>
              <a:ext uri="{FF2B5EF4-FFF2-40B4-BE49-F238E27FC236}">
                <a16:creationId xmlns:a16="http://schemas.microsoft.com/office/drawing/2014/main" id="{C213478D-E583-4F4A-AEA5-F3623F3AE300}"/>
              </a:ext>
            </a:extLst>
          </p:cNvPr>
          <p:cNvPicPr>
            <a:picLocks noGrp="1" noChangeAspect="1"/>
          </p:cNvPicPr>
          <p:nvPr>
            <p:ph idx="1"/>
          </p:nvPr>
        </p:nvPicPr>
        <p:blipFill>
          <a:blip r:embed="rId3"/>
          <a:stretch>
            <a:fillRect/>
          </a:stretch>
        </p:blipFill>
        <p:spPr>
          <a:xfrm>
            <a:off x="1141671" y="2191277"/>
            <a:ext cx="7668695" cy="3820058"/>
          </a:xfrm>
        </p:spPr>
      </p:pic>
    </p:spTree>
    <p:extLst>
      <p:ext uri="{BB962C8B-B14F-4D97-AF65-F5344CB8AC3E}">
        <p14:creationId xmlns:p14="http://schemas.microsoft.com/office/powerpoint/2010/main" val="1452447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F3EE-4E59-451B-A0AF-E68BF9294809}"/>
              </a:ext>
            </a:extLst>
          </p:cNvPr>
          <p:cNvSpPr>
            <a:spLocks noGrp="1"/>
          </p:cNvSpPr>
          <p:nvPr>
            <p:ph type="title"/>
          </p:nvPr>
        </p:nvSpPr>
        <p:spPr>
          <a:xfrm>
            <a:off x="8021" y="75130"/>
            <a:ext cx="8596668" cy="815207"/>
          </a:xfrm>
        </p:spPr>
        <p:txBody>
          <a:bodyPr/>
          <a:lstStyle/>
          <a:p>
            <a:r>
              <a:rPr lang="en-US" b="1" dirty="0"/>
              <a:t>Orchestrating microservices</a:t>
            </a:r>
            <a:endParaRPr lang="en-US" dirty="0"/>
          </a:p>
        </p:txBody>
      </p:sp>
      <p:pic>
        <p:nvPicPr>
          <p:cNvPr id="5" name="Content Placeholder 4" descr="A screenshot of a map&#10;&#10;Description generated with very high confidence">
            <a:extLst>
              <a:ext uri="{FF2B5EF4-FFF2-40B4-BE49-F238E27FC236}">
                <a16:creationId xmlns:a16="http://schemas.microsoft.com/office/drawing/2014/main" id="{7AD2BAA4-AC2F-4187-87B9-80EB80B147D5}"/>
              </a:ext>
            </a:extLst>
          </p:cNvPr>
          <p:cNvPicPr>
            <a:picLocks noGrp="1" noChangeAspect="1"/>
          </p:cNvPicPr>
          <p:nvPr>
            <p:ph idx="1"/>
          </p:nvPr>
        </p:nvPicPr>
        <p:blipFill>
          <a:blip r:embed="rId2"/>
          <a:stretch>
            <a:fillRect/>
          </a:stretch>
        </p:blipFill>
        <p:spPr>
          <a:xfrm>
            <a:off x="8021" y="624499"/>
            <a:ext cx="12175958" cy="6233501"/>
          </a:xfrm>
        </p:spPr>
      </p:pic>
    </p:spTree>
    <p:extLst>
      <p:ext uri="{BB962C8B-B14F-4D97-AF65-F5344CB8AC3E}">
        <p14:creationId xmlns:p14="http://schemas.microsoft.com/office/powerpoint/2010/main" val="3198854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5BFF-9595-4C2D-9A25-8521898FDA98}"/>
              </a:ext>
            </a:extLst>
          </p:cNvPr>
          <p:cNvSpPr>
            <a:spLocks noGrp="1"/>
          </p:cNvSpPr>
          <p:nvPr>
            <p:ph type="title"/>
          </p:nvPr>
        </p:nvSpPr>
        <p:spPr/>
        <p:txBody>
          <a:bodyPr/>
          <a:lstStyle/>
          <a:p>
            <a:r>
              <a:rPr lang="en-US" b="1" dirty="0"/>
              <a:t>Integration with other systems</a:t>
            </a:r>
            <a:endParaRPr lang="en-US" dirty="0"/>
          </a:p>
        </p:txBody>
      </p:sp>
      <p:sp>
        <p:nvSpPr>
          <p:cNvPr id="3" name="Content Placeholder 2">
            <a:extLst>
              <a:ext uri="{FF2B5EF4-FFF2-40B4-BE49-F238E27FC236}">
                <a16:creationId xmlns:a16="http://schemas.microsoft.com/office/drawing/2014/main" id="{DF12B4B4-3C52-4316-AB68-0194FD80D3F7}"/>
              </a:ext>
            </a:extLst>
          </p:cNvPr>
          <p:cNvSpPr>
            <a:spLocks noGrp="1"/>
          </p:cNvSpPr>
          <p:nvPr>
            <p:ph idx="1"/>
          </p:nvPr>
        </p:nvSpPr>
        <p:spPr/>
        <p:txBody>
          <a:bodyPr/>
          <a:lstStyle/>
          <a:p>
            <a:r>
              <a:rPr lang="en-US" dirty="0"/>
              <a:t>In the microservices world, we use an API gateway or a reliable message bus for integrating with other non-microservices.</a:t>
            </a:r>
          </a:p>
          <a:p>
            <a:endParaRPr lang="en-US" dirty="0"/>
          </a:p>
        </p:txBody>
      </p:sp>
    </p:spTree>
    <p:extLst>
      <p:ext uri="{BB962C8B-B14F-4D97-AF65-F5344CB8AC3E}">
        <p14:creationId xmlns:p14="http://schemas.microsoft.com/office/powerpoint/2010/main" val="1913651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35DA-0C0E-4925-99CA-071E79947CAE}"/>
              </a:ext>
            </a:extLst>
          </p:cNvPr>
          <p:cNvSpPr>
            <a:spLocks noGrp="1"/>
          </p:cNvSpPr>
          <p:nvPr>
            <p:ph type="title"/>
          </p:nvPr>
        </p:nvSpPr>
        <p:spPr/>
        <p:txBody>
          <a:bodyPr/>
          <a:lstStyle/>
          <a:p>
            <a:r>
              <a:rPr lang="en-US" b="1" dirty="0"/>
              <a:t>Managing shared libraries</a:t>
            </a:r>
            <a:endParaRPr lang="en-US" dirty="0"/>
          </a:p>
        </p:txBody>
      </p:sp>
      <p:sp>
        <p:nvSpPr>
          <p:cNvPr id="3" name="Content Placeholder 2">
            <a:extLst>
              <a:ext uri="{FF2B5EF4-FFF2-40B4-BE49-F238E27FC236}">
                <a16:creationId xmlns:a16="http://schemas.microsoft.com/office/drawing/2014/main" id="{A3246BE2-9E4B-49FB-BA5E-6EFE1A8A83E4}"/>
              </a:ext>
            </a:extLst>
          </p:cNvPr>
          <p:cNvSpPr>
            <a:spLocks noGrp="1"/>
          </p:cNvSpPr>
          <p:nvPr>
            <p:ph idx="1"/>
          </p:nvPr>
        </p:nvSpPr>
        <p:spPr/>
        <p:txBody>
          <a:bodyPr/>
          <a:lstStyle/>
          <a:p>
            <a:r>
              <a:rPr lang="en-US" dirty="0"/>
              <a:t>Certain business logic is used in more than one microservice. </a:t>
            </a:r>
          </a:p>
          <a:p>
            <a:r>
              <a:rPr lang="en-US" dirty="0"/>
              <a:t>Search and Reservation, in this case, use inventory rules. </a:t>
            </a:r>
          </a:p>
          <a:p>
            <a:r>
              <a:rPr lang="en-US" dirty="0"/>
              <a:t>In such cases, these shared libraries will be duplicated in both the microservices.</a:t>
            </a:r>
          </a:p>
        </p:txBody>
      </p:sp>
    </p:spTree>
    <p:extLst>
      <p:ext uri="{BB962C8B-B14F-4D97-AF65-F5344CB8AC3E}">
        <p14:creationId xmlns:p14="http://schemas.microsoft.com/office/powerpoint/2010/main" val="1836850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2285-A636-4CB8-A4A4-E42DFEDB92EC}"/>
              </a:ext>
            </a:extLst>
          </p:cNvPr>
          <p:cNvSpPr>
            <a:spLocks noGrp="1"/>
          </p:cNvSpPr>
          <p:nvPr>
            <p:ph type="title"/>
          </p:nvPr>
        </p:nvSpPr>
        <p:spPr/>
        <p:txBody>
          <a:bodyPr/>
          <a:lstStyle/>
          <a:p>
            <a:r>
              <a:rPr lang="en-US" b="1" dirty="0"/>
              <a:t>Handling exceptions</a:t>
            </a:r>
            <a:endParaRPr lang="en-US" dirty="0"/>
          </a:p>
        </p:txBody>
      </p:sp>
      <p:pic>
        <p:nvPicPr>
          <p:cNvPr id="5" name="Content Placeholder 4" descr="A close up of a map&#10;&#10;Description generated with very high confidence">
            <a:extLst>
              <a:ext uri="{FF2B5EF4-FFF2-40B4-BE49-F238E27FC236}">
                <a16:creationId xmlns:a16="http://schemas.microsoft.com/office/drawing/2014/main" id="{A103C614-7B59-4602-AC82-BE60C3FBC990}"/>
              </a:ext>
            </a:extLst>
          </p:cNvPr>
          <p:cNvPicPr>
            <a:picLocks noGrp="1" noChangeAspect="1"/>
          </p:cNvPicPr>
          <p:nvPr>
            <p:ph idx="1"/>
          </p:nvPr>
        </p:nvPicPr>
        <p:blipFill>
          <a:blip r:embed="rId3"/>
          <a:stretch>
            <a:fillRect/>
          </a:stretch>
        </p:blipFill>
        <p:spPr>
          <a:xfrm>
            <a:off x="0" y="1270000"/>
            <a:ext cx="12191999" cy="5562544"/>
          </a:xfrm>
        </p:spPr>
      </p:pic>
    </p:spTree>
    <p:extLst>
      <p:ext uri="{BB962C8B-B14F-4D97-AF65-F5344CB8AC3E}">
        <p14:creationId xmlns:p14="http://schemas.microsoft.com/office/powerpoint/2010/main" val="1018183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BAE7-16B7-477F-B48A-5D061E17298D}"/>
              </a:ext>
            </a:extLst>
          </p:cNvPr>
          <p:cNvSpPr>
            <a:spLocks noGrp="1"/>
          </p:cNvSpPr>
          <p:nvPr>
            <p:ph type="title"/>
          </p:nvPr>
        </p:nvSpPr>
        <p:spPr/>
        <p:txBody>
          <a:bodyPr vert="horz" lIns="91440" tIns="45720" rIns="91440" bIns="45720" rtlCol="0" anchor="t">
            <a:normAutofit/>
          </a:bodyPr>
          <a:lstStyle/>
          <a:p>
            <a:r>
              <a:rPr lang="en-US" b="1" dirty="0"/>
              <a:t>What if the Fare service is not available?</a:t>
            </a:r>
          </a:p>
        </p:txBody>
      </p:sp>
      <p:sp>
        <p:nvSpPr>
          <p:cNvPr id="3" name="Content Placeholder 2">
            <a:extLst>
              <a:ext uri="{FF2B5EF4-FFF2-40B4-BE49-F238E27FC236}">
                <a16:creationId xmlns:a16="http://schemas.microsoft.com/office/drawing/2014/main" id="{85086A74-38E2-4554-BC3E-91EC262FD294}"/>
              </a:ext>
            </a:extLst>
          </p:cNvPr>
          <p:cNvSpPr>
            <a:spLocks noGrp="1"/>
          </p:cNvSpPr>
          <p:nvPr>
            <p:ph idx="1"/>
          </p:nvPr>
        </p:nvSpPr>
        <p:spPr/>
        <p:txBody>
          <a:bodyPr vert="horz" lIns="91440" tIns="45720" rIns="91440" bIns="45720" rtlCol="0">
            <a:normAutofit/>
          </a:bodyPr>
          <a:lstStyle/>
          <a:p>
            <a:r>
              <a:rPr lang="en-US" dirty="0"/>
              <a:t>Accept the Booking. </a:t>
            </a:r>
          </a:p>
          <a:p>
            <a:r>
              <a:rPr lang="en-US" dirty="0"/>
              <a:t>Use a circuit breaker and a fallback service</a:t>
            </a:r>
          </a:p>
          <a:p>
            <a:r>
              <a:rPr lang="en-US" dirty="0"/>
              <a:t>Queue the booking for manual action or a system retry</a:t>
            </a:r>
          </a:p>
        </p:txBody>
      </p:sp>
    </p:spTree>
    <p:extLst>
      <p:ext uri="{BB962C8B-B14F-4D97-AF65-F5344CB8AC3E}">
        <p14:creationId xmlns:p14="http://schemas.microsoft.com/office/powerpoint/2010/main" val="150895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55CC-4ECF-41AB-8EFF-31CAD4F40A1B}"/>
              </a:ext>
            </a:extLst>
          </p:cNvPr>
          <p:cNvSpPr>
            <a:spLocks noGrp="1"/>
          </p:cNvSpPr>
          <p:nvPr>
            <p:ph type="title"/>
          </p:nvPr>
        </p:nvSpPr>
        <p:spPr/>
        <p:txBody>
          <a:bodyPr/>
          <a:lstStyle/>
          <a:p>
            <a:r>
              <a:rPr lang="en-US" dirty="0"/>
              <a:t>Functional View</a:t>
            </a:r>
          </a:p>
        </p:txBody>
      </p:sp>
      <p:pic>
        <p:nvPicPr>
          <p:cNvPr id="5" name="Content Placeholder 4" descr="A screenshot of a cell phone&#10;&#10;Description generated with very high confidence">
            <a:extLst>
              <a:ext uri="{FF2B5EF4-FFF2-40B4-BE49-F238E27FC236}">
                <a16:creationId xmlns:a16="http://schemas.microsoft.com/office/drawing/2014/main" id="{CF9ECF72-E2D0-419C-AD95-BEAD0B9294EC}"/>
              </a:ext>
            </a:extLst>
          </p:cNvPr>
          <p:cNvPicPr>
            <a:picLocks noGrp="1" noChangeAspect="1"/>
          </p:cNvPicPr>
          <p:nvPr>
            <p:ph idx="1"/>
          </p:nvPr>
        </p:nvPicPr>
        <p:blipFill>
          <a:blip r:embed="rId2"/>
          <a:stretch>
            <a:fillRect/>
          </a:stretch>
        </p:blipFill>
        <p:spPr>
          <a:xfrm>
            <a:off x="591194" y="1378634"/>
            <a:ext cx="9140214" cy="5233181"/>
          </a:xfrm>
        </p:spPr>
      </p:pic>
    </p:spTree>
    <p:extLst>
      <p:ext uri="{BB962C8B-B14F-4D97-AF65-F5344CB8AC3E}">
        <p14:creationId xmlns:p14="http://schemas.microsoft.com/office/powerpoint/2010/main" val="1935356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2535-914E-40AA-A6FC-D10C73D2735E}"/>
              </a:ext>
            </a:extLst>
          </p:cNvPr>
          <p:cNvSpPr>
            <a:spLocks noGrp="1"/>
          </p:cNvSpPr>
          <p:nvPr>
            <p:ph type="title"/>
          </p:nvPr>
        </p:nvSpPr>
        <p:spPr/>
        <p:txBody>
          <a:bodyPr vert="horz" lIns="91440" tIns="45720" rIns="91440" bIns="45720" rtlCol="0" anchor="t">
            <a:normAutofit/>
          </a:bodyPr>
          <a:lstStyle/>
          <a:p>
            <a:r>
              <a:rPr lang="en-US" b="1" dirty="0"/>
              <a:t>What if creating the booking fails?</a:t>
            </a:r>
          </a:p>
        </p:txBody>
      </p:sp>
      <p:sp>
        <p:nvSpPr>
          <p:cNvPr id="3" name="Content Placeholder 2">
            <a:extLst>
              <a:ext uri="{FF2B5EF4-FFF2-40B4-BE49-F238E27FC236}">
                <a16:creationId xmlns:a16="http://schemas.microsoft.com/office/drawing/2014/main" id="{B9A91850-F63C-4CC9-8A09-82849C32377A}"/>
              </a:ext>
            </a:extLst>
          </p:cNvPr>
          <p:cNvSpPr>
            <a:spLocks noGrp="1"/>
          </p:cNvSpPr>
          <p:nvPr>
            <p:ph idx="1"/>
          </p:nvPr>
        </p:nvSpPr>
        <p:spPr/>
        <p:txBody>
          <a:bodyPr/>
          <a:lstStyle/>
          <a:p>
            <a:r>
              <a:rPr lang="en-US" b="1" dirty="0">
                <a:solidFill>
                  <a:schemeClr val="tx1"/>
                </a:solidFill>
                <a:effectLst>
                  <a:outerShdw blurRad="38100" dist="38100" dir="2700000" algn="tl">
                    <a:srgbClr val="000000">
                      <a:alpha val="43137"/>
                    </a:srgbClr>
                  </a:outerShdw>
                </a:effectLst>
              </a:rPr>
              <a:t>A possible way is to throw a message back to the use</a:t>
            </a:r>
            <a:r>
              <a:rPr lang="en-US" dirty="0">
                <a:solidFill>
                  <a:schemeClr val="tx1"/>
                </a:solidFill>
              </a:rPr>
              <a:t>r</a:t>
            </a:r>
          </a:p>
          <a:p>
            <a:r>
              <a:rPr lang="en-US" b="1" dirty="0">
                <a:solidFill>
                  <a:schemeClr val="tx1"/>
                </a:solidFill>
                <a:effectLst>
                  <a:outerShdw blurRad="38100" dist="38100" dir="2700000" algn="tl">
                    <a:srgbClr val="000000">
                      <a:alpha val="43137"/>
                    </a:srgbClr>
                  </a:outerShdw>
                </a:effectLst>
              </a:rPr>
              <a:t>The same is applicable for inventory updates</a:t>
            </a:r>
            <a:endParaRPr lang="en-US" dirty="0"/>
          </a:p>
        </p:txBody>
      </p:sp>
    </p:spTree>
    <p:extLst>
      <p:ext uri="{BB962C8B-B14F-4D97-AF65-F5344CB8AC3E}">
        <p14:creationId xmlns:p14="http://schemas.microsoft.com/office/powerpoint/2010/main" val="4093882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9C2-0CCA-4CB2-86CA-3EA1F362DB9F}"/>
              </a:ext>
            </a:extLst>
          </p:cNvPr>
          <p:cNvSpPr>
            <a:spLocks noGrp="1"/>
          </p:cNvSpPr>
          <p:nvPr>
            <p:ph type="title"/>
          </p:nvPr>
        </p:nvSpPr>
        <p:spPr/>
        <p:txBody>
          <a:bodyPr/>
          <a:lstStyle/>
          <a:p>
            <a:r>
              <a:rPr lang="en-US" dirty="0"/>
              <a:t>What if creating a booking and updating the inventory simultaneously</a:t>
            </a:r>
          </a:p>
        </p:txBody>
      </p:sp>
      <p:sp>
        <p:nvSpPr>
          <p:cNvPr id="3" name="Content Placeholder 2">
            <a:extLst>
              <a:ext uri="{FF2B5EF4-FFF2-40B4-BE49-F238E27FC236}">
                <a16:creationId xmlns:a16="http://schemas.microsoft.com/office/drawing/2014/main" id="{426F15EA-D739-4F1E-BB61-E8A386E16995}"/>
              </a:ext>
            </a:extLst>
          </p:cNvPr>
          <p:cNvSpPr>
            <a:spLocks noGrp="1"/>
          </p:cNvSpPr>
          <p:nvPr>
            <p:ph idx="1"/>
          </p:nvPr>
        </p:nvSpPr>
        <p:spPr/>
        <p:txBody>
          <a:bodyPr/>
          <a:lstStyle/>
          <a:p>
            <a:r>
              <a:rPr lang="en-US" dirty="0"/>
              <a:t>create booking and update inventory, to be in a local transaction.</a:t>
            </a:r>
          </a:p>
          <a:p>
            <a:r>
              <a:rPr lang="en-US" dirty="0"/>
              <a:t>This is possible as both components are under the same subsystem</a:t>
            </a:r>
          </a:p>
        </p:txBody>
      </p:sp>
    </p:spTree>
    <p:extLst>
      <p:ext uri="{BB962C8B-B14F-4D97-AF65-F5344CB8AC3E}">
        <p14:creationId xmlns:p14="http://schemas.microsoft.com/office/powerpoint/2010/main" val="3377928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9684-EBBB-4008-A48B-A5BDB4DBB9C4}"/>
              </a:ext>
            </a:extLst>
          </p:cNvPr>
          <p:cNvSpPr>
            <a:spLocks noGrp="1"/>
          </p:cNvSpPr>
          <p:nvPr>
            <p:ph type="title"/>
          </p:nvPr>
        </p:nvSpPr>
        <p:spPr/>
        <p:txBody>
          <a:bodyPr/>
          <a:lstStyle/>
          <a:p>
            <a:r>
              <a:rPr lang="en-US" dirty="0"/>
              <a:t>Check-In Scenario</a:t>
            </a:r>
          </a:p>
        </p:txBody>
      </p:sp>
      <p:pic>
        <p:nvPicPr>
          <p:cNvPr id="5" name="Content Placeholder 4" descr="A close up of a map&#10;&#10;Description generated with very high confidence">
            <a:extLst>
              <a:ext uri="{FF2B5EF4-FFF2-40B4-BE49-F238E27FC236}">
                <a16:creationId xmlns:a16="http://schemas.microsoft.com/office/drawing/2014/main" id="{A45EB530-98A7-4EAD-AF55-205BE6366C18}"/>
              </a:ext>
            </a:extLst>
          </p:cNvPr>
          <p:cNvPicPr>
            <a:picLocks noGrp="1" noChangeAspect="1"/>
          </p:cNvPicPr>
          <p:nvPr>
            <p:ph idx="1"/>
          </p:nvPr>
        </p:nvPicPr>
        <p:blipFill>
          <a:blip r:embed="rId3"/>
          <a:stretch>
            <a:fillRect/>
          </a:stretch>
        </p:blipFill>
        <p:spPr>
          <a:xfrm>
            <a:off x="1034716" y="1353031"/>
            <a:ext cx="8061157" cy="5449449"/>
          </a:xfrm>
        </p:spPr>
      </p:pic>
    </p:spTree>
    <p:extLst>
      <p:ext uri="{BB962C8B-B14F-4D97-AF65-F5344CB8AC3E}">
        <p14:creationId xmlns:p14="http://schemas.microsoft.com/office/powerpoint/2010/main" val="463217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BE84-1E3B-412E-9B04-1C843E98AA69}"/>
              </a:ext>
            </a:extLst>
          </p:cNvPr>
          <p:cNvSpPr>
            <a:spLocks noGrp="1"/>
          </p:cNvSpPr>
          <p:nvPr>
            <p:ph type="title"/>
          </p:nvPr>
        </p:nvSpPr>
        <p:spPr/>
        <p:txBody>
          <a:bodyPr/>
          <a:lstStyle/>
          <a:p>
            <a:r>
              <a:rPr lang="en-US" dirty="0"/>
              <a:t>What if Check-In fails after event is sent out?</a:t>
            </a:r>
          </a:p>
        </p:txBody>
      </p:sp>
      <p:sp>
        <p:nvSpPr>
          <p:cNvPr id="3" name="Content Placeholder 2">
            <a:extLst>
              <a:ext uri="{FF2B5EF4-FFF2-40B4-BE49-F238E27FC236}">
                <a16:creationId xmlns:a16="http://schemas.microsoft.com/office/drawing/2014/main" id="{05FDCD6B-626B-414A-BEAE-F3BEE1D2F3F2}"/>
              </a:ext>
            </a:extLst>
          </p:cNvPr>
          <p:cNvSpPr>
            <a:spLocks noGrp="1"/>
          </p:cNvSpPr>
          <p:nvPr>
            <p:ph idx="1"/>
          </p:nvPr>
        </p:nvSpPr>
        <p:spPr/>
        <p:txBody>
          <a:bodyPr/>
          <a:lstStyle/>
          <a:p>
            <a:r>
              <a:rPr lang="en-US" dirty="0"/>
              <a:t>Using a two-phase commit</a:t>
            </a:r>
          </a:p>
        </p:txBody>
      </p:sp>
    </p:spTree>
    <p:extLst>
      <p:ext uri="{BB962C8B-B14F-4D97-AF65-F5344CB8AC3E}">
        <p14:creationId xmlns:p14="http://schemas.microsoft.com/office/powerpoint/2010/main" val="429040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FA18-E8CC-4B53-B2E1-E4E3F355603D}"/>
              </a:ext>
            </a:extLst>
          </p:cNvPr>
          <p:cNvSpPr>
            <a:spLocks noGrp="1"/>
          </p:cNvSpPr>
          <p:nvPr>
            <p:ph type="title"/>
          </p:nvPr>
        </p:nvSpPr>
        <p:spPr/>
        <p:txBody>
          <a:bodyPr/>
          <a:lstStyle/>
          <a:p>
            <a:r>
              <a:rPr lang="en-US" dirty="0"/>
              <a:t>what if the check-in is successful, but sending the event failed?</a:t>
            </a:r>
          </a:p>
        </p:txBody>
      </p:sp>
      <p:sp>
        <p:nvSpPr>
          <p:cNvPr id="3" name="Content Placeholder 2">
            <a:extLst>
              <a:ext uri="{FF2B5EF4-FFF2-40B4-BE49-F238E27FC236}">
                <a16:creationId xmlns:a16="http://schemas.microsoft.com/office/drawing/2014/main" id="{C81862BB-99C1-4B78-BD8E-43D53614A11A}"/>
              </a:ext>
            </a:extLst>
          </p:cNvPr>
          <p:cNvSpPr>
            <a:spLocks noGrp="1"/>
          </p:cNvSpPr>
          <p:nvPr>
            <p:ph idx="1"/>
          </p:nvPr>
        </p:nvSpPr>
        <p:spPr/>
        <p:txBody>
          <a:bodyPr/>
          <a:lstStyle/>
          <a:p>
            <a:r>
              <a:rPr lang="en-US" dirty="0"/>
              <a:t>1- invoke a fallback service to store it locally, and then use another sweep-and-scan program to send the event at a later time. It could retry multiple times.</a:t>
            </a:r>
          </a:p>
          <a:p>
            <a:pPr lvl="1"/>
            <a:r>
              <a:rPr lang="en-US" dirty="0"/>
              <a:t>Pros:</a:t>
            </a:r>
          </a:p>
          <a:p>
            <a:pPr lvl="2"/>
            <a:r>
              <a:rPr lang="en-US" dirty="0"/>
              <a:t>better for the system's health</a:t>
            </a:r>
          </a:p>
          <a:p>
            <a:pPr lvl="1"/>
            <a:r>
              <a:rPr lang="en-US" dirty="0"/>
              <a:t>Cons:</a:t>
            </a:r>
          </a:p>
          <a:p>
            <a:pPr lvl="2"/>
            <a:r>
              <a:rPr lang="en-US" dirty="0"/>
              <a:t>This could add more complexity and may not be efficient in all cases</a:t>
            </a:r>
          </a:p>
          <a:p>
            <a:r>
              <a:rPr lang="en-US" dirty="0"/>
              <a:t>2- throw the exception back to the user so that the user can retry</a:t>
            </a:r>
          </a:p>
          <a:p>
            <a:pPr lvl="1"/>
            <a:r>
              <a:rPr lang="en-US" dirty="0"/>
              <a:t>Cons:</a:t>
            </a:r>
          </a:p>
          <a:p>
            <a:pPr lvl="2"/>
            <a:r>
              <a:rPr lang="en-US" dirty="0"/>
              <a:t>might not always be good from a customer engagement standpoint</a:t>
            </a:r>
          </a:p>
          <a:p>
            <a:endParaRPr lang="en-US" dirty="0"/>
          </a:p>
        </p:txBody>
      </p:sp>
    </p:spTree>
    <p:extLst>
      <p:ext uri="{BB962C8B-B14F-4D97-AF65-F5344CB8AC3E}">
        <p14:creationId xmlns:p14="http://schemas.microsoft.com/office/powerpoint/2010/main" val="2953348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79EA-B72B-47D6-B349-399F4A46963E}"/>
              </a:ext>
            </a:extLst>
          </p:cNvPr>
          <p:cNvSpPr>
            <a:spLocks noGrp="1"/>
          </p:cNvSpPr>
          <p:nvPr>
            <p:ph type="title"/>
          </p:nvPr>
        </p:nvSpPr>
        <p:spPr/>
        <p:txBody>
          <a:bodyPr/>
          <a:lstStyle/>
          <a:p>
            <a:r>
              <a:rPr lang="en-US" dirty="0"/>
              <a:t>Target Implementation View</a:t>
            </a:r>
          </a:p>
        </p:txBody>
      </p:sp>
      <p:pic>
        <p:nvPicPr>
          <p:cNvPr id="4" name="Content Placeholder 3">
            <a:extLst>
              <a:ext uri="{FF2B5EF4-FFF2-40B4-BE49-F238E27FC236}">
                <a16:creationId xmlns:a16="http://schemas.microsoft.com/office/drawing/2014/main" id="{616ECEC4-EF40-49EE-90E0-7BEAF24E0B84}"/>
              </a:ext>
            </a:extLst>
          </p:cNvPr>
          <p:cNvPicPr>
            <a:picLocks noGrp="1" noChangeAspect="1"/>
          </p:cNvPicPr>
          <p:nvPr>
            <p:ph idx="1"/>
          </p:nvPr>
        </p:nvPicPr>
        <p:blipFill>
          <a:blip r:embed="rId3"/>
          <a:stretch>
            <a:fillRect/>
          </a:stretch>
        </p:blipFill>
        <p:spPr>
          <a:xfrm>
            <a:off x="677334" y="1266092"/>
            <a:ext cx="10931169" cy="5591908"/>
          </a:xfrm>
          <a:prstGeom prst="rect">
            <a:avLst/>
          </a:prstGeom>
        </p:spPr>
      </p:pic>
    </p:spTree>
    <p:extLst>
      <p:ext uri="{BB962C8B-B14F-4D97-AF65-F5344CB8AC3E}">
        <p14:creationId xmlns:p14="http://schemas.microsoft.com/office/powerpoint/2010/main" val="994593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7110-9E77-4015-9990-7FD673CBF34B}"/>
              </a:ext>
            </a:extLst>
          </p:cNvPr>
          <p:cNvSpPr>
            <a:spLocks noGrp="1"/>
          </p:cNvSpPr>
          <p:nvPr>
            <p:ph type="title"/>
          </p:nvPr>
        </p:nvSpPr>
        <p:spPr/>
        <p:txBody>
          <a:bodyPr/>
          <a:lstStyle/>
          <a:p>
            <a:r>
              <a:rPr lang="en-US" dirty="0"/>
              <a:t>Implementation Projects</a:t>
            </a:r>
          </a:p>
        </p:txBody>
      </p:sp>
      <p:sp>
        <p:nvSpPr>
          <p:cNvPr id="3" name="Content Placeholder 2">
            <a:extLst>
              <a:ext uri="{FF2B5EF4-FFF2-40B4-BE49-F238E27FC236}">
                <a16:creationId xmlns:a16="http://schemas.microsoft.com/office/drawing/2014/main" id="{4B0E0243-D4A2-4FA4-963B-0CCD5EC4A485}"/>
              </a:ext>
            </a:extLst>
          </p:cNvPr>
          <p:cNvSpPr>
            <a:spLocks noGrp="1"/>
          </p:cNvSpPr>
          <p:nvPr>
            <p:ph idx="1"/>
          </p:nvPr>
        </p:nvSpPr>
        <p:spPr/>
        <p:txBody>
          <a:bodyPr/>
          <a:lstStyle/>
          <a:p>
            <a:r>
              <a:rPr lang="en-US" dirty="0"/>
              <a:t>Check out pages [195:200] to see how to run and test the code at </a:t>
            </a:r>
            <a:r>
              <a:rPr lang="en-US" dirty="0">
                <a:hlinkClick r:id="rId2"/>
              </a:rPr>
              <a:t>https://github.com/PacktPublishing/Spring-Microservices/tree/master/Chapter%204</a:t>
            </a:r>
            <a:endParaRPr lang="en-US" dirty="0"/>
          </a:p>
          <a:p>
            <a:pPr marL="0" indent="0">
              <a:buNone/>
            </a:pPr>
            <a:endParaRPr lang="en-US" dirty="0"/>
          </a:p>
        </p:txBody>
      </p:sp>
    </p:spTree>
    <p:extLst>
      <p:ext uri="{BB962C8B-B14F-4D97-AF65-F5344CB8AC3E}">
        <p14:creationId xmlns:p14="http://schemas.microsoft.com/office/powerpoint/2010/main" val="145473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637F-6470-462B-BFCD-0EDAE46CE12C}"/>
              </a:ext>
            </a:extLst>
          </p:cNvPr>
          <p:cNvSpPr>
            <a:spLocks noGrp="1"/>
          </p:cNvSpPr>
          <p:nvPr>
            <p:ph type="title"/>
          </p:nvPr>
        </p:nvSpPr>
        <p:spPr/>
        <p:txBody>
          <a:bodyPr/>
          <a:lstStyle/>
          <a:p>
            <a:r>
              <a:rPr lang="en-US" dirty="0"/>
              <a:t>Architecture View</a:t>
            </a:r>
          </a:p>
        </p:txBody>
      </p:sp>
      <p:pic>
        <p:nvPicPr>
          <p:cNvPr id="5" name="Content Placeholder 4" descr="A screenshot of a cell phone&#10;&#10;Description generated with high confidence">
            <a:extLst>
              <a:ext uri="{FF2B5EF4-FFF2-40B4-BE49-F238E27FC236}">
                <a16:creationId xmlns:a16="http://schemas.microsoft.com/office/drawing/2014/main" id="{16412036-74EF-46AD-BBBC-06CAF8B6F8AE}"/>
              </a:ext>
            </a:extLst>
          </p:cNvPr>
          <p:cNvPicPr>
            <a:picLocks noGrp="1" noChangeAspect="1"/>
          </p:cNvPicPr>
          <p:nvPr>
            <p:ph idx="1"/>
          </p:nvPr>
        </p:nvPicPr>
        <p:blipFill>
          <a:blip r:embed="rId3"/>
          <a:stretch>
            <a:fillRect/>
          </a:stretch>
        </p:blipFill>
        <p:spPr>
          <a:xfrm>
            <a:off x="677863" y="3010486"/>
            <a:ext cx="9975786" cy="1767511"/>
          </a:xfrm>
        </p:spPr>
      </p:pic>
    </p:spTree>
    <p:extLst>
      <p:ext uri="{BB962C8B-B14F-4D97-AF65-F5344CB8AC3E}">
        <p14:creationId xmlns:p14="http://schemas.microsoft.com/office/powerpoint/2010/main" val="7827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8BA8-7DCB-4062-9A67-A719443770E7}"/>
              </a:ext>
            </a:extLst>
          </p:cNvPr>
          <p:cNvSpPr>
            <a:spLocks noGrp="1"/>
          </p:cNvSpPr>
          <p:nvPr>
            <p:ph type="title"/>
          </p:nvPr>
        </p:nvSpPr>
        <p:spPr/>
        <p:txBody>
          <a:bodyPr/>
          <a:lstStyle/>
          <a:p>
            <a:r>
              <a:rPr lang="en-US" dirty="0"/>
              <a:t>Design View</a:t>
            </a:r>
          </a:p>
        </p:txBody>
      </p:sp>
      <p:pic>
        <p:nvPicPr>
          <p:cNvPr id="5" name="Content Placeholder 4" descr="A picture containing screenshot&#10;&#10;Description generated with very high confidence">
            <a:extLst>
              <a:ext uri="{FF2B5EF4-FFF2-40B4-BE49-F238E27FC236}">
                <a16:creationId xmlns:a16="http://schemas.microsoft.com/office/drawing/2014/main" id="{761E761C-E1B0-433D-A325-311A677CE051}"/>
              </a:ext>
            </a:extLst>
          </p:cNvPr>
          <p:cNvPicPr>
            <a:picLocks noGrp="1" noChangeAspect="1"/>
          </p:cNvPicPr>
          <p:nvPr>
            <p:ph idx="1"/>
          </p:nvPr>
        </p:nvPicPr>
        <p:blipFill>
          <a:blip r:embed="rId3"/>
          <a:stretch>
            <a:fillRect/>
          </a:stretch>
        </p:blipFill>
        <p:spPr>
          <a:xfrm>
            <a:off x="1167618" y="1378634"/>
            <a:ext cx="7776031" cy="5336077"/>
          </a:xfrm>
        </p:spPr>
      </p:pic>
    </p:spTree>
    <p:extLst>
      <p:ext uri="{BB962C8B-B14F-4D97-AF65-F5344CB8AC3E}">
        <p14:creationId xmlns:p14="http://schemas.microsoft.com/office/powerpoint/2010/main" val="16100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09F5-0AD1-4FE0-86A7-B10A26E79461}"/>
              </a:ext>
            </a:extLst>
          </p:cNvPr>
          <p:cNvSpPr>
            <a:spLocks noGrp="1"/>
          </p:cNvSpPr>
          <p:nvPr>
            <p:ph type="title"/>
          </p:nvPr>
        </p:nvSpPr>
        <p:spPr/>
        <p:txBody>
          <a:bodyPr/>
          <a:lstStyle/>
          <a:p>
            <a:r>
              <a:rPr lang="en-US" dirty="0"/>
              <a:t>Implementation View</a:t>
            </a:r>
          </a:p>
        </p:txBody>
      </p:sp>
      <p:pic>
        <p:nvPicPr>
          <p:cNvPr id="5" name="Content Placeholder 4" descr="A screenshot of a cell phone&#10;&#10;Description generated with high confidence">
            <a:extLst>
              <a:ext uri="{FF2B5EF4-FFF2-40B4-BE49-F238E27FC236}">
                <a16:creationId xmlns:a16="http://schemas.microsoft.com/office/drawing/2014/main" id="{31A871CA-C6BB-49A0-B9B3-142565EE3827}"/>
              </a:ext>
            </a:extLst>
          </p:cNvPr>
          <p:cNvPicPr>
            <a:picLocks noGrp="1" noChangeAspect="1"/>
          </p:cNvPicPr>
          <p:nvPr>
            <p:ph idx="1"/>
          </p:nvPr>
        </p:nvPicPr>
        <p:blipFill>
          <a:blip r:embed="rId3"/>
          <a:stretch>
            <a:fillRect/>
          </a:stretch>
        </p:blipFill>
        <p:spPr>
          <a:xfrm>
            <a:off x="2124222" y="1420838"/>
            <a:ext cx="5809956" cy="5437162"/>
          </a:xfrm>
        </p:spPr>
      </p:pic>
    </p:spTree>
    <p:extLst>
      <p:ext uri="{BB962C8B-B14F-4D97-AF65-F5344CB8AC3E}">
        <p14:creationId xmlns:p14="http://schemas.microsoft.com/office/powerpoint/2010/main" val="93499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08E5-8C32-41A0-9CDE-B720D4B2A4C3}"/>
              </a:ext>
            </a:extLst>
          </p:cNvPr>
          <p:cNvSpPr>
            <a:spLocks noGrp="1"/>
          </p:cNvSpPr>
          <p:nvPr>
            <p:ph type="title"/>
          </p:nvPr>
        </p:nvSpPr>
        <p:spPr/>
        <p:txBody>
          <a:bodyPr/>
          <a:lstStyle/>
          <a:p>
            <a:r>
              <a:rPr lang="en-US" dirty="0"/>
              <a:t>Deployment View</a:t>
            </a:r>
          </a:p>
        </p:txBody>
      </p:sp>
      <p:pic>
        <p:nvPicPr>
          <p:cNvPr id="5" name="Content Placeholder 4" descr="A close up of a map&#10;&#10;Description generated with high confidence">
            <a:extLst>
              <a:ext uri="{FF2B5EF4-FFF2-40B4-BE49-F238E27FC236}">
                <a16:creationId xmlns:a16="http://schemas.microsoft.com/office/drawing/2014/main" id="{4140A4F7-632E-49CB-A428-E3F9D4DD8AA2}"/>
              </a:ext>
            </a:extLst>
          </p:cNvPr>
          <p:cNvPicPr>
            <a:picLocks noGrp="1" noChangeAspect="1"/>
          </p:cNvPicPr>
          <p:nvPr>
            <p:ph idx="1"/>
          </p:nvPr>
        </p:nvPicPr>
        <p:blipFill>
          <a:blip r:embed="rId3"/>
          <a:stretch>
            <a:fillRect/>
          </a:stretch>
        </p:blipFill>
        <p:spPr>
          <a:xfrm>
            <a:off x="2917703" y="1185932"/>
            <a:ext cx="4383429" cy="5496222"/>
          </a:xfrm>
        </p:spPr>
      </p:pic>
    </p:spTree>
    <p:extLst>
      <p:ext uri="{BB962C8B-B14F-4D97-AF65-F5344CB8AC3E}">
        <p14:creationId xmlns:p14="http://schemas.microsoft.com/office/powerpoint/2010/main" val="23201194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309</TotalTime>
  <Words>5391</Words>
  <Application>Microsoft Office PowerPoint</Application>
  <PresentationFormat>Widescreen</PresentationFormat>
  <Paragraphs>434</Paragraphs>
  <Slides>56</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Trebuchet MS</vt:lpstr>
      <vt:lpstr>Wingdings 3</vt:lpstr>
      <vt:lpstr>Facet</vt:lpstr>
      <vt:lpstr>Microservices</vt:lpstr>
      <vt:lpstr>Agenda</vt:lpstr>
      <vt:lpstr>Microservice Capabilities</vt:lpstr>
      <vt:lpstr>Monolithic PSS Business Overview</vt:lpstr>
      <vt:lpstr>Functional View</vt:lpstr>
      <vt:lpstr>Architecture View</vt:lpstr>
      <vt:lpstr>Design View</vt:lpstr>
      <vt:lpstr>Implementation View</vt:lpstr>
      <vt:lpstr>Deployment View</vt:lpstr>
      <vt:lpstr>Death of the monolith</vt:lpstr>
      <vt:lpstr>PSS weakness points</vt:lpstr>
      <vt:lpstr>Retrospection</vt:lpstr>
      <vt:lpstr>What Went Wrong</vt:lpstr>
      <vt:lpstr>Problems </vt:lpstr>
      <vt:lpstr>Problems</vt:lpstr>
      <vt:lpstr>Problems</vt:lpstr>
      <vt:lpstr>Problems</vt:lpstr>
      <vt:lpstr>Microservices Approach</vt:lpstr>
      <vt:lpstr>Critical Microservice Benefits </vt:lpstr>
      <vt:lpstr>How do we break it?</vt:lpstr>
      <vt:lpstr>Evolutionary approach</vt:lpstr>
      <vt:lpstr>What Should be done ?</vt:lpstr>
      <vt:lpstr>Identification of microservices boundaries</vt:lpstr>
      <vt:lpstr>Analyze dependencies</vt:lpstr>
      <vt:lpstr>PSS. example </vt:lpstr>
      <vt:lpstr>Events as opposed to query</vt:lpstr>
      <vt:lpstr>Events as opposed to synchronous updates</vt:lpstr>
      <vt:lpstr>Events as opposed to synchronous updates (Cont.)</vt:lpstr>
      <vt:lpstr>Final dependency graph</vt:lpstr>
      <vt:lpstr>Prioritizing microservices for migration</vt:lpstr>
      <vt:lpstr>PowerPoint Presentation</vt:lpstr>
      <vt:lpstr>Data synchronization during migration</vt:lpstr>
      <vt:lpstr>Search</vt:lpstr>
      <vt:lpstr>Booking</vt:lpstr>
      <vt:lpstr>Managing reference data</vt:lpstr>
      <vt:lpstr>PowerPoint Presentation</vt:lpstr>
      <vt:lpstr>PowerPoint Presentation</vt:lpstr>
      <vt:lpstr>User interfaces and web applications</vt:lpstr>
      <vt:lpstr>Session handling and security</vt:lpstr>
      <vt:lpstr>Test strategy</vt:lpstr>
      <vt:lpstr>Migrate modules only if required</vt:lpstr>
      <vt:lpstr>What’s Next?</vt:lpstr>
      <vt:lpstr>Target architecture</vt:lpstr>
      <vt:lpstr>Internal layering of microservices</vt:lpstr>
      <vt:lpstr>Orchestrating microservices</vt:lpstr>
      <vt:lpstr>Integration with other systems</vt:lpstr>
      <vt:lpstr>Managing shared libraries</vt:lpstr>
      <vt:lpstr>Handling exceptions</vt:lpstr>
      <vt:lpstr>What if the Fare service is not available?</vt:lpstr>
      <vt:lpstr>What if creating the booking fails?</vt:lpstr>
      <vt:lpstr>What if creating a booking and updating the inventory simultaneously</vt:lpstr>
      <vt:lpstr>Check-In Scenario</vt:lpstr>
      <vt:lpstr>What if Check-In fails after event is sent out?</vt:lpstr>
      <vt:lpstr>what if the check-in is successful, but sending the event failed?</vt:lpstr>
      <vt:lpstr>Target Implementation View</vt:lpstr>
      <vt:lpstr>Implementation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Hisham, Ahmed</dc:creator>
  <cp:lastModifiedBy>Hisham, Ahmed</cp:lastModifiedBy>
  <cp:revision>47</cp:revision>
  <dcterms:created xsi:type="dcterms:W3CDTF">2018-02-21T11:07:45Z</dcterms:created>
  <dcterms:modified xsi:type="dcterms:W3CDTF">2018-02-22T10:32:23Z</dcterms:modified>
</cp:coreProperties>
</file>