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9895-0206-49E0-941B-3AF5AE506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DA16-DD87-4FC5-914F-8BEFE291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3A7A-812F-4F4C-8AFC-EC32855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58D0-F434-496B-BAD6-851C001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BE72-4F8A-42EC-AC77-58D7B826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420B-A5E5-4CB2-955E-4DC1DDF4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EDCB8-E7CC-4FAF-82E6-F1A9509B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897B-3250-48F0-B49A-B8787E71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9535-1030-4746-B1E7-EAD20C28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3D84-03AC-402D-A88D-3FDC05D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684C1-3445-426D-A5EB-D9868B331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A3459-2E74-4FBD-A2C6-3CD03633A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3EB2-6D56-455C-A005-F8DC318F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391-6FDF-4EAF-A0D8-B8A06BF7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CC5A-A9E5-45D5-8D85-CE2FA5B5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D41F-E220-4EEC-B76E-496B4980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9B7E-C85E-4F4A-9CFB-FDCF2A7F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32C6-3B9A-490B-AE4F-DD020451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04EE-1E81-420D-913A-2DF96DC1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4352-FE53-4740-B350-20E62396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AEA9-B06B-4E22-B512-C5113E4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CFE8-3502-4310-87DF-AB0A4FC2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EABA-3BB9-4B24-81ED-8735D2E5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697B-1ACE-4523-9A95-941012DA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FB75-17E9-4C6C-9756-E9AF9FF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0634-176E-4719-8465-286CE4FA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6832-3E2D-4BEB-AE28-B02A9D964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08A7D-3926-47E1-A4B5-BF0700240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1E3C-0387-478C-A1C4-F7C08859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D7738-46EB-47D0-8380-C0C3F63C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44A09-FCBF-4860-BDCE-F8FFC73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6B93-E188-45A8-8AD9-CF9C921D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409DA-CFBD-44AA-9D5B-FD47E562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E3140-0445-45C1-A52D-2AD49F65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87C1-1987-49DD-A904-AE245485B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0A599-F265-4004-9DD5-13C9C99F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7B417-DC7D-4E7D-B897-AD8CC8D7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C8DBC-B665-401D-8C92-12E9239D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C9633-322F-4F92-8D72-AD9DF6B6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9BF1-FC3B-40BC-BD99-CAD34F3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2A0FD-8EF9-4423-AFB4-D44925BD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BFD7B-9F6F-41E1-A4F0-02F0DB68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D284-33C0-4DEE-8D42-F32666FF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8CF6C-E34B-4FB3-B670-262D44ED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F45F8-3A83-4DA6-B9B3-568CA518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B90B0-2118-4D27-9217-2A8DC0C6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9191-0807-4EE5-8151-6C83DE7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9965-FA2F-4562-B787-245A65D2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5D95-D5FD-47BD-809B-8E3DF736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CFA-5E3E-4DCB-B655-C9E93C19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91D4-D340-4676-9142-82414AEE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43C3-8192-4F4B-B93B-6A767C44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5E2-CD9F-4CC5-971A-DAC144EA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778A7-9DD8-4757-9F55-9FE7ED975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B985-422E-4D93-A1BF-56EFC498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F282-6167-4FF2-BB2F-DE89A59A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83A6-3689-4AF3-A1D8-5E260A80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78DA9-7BC3-4BAD-A714-8EC4E791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943FD-8438-4D39-8D84-34571F5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206F-D9F2-4DDB-9528-5620524A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1E83-FB2C-43D6-A469-76F96932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52FC-7911-45B7-B5CB-F28EBED453D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5DC1-9A64-45D9-ACE0-F900C60EE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CD816-4E1D-4786-9B85-F61247D4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E7EE-1A80-4549-8B7D-9D4FAAF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getting-started-installing-spring-boot.html" TargetMode="External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Persistence_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650D-F2F9-4632-95B4-D5AC17C5A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D809-E776-4FAF-8A59-38157683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1655-6F46-43B3-AC8D-7DAFE5C2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914-2FCE-4E7C-BF20-E4A19A98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the starter class with @</a:t>
            </a:r>
            <a:r>
              <a:rPr lang="en-US" dirty="0" err="1"/>
              <a:t>SpringBootApplication</a:t>
            </a:r>
            <a:endParaRPr lang="en-US" dirty="0"/>
          </a:p>
          <a:p>
            <a:r>
              <a:rPr lang="en-US" dirty="0"/>
              <a:t>You need to tell spring boot to start the application and then create a servlet container, and host this application on the servlet container and make it available.</a:t>
            </a:r>
          </a:p>
          <a:p>
            <a:r>
              <a:rPr lang="en-US" dirty="0"/>
              <a:t>Call a static method called </a:t>
            </a:r>
            <a:r>
              <a:rPr lang="en-US" dirty="0" err="1"/>
              <a:t>SpringApplication.run</a:t>
            </a:r>
            <a:r>
              <a:rPr lang="en-US" dirty="0"/>
              <a:t>(&lt;current </a:t>
            </a:r>
            <a:r>
              <a:rPr lang="en-US" dirty="0" err="1"/>
              <a:t>class.class</a:t>
            </a:r>
            <a:r>
              <a:rPr lang="en-US" dirty="0"/>
              <a:t>&gt;, &lt;arguments to pass to this main method&gt;);</a:t>
            </a:r>
          </a:p>
          <a:p>
            <a:r>
              <a:rPr lang="en-US" dirty="0"/>
              <a:t>Check out localhost:8080 , a </a:t>
            </a:r>
            <a:r>
              <a:rPr lang="en-US" dirty="0" err="1"/>
              <a:t>Whitelabel</a:t>
            </a:r>
            <a:r>
              <a:rPr lang="en-US" dirty="0"/>
              <a:t> Error Page appears </a:t>
            </a:r>
          </a:p>
        </p:txBody>
      </p:sp>
    </p:spTree>
    <p:extLst>
      <p:ext uri="{BB962C8B-B14F-4D97-AF65-F5344CB8AC3E}">
        <p14:creationId xmlns:p14="http://schemas.microsoft.com/office/powerpoint/2010/main" val="89997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2DCD-09C1-4D63-9C37-C11D1F99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happened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FAED-E105-4AD8-8215-68503B02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default configuration</a:t>
            </a:r>
          </a:p>
          <a:p>
            <a:r>
              <a:rPr lang="en-US" dirty="0"/>
              <a:t>Starts Spring application context</a:t>
            </a:r>
          </a:p>
          <a:p>
            <a:r>
              <a:rPr lang="en-US" dirty="0"/>
              <a:t>Performs class path scan</a:t>
            </a:r>
          </a:p>
          <a:p>
            <a:r>
              <a:rPr lang="en-US" dirty="0"/>
              <a:t>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23503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F102-7438-4DC4-825C-7ACC1533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next ? Add 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3BFE-45F7-4CA8-BEC6-C3E17F30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controller class, marked with annotation @Controller</a:t>
            </a:r>
          </a:p>
          <a:p>
            <a:r>
              <a:rPr lang="en-US" dirty="0"/>
              <a:t>Has info about what URL access triggers it.</a:t>
            </a:r>
          </a:p>
          <a:p>
            <a:r>
              <a:rPr lang="en-US" dirty="0"/>
              <a:t>Has info about what method to run when accessed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D46E-055F-4983-8E1B-5025E6ED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3F2C-F755-4966-B95D-F2B28F34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child project of </a:t>
            </a:r>
            <a:r>
              <a:rPr lang="en-US" dirty="0" err="1"/>
              <a:t>springframework</a:t>
            </a:r>
            <a:r>
              <a:rPr lang="en-US" dirty="0"/>
              <a:t> </a:t>
            </a:r>
            <a:r>
              <a:rPr lang="en-US" dirty="0" err="1"/>
              <a:t>ambrilla</a:t>
            </a:r>
            <a:endParaRPr lang="en-US" dirty="0"/>
          </a:p>
          <a:p>
            <a:r>
              <a:rPr lang="en-US" dirty="0"/>
              <a:t>Lets you to build server side code, which maps to URLs and provides responses (REST API response e.g. JSON / full HTML page )</a:t>
            </a:r>
          </a:p>
          <a:p>
            <a:r>
              <a:rPr lang="en-US" dirty="0"/>
              <a:t>In our case, just make a JSON response</a:t>
            </a:r>
          </a:p>
          <a:p>
            <a:r>
              <a:rPr lang="en-US" dirty="0"/>
              <a:t>Lets you build controllers that map requests to responses</a:t>
            </a:r>
          </a:p>
          <a:p>
            <a:r>
              <a:rPr lang="en-US" dirty="0"/>
              <a:t>Controllers are simple java classes, having some java methods that handle requests and return responses.</a:t>
            </a:r>
          </a:p>
          <a:p>
            <a:r>
              <a:rPr lang="en-US" dirty="0"/>
              <a:t>These methods are annotated with two pieces of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6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116B-C7C8-422A-925D-ED16281D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0DD5-E763-4714-82D5-239C8C09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methods are annotated with two pieces of information</a:t>
            </a:r>
          </a:p>
          <a:p>
            <a:pPr lvl="1"/>
            <a:r>
              <a:rPr lang="en-US" dirty="0"/>
              <a:t>URI , that the controller </a:t>
            </a:r>
            <a:r>
              <a:rPr lang="en-US" dirty="0" err="1"/>
              <a:t>gonna</a:t>
            </a:r>
            <a:r>
              <a:rPr lang="en-US" dirty="0"/>
              <a:t> handle when there is a request going in</a:t>
            </a:r>
          </a:p>
          <a:p>
            <a:pPr lvl="1"/>
            <a:r>
              <a:rPr lang="en-US" dirty="0"/>
              <a:t>And the HTTP method that the controller method </a:t>
            </a:r>
            <a:r>
              <a:rPr lang="en-US" dirty="0" err="1"/>
              <a:t>gonna</a:t>
            </a:r>
            <a:r>
              <a:rPr lang="en-US" dirty="0"/>
              <a:t> handle.</a:t>
            </a:r>
          </a:p>
          <a:p>
            <a:r>
              <a:rPr lang="en-US" dirty="0"/>
              <a:t>When a request comes in, Spring MVC is going to look up the request’s URI and HTTP Method(GET/POST/PUT/…) </a:t>
            </a:r>
          </a:p>
          <a:p>
            <a:r>
              <a:rPr lang="en-US" dirty="0"/>
              <a:t>Then it scans the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classpath</a:t>
            </a:r>
            <a:r>
              <a:rPr lang="en-US" dirty="0"/>
              <a:t> for the right Controller class having the exact URI and HTTP method.</a:t>
            </a:r>
          </a:p>
          <a:p>
            <a:r>
              <a:rPr lang="en-US" dirty="0"/>
              <a:t>It then executes the method, and whatever the return type it converts it into a “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 response</a:t>
            </a:r>
            <a:r>
              <a:rPr lang="en-US" dirty="0"/>
              <a:t>” and sends it back</a:t>
            </a:r>
          </a:p>
          <a:p>
            <a:r>
              <a:rPr lang="en-US" dirty="0"/>
              <a:t>Follow the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9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D845-D015-42AC-A410-90CE0CE9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506D-7C0A-44F1-A119-18455281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CC786-B86E-4820-BC3E-5D1CFBB05199}"/>
              </a:ext>
            </a:extLst>
          </p:cNvPr>
          <p:cNvSpPr/>
          <p:nvPr/>
        </p:nvSpPr>
        <p:spPr>
          <a:xfrm>
            <a:off x="4037428" y="2335237"/>
            <a:ext cx="4009292" cy="3432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F5590-EC88-490F-8306-03E557956B4A}"/>
              </a:ext>
            </a:extLst>
          </p:cNvPr>
          <p:cNvSpPr/>
          <p:nvPr/>
        </p:nvSpPr>
        <p:spPr>
          <a:xfrm>
            <a:off x="4360985" y="3137095"/>
            <a:ext cx="872197" cy="22226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MVC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8C66C-5EC6-4422-987B-35D2151EB745}"/>
              </a:ext>
            </a:extLst>
          </p:cNvPr>
          <p:cNvSpPr/>
          <p:nvPr/>
        </p:nvSpPr>
        <p:spPr>
          <a:xfrm>
            <a:off x="5655212" y="3249637"/>
            <a:ext cx="1997613" cy="21101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Controller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URI</a:t>
            </a:r>
          </a:p>
          <a:p>
            <a:pPr algn="ctr"/>
            <a:r>
              <a:rPr lang="en-US" dirty="0"/>
              <a:t>HTTP method</a:t>
            </a:r>
          </a:p>
          <a:p>
            <a:pPr algn="ctr"/>
            <a:r>
              <a:rPr lang="en-US" dirty="0"/>
              <a:t>Functionality</a:t>
            </a:r>
          </a:p>
          <a:p>
            <a:pPr algn="ctr"/>
            <a:r>
              <a:rPr lang="en-US" dirty="0"/>
              <a:t>(Java Method)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0FE47-944E-4571-BFD8-4456A3736C67}"/>
              </a:ext>
            </a:extLst>
          </p:cNvPr>
          <p:cNvCxnSpPr/>
          <p:nvPr/>
        </p:nvCxnSpPr>
        <p:spPr>
          <a:xfrm>
            <a:off x="2532185" y="3967089"/>
            <a:ext cx="150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31EF8A-9C1D-4B96-91EA-BD7F68BC9B3A}"/>
              </a:ext>
            </a:extLst>
          </p:cNvPr>
          <p:cNvSpPr txBox="1"/>
          <p:nvPr/>
        </p:nvSpPr>
        <p:spPr>
          <a:xfrm>
            <a:off x="2110155" y="3682163"/>
            <a:ext cx="104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03215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0A39-0AA9-4056-A1C0-DD1F18E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happened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0245-2386-4AA8-9254-D7F057A5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Tomcat Server, didn’t need to download it. You didn’t need to find a servlet container and deploy on it.</a:t>
            </a:r>
          </a:p>
          <a:p>
            <a:r>
              <a:rPr lang="en-US" dirty="0"/>
              <a:t>Why Tomcat? </a:t>
            </a:r>
          </a:p>
          <a:p>
            <a:pPr lvl="1"/>
            <a:r>
              <a:rPr lang="en-US" dirty="0"/>
              <a:t>Convenience.</a:t>
            </a:r>
          </a:p>
          <a:p>
            <a:pPr lvl="1"/>
            <a:r>
              <a:rPr lang="en-US" dirty="0"/>
              <a:t>Servlet Container Config is now apart of the Application Config (all in one package)</a:t>
            </a:r>
          </a:p>
          <a:p>
            <a:pPr lvl="1"/>
            <a:r>
              <a:rPr lang="en-US" dirty="0"/>
              <a:t>Standalone Application (easy to Develop/Deploy/Run)</a:t>
            </a:r>
          </a:p>
          <a:p>
            <a:pPr lvl="1"/>
            <a:r>
              <a:rPr lang="en-US" dirty="0"/>
              <a:t>Useful for Microservice architecture. You don’t want to have additional steps in order to deploy each Microservice. Just run a command, and have the Microservice start-up</a:t>
            </a:r>
            <a:r>
              <a:rPr lang="en-US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67D-37C8-4989-A316-8B188DB4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FD8A-C3C8-46D3-87EE-9C9925B6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resources are ? </a:t>
            </a:r>
          </a:p>
          <a:p>
            <a:r>
              <a:rPr lang="en-US" dirty="0"/>
              <a:t>REST API deal with nouns (Entities , Resources , …)</a:t>
            </a:r>
          </a:p>
          <a:p>
            <a:r>
              <a:rPr lang="en-US" dirty="0"/>
              <a:t>Look at ways in which consumers can access recourses through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39797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DF6B-5697-4958-9EFB-93E8284C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B083-B75E-42E3-81F7-15A1E858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Topic</a:t>
            </a:r>
          </a:p>
          <a:p>
            <a:pPr lvl="2"/>
            <a:r>
              <a:rPr lang="en-US" dirty="0"/>
              <a:t>GET  	  </a:t>
            </a:r>
            <a:r>
              <a:rPr lang="en-US" dirty="0">
                <a:sym typeface="Wingdings" panose="05000000000000000000" pitchFamily="2" charset="2"/>
              </a:rPr>
              <a:t> /topics 		Gets all Topics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  	   /topics/id		Gets the Topic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POST	   /topics		Create new Topic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PUT   	   /topics/id		Updates the Topic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DELETE  /topics/id		Deletes the topic</a:t>
            </a:r>
            <a:endParaRPr lang="en-US" dirty="0"/>
          </a:p>
          <a:p>
            <a:pPr lvl="1"/>
            <a:r>
              <a:rPr lang="en-US" dirty="0"/>
              <a:t>Lesson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D478-E717-40BD-92DE-0455D297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</a:t>
            </a:r>
            <a:br>
              <a:rPr lang="en-US" dirty="0"/>
            </a:br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2C46-898E-4019-8BAD-22787866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will need a business service to hold all your business logic.</a:t>
            </a:r>
          </a:p>
          <a:p>
            <a:r>
              <a:rPr lang="en-US" dirty="0"/>
              <a:t>Use Code to Interfaces concept as long as you can.</a:t>
            </a:r>
          </a:p>
          <a:p>
            <a:r>
              <a:rPr lang="en-US" dirty="0"/>
              <a:t>This is useful, not to create a new list every time a new request for topics.</a:t>
            </a:r>
          </a:p>
          <a:p>
            <a:r>
              <a:rPr lang="en-US" dirty="0"/>
              <a:t>We do this by creating a new Topic service, and mark it with @Service.</a:t>
            </a:r>
          </a:p>
          <a:p>
            <a:r>
              <a:rPr lang="en-US" dirty="0"/>
              <a:t>For POST HTTP method, use Postman to add your Topic in the request payload. Make sure to set key/value of header’s Content-type, to be application/JSON.</a:t>
            </a:r>
          </a:p>
          <a:p>
            <a:r>
              <a:rPr lang="en-US" dirty="0"/>
              <a:t>There are two Path parameter variables for Spring framework</a:t>
            </a:r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/@</a:t>
            </a:r>
            <a:r>
              <a:rPr lang="en-US" dirty="0" err="1"/>
              <a:t>RequestParam</a:t>
            </a:r>
            <a:endParaRPr lang="en-US" dirty="0"/>
          </a:p>
          <a:p>
            <a:r>
              <a:rPr lang="en-US" dirty="0"/>
              <a:t>VS JAX-RS</a:t>
            </a:r>
          </a:p>
          <a:p>
            <a:r>
              <a:rPr lang="en-US" dirty="0"/>
              <a:t>@</a:t>
            </a:r>
            <a:r>
              <a:rPr lang="en-US" dirty="0" err="1"/>
              <a:t>PathParam</a:t>
            </a:r>
            <a:r>
              <a:rPr lang="en-US" dirty="0"/>
              <a:t>/@</a:t>
            </a:r>
            <a:r>
              <a:rPr lang="en-US" dirty="0" err="1"/>
              <a:t>QueryParam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200F-E3A8-42BC-BD93-025FE36E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2DAE-387B-4189-AE33-06E7189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Spring boot ?</a:t>
            </a:r>
          </a:p>
          <a:p>
            <a:r>
              <a:rPr lang="en-US" dirty="0"/>
              <a:t>Building End to End applications</a:t>
            </a:r>
          </a:p>
          <a:p>
            <a:r>
              <a:rPr lang="en-US" dirty="0"/>
              <a:t>Spring boot features</a:t>
            </a:r>
          </a:p>
          <a:p>
            <a:r>
              <a:rPr lang="en-US" dirty="0"/>
              <a:t>Configuration and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44694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4A36-ECCF-4C4C-B60F-CE9E56D3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86D-5A3E-4EB8-968A-86F6CDD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some other way for creating spring boot applications ?</a:t>
            </a:r>
          </a:p>
        </p:txBody>
      </p:sp>
    </p:spTree>
    <p:extLst>
      <p:ext uri="{BB962C8B-B14F-4D97-AF65-F5344CB8AC3E}">
        <p14:creationId xmlns:p14="http://schemas.microsoft.com/office/powerpoint/2010/main" val="312527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4AB2-BE4A-4762-9059-45594B41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1C92-ABE4-462E-BD1C-FA9BD91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spring boot App</a:t>
            </a:r>
          </a:p>
          <a:p>
            <a:pPr lvl="1"/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(</a:t>
            </a:r>
            <a:r>
              <a:rPr lang="en-US" dirty="0">
                <a:hlinkClick r:id="rId2" action="ppaction://hlinkfile"/>
              </a:rPr>
              <a:t>start.spring.io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Spring boot CLI (Command Line Interface)</a:t>
            </a:r>
          </a:p>
          <a:p>
            <a:pPr lvl="2"/>
            <a:r>
              <a:rPr lang="en-US" dirty="0">
                <a:hlinkClick r:id="rId3"/>
              </a:rPr>
              <a:t>https://docs.spring.io/spring-boot/docs/current/reference/html/getting-started-installing-spring-boot.html</a:t>
            </a:r>
            <a:endParaRPr lang="en-US" dirty="0"/>
          </a:p>
          <a:p>
            <a:pPr lvl="1"/>
            <a:r>
              <a:rPr lang="en-US" dirty="0"/>
              <a:t>STS IDE</a:t>
            </a:r>
          </a:p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83117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3C0D-44D9-4A2B-B9C0-F555A9E0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B886-CAA9-477B-A25C-2E8EC05C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custom </a:t>
            </a:r>
            <a:r>
              <a:rPr lang="en-US" dirty="0" err="1"/>
              <a:t>application.properties</a:t>
            </a:r>
            <a:r>
              <a:rPr lang="en-US" dirty="0"/>
              <a:t>**, place it in your resources folder (Optional, anywhere in </a:t>
            </a:r>
            <a:r>
              <a:rPr lang="en-US" dirty="0" err="1"/>
              <a:t>classpath</a:t>
            </a:r>
            <a:r>
              <a:rPr lang="en-US" dirty="0"/>
              <a:t>)</a:t>
            </a:r>
          </a:p>
          <a:p>
            <a:r>
              <a:rPr lang="en-US" dirty="0"/>
              <a:t>A list of common properties that you can use, is available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https://docs.spring.io/spring-boot/docs/current/reference/html/common-application-properties.html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8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6C50-B31D-4D9E-8E9D-B88F5C3D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FA35-227C-41A6-9F7D-316939E4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Persistence API (</a:t>
            </a:r>
            <a:r>
              <a:rPr lang="en-US" dirty="0">
                <a:hlinkClick r:id="rId2" tooltip="wikipedia:Java Persistence API"/>
              </a:rPr>
              <a:t>JPA</a:t>
            </a:r>
            <a:r>
              <a:rPr lang="en-US" dirty="0"/>
              <a:t>) is a Java specification for accessing, persisting, and managing data between Java objects / classes and a relational database</a:t>
            </a:r>
          </a:p>
          <a:p>
            <a:r>
              <a:rPr lang="en-US" dirty="0"/>
              <a:t>JPA is considered the standard industry approach for Object Relational Mapping (ORM) in the Java Industry.</a:t>
            </a:r>
          </a:p>
          <a:p>
            <a:r>
              <a:rPr lang="en-US" dirty="0"/>
              <a:t>Spring Data JPA is a separate project, which lets you make you working with these different tools even easier.</a:t>
            </a:r>
          </a:p>
        </p:txBody>
      </p:sp>
    </p:spTree>
    <p:extLst>
      <p:ext uri="{BB962C8B-B14F-4D97-AF65-F5344CB8AC3E}">
        <p14:creationId xmlns:p14="http://schemas.microsoft.com/office/powerpoint/2010/main" val="354917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C4BF-FB23-44D3-8D3B-516948F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A498-112F-4776-BA58-1CEF24EF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some dependencies </a:t>
            </a:r>
          </a:p>
          <a:p>
            <a:r>
              <a:rPr lang="en-US" dirty="0"/>
              <a:t>Web -&gt; web</a:t>
            </a:r>
          </a:p>
          <a:p>
            <a:r>
              <a:rPr lang="en-US" dirty="0"/>
              <a:t>SQL -&gt; JPA / Apache Derby ( embedded DB )</a:t>
            </a:r>
          </a:p>
          <a:p>
            <a:r>
              <a:rPr lang="en-US" dirty="0"/>
              <a:t>Apache derby downloads a separate jar in the embedded server’s </a:t>
            </a:r>
            <a:r>
              <a:rPr lang="en-US" dirty="0" err="1"/>
              <a:t>classpath</a:t>
            </a:r>
            <a:r>
              <a:rPr lang="en-US" dirty="0"/>
              <a:t> which run at the start of the application.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6F7E-9332-41A1-8025-76EE8C7A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DF8F-B872-4DDD-A3E7-EAFEB580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Topic to be an @</a:t>
            </a:r>
            <a:r>
              <a:rPr lang="en-US" dirty="0" err="1"/>
              <a:t>javax.persistence.Entity</a:t>
            </a:r>
            <a:r>
              <a:rPr lang="en-US" dirty="0"/>
              <a:t> (map it to database)</a:t>
            </a:r>
          </a:p>
          <a:p>
            <a:r>
              <a:rPr lang="en-US" dirty="0"/>
              <a:t>Specify a primary key i.e. @Id</a:t>
            </a:r>
          </a:p>
          <a:p>
            <a:r>
              <a:rPr lang="en-US" dirty="0"/>
              <a:t>you need a data service interface (</a:t>
            </a:r>
            <a:r>
              <a:rPr lang="en-US" dirty="0" err="1"/>
              <a:t>TopicRepository</a:t>
            </a:r>
            <a:r>
              <a:rPr lang="en-US" dirty="0"/>
              <a:t>) which will have do basic CRUD operations. Just extend spring data’s </a:t>
            </a:r>
            <a:r>
              <a:rPr lang="en-US" dirty="0" err="1"/>
              <a:t>CrudRepository</a:t>
            </a:r>
            <a:r>
              <a:rPr lang="en-US" dirty="0"/>
              <a:t> interface. Don’t forget to specify the specific generic types (it takes the generic type of the entity class, and the type of it’s ID)</a:t>
            </a:r>
          </a:p>
          <a:p>
            <a:r>
              <a:rPr lang="en-US" dirty="0"/>
              <a:t>Get an </a:t>
            </a:r>
            <a:r>
              <a:rPr lang="en-US" dirty="0" err="1"/>
              <a:t>autowired</a:t>
            </a:r>
            <a:r>
              <a:rPr lang="en-US" dirty="0"/>
              <a:t> instance of the </a:t>
            </a:r>
            <a:r>
              <a:rPr lang="en-US" dirty="0" err="1"/>
              <a:t>TopicRepository</a:t>
            </a:r>
            <a:r>
              <a:rPr lang="en-US" dirty="0"/>
              <a:t> inside </a:t>
            </a:r>
            <a:r>
              <a:rPr lang="en-US" dirty="0" err="1"/>
              <a:t>TopicService</a:t>
            </a:r>
            <a:endParaRPr lang="en-US" dirty="0"/>
          </a:p>
          <a:p>
            <a:r>
              <a:rPr lang="en-US" dirty="0"/>
              <a:t>Try working with @</a:t>
            </a:r>
            <a:r>
              <a:rPr lang="en-US" dirty="0" err="1"/>
              <a:t>ManyToOne</a:t>
            </a:r>
            <a:r>
              <a:rPr lang="en-US" dirty="0"/>
              <a:t> annotation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5445-123A-4BA1-8325-0E365D1F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6852-84BA-4AAA-B6E2-1EFE71A0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basically a way in which you can bootstrap a simple or really complex applications</a:t>
            </a:r>
          </a:p>
          <a:p>
            <a:r>
              <a:rPr lang="en-US" dirty="0"/>
              <a:t>Create end to end production ready applications, in a matter of seconds</a:t>
            </a:r>
          </a:p>
          <a:p>
            <a:r>
              <a:rPr lang="en-US" dirty="0"/>
              <a:t>Its something that lets you bootstrap spring applications from scratch </a:t>
            </a:r>
          </a:p>
          <a:p>
            <a:r>
              <a:rPr lang="en-US" dirty="0"/>
              <a:t>Definition “Spring Boot makes it easy to create stand-alone, production-grade </a:t>
            </a:r>
            <a:r>
              <a:rPr lang="en-US" dirty="0">
                <a:highlight>
                  <a:srgbClr val="FFFF00"/>
                </a:highlight>
              </a:rPr>
              <a:t>Spring based applications </a:t>
            </a:r>
            <a:r>
              <a:rPr lang="en-US" dirty="0"/>
              <a:t>that you can “just run””</a:t>
            </a:r>
          </a:p>
          <a:p>
            <a:r>
              <a:rPr lang="en-US" dirty="0"/>
              <a:t>Its not a hello-world application, you must have something to deploy and ready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3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B5A-39BF-4D51-AA28-3E47A440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2FFF-73CD-405A-B489-B5E77F0B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huge framework!</a:t>
            </a:r>
          </a:p>
          <a:p>
            <a:r>
              <a:rPr lang="en-US" dirty="0"/>
              <a:t>Multiple setup steps</a:t>
            </a:r>
          </a:p>
          <a:p>
            <a:r>
              <a:rPr lang="en-US" dirty="0"/>
              <a:t>Multiple configuration steps, needs a lot of configurations specified to do its work.</a:t>
            </a:r>
          </a:p>
          <a:p>
            <a:r>
              <a:rPr lang="en-US" dirty="0"/>
              <a:t>Multiple build and deploy steps, you cant say “this is the best practice!”</a:t>
            </a:r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abstract these steps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7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4B5E-36E5-4FDA-BEDF-601FC04F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Pros.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F9B8-CA4F-4EE1-99E0-5A3809A4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opinionated. Start with it, and then see what you want to do.</a:t>
            </a:r>
          </a:p>
          <a:p>
            <a:r>
              <a:rPr lang="en-US" dirty="0"/>
              <a:t>Convention over configuration concept (if 80% of the cases are similar, just go with convention. And for the 20% if you have to do it, just go on and configure it the way you want)</a:t>
            </a:r>
          </a:p>
          <a:p>
            <a:r>
              <a:rPr lang="en-US" dirty="0"/>
              <a:t>Stand alone! ( not just a WAR file. You can just have something you can just run by itself. You don’t need to find/configure/deploy on a servlet container to run your application )</a:t>
            </a:r>
          </a:p>
          <a:p>
            <a:r>
              <a:rPr lang="en-US" dirty="0"/>
              <a:t>Production ready. No need for extra configuration for your application.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1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D1EF-A0F4-4D80-900F-739AF908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0898-607C-4453-B886-A4E49D48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 SDK</a:t>
            </a:r>
          </a:p>
          <a:p>
            <a:r>
              <a:rPr lang="en-US" dirty="0"/>
              <a:t>Eclipse or Spring Tool Suite (STS)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77EB-521C-4612-A6C6-490A1922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3126-B8C1-4C87-9497-A5BA6B95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You will need:</a:t>
            </a:r>
          </a:p>
          <a:p>
            <a:r>
              <a:rPr lang="en-US" dirty="0"/>
              <a:t>Sample maven project (example)</a:t>
            </a:r>
          </a:p>
          <a:p>
            <a:r>
              <a:rPr lang="en-US" dirty="0"/>
              <a:t>Add these tags to the pom.xml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just for spring-boot configuration, it informs maven what jars to pull when you do specify dependency.</a:t>
            </a:r>
          </a:p>
          <a:p>
            <a:r>
              <a:rPr lang="en-US" dirty="0"/>
              <a:t>Specifies the versions to be downloaded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3EC359-911F-4B7A-B079-9607926A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110490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&gt;1.5.9.RELEASE&lt;/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20E9-FCE4-450E-A379-00857056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8E8F-71C7-4082-9D39-BF403FB0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Spring-boot-starter-web as well.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Specifies what jars to download.</a:t>
            </a:r>
          </a:p>
          <a:p>
            <a:r>
              <a:rPr lang="en-US" dirty="0"/>
              <a:t>You don’t worry about jars versions anymore, these are the jars that Spring has “pre-approved” to you to use. Spring calls this “Bill of Material”</a:t>
            </a:r>
          </a:p>
          <a:p>
            <a:r>
              <a:rPr lang="en-US" dirty="0"/>
              <a:t>Why ? Because it will get all the required dependencies for a sample web project.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DB3758-4B8C-412F-BD7F-763193FC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71636"/>
            <a:ext cx="10515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F84A-8CC4-4989-9C02-EE8BAED3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 over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BBB8-ECBB-4416-BA52-8F6CC6EA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&lt;parent&gt; ?</a:t>
            </a:r>
          </a:p>
          <a:p>
            <a:r>
              <a:rPr lang="en-US" dirty="0"/>
              <a:t>spring-boot-starter-parent has all default configurations that any spring-boot application might need</a:t>
            </a:r>
          </a:p>
        </p:txBody>
      </p:sp>
    </p:spTree>
    <p:extLst>
      <p:ext uri="{BB962C8B-B14F-4D97-AF65-F5344CB8AC3E}">
        <p14:creationId xmlns:p14="http://schemas.microsoft.com/office/powerpoint/2010/main" val="160310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1299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Spring boot</vt:lpstr>
      <vt:lpstr>Agenda</vt:lpstr>
      <vt:lpstr>Why Spring boot?</vt:lpstr>
      <vt:lpstr>Spring Problems</vt:lpstr>
      <vt:lpstr>Spring Boot Pros.</vt:lpstr>
      <vt:lpstr>Setup!</vt:lpstr>
      <vt:lpstr>Steps</vt:lpstr>
      <vt:lpstr>Steps (cont.)</vt:lpstr>
      <vt:lpstr>Convention over Configuration</vt:lpstr>
      <vt:lpstr>Steps (Cont.)</vt:lpstr>
      <vt:lpstr>What actually happened</vt:lpstr>
      <vt:lpstr>What to do next ? Add a Controller</vt:lpstr>
      <vt:lpstr>Spring MVC</vt:lpstr>
      <vt:lpstr>Spring MVC</vt:lpstr>
      <vt:lpstr>Spring MVC Controller</vt:lpstr>
      <vt:lpstr>What actually happened</vt:lpstr>
      <vt:lpstr>Spring REST</vt:lpstr>
      <vt:lpstr>Example of API design</vt:lpstr>
      <vt:lpstr>Tips &amp; Tricks Best Practices</vt:lpstr>
      <vt:lpstr>PowerPoint Presentation</vt:lpstr>
      <vt:lpstr>Creating Spring Boot Application</vt:lpstr>
      <vt:lpstr>Custom Configuration</vt:lpstr>
      <vt:lpstr>Spring Data JPA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Hisham, Ahmed</dc:creator>
  <cp:lastModifiedBy>Hisham, Ahmed</cp:lastModifiedBy>
  <cp:revision>44</cp:revision>
  <dcterms:created xsi:type="dcterms:W3CDTF">2018-01-30T12:50:50Z</dcterms:created>
  <dcterms:modified xsi:type="dcterms:W3CDTF">2018-02-01T12:02:17Z</dcterms:modified>
</cp:coreProperties>
</file>