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8" r:id="rId5"/>
    <p:sldId id="269" r:id="rId6"/>
    <p:sldId id="270" r:id="rId7"/>
    <p:sldId id="271" r:id="rId8"/>
    <p:sldId id="261" r:id="rId9"/>
    <p:sldId id="262" r:id="rId10"/>
    <p:sldId id="263" r:id="rId11"/>
    <p:sldId id="264" r:id="rId12"/>
    <p:sldId id="265" r:id="rId13"/>
    <p:sldId id="266" r:id="rId14"/>
    <p:sldId id="267"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79" autoAdjust="0"/>
    <p:restoredTop sz="75881" autoAdjust="0"/>
  </p:normalViewPr>
  <p:slideViewPr>
    <p:cSldViewPr snapToGrid="0">
      <p:cViewPr varScale="1">
        <p:scale>
          <a:sx n="54" d="100"/>
          <a:sy n="5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00143-4A17-446B-9E8B-D5954818D6B9}"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3C5AC-900F-4EC9-9194-3A07CDF8CD25}" type="slidenum">
              <a:rPr lang="en-US" smtClean="0"/>
              <a:t>‹#›</a:t>
            </a:fld>
            <a:endParaRPr lang="en-US"/>
          </a:p>
        </p:txBody>
      </p:sp>
    </p:spTree>
    <p:extLst>
      <p:ext uri="{BB962C8B-B14F-4D97-AF65-F5344CB8AC3E}">
        <p14:creationId xmlns:p14="http://schemas.microsoft.com/office/powerpoint/2010/main" val="291698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apply polymorphism concepts, use parent interface/class</a:t>
            </a:r>
          </a:p>
        </p:txBody>
      </p:sp>
      <p:sp>
        <p:nvSpPr>
          <p:cNvPr id="4" name="Slide Number Placeholder 3"/>
          <p:cNvSpPr>
            <a:spLocks noGrp="1"/>
          </p:cNvSpPr>
          <p:nvPr>
            <p:ph type="sldNum" sz="quarter" idx="10"/>
          </p:nvPr>
        </p:nvSpPr>
        <p:spPr/>
        <p:txBody>
          <a:bodyPr/>
          <a:lstStyle/>
          <a:p>
            <a:fld id="{E3E3C5AC-900F-4EC9-9194-3A07CDF8CD25}" type="slidenum">
              <a:rPr lang="en-US" smtClean="0"/>
              <a:t>4</a:t>
            </a:fld>
            <a:endParaRPr lang="en-US"/>
          </a:p>
        </p:txBody>
      </p:sp>
    </p:spTree>
    <p:extLst>
      <p:ext uri="{BB962C8B-B14F-4D97-AF65-F5344CB8AC3E}">
        <p14:creationId xmlns:p14="http://schemas.microsoft.com/office/powerpoint/2010/main" val="2557680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Code to Interfaces, that’s why we didn’t use context directly. It’s actually a best practices.</a:t>
            </a:r>
          </a:p>
          <a:p>
            <a:endParaRPr lang="en-US" dirty="0"/>
          </a:p>
        </p:txBody>
      </p:sp>
      <p:sp>
        <p:nvSpPr>
          <p:cNvPr id="4" name="Slide Number Placeholder 3"/>
          <p:cNvSpPr>
            <a:spLocks noGrp="1"/>
          </p:cNvSpPr>
          <p:nvPr>
            <p:ph type="sldNum" sz="quarter" idx="10"/>
          </p:nvPr>
        </p:nvSpPr>
        <p:spPr/>
        <p:txBody>
          <a:bodyPr/>
          <a:lstStyle/>
          <a:p>
            <a:fld id="{E3E3C5AC-900F-4EC9-9194-3A07CDF8CD25}" type="slidenum">
              <a:rPr lang="en-US" smtClean="0"/>
              <a:t>45</a:t>
            </a:fld>
            <a:endParaRPr lang="en-US"/>
          </a:p>
        </p:txBody>
      </p:sp>
    </p:spTree>
    <p:extLst>
      <p:ext uri="{BB962C8B-B14F-4D97-AF65-F5344CB8AC3E}">
        <p14:creationId xmlns:p14="http://schemas.microsoft.com/office/powerpoint/2010/main" val="323345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“exactly” polymorphism, as there is no point in hardcoding the “Shape” object here!</a:t>
            </a:r>
          </a:p>
        </p:txBody>
      </p:sp>
      <p:sp>
        <p:nvSpPr>
          <p:cNvPr id="4" name="Slide Number Placeholder 3"/>
          <p:cNvSpPr>
            <a:spLocks noGrp="1"/>
          </p:cNvSpPr>
          <p:nvPr>
            <p:ph type="sldNum" sz="quarter" idx="10"/>
          </p:nvPr>
        </p:nvSpPr>
        <p:spPr/>
        <p:txBody>
          <a:bodyPr/>
          <a:lstStyle/>
          <a:p>
            <a:fld id="{E3E3C5AC-900F-4EC9-9194-3A07CDF8CD25}" type="slidenum">
              <a:rPr lang="en-US" smtClean="0"/>
              <a:t>5</a:t>
            </a:fld>
            <a:endParaRPr lang="en-US"/>
          </a:p>
        </p:txBody>
      </p:sp>
    </p:spTree>
    <p:extLst>
      <p:ext uri="{BB962C8B-B14F-4D97-AF65-F5344CB8AC3E}">
        <p14:creationId xmlns:p14="http://schemas.microsoft.com/office/powerpoint/2010/main" val="310740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doesn’t know which object you are going to pass</a:t>
            </a:r>
          </a:p>
        </p:txBody>
      </p:sp>
      <p:sp>
        <p:nvSpPr>
          <p:cNvPr id="4" name="Slide Number Placeholder 3"/>
          <p:cNvSpPr>
            <a:spLocks noGrp="1"/>
          </p:cNvSpPr>
          <p:nvPr>
            <p:ph type="sldNum" sz="quarter" idx="10"/>
          </p:nvPr>
        </p:nvSpPr>
        <p:spPr/>
        <p:txBody>
          <a:bodyPr/>
          <a:lstStyle/>
          <a:p>
            <a:fld id="{E3E3C5AC-900F-4EC9-9194-3A07CDF8CD25}" type="slidenum">
              <a:rPr lang="en-US" smtClean="0"/>
              <a:t>6</a:t>
            </a:fld>
            <a:endParaRPr lang="en-US"/>
          </a:p>
        </p:txBody>
      </p:sp>
    </p:spTree>
    <p:extLst>
      <p:ext uri="{BB962C8B-B14F-4D97-AF65-F5344CB8AC3E}">
        <p14:creationId xmlns:p14="http://schemas.microsoft.com/office/powerpoint/2010/main" val="35106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class doesn’t know (and doesn’t care) what shape is passed, it has an instance of the parent object</a:t>
            </a:r>
          </a:p>
          <a:p>
            <a:r>
              <a:rPr lang="en-US" dirty="0"/>
              <a:t>Different class has to be modified </a:t>
            </a:r>
            <a:r>
              <a:rPr lang="en-US" dirty="0">
                <a:sym typeface="Wingdings" panose="05000000000000000000" pitchFamily="2" charset="2"/>
              </a:rPr>
              <a:t> something has to be changed.</a:t>
            </a:r>
          </a:p>
          <a:p>
            <a:r>
              <a:rPr lang="en-US" dirty="0">
                <a:sym typeface="Wingdings" panose="05000000000000000000" pitchFamily="2" charset="2"/>
              </a:rPr>
              <a:t>What we done here is that, no matter what shape is passed, as long as it “is-A” shape, then drawing will draw it.</a:t>
            </a:r>
          </a:p>
          <a:p>
            <a:r>
              <a:rPr lang="en-US" dirty="0">
                <a:sym typeface="Wingdings" panose="05000000000000000000" pitchFamily="2" charset="2"/>
              </a:rPr>
              <a:t>The dependency of the draw class to a shape object is not owned by the drawing class, the drawing class just “has-A” shape.</a:t>
            </a:r>
            <a:r>
              <a:rPr lang="en-US" b="1" u="sng" dirty="0">
                <a:effectLst>
                  <a:outerShdw blurRad="38100" dist="38100" dir="2700000" algn="tl">
                    <a:srgbClr val="000000">
                      <a:alpha val="43137"/>
                    </a:srgbClr>
                  </a:outerShdw>
                </a:effectLst>
                <a:sym typeface="Wingdings" panose="05000000000000000000" pitchFamily="2" charset="2"/>
              </a:rPr>
              <a:t> The dependency to “Triangle” class is now “Injected” to the drawing class by a “Different Class”. </a:t>
            </a:r>
          </a:p>
          <a:p>
            <a:r>
              <a:rPr lang="en-US" b="0" u="none" dirty="0">
                <a:solidFill>
                  <a:srgbClr val="C00000"/>
                </a:solidFill>
                <a:effectLst>
                  <a:outerShdw blurRad="38100" dist="38100" dir="2700000" algn="tl">
                    <a:srgbClr val="000000">
                      <a:alpha val="43137"/>
                    </a:srgbClr>
                  </a:outerShdw>
                </a:effectLst>
                <a:sym typeface="Wingdings" panose="05000000000000000000" pitchFamily="2" charset="2"/>
              </a:rPr>
              <a:t>Spring takes care of “Different class”. You just call </a:t>
            </a:r>
            <a:r>
              <a:rPr lang="en-US" b="0" u="none" dirty="0" err="1">
                <a:solidFill>
                  <a:srgbClr val="C00000"/>
                </a:solidFill>
                <a:effectLst>
                  <a:outerShdw blurRad="38100" dist="38100" dir="2700000" algn="tl">
                    <a:srgbClr val="000000">
                      <a:alpha val="43137"/>
                    </a:srgbClr>
                  </a:outerShdw>
                </a:effectLst>
                <a:sym typeface="Wingdings" panose="05000000000000000000" pitchFamily="2" charset="2"/>
              </a:rPr>
              <a:t>drawShape</a:t>
            </a:r>
            <a:r>
              <a:rPr lang="en-US" b="0" u="none" dirty="0">
                <a:solidFill>
                  <a:srgbClr val="C00000"/>
                </a:solidFill>
                <a:effectLst>
                  <a:outerShdw blurRad="38100" dist="38100" dir="2700000" algn="tl">
                    <a:srgbClr val="000000">
                      <a:alpha val="43137"/>
                    </a:srgbClr>
                  </a:outerShdw>
                </a:effectLst>
                <a:sym typeface="Wingdings" panose="05000000000000000000" pitchFamily="2" charset="2"/>
              </a:rPr>
              <a:t>(), and tell spring to inject the right dependencies.</a:t>
            </a:r>
            <a:endParaRPr lang="en-US" b="0" u="none" dirty="0">
              <a:solidFill>
                <a:srgbClr val="C00000"/>
              </a:solidFill>
              <a:effectLst/>
            </a:endParaRPr>
          </a:p>
        </p:txBody>
      </p:sp>
      <p:sp>
        <p:nvSpPr>
          <p:cNvPr id="4" name="Slide Number Placeholder 3"/>
          <p:cNvSpPr>
            <a:spLocks noGrp="1"/>
          </p:cNvSpPr>
          <p:nvPr>
            <p:ph type="sldNum" sz="quarter" idx="10"/>
          </p:nvPr>
        </p:nvSpPr>
        <p:spPr/>
        <p:txBody>
          <a:bodyPr/>
          <a:lstStyle/>
          <a:p>
            <a:fld id="{E3E3C5AC-900F-4EC9-9194-3A07CDF8CD25}" type="slidenum">
              <a:rPr lang="en-US" smtClean="0"/>
              <a:t>7</a:t>
            </a:fld>
            <a:endParaRPr lang="en-US"/>
          </a:p>
        </p:txBody>
      </p:sp>
    </p:spTree>
    <p:extLst>
      <p:ext uri="{BB962C8B-B14F-4D97-AF65-F5344CB8AC3E}">
        <p14:creationId xmlns:p14="http://schemas.microsoft.com/office/powerpoint/2010/main" val="73753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r>
              <a:rPr lang="en-US" dirty="0"/>
              <a:t>Spring will have a full control over Spring Bean’s lifecycle</a:t>
            </a:r>
          </a:p>
          <a:p>
            <a:r>
              <a:rPr lang="en-US" dirty="0"/>
              <a:t>Spring acts as a container for this newly created Spring Bean</a:t>
            </a:r>
          </a:p>
          <a:p>
            <a:endParaRPr lang="en-US" dirty="0"/>
          </a:p>
        </p:txBody>
      </p:sp>
      <p:sp>
        <p:nvSpPr>
          <p:cNvPr id="4" name="Slide Number Placeholder 3"/>
          <p:cNvSpPr>
            <a:spLocks noGrp="1"/>
          </p:cNvSpPr>
          <p:nvPr>
            <p:ph type="sldNum" sz="quarter" idx="10"/>
          </p:nvPr>
        </p:nvSpPr>
        <p:spPr/>
        <p:txBody>
          <a:bodyPr/>
          <a:lstStyle/>
          <a:p>
            <a:fld id="{E3E3C5AC-900F-4EC9-9194-3A07CDF8CD25}" type="slidenum">
              <a:rPr lang="en-US" smtClean="0"/>
              <a:t>14</a:t>
            </a:fld>
            <a:endParaRPr lang="en-US"/>
          </a:p>
        </p:txBody>
      </p:sp>
    </p:spTree>
    <p:extLst>
      <p:ext uri="{BB962C8B-B14F-4D97-AF65-F5344CB8AC3E}">
        <p14:creationId xmlns:p14="http://schemas.microsoft.com/office/powerpoint/2010/main" val="379460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3E3C5AC-900F-4EC9-9194-3A07CDF8CD25}" type="slidenum">
              <a:rPr lang="en-US" smtClean="0"/>
              <a:t>19</a:t>
            </a:fld>
            <a:endParaRPr lang="en-US"/>
          </a:p>
        </p:txBody>
      </p:sp>
    </p:spTree>
    <p:extLst>
      <p:ext uri="{BB962C8B-B14F-4D97-AF65-F5344CB8AC3E}">
        <p14:creationId xmlns:p14="http://schemas.microsoft.com/office/powerpoint/2010/main" val="28659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a:t>
            </a:r>
          </a:p>
          <a:p>
            <a:r>
              <a:rPr lang="en-US" dirty="0"/>
              <a:t>We configured both ways of </a:t>
            </a:r>
            <a:r>
              <a:rPr lang="en-US" dirty="0" err="1"/>
              <a:t>init</a:t>
            </a:r>
            <a:r>
              <a:rPr lang="en-US" dirty="0"/>
              <a:t>/destroy ?</a:t>
            </a:r>
          </a:p>
          <a:p>
            <a:endParaRPr lang="en-US" dirty="0"/>
          </a:p>
          <a:p>
            <a:r>
              <a:rPr lang="en-US" dirty="0"/>
              <a:t>Answer:</a:t>
            </a:r>
          </a:p>
          <a:p>
            <a:r>
              <a:rPr lang="en-US" dirty="0"/>
              <a:t>First, spring methods get called, then our defined methods get called.</a:t>
            </a:r>
          </a:p>
        </p:txBody>
      </p:sp>
      <p:sp>
        <p:nvSpPr>
          <p:cNvPr id="4" name="Slide Number Placeholder 3"/>
          <p:cNvSpPr>
            <a:spLocks noGrp="1"/>
          </p:cNvSpPr>
          <p:nvPr>
            <p:ph type="sldNum" sz="quarter" idx="10"/>
          </p:nvPr>
        </p:nvSpPr>
        <p:spPr/>
        <p:txBody>
          <a:bodyPr/>
          <a:lstStyle/>
          <a:p>
            <a:fld id="{E3E3C5AC-900F-4EC9-9194-3A07CDF8CD25}" type="slidenum">
              <a:rPr lang="en-US" smtClean="0"/>
              <a:t>25</a:t>
            </a:fld>
            <a:endParaRPr lang="en-US"/>
          </a:p>
        </p:txBody>
      </p:sp>
    </p:spTree>
    <p:extLst>
      <p:ext uri="{BB962C8B-B14F-4D97-AF65-F5344CB8AC3E}">
        <p14:creationId xmlns:p14="http://schemas.microsoft.com/office/powerpoint/2010/main" val="26082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 order is:</a:t>
            </a:r>
          </a:p>
          <a:p>
            <a:r>
              <a:rPr lang="en-US" dirty="0"/>
              <a:t>1- </a:t>
            </a:r>
            <a:r>
              <a:rPr lang="en-US" dirty="0" err="1"/>
              <a:t>BeanFactoryPostProcessor.postProcessBeanFactory</a:t>
            </a:r>
            <a:r>
              <a:rPr lang="en-US" dirty="0"/>
              <a:t>()</a:t>
            </a:r>
          </a:p>
          <a:p>
            <a:r>
              <a:rPr lang="en-US" dirty="0"/>
              <a:t>2- </a:t>
            </a:r>
            <a:r>
              <a:rPr lang="en-US" dirty="0" err="1"/>
              <a:t>BeanFactory</a:t>
            </a:r>
            <a:r>
              <a:rPr lang="en-US" dirty="0"/>
              <a:t> is initialized</a:t>
            </a:r>
          </a:p>
          <a:p>
            <a:r>
              <a:rPr lang="en-US" dirty="0"/>
              <a:t>3- Singleton Beans are initialized</a:t>
            </a:r>
          </a:p>
        </p:txBody>
      </p:sp>
      <p:sp>
        <p:nvSpPr>
          <p:cNvPr id="4" name="Slide Number Placeholder 3"/>
          <p:cNvSpPr>
            <a:spLocks noGrp="1"/>
          </p:cNvSpPr>
          <p:nvPr>
            <p:ph type="sldNum" sz="quarter" idx="10"/>
          </p:nvPr>
        </p:nvSpPr>
        <p:spPr/>
        <p:txBody>
          <a:bodyPr/>
          <a:lstStyle/>
          <a:p>
            <a:fld id="{E3E3C5AC-900F-4EC9-9194-3A07CDF8CD25}" type="slidenum">
              <a:rPr lang="en-US" smtClean="0"/>
              <a:t>27</a:t>
            </a:fld>
            <a:endParaRPr lang="en-US"/>
          </a:p>
        </p:txBody>
      </p:sp>
    </p:spTree>
    <p:extLst>
      <p:ext uri="{BB962C8B-B14F-4D97-AF65-F5344CB8AC3E}">
        <p14:creationId xmlns:p14="http://schemas.microsoft.com/office/powerpoint/2010/main" val="177372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3C5AC-900F-4EC9-9194-3A07CDF8CD25}" type="slidenum">
              <a:rPr lang="en-US" smtClean="0"/>
              <a:t>28</a:t>
            </a:fld>
            <a:endParaRPr lang="en-US"/>
          </a:p>
        </p:txBody>
      </p:sp>
    </p:spTree>
    <p:extLst>
      <p:ext uri="{BB962C8B-B14F-4D97-AF65-F5344CB8AC3E}">
        <p14:creationId xmlns:p14="http://schemas.microsoft.com/office/powerpoint/2010/main" val="400274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74AC-2899-4F66-8798-E971D8CEF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18801-9977-42F3-BAC7-73A7EEE16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F55AA-3275-44D9-ABA8-8C1D029DA00F}"/>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5" name="Footer Placeholder 4">
            <a:extLst>
              <a:ext uri="{FF2B5EF4-FFF2-40B4-BE49-F238E27FC236}">
                <a16:creationId xmlns:a16="http://schemas.microsoft.com/office/drawing/2014/main" id="{5AC9BEE5-3E46-483A-8DE5-B42E3AC5F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E8631-2482-4053-82CC-9455BBA9A98E}"/>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68349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6C71-6C2F-42C7-9A50-CF6946BA3B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7CAD97-F0AC-4687-8289-F4B2D3FA43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A85A7-30E6-46AF-BC88-F77340EB0A1E}"/>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5" name="Footer Placeholder 4">
            <a:extLst>
              <a:ext uri="{FF2B5EF4-FFF2-40B4-BE49-F238E27FC236}">
                <a16:creationId xmlns:a16="http://schemas.microsoft.com/office/drawing/2014/main" id="{844B7691-BA91-497A-9B6A-D815DC52A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84576-C73C-4D87-A9DF-0E9D9B734261}"/>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206215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C1615-F711-4611-94A2-B47BC1145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BEEAF1-1D66-41A3-BAE3-2D1F7AD793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40C0C-2F66-4196-9627-73EBAD87EE60}"/>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5" name="Footer Placeholder 4">
            <a:extLst>
              <a:ext uri="{FF2B5EF4-FFF2-40B4-BE49-F238E27FC236}">
                <a16:creationId xmlns:a16="http://schemas.microsoft.com/office/drawing/2014/main" id="{B64614D0-FE40-4D89-BE85-D4675CC42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C7D98-3945-4526-A425-DFBD3ABBAAAB}"/>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169671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79BE-28F7-4B30-AEA5-102DC6721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4FB7F-61D9-4C6A-BFA7-D47C64B0FE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C3014-42D1-450E-9AEE-DBB79C18FAE5}"/>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5" name="Footer Placeholder 4">
            <a:extLst>
              <a:ext uri="{FF2B5EF4-FFF2-40B4-BE49-F238E27FC236}">
                <a16:creationId xmlns:a16="http://schemas.microsoft.com/office/drawing/2014/main" id="{2BAD4757-4716-4ED9-A2A4-1C2BC8C45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3CBEE-E781-4320-A22F-FD57AF31BC81}"/>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62165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B3BE-199A-4379-9D6B-5C431BF31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F0778E-6FD6-47DF-9FE5-DBF0D2469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83682DB-6624-44A2-B648-6F3E0A849FFC}"/>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5" name="Footer Placeholder 4">
            <a:extLst>
              <a:ext uri="{FF2B5EF4-FFF2-40B4-BE49-F238E27FC236}">
                <a16:creationId xmlns:a16="http://schemas.microsoft.com/office/drawing/2014/main" id="{DADA94FC-8F18-4AA1-A708-445207BF3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FC491-98E0-4DB5-9A27-3FF91E1C8C8F}"/>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192679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BA60-B0F0-4BBF-BB1A-A7D8490EB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710F2-3CE6-4154-A3B6-96147BEF44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E40A8-9A33-4F93-BC18-BA6502EAC1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1F6C35-8F23-44D3-98E8-AEAB0F3F5402}"/>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6" name="Footer Placeholder 5">
            <a:extLst>
              <a:ext uri="{FF2B5EF4-FFF2-40B4-BE49-F238E27FC236}">
                <a16:creationId xmlns:a16="http://schemas.microsoft.com/office/drawing/2014/main" id="{1BEE46EB-A8B5-48C2-8429-B2BE624D4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B8493-15B8-4349-AE4B-422E5C921482}"/>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166897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716D-3C3E-4B50-8D30-536D17A9E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BC5D5-640B-4526-BE85-78C9DDFF9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F1083E-A7C5-438A-B3CA-BA1B4CE162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4C502F-26DA-489F-908C-6D7147A46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0096FF-5150-44BE-A3C8-D71F71199E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25CD0-9C45-482E-9361-1DAD6DB19E2C}"/>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8" name="Footer Placeholder 7">
            <a:extLst>
              <a:ext uri="{FF2B5EF4-FFF2-40B4-BE49-F238E27FC236}">
                <a16:creationId xmlns:a16="http://schemas.microsoft.com/office/drawing/2014/main" id="{D2977B40-D96A-47D1-A3E7-5F22E711AE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D1FB5C-1EF0-4E5D-B5B6-7DD508599D9E}"/>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418945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677A-6198-444C-9BA2-F69F394038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F34-A627-4221-9C65-CEC9EC945081}"/>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4" name="Footer Placeholder 3">
            <a:extLst>
              <a:ext uri="{FF2B5EF4-FFF2-40B4-BE49-F238E27FC236}">
                <a16:creationId xmlns:a16="http://schemas.microsoft.com/office/drawing/2014/main" id="{85359B93-CBCB-43A4-B4F1-87B7E3CD2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149645-4DB5-4927-A0F9-0A05F06AAB27}"/>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120892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F410B-C0D4-420A-89FD-0A550DB9D65B}"/>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3" name="Footer Placeholder 2">
            <a:extLst>
              <a:ext uri="{FF2B5EF4-FFF2-40B4-BE49-F238E27FC236}">
                <a16:creationId xmlns:a16="http://schemas.microsoft.com/office/drawing/2014/main" id="{71EAAF2E-C3B4-44C5-9A02-16F22D6AF7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42589C-28A0-4C8B-A03E-F79FEC620578}"/>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192766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93C5-0D3D-4EF0-BAAF-0F6CC649F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94218F-215B-43C2-911F-421148305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137EC1-B509-4EFF-980C-1837ADB2E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EDFD67-A906-4316-BA67-3D94F1E41DD1}"/>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6" name="Footer Placeholder 5">
            <a:extLst>
              <a:ext uri="{FF2B5EF4-FFF2-40B4-BE49-F238E27FC236}">
                <a16:creationId xmlns:a16="http://schemas.microsoft.com/office/drawing/2014/main" id="{2937DE32-92A7-4700-B1D5-3F8DA8019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893C4-B690-4126-8270-681985C0AD04}"/>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33817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863-14EA-406D-8138-2B697BDD9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4BAA0A-35DE-4F82-8355-9DEF24C79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7A595-B689-4FEE-ABC9-FC6BB0956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B19004-4875-44DE-9AA4-B833E4E3EB53}"/>
              </a:ext>
            </a:extLst>
          </p:cNvPr>
          <p:cNvSpPr>
            <a:spLocks noGrp="1"/>
          </p:cNvSpPr>
          <p:nvPr>
            <p:ph type="dt" sz="half" idx="10"/>
          </p:nvPr>
        </p:nvSpPr>
        <p:spPr/>
        <p:txBody>
          <a:bodyPr/>
          <a:lstStyle/>
          <a:p>
            <a:fld id="{E8FD0409-FF17-4947-B46A-B1A803B237A1}" type="datetimeFigureOut">
              <a:rPr lang="en-US" smtClean="0"/>
              <a:t>1/29/2018</a:t>
            </a:fld>
            <a:endParaRPr lang="en-US"/>
          </a:p>
        </p:txBody>
      </p:sp>
      <p:sp>
        <p:nvSpPr>
          <p:cNvPr id="6" name="Footer Placeholder 5">
            <a:extLst>
              <a:ext uri="{FF2B5EF4-FFF2-40B4-BE49-F238E27FC236}">
                <a16:creationId xmlns:a16="http://schemas.microsoft.com/office/drawing/2014/main" id="{5952B538-B3CD-4FA2-8834-E7BB1DC2F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6BC1B-F8F2-482D-9A77-53C9949EA3B8}"/>
              </a:ext>
            </a:extLst>
          </p:cNvPr>
          <p:cNvSpPr>
            <a:spLocks noGrp="1"/>
          </p:cNvSpPr>
          <p:nvPr>
            <p:ph type="sldNum" sz="quarter" idx="12"/>
          </p:nvPr>
        </p:nvSpPr>
        <p:spPr/>
        <p:txBody>
          <a:bodyPr/>
          <a:lstStyle/>
          <a:p>
            <a:fld id="{FDF0AFC0-93F8-4F3D-9108-FDA05ED1D4AE}" type="slidenum">
              <a:rPr lang="en-US" smtClean="0"/>
              <a:t>‹#›</a:t>
            </a:fld>
            <a:endParaRPr lang="en-US"/>
          </a:p>
        </p:txBody>
      </p:sp>
    </p:spTree>
    <p:extLst>
      <p:ext uri="{BB962C8B-B14F-4D97-AF65-F5344CB8AC3E}">
        <p14:creationId xmlns:p14="http://schemas.microsoft.com/office/powerpoint/2010/main" val="216381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97239-3117-4B81-98E7-748D4438E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C978E-E20F-4545-8C43-35EBE4A12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68DB6-9639-4E65-9C19-F5CFCB864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409-FF17-4947-B46A-B1A803B237A1}" type="datetimeFigureOut">
              <a:rPr lang="en-US" smtClean="0"/>
              <a:t>1/29/2018</a:t>
            </a:fld>
            <a:endParaRPr lang="en-US"/>
          </a:p>
        </p:txBody>
      </p:sp>
      <p:sp>
        <p:nvSpPr>
          <p:cNvPr id="5" name="Footer Placeholder 4">
            <a:extLst>
              <a:ext uri="{FF2B5EF4-FFF2-40B4-BE49-F238E27FC236}">
                <a16:creationId xmlns:a16="http://schemas.microsoft.com/office/drawing/2014/main" id="{53F59661-FE3A-48EA-921C-8B20E5822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E4B709-34D5-4E5C-9ED1-172FB324B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0AFC0-93F8-4F3D-9108-FDA05ED1D4AE}" type="slidenum">
              <a:rPr lang="en-US" smtClean="0"/>
              <a:t>‹#›</a:t>
            </a:fld>
            <a:endParaRPr lang="en-US"/>
          </a:p>
        </p:txBody>
      </p:sp>
    </p:spTree>
    <p:extLst>
      <p:ext uri="{BB962C8B-B14F-4D97-AF65-F5344CB8AC3E}">
        <p14:creationId xmlns:p14="http://schemas.microsoft.com/office/powerpoint/2010/main" val="240566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javabrains.io/courses/spring_core/lessons/Using-Constructor-Inj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avabrains.io/courses/spring_core/lessons/Bean-Definition-Inheritan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906C-5B1A-4077-ADE0-034D987DB805}"/>
              </a:ext>
            </a:extLst>
          </p:cNvPr>
          <p:cNvSpPr>
            <a:spLocks noGrp="1"/>
          </p:cNvSpPr>
          <p:nvPr>
            <p:ph type="ctrTitle"/>
          </p:nvPr>
        </p:nvSpPr>
        <p:spPr/>
        <p:txBody>
          <a:bodyPr/>
          <a:lstStyle/>
          <a:p>
            <a:r>
              <a:rPr lang="en-US" dirty="0"/>
              <a:t>Spring Intro</a:t>
            </a:r>
          </a:p>
        </p:txBody>
      </p:sp>
      <p:sp>
        <p:nvSpPr>
          <p:cNvPr id="3" name="Subtitle 2">
            <a:extLst>
              <a:ext uri="{FF2B5EF4-FFF2-40B4-BE49-F238E27FC236}">
                <a16:creationId xmlns:a16="http://schemas.microsoft.com/office/drawing/2014/main" id="{1291A6C2-2F19-47FB-A129-AC45C02A0D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5544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AB84-46EE-4F6F-A94D-C191EE6F0429}"/>
              </a:ext>
            </a:extLst>
          </p:cNvPr>
          <p:cNvSpPr>
            <a:spLocks noGrp="1"/>
          </p:cNvSpPr>
          <p:nvPr>
            <p:ph type="title"/>
          </p:nvPr>
        </p:nvSpPr>
        <p:spPr/>
        <p:txBody>
          <a:bodyPr/>
          <a:lstStyle/>
          <a:p>
            <a:r>
              <a:rPr lang="en-US" dirty="0"/>
              <a:t>Spring Container</a:t>
            </a:r>
          </a:p>
        </p:txBody>
      </p:sp>
      <p:sp>
        <p:nvSpPr>
          <p:cNvPr id="3" name="Content Placeholder 2">
            <a:extLst>
              <a:ext uri="{FF2B5EF4-FFF2-40B4-BE49-F238E27FC236}">
                <a16:creationId xmlns:a16="http://schemas.microsoft.com/office/drawing/2014/main" id="{9BF98F00-D4CD-47A9-A1CB-A3411C6B25B2}"/>
              </a:ext>
            </a:extLst>
          </p:cNvPr>
          <p:cNvSpPr>
            <a:spLocks noGrp="1"/>
          </p:cNvSpPr>
          <p:nvPr>
            <p:ph idx="1"/>
          </p:nvPr>
        </p:nvSpPr>
        <p:spPr/>
        <p:txBody>
          <a:bodyPr/>
          <a:lstStyle/>
          <a:p>
            <a:r>
              <a:rPr lang="en-US" dirty="0"/>
              <a:t>Spring is container of “Beans”. Any POJO could be contained inside a spring container. </a:t>
            </a:r>
          </a:p>
          <a:p>
            <a:r>
              <a:rPr lang="en-US" dirty="0"/>
              <a:t>Spring manages these Beans, this means it handles the instantiation of these objects, the whole lifecycle of these objects, and the destruction of these objects.</a:t>
            </a:r>
          </a:p>
          <a:p>
            <a:r>
              <a:rPr lang="en-US" dirty="0"/>
              <a:t>You can have objects outside the container (out of scope)</a:t>
            </a:r>
          </a:p>
          <a:p>
            <a:endParaRPr lang="en-US" dirty="0"/>
          </a:p>
          <a:p>
            <a:endParaRPr lang="en-US" dirty="0"/>
          </a:p>
        </p:txBody>
      </p:sp>
    </p:spTree>
    <p:extLst>
      <p:ext uri="{BB962C8B-B14F-4D97-AF65-F5344CB8AC3E}">
        <p14:creationId xmlns:p14="http://schemas.microsoft.com/office/powerpoint/2010/main" val="297547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BC5D-0A9C-47C1-8A79-2D06DE42B7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8C0A46-A7EF-454D-A040-423E66F2026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F72782B-19E8-4A1B-BC3A-138E57A74D44}"/>
              </a:ext>
            </a:extLst>
          </p:cNvPr>
          <p:cNvSpPr/>
          <p:nvPr/>
        </p:nvSpPr>
        <p:spPr>
          <a:xfrm>
            <a:off x="2729132" y="2546252"/>
            <a:ext cx="4698610" cy="30526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Spring Container</a:t>
            </a:r>
          </a:p>
        </p:txBody>
      </p:sp>
      <p:sp>
        <p:nvSpPr>
          <p:cNvPr id="5" name="Rectangle 4">
            <a:extLst>
              <a:ext uri="{FF2B5EF4-FFF2-40B4-BE49-F238E27FC236}">
                <a16:creationId xmlns:a16="http://schemas.microsoft.com/office/drawing/2014/main" id="{F7AFC18F-2E5F-46C9-B654-D8D5D1A1AE63}"/>
              </a:ext>
            </a:extLst>
          </p:cNvPr>
          <p:cNvSpPr/>
          <p:nvPr/>
        </p:nvSpPr>
        <p:spPr>
          <a:xfrm>
            <a:off x="8145194" y="2546252"/>
            <a:ext cx="970671" cy="7596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p:txBody>
      </p:sp>
      <p:sp>
        <p:nvSpPr>
          <p:cNvPr id="6" name="Rectangle 5">
            <a:extLst>
              <a:ext uri="{FF2B5EF4-FFF2-40B4-BE49-F238E27FC236}">
                <a16:creationId xmlns:a16="http://schemas.microsoft.com/office/drawing/2014/main" id="{15419BC2-DC3B-46E7-A43E-39AFA7CBDEF6}"/>
              </a:ext>
            </a:extLst>
          </p:cNvPr>
          <p:cNvSpPr/>
          <p:nvPr/>
        </p:nvSpPr>
        <p:spPr>
          <a:xfrm>
            <a:off x="9678572" y="3429000"/>
            <a:ext cx="1280160" cy="11289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a:t>
            </a:r>
          </a:p>
        </p:txBody>
      </p:sp>
      <p:sp>
        <p:nvSpPr>
          <p:cNvPr id="7" name="Rectangle 6">
            <a:extLst>
              <a:ext uri="{FF2B5EF4-FFF2-40B4-BE49-F238E27FC236}">
                <a16:creationId xmlns:a16="http://schemas.microsoft.com/office/drawing/2014/main" id="{F110BF2B-D234-4274-9EF1-687876701E35}"/>
              </a:ext>
            </a:extLst>
          </p:cNvPr>
          <p:cNvSpPr/>
          <p:nvPr/>
        </p:nvSpPr>
        <p:spPr>
          <a:xfrm>
            <a:off x="8145194" y="4135902"/>
            <a:ext cx="1173480" cy="11535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3</a:t>
            </a:r>
          </a:p>
        </p:txBody>
      </p:sp>
      <p:sp>
        <p:nvSpPr>
          <p:cNvPr id="8" name="Rectangle 7">
            <a:extLst>
              <a:ext uri="{FF2B5EF4-FFF2-40B4-BE49-F238E27FC236}">
                <a16:creationId xmlns:a16="http://schemas.microsoft.com/office/drawing/2014/main" id="{7E1862BB-645A-4717-AA91-B6190B50170B}"/>
              </a:ext>
            </a:extLst>
          </p:cNvPr>
          <p:cNvSpPr/>
          <p:nvPr/>
        </p:nvSpPr>
        <p:spPr>
          <a:xfrm>
            <a:off x="3460652" y="3010486"/>
            <a:ext cx="1280160" cy="61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a:t>
            </a:r>
          </a:p>
        </p:txBody>
      </p:sp>
      <p:sp>
        <p:nvSpPr>
          <p:cNvPr id="9" name="Rectangle 8">
            <a:extLst>
              <a:ext uri="{FF2B5EF4-FFF2-40B4-BE49-F238E27FC236}">
                <a16:creationId xmlns:a16="http://schemas.microsoft.com/office/drawing/2014/main" id="{8375F8CD-E517-4414-8115-1A57151BCBB0}"/>
              </a:ext>
            </a:extLst>
          </p:cNvPr>
          <p:cNvSpPr/>
          <p:nvPr/>
        </p:nvSpPr>
        <p:spPr>
          <a:xfrm>
            <a:off x="5423681" y="3021037"/>
            <a:ext cx="1280160" cy="61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B</a:t>
            </a:r>
          </a:p>
        </p:txBody>
      </p:sp>
      <p:sp>
        <p:nvSpPr>
          <p:cNvPr id="10" name="Rectangle 9">
            <a:extLst>
              <a:ext uri="{FF2B5EF4-FFF2-40B4-BE49-F238E27FC236}">
                <a16:creationId xmlns:a16="http://schemas.microsoft.com/office/drawing/2014/main" id="{DB081571-DAEE-4959-95D2-51637673A201}"/>
              </a:ext>
            </a:extLst>
          </p:cNvPr>
          <p:cNvSpPr/>
          <p:nvPr/>
        </p:nvSpPr>
        <p:spPr>
          <a:xfrm>
            <a:off x="3510475" y="4403187"/>
            <a:ext cx="1280160" cy="61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C</a:t>
            </a:r>
          </a:p>
        </p:txBody>
      </p:sp>
    </p:spTree>
    <p:extLst>
      <p:ext uri="{BB962C8B-B14F-4D97-AF65-F5344CB8AC3E}">
        <p14:creationId xmlns:p14="http://schemas.microsoft.com/office/powerpoint/2010/main" val="286940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8C1-8C52-4C07-9309-131036B1CBDF}"/>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D897D44-6425-440C-B85A-E6637611E092}"/>
              </a:ext>
            </a:extLst>
          </p:cNvPr>
          <p:cNvSpPr>
            <a:spLocks noGrp="1"/>
          </p:cNvSpPr>
          <p:nvPr>
            <p:ph idx="1"/>
          </p:nvPr>
        </p:nvSpPr>
        <p:spPr/>
        <p:txBody>
          <a:bodyPr/>
          <a:lstStyle/>
          <a:p>
            <a:r>
              <a:rPr lang="en-US" dirty="0"/>
              <a:t>Lets say, Object 1 is dependent on Object A, what would happen here ?</a:t>
            </a:r>
          </a:p>
          <a:p>
            <a:r>
              <a:rPr lang="en-US" dirty="0"/>
              <a:t>Inside object 1 , a new instance of object A is created.</a:t>
            </a:r>
          </a:p>
          <a:p>
            <a:r>
              <a:rPr lang="en-US" dirty="0"/>
              <a:t>note, object 1 is not managed by Spring Container!</a:t>
            </a:r>
          </a:p>
          <a:p>
            <a:r>
              <a:rPr lang="en-US" dirty="0"/>
              <a:t>Imagine the opposite, Object A is dependent on object 1, now, how Spring will manage an outsider object?!</a:t>
            </a:r>
          </a:p>
        </p:txBody>
      </p:sp>
    </p:spTree>
    <p:extLst>
      <p:ext uri="{BB962C8B-B14F-4D97-AF65-F5344CB8AC3E}">
        <p14:creationId xmlns:p14="http://schemas.microsoft.com/office/powerpoint/2010/main" val="110413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7136-89A7-4169-838F-23EBCE6227E3}"/>
              </a:ext>
            </a:extLst>
          </p:cNvPr>
          <p:cNvSpPr>
            <a:spLocks noGrp="1"/>
          </p:cNvSpPr>
          <p:nvPr>
            <p:ph type="title"/>
          </p:nvPr>
        </p:nvSpPr>
        <p:spPr/>
        <p:txBody>
          <a:bodyPr/>
          <a:lstStyle/>
          <a:p>
            <a:r>
              <a:rPr lang="en-US" dirty="0"/>
              <a:t>Factory Pattern</a:t>
            </a:r>
          </a:p>
        </p:txBody>
      </p:sp>
      <p:sp>
        <p:nvSpPr>
          <p:cNvPr id="3" name="Content Placeholder 2">
            <a:extLst>
              <a:ext uri="{FF2B5EF4-FFF2-40B4-BE49-F238E27FC236}">
                <a16:creationId xmlns:a16="http://schemas.microsoft.com/office/drawing/2014/main" id="{0D18928D-8F94-4384-A1F4-6846BDBFAEE9}"/>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A3C627C9-2D69-496A-907D-FD3C9292FA30}"/>
              </a:ext>
            </a:extLst>
          </p:cNvPr>
          <p:cNvSpPr/>
          <p:nvPr/>
        </p:nvSpPr>
        <p:spPr>
          <a:xfrm>
            <a:off x="2377440" y="3429000"/>
            <a:ext cx="1350498" cy="9741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a:t>
            </a:r>
          </a:p>
        </p:txBody>
      </p:sp>
      <p:sp>
        <p:nvSpPr>
          <p:cNvPr id="5" name="Rectangle 4">
            <a:extLst>
              <a:ext uri="{FF2B5EF4-FFF2-40B4-BE49-F238E27FC236}">
                <a16:creationId xmlns:a16="http://schemas.microsoft.com/office/drawing/2014/main" id="{E8E454E0-0699-4E27-8224-5C145A66E89B}"/>
              </a:ext>
            </a:extLst>
          </p:cNvPr>
          <p:cNvSpPr/>
          <p:nvPr/>
        </p:nvSpPr>
        <p:spPr>
          <a:xfrm>
            <a:off x="5106572" y="2546252"/>
            <a:ext cx="4135902" cy="2602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Factory</a:t>
            </a:r>
          </a:p>
        </p:txBody>
      </p:sp>
      <p:sp>
        <p:nvSpPr>
          <p:cNvPr id="6" name="Rectangle 5">
            <a:extLst>
              <a:ext uri="{FF2B5EF4-FFF2-40B4-BE49-F238E27FC236}">
                <a16:creationId xmlns:a16="http://schemas.microsoft.com/office/drawing/2014/main" id="{B8307E03-628C-4641-9A4A-2790054BA403}"/>
              </a:ext>
            </a:extLst>
          </p:cNvPr>
          <p:cNvSpPr/>
          <p:nvPr/>
        </p:nvSpPr>
        <p:spPr>
          <a:xfrm>
            <a:off x="6239021" y="5627077"/>
            <a:ext cx="1871004" cy="549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Configuration</a:t>
            </a:r>
          </a:p>
        </p:txBody>
      </p:sp>
      <p:sp>
        <p:nvSpPr>
          <p:cNvPr id="7" name="Rectangle 6">
            <a:extLst>
              <a:ext uri="{FF2B5EF4-FFF2-40B4-BE49-F238E27FC236}">
                <a16:creationId xmlns:a16="http://schemas.microsoft.com/office/drawing/2014/main" id="{11DD6CDA-F5CF-4BA5-B2E8-FE6C632435FB}"/>
              </a:ext>
            </a:extLst>
          </p:cNvPr>
          <p:cNvSpPr/>
          <p:nvPr/>
        </p:nvSpPr>
        <p:spPr>
          <a:xfrm>
            <a:off x="6496343" y="4152840"/>
            <a:ext cx="1356359" cy="6189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r>
              <a:rPr lang="en-US" dirty="0"/>
              <a:t> </a:t>
            </a:r>
            <a:r>
              <a:rPr lang="en-US" dirty="0">
                <a:solidFill>
                  <a:schemeClr val="tx1"/>
                </a:solidFill>
              </a:rPr>
              <a:t>Object</a:t>
            </a:r>
          </a:p>
        </p:txBody>
      </p:sp>
      <p:cxnSp>
        <p:nvCxnSpPr>
          <p:cNvPr id="9" name="Straight Arrow Connector 8">
            <a:extLst>
              <a:ext uri="{FF2B5EF4-FFF2-40B4-BE49-F238E27FC236}">
                <a16:creationId xmlns:a16="http://schemas.microsoft.com/office/drawing/2014/main" id="{D8C07B11-466D-4105-A5E3-F1B0D461F3CF}"/>
              </a:ext>
            </a:extLst>
          </p:cNvPr>
          <p:cNvCxnSpPr>
            <a:stCxn id="4" idx="3"/>
          </p:cNvCxnSpPr>
          <p:nvPr/>
        </p:nvCxnSpPr>
        <p:spPr>
          <a:xfrm>
            <a:off x="3727938" y="3916094"/>
            <a:ext cx="1378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3173BB-0B40-4C73-A7EC-88C7F3E894BD}"/>
              </a:ext>
            </a:extLst>
          </p:cNvPr>
          <p:cNvCxnSpPr>
            <a:stCxn id="5" idx="2"/>
          </p:cNvCxnSpPr>
          <p:nvPr/>
        </p:nvCxnSpPr>
        <p:spPr>
          <a:xfrm>
            <a:off x="7174523" y="5148775"/>
            <a:ext cx="0" cy="47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32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D2F6-85E8-4423-BFB0-E2282612954E}"/>
              </a:ext>
            </a:extLst>
          </p:cNvPr>
          <p:cNvSpPr>
            <a:spLocks noGrp="1"/>
          </p:cNvSpPr>
          <p:nvPr>
            <p:ph type="title"/>
          </p:nvPr>
        </p:nvSpPr>
        <p:spPr/>
        <p:txBody>
          <a:bodyPr/>
          <a:lstStyle/>
          <a:p>
            <a:r>
              <a:rPr lang="en-US" dirty="0"/>
              <a:t>Spring Bean Factory</a:t>
            </a:r>
          </a:p>
        </p:txBody>
      </p:sp>
      <p:sp>
        <p:nvSpPr>
          <p:cNvPr id="3" name="Content Placeholder 2">
            <a:extLst>
              <a:ext uri="{FF2B5EF4-FFF2-40B4-BE49-F238E27FC236}">
                <a16:creationId xmlns:a16="http://schemas.microsoft.com/office/drawing/2014/main" id="{8357B7D7-D664-46D6-BF37-1FAEC3634C63}"/>
              </a:ext>
            </a:extLst>
          </p:cNvPr>
          <p:cNvSpPr>
            <a:spLocks noGrp="1"/>
          </p:cNvSpPr>
          <p:nvPr>
            <p:ph idx="1"/>
          </p:nvPr>
        </p:nvSpPr>
        <p:spPr/>
        <p:txBody>
          <a:bodyPr/>
          <a:lstStyle/>
          <a:p>
            <a:r>
              <a:rPr lang="en-US" dirty="0"/>
              <a:t> </a:t>
            </a:r>
          </a:p>
        </p:txBody>
      </p:sp>
      <p:sp>
        <p:nvSpPr>
          <p:cNvPr id="4" name="Rectangle 3">
            <a:extLst>
              <a:ext uri="{FF2B5EF4-FFF2-40B4-BE49-F238E27FC236}">
                <a16:creationId xmlns:a16="http://schemas.microsoft.com/office/drawing/2014/main" id="{983080F8-3AAF-4810-AB35-BA17BEDE3502}"/>
              </a:ext>
            </a:extLst>
          </p:cNvPr>
          <p:cNvSpPr/>
          <p:nvPr/>
        </p:nvSpPr>
        <p:spPr>
          <a:xfrm>
            <a:off x="2644726" y="3066757"/>
            <a:ext cx="1589649" cy="14911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a:t>
            </a:r>
          </a:p>
        </p:txBody>
      </p:sp>
      <p:cxnSp>
        <p:nvCxnSpPr>
          <p:cNvPr id="6" name="Straight Arrow Connector 5">
            <a:extLst>
              <a:ext uri="{FF2B5EF4-FFF2-40B4-BE49-F238E27FC236}">
                <a16:creationId xmlns:a16="http://schemas.microsoft.com/office/drawing/2014/main" id="{7FF4B25A-2DAA-44C6-888D-CF879EB23DDE}"/>
              </a:ext>
            </a:extLst>
          </p:cNvPr>
          <p:cNvCxnSpPr>
            <a:cxnSpLocks/>
          </p:cNvCxnSpPr>
          <p:nvPr/>
        </p:nvCxnSpPr>
        <p:spPr>
          <a:xfrm>
            <a:off x="4276578" y="3770142"/>
            <a:ext cx="844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F4981CB-88BA-4459-8750-24090C381503}"/>
              </a:ext>
            </a:extLst>
          </p:cNvPr>
          <p:cNvSpPr/>
          <p:nvPr/>
        </p:nvSpPr>
        <p:spPr>
          <a:xfrm>
            <a:off x="5120640" y="2405575"/>
            <a:ext cx="2672862" cy="25603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Bean Factory</a:t>
            </a:r>
          </a:p>
        </p:txBody>
      </p:sp>
      <p:sp>
        <p:nvSpPr>
          <p:cNvPr id="8" name="Rectangle 7">
            <a:extLst>
              <a:ext uri="{FF2B5EF4-FFF2-40B4-BE49-F238E27FC236}">
                <a16:creationId xmlns:a16="http://schemas.microsoft.com/office/drawing/2014/main" id="{C4A205DF-C85A-4446-AAB2-78C85A7CE74A}"/>
              </a:ext>
            </a:extLst>
          </p:cNvPr>
          <p:cNvSpPr/>
          <p:nvPr/>
        </p:nvSpPr>
        <p:spPr>
          <a:xfrm>
            <a:off x="5008099" y="5524777"/>
            <a:ext cx="2926080" cy="5485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Spring XML</a:t>
            </a:r>
          </a:p>
        </p:txBody>
      </p:sp>
      <p:cxnSp>
        <p:nvCxnSpPr>
          <p:cNvPr id="11" name="Straight Arrow Connector 10">
            <a:extLst>
              <a:ext uri="{FF2B5EF4-FFF2-40B4-BE49-F238E27FC236}">
                <a16:creationId xmlns:a16="http://schemas.microsoft.com/office/drawing/2014/main" id="{18D66A9F-C55E-4252-996F-6138D8E1FD17}"/>
              </a:ext>
            </a:extLst>
          </p:cNvPr>
          <p:cNvCxnSpPr>
            <a:cxnSpLocks/>
            <a:endCxn id="8" idx="0"/>
          </p:cNvCxnSpPr>
          <p:nvPr/>
        </p:nvCxnSpPr>
        <p:spPr>
          <a:xfrm>
            <a:off x="6471139" y="5025340"/>
            <a:ext cx="0" cy="49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F0C8B3E-F13E-4A03-BF9A-2F756A8329C0}"/>
              </a:ext>
            </a:extLst>
          </p:cNvPr>
          <p:cNvSpPr/>
          <p:nvPr/>
        </p:nvSpPr>
        <p:spPr>
          <a:xfrm>
            <a:off x="5908431" y="4001294"/>
            <a:ext cx="1041009" cy="5566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Spring Bean</a:t>
            </a:r>
          </a:p>
        </p:txBody>
      </p:sp>
    </p:spTree>
    <p:extLst>
      <p:ext uri="{BB962C8B-B14F-4D97-AF65-F5344CB8AC3E}">
        <p14:creationId xmlns:p14="http://schemas.microsoft.com/office/powerpoint/2010/main" val="33659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0E54-BD02-43D7-8FCF-06833E379CE4}"/>
              </a:ext>
            </a:extLst>
          </p:cNvPr>
          <p:cNvSpPr>
            <a:spLocks noGrp="1"/>
          </p:cNvSpPr>
          <p:nvPr>
            <p:ph type="title"/>
          </p:nvPr>
        </p:nvSpPr>
        <p:spPr/>
        <p:txBody>
          <a:bodyPr/>
          <a:lstStyle/>
          <a:p>
            <a:r>
              <a:rPr lang="en-US" dirty="0"/>
              <a:t>Using Spring </a:t>
            </a:r>
            <a:r>
              <a:rPr lang="en-US" dirty="0" err="1"/>
              <a:t>XMLBeanFactory</a:t>
            </a:r>
            <a:endParaRPr lang="en-US" dirty="0"/>
          </a:p>
        </p:txBody>
      </p:sp>
      <p:sp>
        <p:nvSpPr>
          <p:cNvPr id="3" name="Content Placeholder 2">
            <a:extLst>
              <a:ext uri="{FF2B5EF4-FFF2-40B4-BE49-F238E27FC236}">
                <a16:creationId xmlns:a16="http://schemas.microsoft.com/office/drawing/2014/main" id="{CFAFE1DF-F860-4FB1-9D95-08FDEB33AC04}"/>
              </a:ext>
            </a:extLst>
          </p:cNvPr>
          <p:cNvSpPr>
            <a:spLocks noGrp="1"/>
          </p:cNvSpPr>
          <p:nvPr>
            <p:ph idx="1"/>
          </p:nvPr>
        </p:nvSpPr>
        <p:spPr/>
        <p:txBody>
          <a:bodyPr/>
          <a:lstStyle/>
          <a:p>
            <a:r>
              <a:rPr lang="en-US" dirty="0"/>
              <a:t>Lets provide the configuration through XML file (deprecated, but nice to know)</a:t>
            </a:r>
          </a:p>
          <a:p>
            <a:r>
              <a:rPr lang="en-US" dirty="0"/>
              <a:t>Illustrate with example</a:t>
            </a:r>
          </a:p>
        </p:txBody>
      </p:sp>
    </p:spTree>
    <p:extLst>
      <p:ext uri="{BB962C8B-B14F-4D97-AF65-F5344CB8AC3E}">
        <p14:creationId xmlns:p14="http://schemas.microsoft.com/office/powerpoint/2010/main" val="295566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14D9-EEF5-471D-A574-D28B9BC9C52D}"/>
              </a:ext>
            </a:extLst>
          </p:cNvPr>
          <p:cNvSpPr>
            <a:spLocks noGrp="1"/>
          </p:cNvSpPr>
          <p:nvPr>
            <p:ph type="title"/>
          </p:nvPr>
        </p:nvSpPr>
        <p:spPr/>
        <p:txBody>
          <a:bodyPr/>
          <a:lstStyle/>
          <a:p>
            <a:r>
              <a:rPr lang="en-US" dirty="0"/>
              <a:t>Application Context</a:t>
            </a:r>
          </a:p>
        </p:txBody>
      </p:sp>
      <p:sp>
        <p:nvSpPr>
          <p:cNvPr id="3" name="Content Placeholder 2">
            <a:extLst>
              <a:ext uri="{FF2B5EF4-FFF2-40B4-BE49-F238E27FC236}">
                <a16:creationId xmlns:a16="http://schemas.microsoft.com/office/drawing/2014/main" id="{29DEBEA6-BF5A-487C-BE34-4A73774EC236}"/>
              </a:ext>
            </a:extLst>
          </p:cNvPr>
          <p:cNvSpPr>
            <a:spLocks noGrp="1"/>
          </p:cNvSpPr>
          <p:nvPr>
            <p:ph idx="1"/>
          </p:nvPr>
        </p:nvSpPr>
        <p:spPr/>
        <p:txBody>
          <a:bodyPr/>
          <a:lstStyle/>
          <a:p>
            <a:r>
              <a:rPr lang="en-US" dirty="0"/>
              <a:t>Does what XML factory does and MORE!</a:t>
            </a:r>
          </a:p>
          <a:p>
            <a:r>
              <a:rPr lang="en-US" dirty="0"/>
              <a:t>Check out videos at this </a:t>
            </a:r>
            <a:r>
              <a:rPr lang="en-US" dirty="0">
                <a:hlinkClick r:id="rId2"/>
              </a:rPr>
              <a:t>link</a:t>
            </a:r>
            <a:r>
              <a:rPr lang="en-US" dirty="0"/>
              <a:t> for further info.</a:t>
            </a:r>
          </a:p>
        </p:txBody>
      </p:sp>
    </p:spTree>
    <p:extLst>
      <p:ext uri="{BB962C8B-B14F-4D97-AF65-F5344CB8AC3E}">
        <p14:creationId xmlns:p14="http://schemas.microsoft.com/office/powerpoint/2010/main" val="31254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D60-C041-4C85-B424-9C49F90330F7}"/>
              </a:ext>
            </a:extLst>
          </p:cNvPr>
          <p:cNvSpPr>
            <a:spLocks noGrp="1"/>
          </p:cNvSpPr>
          <p:nvPr>
            <p:ph type="title"/>
          </p:nvPr>
        </p:nvSpPr>
        <p:spPr/>
        <p:txBody>
          <a:bodyPr/>
          <a:lstStyle/>
          <a:p>
            <a:r>
              <a:rPr lang="en-US" dirty="0" err="1"/>
              <a:t>Autowiring</a:t>
            </a:r>
            <a:r>
              <a:rPr lang="en-US" dirty="0"/>
              <a:t>	</a:t>
            </a:r>
          </a:p>
        </p:txBody>
      </p:sp>
      <p:sp>
        <p:nvSpPr>
          <p:cNvPr id="3" name="Content Placeholder 2">
            <a:extLst>
              <a:ext uri="{FF2B5EF4-FFF2-40B4-BE49-F238E27FC236}">
                <a16:creationId xmlns:a16="http://schemas.microsoft.com/office/drawing/2014/main" id="{2E47EBAC-C83D-41EF-AEEA-4416476E2649}"/>
              </a:ext>
            </a:extLst>
          </p:cNvPr>
          <p:cNvSpPr>
            <a:spLocks noGrp="1"/>
          </p:cNvSpPr>
          <p:nvPr>
            <p:ph idx="1"/>
          </p:nvPr>
        </p:nvSpPr>
        <p:spPr/>
        <p:txBody>
          <a:bodyPr>
            <a:normAutofit fontScale="92500" lnSpcReduction="10000"/>
          </a:bodyPr>
          <a:lstStyle/>
          <a:p>
            <a:r>
              <a:rPr lang="en-US" dirty="0"/>
              <a:t>A feature, provided by spring-framework, that helps skipping some configurations that we have to do.</a:t>
            </a:r>
          </a:p>
          <a:p>
            <a:r>
              <a:rPr lang="en-US" dirty="0"/>
              <a:t>Its an intelligent way of “guessing” what’s the reference is.</a:t>
            </a:r>
          </a:p>
          <a:p>
            <a:r>
              <a:rPr lang="en-US" dirty="0"/>
              <a:t>If spring beans got the same name as the class member variables </a:t>
            </a:r>
          </a:p>
          <a:p>
            <a:pPr marL="0" indent="0">
              <a:buNone/>
            </a:pPr>
            <a:r>
              <a:rPr lang="en-US" dirty="0" err="1"/>
              <a:t>eg.</a:t>
            </a:r>
            <a:r>
              <a:rPr lang="en-US" dirty="0"/>
              <a:t> </a:t>
            </a:r>
            <a:r>
              <a:rPr lang="en-US" dirty="0" err="1"/>
              <a:t>Autowire</a:t>
            </a:r>
            <a:r>
              <a:rPr lang="en-US" dirty="0"/>
              <a:t> = “</a:t>
            </a:r>
            <a:r>
              <a:rPr lang="en-US" dirty="0" err="1"/>
              <a:t>byName</a:t>
            </a:r>
            <a:r>
              <a:rPr lang="en-US" dirty="0"/>
              <a:t>”</a:t>
            </a:r>
          </a:p>
          <a:p>
            <a:pPr marL="0" indent="0">
              <a:buNone/>
            </a:pPr>
            <a:r>
              <a:rPr lang="en-US" dirty="0" err="1"/>
              <a:t>Eg.</a:t>
            </a:r>
            <a:r>
              <a:rPr lang="en-US" dirty="0"/>
              <a:t> </a:t>
            </a:r>
            <a:r>
              <a:rPr lang="en-US" dirty="0" err="1"/>
              <a:t>Autowire</a:t>
            </a:r>
            <a:r>
              <a:rPr lang="en-US" dirty="0"/>
              <a:t> = “</a:t>
            </a:r>
            <a:r>
              <a:rPr lang="en-US" dirty="0" err="1"/>
              <a:t>byType</a:t>
            </a:r>
            <a:r>
              <a:rPr lang="en-US" dirty="0"/>
              <a:t>” works for only single types/single member variable</a:t>
            </a:r>
          </a:p>
          <a:p>
            <a:pPr marL="0" indent="0">
              <a:buNone/>
            </a:pPr>
            <a:r>
              <a:rPr lang="en-US" dirty="0" err="1"/>
              <a:t>Eg.</a:t>
            </a:r>
            <a:r>
              <a:rPr lang="en-US" dirty="0"/>
              <a:t> </a:t>
            </a:r>
            <a:r>
              <a:rPr lang="en-US" dirty="0" err="1"/>
              <a:t>Autowire</a:t>
            </a:r>
            <a:r>
              <a:rPr lang="en-US" dirty="0"/>
              <a:t> = ‘</a:t>
            </a:r>
            <a:r>
              <a:rPr lang="en-US" dirty="0" err="1"/>
              <a:t>byConstructor</a:t>
            </a:r>
            <a:r>
              <a:rPr lang="en-US" dirty="0"/>
              <a:t>’ [</a:t>
            </a:r>
            <a:r>
              <a:rPr lang="en-US" dirty="0" err="1"/>
              <a:t>instatiate</a:t>
            </a:r>
            <a:r>
              <a:rPr lang="en-US" dirty="0"/>
              <a:t> beans, then pass to constructor, specified to only one bean type] &lt;- instead of setter injection, it does a constructor injection</a:t>
            </a:r>
          </a:p>
          <a:p>
            <a:pPr marL="0" indent="0">
              <a:buNone/>
            </a:pPr>
            <a:r>
              <a:rPr lang="en-US" dirty="0"/>
              <a:t>* It is going to automatically bind them up!</a:t>
            </a:r>
          </a:p>
        </p:txBody>
      </p:sp>
    </p:spTree>
    <p:extLst>
      <p:ext uri="{BB962C8B-B14F-4D97-AF65-F5344CB8AC3E}">
        <p14:creationId xmlns:p14="http://schemas.microsoft.com/office/powerpoint/2010/main" val="77721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EEAF-DD0F-4DCF-BD03-47A170721DFE}"/>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8256AB51-2BED-4F68-B793-2FB1167CFD56}"/>
              </a:ext>
            </a:extLst>
          </p:cNvPr>
          <p:cNvSpPr>
            <a:spLocks noGrp="1"/>
          </p:cNvSpPr>
          <p:nvPr>
            <p:ph idx="1"/>
          </p:nvPr>
        </p:nvSpPr>
        <p:spPr/>
        <p:txBody>
          <a:bodyPr/>
          <a:lstStyle/>
          <a:p>
            <a:r>
              <a:rPr lang="en-US" dirty="0"/>
              <a:t>The default behavior is “the creation of the bean happens when </a:t>
            </a:r>
            <a:r>
              <a:rPr lang="en-US" dirty="0" err="1"/>
              <a:t>ApplicationContext</a:t>
            </a:r>
            <a:r>
              <a:rPr lang="en-US" dirty="0"/>
              <a:t> is being initialized not when </a:t>
            </a:r>
            <a:r>
              <a:rPr lang="en-US" dirty="0" err="1"/>
              <a:t>getBean</a:t>
            </a:r>
            <a:r>
              <a:rPr lang="en-US" dirty="0"/>
              <a:t>() happens”</a:t>
            </a:r>
          </a:p>
          <a:p>
            <a:endParaRPr lang="en-US" dirty="0"/>
          </a:p>
        </p:txBody>
      </p:sp>
    </p:spTree>
    <p:extLst>
      <p:ext uri="{BB962C8B-B14F-4D97-AF65-F5344CB8AC3E}">
        <p14:creationId xmlns:p14="http://schemas.microsoft.com/office/powerpoint/2010/main" val="314463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D2F6-85E8-4423-BFB0-E2282612954E}"/>
              </a:ext>
            </a:extLst>
          </p:cNvPr>
          <p:cNvSpPr>
            <a:spLocks noGrp="1"/>
          </p:cNvSpPr>
          <p:nvPr>
            <p:ph type="title"/>
          </p:nvPr>
        </p:nvSpPr>
        <p:spPr/>
        <p:txBody>
          <a:bodyPr/>
          <a:lstStyle/>
          <a:p>
            <a:r>
              <a:rPr lang="en-US" dirty="0"/>
              <a:t>Spring Bean Factory</a:t>
            </a:r>
          </a:p>
        </p:txBody>
      </p:sp>
      <p:sp>
        <p:nvSpPr>
          <p:cNvPr id="3" name="Content Placeholder 2">
            <a:extLst>
              <a:ext uri="{FF2B5EF4-FFF2-40B4-BE49-F238E27FC236}">
                <a16:creationId xmlns:a16="http://schemas.microsoft.com/office/drawing/2014/main" id="{8357B7D7-D664-46D6-BF37-1FAEC3634C63}"/>
              </a:ext>
            </a:extLst>
          </p:cNvPr>
          <p:cNvSpPr>
            <a:spLocks noGrp="1"/>
          </p:cNvSpPr>
          <p:nvPr>
            <p:ph idx="1"/>
          </p:nvPr>
        </p:nvSpPr>
        <p:spPr/>
        <p:txBody>
          <a:bodyPr/>
          <a:lstStyle/>
          <a:p>
            <a:r>
              <a:rPr lang="en-US" dirty="0"/>
              <a:t> </a:t>
            </a:r>
          </a:p>
        </p:txBody>
      </p:sp>
      <p:sp>
        <p:nvSpPr>
          <p:cNvPr id="4" name="Rectangle 3">
            <a:extLst>
              <a:ext uri="{FF2B5EF4-FFF2-40B4-BE49-F238E27FC236}">
                <a16:creationId xmlns:a16="http://schemas.microsoft.com/office/drawing/2014/main" id="{983080F8-3AAF-4810-AB35-BA17BEDE3502}"/>
              </a:ext>
            </a:extLst>
          </p:cNvPr>
          <p:cNvSpPr/>
          <p:nvPr/>
        </p:nvSpPr>
        <p:spPr>
          <a:xfrm>
            <a:off x="2644726" y="3066757"/>
            <a:ext cx="1589649" cy="14911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a:t>
            </a:r>
          </a:p>
        </p:txBody>
      </p:sp>
      <p:sp>
        <p:nvSpPr>
          <p:cNvPr id="7" name="Rectangle 6">
            <a:extLst>
              <a:ext uri="{FF2B5EF4-FFF2-40B4-BE49-F238E27FC236}">
                <a16:creationId xmlns:a16="http://schemas.microsoft.com/office/drawing/2014/main" id="{7F4981CB-88BA-4459-8750-24090C381503}"/>
              </a:ext>
            </a:extLst>
          </p:cNvPr>
          <p:cNvSpPr/>
          <p:nvPr/>
        </p:nvSpPr>
        <p:spPr>
          <a:xfrm>
            <a:off x="5120639" y="2405575"/>
            <a:ext cx="4426629" cy="25603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Context</a:t>
            </a:r>
          </a:p>
        </p:txBody>
      </p:sp>
      <p:sp>
        <p:nvSpPr>
          <p:cNvPr id="8" name="Rectangle 7">
            <a:extLst>
              <a:ext uri="{FF2B5EF4-FFF2-40B4-BE49-F238E27FC236}">
                <a16:creationId xmlns:a16="http://schemas.microsoft.com/office/drawing/2014/main" id="{C4A205DF-C85A-4446-AAB2-78C85A7CE74A}"/>
              </a:ext>
            </a:extLst>
          </p:cNvPr>
          <p:cNvSpPr/>
          <p:nvPr/>
        </p:nvSpPr>
        <p:spPr>
          <a:xfrm>
            <a:off x="5008098" y="5524777"/>
            <a:ext cx="4539169" cy="5485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Spring XML</a:t>
            </a:r>
          </a:p>
        </p:txBody>
      </p:sp>
      <p:cxnSp>
        <p:nvCxnSpPr>
          <p:cNvPr id="11" name="Straight Arrow Connector 10">
            <a:extLst>
              <a:ext uri="{FF2B5EF4-FFF2-40B4-BE49-F238E27FC236}">
                <a16:creationId xmlns:a16="http://schemas.microsoft.com/office/drawing/2014/main" id="{18D66A9F-C55E-4252-996F-6138D8E1FD17}"/>
              </a:ext>
            </a:extLst>
          </p:cNvPr>
          <p:cNvCxnSpPr>
            <a:cxnSpLocks/>
            <a:endCxn id="8" idx="0"/>
          </p:cNvCxnSpPr>
          <p:nvPr/>
        </p:nvCxnSpPr>
        <p:spPr>
          <a:xfrm>
            <a:off x="7277682" y="4920158"/>
            <a:ext cx="1" cy="60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F0C8B3E-F13E-4A03-BF9A-2F756A8329C0}"/>
              </a:ext>
            </a:extLst>
          </p:cNvPr>
          <p:cNvSpPr/>
          <p:nvPr/>
        </p:nvSpPr>
        <p:spPr>
          <a:xfrm>
            <a:off x="5497905" y="4001294"/>
            <a:ext cx="1041009" cy="5566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Spring Bean</a:t>
            </a:r>
          </a:p>
        </p:txBody>
      </p:sp>
      <p:sp>
        <p:nvSpPr>
          <p:cNvPr id="12" name="Rectangle 11">
            <a:extLst>
              <a:ext uri="{FF2B5EF4-FFF2-40B4-BE49-F238E27FC236}">
                <a16:creationId xmlns:a16="http://schemas.microsoft.com/office/drawing/2014/main" id="{C47E7283-3904-471D-B60B-D34A8DE6E5AD}"/>
              </a:ext>
            </a:extLst>
          </p:cNvPr>
          <p:cNvSpPr/>
          <p:nvPr/>
        </p:nvSpPr>
        <p:spPr>
          <a:xfrm>
            <a:off x="6813448" y="4001294"/>
            <a:ext cx="1041009" cy="5566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Spring Bean</a:t>
            </a:r>
          </a:p>
        </p:txBody>
      </p:sp>
      <p:sp>
        <p:nvSpPr>
          <p:cNvPr id="14" name="Rectangle 13">
            <a:extLst>
              <a:ext uri="{FF2B5EF4-FFF2-40B4-BE49-F238E27FC236}">
                <a16:creationId xmlns:a16="http://schemas.microsoft.com/office/drawing/2014/main" id="{531191BE-94B4-4EFF-9FF0-45AC646264CB}"/>
              </a:ext>
            </a:extLst>
          </p:cNvPr>
          <p:cNvSpPr/>
          <p:nvPr/>
        </p:nvSpPr>
        <p:spPr>
          <a:xfrm>
            <a:off x="8123022" y="4001294"/>
            <a:ext cx="1041009" cy="5566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Spring Bean</a:t>
            </a:r>
          </a:p>
        </p:txBody>
      </p:sp>
      <p:cxnSp>
        <p:nvCxnSpPr>
          <p:cNvPr id="10" name="Straight Arrow Connector 9">
            <a:extLst>
              <a:ext uri="{FF2B5EF4-FFF2-40B4-BE49-F238E27FC236}">
                <a16:creationId xmlns:a16="http://schemas.microsoft.com/office/drawing/2014/main" id="{E0E5B874-8A41-4014-9A32-DB9F7D0E75AB}"/>
              </a:ext>
            </a:extLst>
          </p:cNvPr>
          <p:cNvCxnSpPr>
            <a:stCxn id="7" idx="1"/>
          </p:cNvCxnSpPr>
          <p:nvPr/>
        </p:nvCxnSpPr>
        <p:spPr>
          <a:xfrm flipH="1">
            <a:off x="4234375" y="3685735"/>
            <a:ext cx="886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6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D380-673E-422B-A516-EBE102C52E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2751EDE-7F77-4BE8-A804-068E47E324AF}"/>
              </a:ext>
            </a:extLst>
          </p:cNvPr>
          <p:cNvSpPr>
            <a:spLocks noGrp="1"/>
          </p:cNvSpPr>
          <p:nvPr>
            <p:ph idx="1"/>
          </p:nvPr>
        </p:nvSpPr>
        <p:spPr>
          <a:xfrm>
            <a:off x="838200" y="1879414"/>
            <a:ext cx="10515600" cy="4351338"/>
          </a:xfrm>
        </p:spPr>
        <p:txBody>
          <a:bodyPr>
            <a:normAutofit fontScale="92500" lnSpcReduction="20000"/>
          </a:bodyPr>
          <a:lstStyle/>
          <a:p>
            <a:r>
              <a:rPr lang="en-US" dirty="0"/>
              <a:t>Dependency Injection</a:t>
            </a:r>
          </a:p>
          <a:p>
            <a:r>
              <a:rPr lang="en-US" dirty="0"/>
              <a:t>Polymorphism </a:t>
            </a:r>
          </a:p>
          <a:p>
            <a:r>
              <a:rPr lang="en-US" dirty="0"/>
              <a:t>Installation</a:t>
            </a:r>
          </a:p>
          <a:p>
            <a:r>
              <a:rPr lang="en-US" dirty="0"/>
              <a:t>Spring Bean Factory</a:t>
            </a:r>
          </a:p>
          <a:p>
            <a:r>
              <a:rPr lang="en-US" dirty="0" err="1"/>
              <a:t>Autowiring</a:t>
            </a:r>
            <a:endParaRPr lang="en-US" dirty="0"/>
          </a:p>
          <a:p>
            <a:r>
              <a:rPr lang="en-US" dirty="0"/>
              <a:t>Scopes</a:t>
            </a:r>
          </a:p>
          <a:p>
            <a:r>
              <a:rPr lang="en-US" dirty="0"/>
              <a:t>Lifecycle-Callbacks</a:t>
            </a:r>
          </a:p>
          <a:p>
            <a:r>
              <a:rPr lang="en-US" dirty="0"/>
              <a:t>Bean Post Processors</a:t>
            </a:r>
          </a:p>
          <a:p>
            <a:r>
              <a:rPr lang="en-US" dirty="0"/>
              <a:t>Coding To Interfaces</a:t>
            </a:r>
          </a:p>
          <a:p>
            <a:r>
              <a:rPr lang="en-US" dirty="0"/>
              <a:t>Application Context Additional Functionalities</a:t>
            </a:r>
          </a:p>
        </p:txBody>
      </p:sp>
    </p:spTree>
    <p:extLst>
      <p:ext uri="{BB962C8B-B14F-4D97-AF65-F5344CB8AC3E}">
        <p14:creationId xmlns:p14="http://schemas.microsoft.com/office/powerpoint/2010/main" val="3644639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320F-BAD3-42E8-927E-BF50FE3C69C9}"/>
              </a:ext>
            </a:extLst>
          </p:cNvPr>
          <p:cNvSpPr>
            <a:spLocks noGrp="1"/>
          </p:cNvSpPr>
          <p:nvPr>
            <p:ph type="title"/>
          </p:nvPr>
        </p:nvSpPr>
        <p:spPr/>
        <p:txBody>
          <a:bodyPr/>
          <a:lstStyle/>
          <a:p>
            <a:r>
              <a:rPr lang="en-US" dirty="0"/>
              <a:t>Basic Bean Scopes</a:t>
            </a:r>
          </a:p>
        </p:txBody>
      </p:sp>
      <p:sp>
        <p:nvSpPr>
          <p:cNvPr id="3" name="Content Placeholder 2">
            <a:extLst>
              <a:ext uri="{FF2B5EF4-FFF2-40B4-BE49-F238E27FC236}">
                <a16:creationId xmlns:a16="http://schemas.microsoft.com/office/drawing/2014/main" id="{3BDB8E08-8B47-4ADA-9FA3-246A05060F75}"/>
              </a:ext>
            </a:extLst>
          </p:cNvPr>
          <p:cNvSpPr>
            <a:spLocks noGrp="1"/>
          </p:cNvSpPr>
          <p:nvPr>
            <p:ph idx="1"/>
          </p:nvPr>
        </p:nvSpPr>
        <p:spPr/>
        <p:txBody>
          <a:bodyPr/>
          <a:lstStyle/>
          <a:p>
            <a:r>
              <a:rPr lang="en-US" dirty="0"/>
              <a:t>Singleton (default): Only once “</a:t>
            </a:r>
            <a:r>
              <a:rPr lang="en-US" dirty="0">
                <a:highlight>
                  <a:srgbClr val="FFFF00"/>
                </a:highlight>
              </a:rPr>
              <a:t>per spring container</a:t>
            </a:r>
            <a:r>
              <a:rPr lang="en-US" dirty="0"/>
              <a:t>”, that’s why its different from default singleton design pattern</a:t>
            </a:r>
          </a:p>
          <a:p>
            <a:pPr marL="0" indent="0">
              <a:buNone/>
            </a:pPr>
            <a:r>
              <a:rPr lang="en-US" dirty="0"/>
              <a:t>*bean initialization when </a:t>
            </a:r>
            <a:r>
              <a:rPr lang="en-US" dirty="0" err="1"/>
              <a:t>ApplicationContext</a:t>
            </a:r>
            <a:r>
              <a:rPr lang="en-US" dirty="0"/>
              <a:t> initialization</a:t>
            </a:r>
          </a:p>
          <a:p>
            <a:pPr marL="0" indent="0">
              <a:buNone/>
            </a:pPr>
            <a:r>
              <a:rPr lang="en-US" dirty="0"/>
              <a:t>*( Spring Container initializes the singleton object, and no matter how many calls, Spring container only returns one instance of that object)</a:t>
            </a:r>
          </a:p>
          <a:p>
            <a:pPr marL="0" indent="0">
              <a:buNone/>
            </a:pPr>
            <a:endParaRPr lang="en-US" dirty="0"/>
          </a:p>
          <a:p>
            <a:r>
              <a:rPr lang="en-US" dirty="0"/>
              <a:t>Prototype: New bean created with every “request” or reference</a:t>
            </a:r>
          </a:p>
          <a:p>
            <a:pPr marL="0" indent="0">
              <a:buNone/>
            </a:pPr>
            <a:r>
              <a:rPr lang="en-US" dirty="0"/>
              <a:t>*even if reference inside an spring.xml, new instance is created</a:t>
            </a:r>
          </a:p>
          <a:p>
            <a:pPr marL="0" indent="0">
              <a:buNone/>
            </a:pPr>
            <a:r>
              <a:rPr lang="en-US" dirty="0"/>
              <a:t>*spring waits for </a:t>
            </a:r>
            <a:r>
              <a:rPr lang="en-US" dirty="0" err="1"/>
              <a:t>getBean</a:t>
            </a:r>
            <a:r>
              <a:rPr lang="en-US" dirty="0"/>
              <a:t>() to get called here</a:t>
            </a:r>
          </a:p>
          <a:p>
            <a:pPr marL="0" indent="0">
              <a:buNone/>
            </a:pPr>
            <a:endParaRPr lang="en-US" dirty="0"/>
          </a:p>
          <a:p>
            <a:endParaRPr lang="en-US" dirty="0"/>
          </a:p>
        </p:txBody>
      </p:sp>
    </p:spTree>
    <p:extLst>
      <p:ext uri="{BB962C8B-B14F-4D97-AF65-F5344CB8AC3E}">
        <p14:creationId xmlns:p14="http://schemas.microsoft.com/office/powerpoint/2010/main" val="285357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E1F5-4559-444A-B2DF-E35B5C1B62ED}"/>
              </a:ext>
            </a:extLst>
          </p:cNvPr>
          <p:cNvSpPr>
            <a:spLocks noGrp="1"/>
          </p:cNvSpPr>
          <p:nvPr>
            <p:ph type="title"/>
          </p:nvPr>
        </p:nvSpPr>
        <p:spPr/>
        <p:txBody>
          <a:bodyPr/>
          <a:lstStyle/>
          <a:p>
            <a:r>
              <a:rPr lang="en-US" dirty="0"/>
              <a:t>Web-Aware Context Bean Scopes</a:t>
            </a:r>
          </a:p>
        </p:txBody>
      </p:sp>
      <p:sp>
        <p:nvSpPr>
          <p:cNvPr id="3" name="Content Placeholder 2">
            <a:extLst>
              <a:ext uri="{FF2B5EF4-FFF2-40B4-BE49-F238E27FC236}">
                <a16:creationId xmlns:a16="http://schemas.microsoft.com/office/drawing/2014/main" id="{34694E5A-AFAB-4AD4-828E-68E3C6F91E43}"/>
              </a:ext>
            </a:extLst>
          </p:cNvPr>
          <p:cNvSpPr>
            <a:spLocks noGrp="1"/>
          </p:cNvSpPr>
          <p:nvPr>
            <p:ph idx="1"/>
          </p:nvPr>
        </p:nvSpPr>
        <p:spPr/>
        <p:txBody>
          <a:bodyPr/>
          <a:lstStyle/>
          <a:p>
            <a:r>
              <a:rPr lang="en-US" dirty="0"/>
              <a:t>Request: new bean per servlet request (a </a:t>
            </a:r>
            <a:r>
              <a:rPr lang="en-US" dirty="0" err="1"/>
              <a:t>getBean</a:t>
            </a:r>
            <a:r>
              <a:rPr lang="en-US" dirty="0"/>
              <a:t>() inside a request scope, for every new request -&gt; a new bean is created)</a:t>
            </a:r>
          </a:p>
          <a:p>
            <a:r>
              <a:rPr lang="en-US" dirty="0"/>
              <a:t>Session: New Bean per session (as long as it’s the same user and the same session)</a:t>
            </a:r>
          </a:p>
          <a:p>
            <a:r>
              <a:rPr lang="en-US" dirty="0"/>
              <a:t>Global Session: New Bean per global HTTP session</a:t>
            </a:r>
          </a:p>
        </p:txBody>
      </p:sp>
    </p:spTree>
    <p:extLst>
      <p:ext uri="{BB962C8B-B14F-4D97-AF65-F5344CB8AC3E}">
        <p14:creationId xmlns:p14="http://schemas.microsoft.com/office/powerpoint/2010/main" val="336813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C649-D489-4CA3-AB6F-7AABE80532EB}"/>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8DF27AAB-46AD-468D-AC4F-E7018B086C2A}"/>
              </a:ext>
            </a:extLst>
          </p:cNvPr>
          <p:cNvSpPr>
            <a:spLocks noGrp="1"/>
          </p:cNvSpPr>
          <p:nvPr>
            <p:ph idx="1"/>
          </p:nvPr>
        </p:nvSpPr>
        <p:spPr/>
        <p:txBody>
          <a:bodyPr/>
          <a:lstStyle/>
          <a:p>
            <a:r>
              <a:rPr lang="en-US" dirty="0"/>
              <a:t>Implement </a:t>
            </a:r>
            <a:r>
              <a:rPr lang="en-US" dirty="0" err="1"/>
              <a:t>ApplicationContextAware</a:t>
            </a:r>
            <a:r>
              <a:rPr lang="en-US" dirty="0"/>
              <a:t> interface, which will give you a way of initializing member variables (treats them as prototype) of the Singleton “triangle” class.</a:t>
            </a:r>
          </a:p>
          <a:p>
            <a:r>
              <a:rPr lang="en-US" dirty="0"/>
              <a:t>Also, use different Aware interfaces, line </a:t>
            </a:r>
            <a:r>
              <a:rPr lang="en-US" dirty="0" err="1"/>
              <a:t>BeanNameAware</a:t>
            </a:r>
            <a:endParaRPr lang="en-US" dirty="0"/>
          </a:p>
          <a:p>
            <a:r>
              <a:rPr lang="en-US" dirty="0"/>
              <a:t>What happens is that, spring is going to call setters of the implementing classes of the aware interfaces.</a:t>
            </a:r>
          </a:p>
        </p:txBody>
      </p:sp>
    </p:spTree>
    <p:extLst>
      <p:ext uri="{BB962C8B-B14F-4D97-AF65-F5344CB8AC3E}">
        <p14:creationId xmlns:p14="http://schemas.microsoft.com/office/powerpoint/2010/main" val="232345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CB8-A6DA-4B6C-860E-8C96124592C7}"/>
              </a:ext>
            </a:extLst>
          </p:cNvPr>
          <p:cNvSpPr>
            <a:spLocks noGrp="1"/>
          </p:cNvSpPr>
          <p:nvPr>
            <p:ph type="title"/>
          </p:nvPr>
        </p:nvSpPr>
        <p:spPr/>
        <p:txBody>
          <a:bodyPr/>
          <a:lstStyle/>
          <a:p>
            <a:r>
              <a:rPr lang="en-US" dirty="0"/>
              <a:t>Bean Definition Inheritance</a:t>
            </a:r>
          </a:p>
        </p:txBody>
      </p:sp>
      <p:sp>
        <p:nvSpPr>
          <p:cNvPr id="3" name="Content Placeholder 2">
            <a:extLst>
              <a:ext uri="{FF2B5EF4-FFF2-40B4-BE49-F238E27FC236}">
                <a16:creationId xmlns:a16="http://schemas.microsoft.com/office/drawing/2014/main" id="{A693453A-EE08-4094-B85B-23F744BECA0B}"/>
              </a:ext>
            </a:extLst>
          </p:cNvPr>
          <p:cNvSpPr>
            <a:spLocks noGrp="1"/>
          </p:cNvSpPr>
          <p:nvPr>
            <p:ph idx="1"/>
          </p:nvPr>
        </p:nvSpPr>
        <p:spPr/>
        <p:txBody>
          <a:bodyPr/>
          <a:lstStyle/>
          <a:p>
            <a:r>
              <a:rPr lang="en-US" dirty="0"/>
              <a:t>Add property “parent=“</a:t>
            </a:r>
            <a:r>
              <a:rPr lang="en-US" dirty="0" err="1"/>
              <a:t>parentTraingle</a:t>
            </a:r>
            <a:r>
              <a:rPr lang="en-US" dirty="0"/>
              <a:t>”” in spring.xml</a:t>
            </a:r>
          </a:p>
          <a:p>
            <a:r>
              <a:rPr lang="en-US" dirty="0"/>
              <a:t>This way, bean definition inheritance is possible through inheriting beans</a:t>
            </a:r>
          </a:p>
          <a:p>
            <a:r>
              <a:rPr lang="en-US" dirty="0"/>
              <a:t>You can mark a bean with abstract=true, not to be initialized</a:t>
            </a:r>
          </a:p>
          <a:p>
            <a:r>
              <a:rPr lang="en-US" dirty="0"/>
              <a:t>Check the video at </a:t>
            </a:r>
            <a:r>
              <a:rPr lang="en-US" dirty="0">
                <a:hlinkClick r:id="rId2"/>
              </a:rPr>
              <a:t>https://javabrains.io/courses/spring_core/lessons/Bean-Definition-Inheritance/</a:t>
            </a:r>
            <a:endParaRPr lang="en-US" dirty="0"/>
          </a:p>
          <a:p>
            <a:endParaRPr lang="en-US" dirty="0"/>
          </a:p>
        </p:txBody>
      </p:sp>
    </p:spTree>
    <p:extLst>
      <p:ext uri="{BB962C8B-B14F-4D97-AF65-F5344CB8AC3E}">
        <p14:creationId xmlns:p14="http://schemas.microsoft.com/office/powerpoint/2010/main" val="88442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B23E-8D45-4F7E-8D22-90CE9096846C}"/>
              </a:ext>
            </a:extLst>
          </p:cNvPr>
          <p:cNvSpPr>
            <a:spLocks noGrp="1"/>
          </p:cNvSpPr>
          <p:nvPr>
            <p:ph type="title"/>
          </p:nvPr>
        </p:nvSpPr>
        <p:spPr/>
        <p:txBody>
          <a:bodyPr/>
          <a:lstStyle/>
          <a:p>
            <a:r>
              <a:rPr lang="en-US" dirty="0"/>
              <a:t>Lifecycle Callbacks</a:t>
            </a:r>
          </a:p>
        </p:txBody>
      </p:sp>
      <p:sp>
        <p:nvSpPr>
          <p:cNvPr id="3" name="Content Placeholder 2">
            <a:extLst>
              <a:ext uri="{FF2B5EF4-FFF2-40B4-BE49-F238E27FC236}">
                <a16:creationId xmlns:a16="http://schemas.microsoft.com/office/drawing/2014/main" id="{288A4E05-3035-4180-8428-AF25165B9FB8}"/>
              </a:ext>
            </a:extLst>
          </p:cNvPr>
          <p:cNvSpPr>
            <a:spLocks noGrp="1"/>
          </p:cNvSpPr>
          <p:nvPr>
            <p:ph idx="1"/>
          </p:nvPr>
        </p:nvSpPr>
        <p:spPr/>
        <p:txBody>
          <a:bodyPr/>
          <a:lstStyle/>
          <a:p>
            <a:r>
              <a:rPr lang="en-US" dirty="0"/>
              <a:t>Is a handy feature, when it comes to doing something to a bean just after the initialization, to add custom initialization </a:t>
            </a:r>
          </a:p>
          <a:p>
            <a:r>
              <a:rPr lang="en-US" dirty="0"/>
              <a:t>Also, before the destruction of a bean, to add close custom connections/channels</a:t>
            </a:r>
          </a:p>
          <a:p>
            <a:endParaRPr lang="en-US" dirty="0"/>
          </a:p>
        </p:txBody>
      </p:sp>
    </p:spTree>
    <p:extLst>
      <p:ext uri="{BB962C8B-B14F-4D97-AF65-F5344CB8AC3E}">
        <p14:creationId xmlns:p14="http://schemas.microsoft.com/office/powerpoint/2010/main" val="146743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F21D-FBA5-44C2-A83A-1E1224B9B4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E60047C-0A5F-4DE6-9B3E-B51210909D6F}"/>
              </a:ext>
            </a:extLst>
          </p:cNvPr>
          <p:cNvSpPr>
            <a:spLocks noGrp="1"/>
          </p:cNvSpPr>
          <p:nvPr>
            <p:ph idx="1"/>
          </p:nvPr>
        </p:nvSpPr>
        <p:spPr/>
        <p:txBody>
          <a:bodyPr/>
          <a:lstStyle/>
          <a:p>
            <a:r>
              <a:rPr lang="en-US" dirty="0"/>
              <a:t>Close the opened context</a:t>
            </a:r>
          </a:p>
          <a:p>
            <a:r>
              <a:rPr lang="en-US" dirty="0"/>
              <a:t>In order to close an </a:t>
            </a:r>
            <a:r>
              <a:rPr lang="en-US" dirty="0" err="1"/>
              <a:t>ApplicationContext</a:t>
            </a:r>
            <a:r>
              <a:rPr lang="en-US" dirty="0"/>
              <a:t>, you need to implement </a:t>
            </a:r>
            <a:r>
              <a:rPr lang="en-US" dirty="0" err="1"/>
              <a:t>AbstractApplicationContext</a:t>
            </a:r>
            <a:r>
              <a:rPr lang="en-US" dirty="0"/>
              <a:t>, and register it to a shutdown hook to do it for you. (applied for Desktop Applications)</a:t>
            </a:r>
          </a:p>
          <a:p>
            <a:r>
              <a:rPr lang="en-US" dirty="0"/>
              <a:t>Define </a:t>
            </a:r>
            <a:r>
              <a:rPr lang="en-US" dirty="0" err="1"/>
              <a:t>init</a:t>
            </a:r>
            <a:r>
              <a:rPr lang="en-US" dirty="0"/>
              <a:t>()/destroy() methods</a:t>
            </a:r>
          </a:p>
          <a:p>
            <a:r>
              <a:rPr lang="en-US" dirty="0"/>
              <a:t>Define </a:t>
            </a:r>
            <a:r>
              <a:rPr lang="en-US" dirty="0" err="1"/>
              <a:t>myInit</a:t>
            </a:r>
            <a:r>
              <a:rPr lang="en-US" dirty="0"/>
              <a:t>(), configure in spring.xml </a:t>
            </a:r>
            <a:r>
              <a:rPr lang="en-US" dirty="0">
                <a:sym typeface="Wingdings" panose="05000000000000000000" pitchFamily="2" charset="2"/>
              </a:rPr>
              <a:t> not </a:t>
            </a:r>
            <a:r>
              <a:rPr lang="en-US" dirty="0" err="1">
                <a:sym typeface="Wingdings" panose="05000000000000000000" pitchFamily="2" charset="2"/>
              </a:rPr>
              <a:t>dependant</a:t>
            </a:r>
            <a:r>
              <a:rPr lang="en-US" dirty="0">
                <a:sym typeface="Wingdings" panose="05000000000000000000" pitchFamily="2" charset="2"/>
              </a:rPr>
              <a:t> on </a:t>
            </a:r>
            <a:r>
              <a:rPr lang="en-US" dirty="0" err="1">
                <a:sym typeface="Wingdings" panose="05000000000000000000" pitchFamily="2" charset="2"/>
              </a:rPr>
              <a:t>springframework</a:t>
            </a:r>
            <a:r>
              <a:rPr lang="en-US" dirty="0">
                <a:sym typeface="Wingdings" panose="05000000000000000000" pitchFamily="2" charset="2"/>
              </a:rPr>
              <a:t> classes</a:t>
            </a:r>
          </a:p>
          <a:p>
            <a:r>
              <a:rPr lang="en-US" dirty="0">
                <a:sym typeface="Wingdings" panose="05000000000000000000" pitchFamily="2" charset="2"/>
              </a:rPr>
              <a:t>Configure </a:t>
            </a:r>
            <a:r>
              <a:rPr lang="en-US" dirty="0" err="1">
                <a:sym typeface="Wingdings" panose="05000000000000000000" pitchFamily="2" charset="2"/>
              </a:rPr>
              <a:t>myInit</a:t>
            </a:r>
            <a:r>
              <a:rPr lang="en-US" dirty="0">
                <a:sym typeface="Wingdings" panose="05000000000000000000" pitchFamily="2" charset="2"/>
              </a:rPr>
              <a:t>() for all beans, by adding that to the &lt;beans&gt; tag (globally)</a:t>
            </a:r>
            <a:endParaRPr lang="en-US" dirty="0"/>
          </a:p>
        </p:txBody>
      </p:sp>
    </p:spTree>
    <p:extLst>
      <p:ext uri="{BB962C8B-B14F-4D97-AF65-F5344CB8AC3E}">
        <p14:creationId xmlns:p14="http://schemas.microsoft.com/office/powerpoint/2010/main" val="4052399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082A-BDE5-442D-96DB-1762403CCA3E}"/>
              </a:ext>
            </a:extLst>
          </p:cNvPr>
          <p:cNvSpPr>
            <a:spLocks noGrp="1"/>
          </p:cNvSpPr>
          <p:nvPr>
            <p:ph type="title"/>
          </p:nvPr>
        </p:nvSpPr>
        <p:spPr/>
        <p:txBody>
          <a:bodyPr/>
          <a:lstStyle/>
          <a:p>
            <a:r>
              <a:rPr lang="en-US" dirty="0" err="1"/>
              <a:t>BeanPostProcessors</a:t>
            </a:r>
            <a:r>
              <a:rPr lang="en-US" dirty="0"/>
              <a:t>	</a:t>
            </a:r>
          </a:p>
        </p:txBody>
      </p:sp>
      <p:sp>
        <p:nvSpPr>
          <p:cNvPr id="3" name="Content Placeholder 2">
            <a:extLst>
              <a:ext uri="{FF2B5EF4-FFF2-40B4-BE49-F238E27FC236}">
                <a16:creationId xmlns:a16="http://schemas.microsoft.com/office/drawing/2014/main" id="{6D33FA33-E58A-4373-995C-D51B6B8804CA}"/>
              </a:ext>
            </a:extLst>
          </p:cNvPr>
          <p:cNvSpPr>
            <a:spLocks noGrp="1"/>
          </p:cNvSpPr>
          <p:nvPr>
            <p:ph idx="1"/>
          </p:nvPr>
        </p:nvSpPr>
        <p:spPr/>
        <p:txBody>
          <a:bodyPr/>
          <a:lstStyle/>
          <a:p>
            <a:r>
              <a:rPr lang="en-US" dirty="0"/>
              <a:t>These are classes that tell spring that there is some processing that spring needs to do after a bean is initialized</a:t>
            </a:r>
          </a:p>
          <a:p>
            <a:r>
              <a:rPr lang="en-US" dirty="0"/>
              <a:t>Use it to extend the functionality of spring</a:t>
            </a:r>
          </a:p>
          <a:p>
            <a:r>
              <a:rPr lang="en-US" dirty="0"/>
              <a:t>The method runs “for every” bean initialization</a:t>
            </a:r>
          </a:p>
        </p:txBody>
      </p:sp>
    </p:spTree>
    <p:extLst>
      <p:ext uri="{BB962C8B-B14F-4D97-AF65-F5344CB8AC3E}">
        <p14:creationId xmlns:p14="http://schemas.microsoft.com/office/powerpoint/2010/main" val="3380137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3035-C7DC-497A-ABB8-AE98788F4E96}"/>
              </a:ext>
            </a:extLst>
          </p:cNvPr>
          <p:cNvSpPr>
            <a:spLocks noGrp="1"/>
          </p:cNvSpPr>
          <p:nvPr>
            <p:ph type="title"/>
          </p:nvPr>
        </p:nvSpPr>
        <p:spPr/>
        <p:txBody>
          <a:bodyPr/>
          <a:lstStyle/>
          <a:p>
            <a:r>
              <a:rPr lang="en-US" dirty="0" err="1"/>
              <a:t>BeanFactoryPostProcessor</a:t>
            </a:r>
            <a:endParaRPr lang="en-US" dirty="0"/>
          </a:p>
        </p:txBody>
      </p:sp>
      <p:sp>
        <p:nvSpPr>
          <p:cNvPr id="3" name="Content Placeholder 2">
            <a:extLst>
              <a:ext uri="{FF2B5EF4-FFF2-40B4-BE49-F238E27FC236}">
                <a16:creationId xmlns:a16="http://schemas.microsoft.com/office/drawing/2014/main" id="{5813046B-4484-407E-969F-585A6AF83891}"/>
              </a:ext>
            </a:extLst>
          </p:cNvPr>
          <p:cNvSpPr>
            <a:spLocks noGrp="1"/>
          </p:cNvSpPr>
          <p:nvPr>
            <p:ph idx="1"/>
          </p:nvPr>
        </p:nvSpPr>
        <p:spPr/>
        <p:txBody>
          <a:bodyPr/>
          <a:lstStyle/>
          <a:p>
            <a:r>
              <a:rPr lang="en-US" dirty="0"/>
              <a:t>Feature of Spring, to be used before/after </a:t>
            </a:r>
            <a:r>
              <a:rPr lang="en-US" dirty="0" err="1"/>
              <a:t>BeanFactory</a:t>
            </a:r>
            <a:r>
              <a:rPr lang="en-US" dirty="0"/>
              <a:t> itself is initialized</a:t>
            </a:r>
          </a:p>
          <a:p>
            <a:r>
              <a:rPr lang="en-US" dirty="0" err="1"/>
              <a:t>ApplicationContext</a:t>
            </a:r>
            <a:r>
              <a:rPr lang="en-US" dirty="0"/>
              <a:t> is the big brother of </a:t>
            </a:r>
            <a:r>
              <a:rPr lang="en-US" dirty="0" err="1"/>
              <a:t>BeanFactory</a:t>
            </a:r>
            <a:r>
              <a:rPr lang="en-US" dirty="0"/>
              <a:t>. It has all of its functionalities and more. That’s why it triggers </a:t>
            </a:r>
            <a:r>
              <a:rPr lang="en-US" dirty="0" err="1"/>
              <a:t>BeanFactoryPostProcessor’s</a:t>
            </a:r>
            <a:r>
              <a:rPr lang="en-US" dirty="0"/>
              <a:t> method.</a:t>
            </a:r>
          </a:p>
          <a:p>
            <a:r>
              <a:rPr lang="en-US" dirty="0"/>
              <a:t>When Spring initializes the </a:t>
            </a:r>
            <a:r>
              <a:rPr lang="en-US" dirty="0" err="1"/>
              <a:t>BeanFactory</a:t>
            </a:r>
            <a:r>
              <a:rPr lang="en-US" dirty="0"/>
              <a:t>, it initializes all Singleton beans</a:t>
            </a:r>
          </a:p>
        </p:txBody>
      </p:sp>
    </p:spTree>
    <p:extLst>
      <p:ext uri="{BB962C8B-B14F-4D97-AF65-F5344CB8AC3E}">
        <p14:creationId xmlns:p14="http://schemas.microsoft.com/office/powerpoint/2010/main" val="365440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A491-E7C9-4CEE-875A-2A259F903D89}"/>
              </a:ext>
            </a:extLst>
          </p:cNvPr>
          <p:cNvSpPr>
            <a:spLocks noGrp="1"/>
          </p:cNvSpPr>
          <p:nvPr>
            <p:ph type="title"/>
          </p:nvPr>
        </p:nvSpPr>
        <p:spPr/>
        <p:txBody>
          <a:bodyPr/>
          <a:lstStyle/>
          <a:p>
            <a:r>
              <a:rPr lang="en-US" dirty="0"/>
              <a:t>Example (</a:t>
            </a:r>
            <a:r>
              <a:rPr lang="en-US" dirty="0" err="1"/>
              <a:t>PropertyPlaceholderConfigurer</a:t>
            </a:r>
            <a:r>
              <a:rPr lang="en-US" dirty="0"/>
              <a:t>)</a:t>
            </a:r>
          </a:p>
        </p:txBody>
      </p:sp>
      <p:sp>
        <p:nvSpPr>
          <p:cNvPr id="3" name="Content Placeholder 2">
            <a:extLst>
              <a:ext uri="{FF2B5EF4-FFF2-40B4-BE49-F238E27FC236}">
                <a16:creationId xmlns:a16="http://schemas.microsoft.com/office/drawing/2014/main" id="{FF21663A-D0A4-4B2F-81DC-0FDF9B8C85D2}"/>
              </a:ext>
            </a:extLst>
          </p:cNvPr>
          <p:cNvSpPr>
            <a:spLocks noGrp="1"/>
          </p:cNvSpPr>
          <p:nvPr>
            <p:ph idx="1"/>
          </p:nvPr>
        </p:nvSpPr>
        <p:spPr/>
        <p:txBody>
          <a:bodyPr/>
          <a:lstStyle/>
          <a:p>
            <a:r>
              <a:rPr lang="en-US" dirty="0"/>
              <a:t>It is a </a:t>
            </a:r>
            <a:r>
              <a:rPr lang="en-US" dirty="0" err="1"/>
              <a:t>BeanFactoryPostProcessor</a:t>
            </a:r>
            <a:r>
              <a:rPr lang="en-US" dirty="0"/>
              <a:t> type</a:t>
            </a:r>
          </a:p>
          <a:p>
            <a:r>
              <a:rPr lang="en-US" dirty="0"/>
              <a:t>Is </a:t>
            </a:r>
            <a:r>
              <a:rPr lang="en-US" dirty="0" err="1"/>
              <a:t>excuted</a:t>
            </a:r>
            <a:r>
              <a:rPr lang="en-US" dirty="0"/>
              <a:t> “before” the initialization of a </a:t>
            </a:r>
            <a:r>
              <a:rPr lang="en-US" dirty="0" err="1"/>
              <a:t>BeanFactory</a:t>
            </a:r>
            <a:r>
              <a:rPr lang="en-US" dirty="0"/>
              <a:t>, to substitute placeholders set in the spring.xml configuration file</a:t>
            </a:r>
          </a:p>
        </p:txBody>
      </p:sp>
    </p:spTree>
    <p:extLst>
      <p:ext uri="{BB962C8B-B14F-4D97-AF65-F5344CB8AC3E}">
        <p14:creationId xmlns:p14="http://schemas.microsoft.com/office/powerpoint/2010/main" val="1217768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EF23-4F6A-4375-ABF3-443BAAC3E80B}"/>
              </a:ext>
            </a:extLst>
          </p:cNvPr>
          <p:cNvSpPr>
            <a:spLocks noGrp="1"/>
          </p:cNvSpPr>
          <p:nvPr>
            <p:ph type="title"/>
          </p:nvPr>
        </p:nvSpPr>
        <p:spPr/>
        <p:txBody>
          <a:bodyPr/>
          <a:lstStyle/>
          <a:p>
            <a:r>
              <a:rPr lang="en-US" dirty="0"/>
              <a:t>Coding to Interfaces</a:t>
            </a:r>
          </a:p>
        </p:txBody>
      </p:sp>
      <p:sp>
        <p:nvSpPr>
          <p:cNvPr id="3" name="Content Placeholder 2">
            <a:extLst>
              <a:ext uri="{FF2B5EF4-FFF2-40B4-BE49-F238E27FC236}">
                <a16:creationId xmlns:a16="http://schemas.microsoft.com/office/drawing/2014/main" id="{F1C9793D-DE34-47A8-A2BD-B823580AB05E}"/>
              </a:ext>
            </a:extLst>
          </p:cNvPr>
          <p:cNvSpPr>
            <a:spLocks noGrp="1"/>
          </p:cNvSpPr>
          <p:nvPr>
            <p:ph idx="1"/>
          </p:nvPr>
        </p:nvSpPr>
        <p:spPr/>
        <p:txBody>
          <a:bodyPr>
            <a:normAutofit/>
          </a:bodyPr>
          <a:lstStyle/>
          <a:p>
            <a:r>
              <a:rPr lang="en-US" dirty="0"/>
              <a:t>Back to first example, we are </a:t>
            </a:r>
            <a:r>
              <a:rPr lang="en-US" dirty="0" err="1"/>
              <a:t>dependant</a:t>
            </a:r>
            <a:r>
              <a:rPr lang="en-US" dirty="0"/>
              <a:t> on the Triangle class, even with </a:t>
            </a:r>
            <a:r>
              <a:rPr lang="en-US" dirty="0" err="1"/>
              <a:t>getBean</a:t>
            </a:r>
            <a:r>
              <a:rPr lang="en-US" dirty="0"/>
              <a:t>() in order to instantiate the Triangle.</a:t>
            </a:r>
          </a:p>
          <a:p>
            <a:r>
              <a:rPr lang="en-US" dirty="0"/>
              <a:t>We need to be more extensible!</a:t>
            </a:r>
          </a:p>
          <a:p>
            <a:r>
              <a:rPr lang="en-US" dirty="0"/>
              <a:t>This is considered the true power of dependency injection</a:t>
            </a:r>
          </a:p>
        </p:txBody>
      </p:sp>
    </p:spTree>
    <p:extLst>
      <p:ext uri="{BB962C8B-B14F-4D97-AF65-F5344CB8AC3E}">
        <p14:creationId xmlns:p14="http://schemas.microsoft.com/office/powerpoint/2010/main" val="214150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495-1209-4160-AB56-1E594F0D94E2}"/>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F102E42B-5E1C-482A-B265-0347A284042B}"/>
              </a:ext>
            </a:extLst>
          </p:cNvPr>
          <p:cNvSpPr>
            <a:spLocks noGrp="1"/>
          </p:cNvSpPr>
          <p:nvPr>
            <p:ph idx="1"/>
          </p:nvPr>
        </p:nvSpPr>
        <p:spPr/>
        <p:txBody>
          <a:bodyPr/>
          <a:lstStyle/>
          <a:p>
            <a:endParaRPr lang="en-US" dirty="0"/>
          </a:p>
          <a:p>
            <a:r>
              <a:rPr lang="en-US" dirty="0"/>
              <a:t>A way in which you decouple the conventional dependency relationships between objects.</a:t>
            </a:r>
          </a:p>
        </p:txBody>
      </p:sp>
    </p:spTree>
    <p:extLst>
      <p:ext uri="{BB962C8B-B14F-4D97-AF65-F5344CB8AC3E}">
        <p14:creationId xmlns:p14="http://schemas.microsoft.com/office/powerpoint/2010/main" val="1071618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4793-54A2-4522-B48E-AACF302D5C0B}"/>
              </a:ext>
            </a:extLst>
          </p:cNvPr>
          <p:cNvSpPr>
            <a:spLocks noGrp="1"/>
          </p:cNvSpPr>
          <p:nvPr>
            <p:ph type="title"/>
          </p:nvPr>
        </p:nvSpPr>
        <p:spPr/>
        <p:txBody>
          <a:bodyPr/>
          <a:lstStyle/>
          <a:p>
            <a:r>
              <a:rPr lang="en-US" dirty="0"/>
              <a:t>Coding to interfaces (cont.)</a:t>
            </a:r>
          </a:p>
        </p:txBody>
      </p:sp>
      <p:sp>
        <p:nvSpPr>
          <p:cNvPr id="3" name="Content Placeholder 2">
            <a:extLst>
              <a:ext uri="{FF2B5EF4-FFF2-40B4-BE49-F238E27FC236}">
                <a16:creationId xmlns:a16="http://schemas.microsoft.com/office/drawing/2014/main" id="{FF0F482F-DF66-41F8-B128-3D8CFE36EC3C}"/>
              </a:ext>
            </a:extLst>
          </p:cNvPr>
          <p:cNvSpPr>
            <a:spLocks noGrp="1"/>
          </p:cNvSpPr>
          <p:nvPr>
            <p:ph idx="1"/>
          </p:nvPr>
        </p:nvSpPr>
        <p:spPr/>
        <p:txBody>
          <a:bodyPr/>
          <a:lstStyle/>
          <a:p>
            <a:r>
              <a:rPr lang="en-US" dirty="0"/>
              <a:t>Instead of having an instance of the bean directly, you use an interface and not the bean inside the application class.</a:t>
            </a:r>
          </a:p>
          <a:p>
            <a:r>
              <a:rPr lang="en-US" dirty="0"/>
              <a:t>Coding to interfaces enables your code to accept new implementations that wasn’t even there when the code was first created</a:t>
            </a:r>
          </a:p>
          <a:p>
            <a:r>
              <a:rPr lang="en-US" dirty="0"/>
              <a:t>This happens because, you are interested in the methods in the interface itself, not the methods in the individual objects that implements this interface, just change the wiring for the class to use the new implementation</a:t>
            </a:r>
          </a:p>
          <a:p>
            <a:endParaRPr lang="en-US" dirty="0"/>
          </a:p>
        </p:txBody>
      </p:sp>
    </p:spTree>
    <p:extLst>
      <p:ext uri="{BB962C8B-B14F-4D97-AF65-F5344CB8AC3E}">
        <p14:creationId xmlns:p14="http://schemas.microsoft.com/office/powerpoint/2010/main" val="278668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1AEB-1A2A-441A-9061-DD976F3C21AA}"/>
              </a:ext>
            </a:extLst>
          </p:cNvPr>
          <p:cNvSpPr>
            <a:spLocks noGrp="1"/>
          </p:cNvSpPr>
          <p:nvPr>
            <p:ph type="title"/>
          </p:nvPr>
        </p:nvSpPr>
        <p:spPr/>
        <p:txBody>
          <a:bodyPr/>
          <a:lstStyle/>
          <a:p>
            <a:r>
              <a:rPr lang="en-US" dirty="0"/>
              <a:t>Working with annotations</a:t>
            </a:r>
          </a:p>
        </p:txBody>
      </p:sp>
      <p:sp>
        <p:nvSpPr>
          <p:cNvPr id="3" name="Content Placeholder 2">
            <a:extLst>
              <a:ext uri="{FF2B5EF4-FFF2-40B4-BE49-F238E27FC236}">
                <a16:creationId xmlns:a16="http://schemas.microsoft.com/office/drawing/2014/main" id="{A9BBB4D5-4885-467C-BF08-53ADB1702783}"/>
              </a:ext>
            </a:extLst>
          </p:cNvPr>
          <p:cNvSpPr>
            <a:spLocks noGrp="1"/>
          </p:cNvSpPr>
          <p:nvPr>
            <p:ph idx="1"/>
          </p:nvPr>
        </p:nvSpPr>
        <p:spPr/>
        <p:txBody>
          <a:bodyPr/>
          <a:lstStyle/>
          <a:p>
            <a:r>
              <a:rPr lang="en-US" dirty="0"/>
              <a:t>It is a second way of configuring Spring Beans</a:t>
            </a:r>
          </a:p>
          <a:p>
            <a:r>
              <a:rPr lang="en-US" dirty="0"/>
              <a:t>Used to as a markup</a:t>
            </a:r>
          </a:p>
          <a:p>
            <a:r>
              <a:rPr lang="en-US" dirty="0"/>
              <a:t>Spring provides support for annotation based container configuration</a:t>
            </a:r>
          </a:p>
          <a:p>
            <a:r>
              <a:rPr lang="en-US" dirty="0"/>
              <a:t>Example:</a:t>
            </a:r>
          </a:p>
          <a:p>
            <a:pPr lvl="1"/>
            <a:r>
              <a:rPr lang="en-US" dirty="0"/>
              <a:t>In a very large application, you will never know where u might encounter a </a:t>
            </a:r>
            <a:r>
              <a:rPr lang="en-US" dirty="0" err="1"/>
              <a:t>NullPointerException</a:t>
            </a:r>
            <a:r>
              <a:rPr lang="en-US" dirty="0"/>
              <a:t> of a missing dependency.</a:t>
            </a:r>
          </a:p>
          <a:p>
            <a:pPr lvl="1"/>
            <a:r>
              <a:rPr lang="en-US" dirty="0"/>
              <a:t>One way to validate the required dependencies is: @Required</a:t>
            </a:r>
          </a:p>
          <a:p>
            <a:pPr lvl="1"/>
            <a:r>
              <a:rPr lang="en-US" dirty="0"/>
              <a:t>Placed on the setter method of the dependent bean when it is initialized</a:t>
            </a:r>
          </a:p>
          <a:p>
            <a:pPr lvl="1"/>
            <a:r>
              <a:rPr lang="en-US" dirty="0"/>
              <a:t>This will prevent runtime exceptions, the exception will be thrown when the application is initialized</a:t>
            </a:r>
          </a:p>
          <a:p>
            <a:pPr lvl="1"/>
            <a:endParaRPr lang="en-US" dirty="0"/>
          </a:p>
        </p:txBody>
      </p:sp>
    </p:spTree>
    <p:extLst>
      <p:ext uri="{BB962C8B-B14F-4D97-AF65-F5344CB8AC3E}">
        <p14:creationId xmlns:p14="http://schemas.microsoft.com/office/powerpoint/2010/main" val="885706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92BD-5DE4-40AF-8253-3EBB043A5A67}"/>
              </a:ext>
            </a:extLst>
          </p:cNvPr>
          <p:cNvSpPr>
            <a:spLocks noGrp="1"/>
          </p:cNvSpPr>
          <p:nvPr>
            <p:ph type="title"/>
          </p:nvPr>
        </p:nvSpPr>
        <p:spPr/>
        <p:txBody>
          <a:bodyPr/>
          <a:lstStyle/>
          <a:p>
            <a:r>
              <a:rPr lang="en-US" dirty="0"/>
              <a:t>Working with annotations</a:t>
            </a:r>
          </a:p>
        </p:txBody>
      </p:sp>
      <p:sp>
        <p:nvSpPr>
          <p:cNvPr id="3" name="Content Placeholder 2">
            <a:extLst>
              <a:ext uri="{FF2B5EF4-FFF2-40B4-BE49-F238E27FC236}">
                <a16:creationId xmlns:a16="http://schemas.microsoft.com/office/drawing/2014/main" id="{D570FB79-74CF-4D28-937F-89B01C51229F}"/>
              </a:ext>
            </a:extLst>
          </p:cNvPr>
          <p:cNvSpPr>
            <a:spLocks noGrp="1"/>
          </p:cNvSpPr>
          <p:nvPr>
            <p:ph idx="1"/>
          </p:nvPr>
        </p:nvSpPr>
        <p:spPr/>
        <p:txBody>
          <a:bodyPr/>
          <a:lstStyle/>
          <a:p>
            <a:r>
              <a:rPr lang="en-US" dirty="0"/>
              <a:t>Is that all ?</a:t>
            </a:r>
          </a:p>
          <a:p>
            <a:r>
              <a:rPr lang="en-US" dirty="0"/>
              <a:t>No, you need to define a </a:t>
            </a:r>
            <a:r>
              <a:rPr lang="en-US" dirty="0" err="1"/>
              <a:t>BeanPostProcessor</a:t>
            </a:r>
            <a:r>
              <a:rPr lang="en-US" dirty="0"/>
              <a:t>, to check for all these @Required annotations. If it finds a @Required that is not met, a custom exception is thrown at application initialization.</a:t>
            </a:r>
          </a:p>
          <a:p>
            <a:r>
              <a:rPr lang="en-US" dirty="0"/>
              <a:t>You need to set the </a:t>
            </a:r>
            <a:r>
              <a:rPr lang="en-US" dirty="0" err="1"/>
              <a:t>RequiredAnnotationBeanPostProcessor</a:t>
            </a:r>
            <a:r>
              <a:rPr lang="en-US" dirty="0"/>
              <a:t> package in spring.xml</a:t>
            </a:r>
          </a:p>
          <a:p>
            <a:r>
              <a:rPr lang="en-US" dirty="0"/>
              <a:t>What happens is the following exception:</a:t>
            </a:r>
          </a:p>
          <a:p>
            <a:pPr marL="0" indent="0">
              <a:buNone/>
            </a:pPr>
            <a:r>
              <a:rPr lang="en-US" dirty="0"/>
              <a:t>“WARNING: Exception encountered during context initialization”</a:t>
            </a:r>
          </a:p>
        </p:txBody>
      </p:sp>
    </p:spTree>
    <p:extLst>
      <p:ext uri="{BB962C8B-B14F-4D97-AF65-F5344CB8AC3E}">
        <p14:creationId xmlns:p14="http://schemas.microsoft.com/office/powerpoint/2010/main" val="3854877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03D4-4D1C-4E83-9F87-63716DE69538}"/>
              </a:ext>
            </a:extLst>
          </p:cNvPr>
          <p:cNvSpPr>
            <a:spLocks noGrp="1"/>
          </p:cNvSpPr>
          <p:nvPr>
            <p:ph type="title"/>
          </p:nvPr>
        </p:nvSpPr>
        <p:spPr/>
        <p:txBody>
          <a:bodyPr/>
          <a:lstStyle/>
          <a:p>
            <a:r>
              <a:rPr lang="en-US" dirty="0"/>
              <a:t>@</a:t>
            </a:r>
            <a:r>
              <a:rPr lang="en-US" dirty="0" err="1"/>
              <a:t>Autowired</a:t>
            </a:r>
            <a:endParaRPr lang="en-US" dirty="0"/>
          </a:p>
        </p:txBody>
      </p:sp>
      <p:sp>
        <p:nvSpPr>
          <p:cNvPr id="3" name="Content Placeholder 2">
            <a:extLst>
              <a:ext uri="{FF2B5EF4-FFF2-40B4-BE49-F238E27FC236}">
                <a16:creationId xmlns:a16="http://schemas.microsoft.com/office/drawing/2014/main" id="{4B9C7503-5832-4145-9DB0-8BF011437992}"/>
              </a:ext>
            </a:extLst>
          </p:cNvPr>
          <p:cNvSpPr>
            <a:spLocks noGrp="1"/>
          </p:cNvSpPr>
          <p:nvPr>
            <p:ph idx="1"/>
          </p:nvPr>
        </p:nvSpPr>
        <p:spPr/>
        <p:txBody>
          <a:bodyPr/>
          <a:lstStyle/>
          <a:p>
            <a:r>
              <a:rPr lang="en-US" dirty="0" err="1"/>
              <a:t>Autowired</a:t>
            </a:r>
            <a:r>
              <a:rPr lang="en-US" dirty="0"/>
              <a:t> annotation is used to wire up dependencies</a:t>
            </a:r>
          </a:p>
          <a:p>
            <a:r>
              <a:rPr lang="en-US" dirty="0"/>
              <a:t>It is also a markup also, and needs a </a:t>
            </a:r>
            <a:r>
              <a:rPr lang="en-US" dirty="0" err="1"/>
              <a:t>BeanPostProcessor</a:t>
            </a:r>
            <a:r>
              <a:rPr lang="en-US" dirty="0"/>
              <a:t> defined.</a:t>
            </a:r>
          </a:p>
          <a:p>
            <a:r>
              <a:rPr lang="en-US" dirty="0"/>
              <a:t>Try commenting all points &amp; triangle, only center and one point.</a:t>
            </a:r>
          </a:p>
          <a:p>
            <a:r>
              <a:rPr lang="en-US" dirty="0"/>
              <a:t>With multi points, exception thrown, because it cannot choose which point to assign on Circle </a:t>
            </a:r>
            <a:r>
              <a:rPr lang="en-US" dirty="0" err="1"/>
              <a:t>setCenter</a:t>
            </a:r>
            <a:r>
              <a:rPr lang="en-US" dirty="0"/>
              <a:t>() method.</a:t>
            </a:r>
          </a:p>
          <a:p>
            <a:r>
              <a:rPr lang="en-US" dirty="0"/>
              <a:t>Change the name of one point to “center”, works correctly.</a:t>
            </a:r>
          </a:p>
          <a:p>
            <a:r>
              <a:rPr lang="en-US" dirty="0" err="1"/>
              <a:t>Autowire</a:t>
            </a:r>
            <a:r>
              <a:rPr lang="en-US" dirty="0"/>
              <a:t> </a:t>
            </a:r>
            <a:r>
              <a:rPr lang="en-US" dirty="0" err="1"/>
              <a:t>byType</a:t>
            </a:r>
            <a:r>
              <a:rPr lang="en-US" dirty="0"/>
              <a:t> (default)</a:t>
            </a:r>
          </a:p>
          <a:p>
            <a:r>
              <a:rPr lang="en-US" dirty="0" err="1"/>
              <a:t>Autowire</a:t>
            </a:r>
            <a:r>
              <a:rPr lang="en-US" dirty="0"/>
              <a:t> </a:t>
            </a:r>
            <a:r>
              <a:rPr lang="en-US" dirty="0" err="1"/>
              <a:t>byName</a:t>
            </a:r>
            <a:endParaRPr lang="en-US" dirty="0"/>
          </a:p>
          <a:p>
            <a:endParaRPr lang="en-US" dirty="0"/>
          </a:p>
          <a:p>
            <a:endParaRPr lang="en-US" dirty="0"/>
          </a:p>
        </p:txBody>
      </p:sp>
    </p:spTree>
    <p:extLst>
      <p:ext uri="{BB962C8B-B14F-4D97-AF65-F5344CB8AC3E}">
        <p14:creationId xmlns:p14="http://schemas.microsoft.com/office/powerpoint/2010/main" val="416295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6E9C-7399-43E9-A5D0-359E410FB459}"/>
              </a:ext>
            </a:extLst>
          </p:cNvPr>
          <p:cNvSpPr>
            <a:spLocks noGrp="1"/>
          </p:cNvSpPr>
          <p:nvPr>
            <p:ph type="title"/>
          </p:nvPr>
        </p:nvSpPr>
        <p:spPr/>
        <p:txBody>
          <a:bodyPr/>
          <a:lstStyle/>
          <a:p>
            <a:r>
              <a:rPr lang="en-US" dirty="0"/>
              <a:t>@Qualifier	</a:t>
            </a:r>
          </a:p>
        </p:txBody>
      </p:sp>
      <p:sp>
        <p:nvSpPr>
          <p:cNvPr id="3" name="Content Placeholder 2">
            <a:extLst>
              <a:ext uri="{FF2B5EF4-FFF2-40B4-BE49-F238E27FC236}">
                <a16:creationId xmlns:a16="http://schemas.microsoft.com/office/drawing/2014/main" id="{B25843E7-C499-44F3-B1E2-E05E0701AD2A}"/>
              </a:ext>
            </a:extLst>
          </p:cNvPr>
          <p:cNvSpPr>
            <a:spLocks noGrp="1"/>
          </p:cNvSpPr>
          <p:nvPr>
            <p:ph idx="1"/>
          </p:nvPr>
        </p:nvSpPr>
        <p:spPr/>
        <p:txBody>
          <a:bodyPr/>
          <a:lstStyle/>
          <a:p>
            <a:r>
              <a:rPr lang="en-US" dirty="0"/>
              <a:t>it something that I can mention in the bean definition to say that this bean is a circle related bean.</a:t>
            </a:r>
          </a:p>
        </p:txBody>
      </p:sp>
    </p:spTree>
    <p:extLst>
      <p:ext uri="{BB962C8B-B14F-4D97-AF65-F5344CB8AC3E}">
        <p14:creationId xmlns:p14="http://schemas.microsoft.com/office/powerpoint/2010/main" val="2789934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8E55-8069-446F-8A52-19A94115FE9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6FD97B03-1AE7-42FD-85F2-64680899659A}"/>
              </a:ext>
            </a:extLst>
          </p:cNvPr>
          <p:cNvSpPr>
            <a:spLocks noGrp="1"/>
          </p:cNvSpPr>
          <p:nvPr>
            <p:ph idx="1"/>
          </p:nvPr>
        </p:nvSpPr>
        <p:spPr/>
        <p:txBody>
          <a:bodyPr/>
          <a:lstStyle/>
          <a:p>
            <a:r>
              <a:rPr lang="en-US" dirty="0"/>
              <a:t>Use &lt;</a:t>
            </a:r>
            <a:r>
              <a:rPr lang="en-US" dirty="0" err="1"/>
              <a:t>context:annotation-config</a:t>
            </a:r>
            <a:r>
              <a:rPr lang="en-US" dirty="0"/>
              <a:t>&gt; , as it is a handy shortcut for defining all the annotation related </a:t>
            </a:r>
            <a:r>
              <a:rPr lang="en-US" dirty="0" err="1"/>
              <a:t>BeanPostProcessor</a:t>
            </a:r>
            <a:r>
              <a:rPr lang="en-US" dirty="0"/>
              <a:t> configurations, not to define them one by one.</a:t>
            </a:r>
          </a:p>
          <a:p>
            <a:endParaRPr lang="en-US" dirty="0"/>
          </a:p>
        </p:txBody>
      </p:sp>
    </p:spTree>
    <p:extLst>
      <p:ext uri="{BB962C8B-B14F-4D97-AF65-F5344CB8AC3E}">
        <p14:creationId xmlns:p14="http://schemas.microsoft.com/office/powerpoint/2010/main" val="735231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4076-C41C-4C0F-92EF-E5BF8A9AC28A}"/>
              </a:ext>
            </a:extLst>
          </p:cNvPr>
          <p:cNvSpPr>
            <a:spLocks noGrp="1"/>
          </p:cNvSpPr>
          <p:nvPr>
            <p:ph type="title"/>
          </p:nvPr>
        </p:nvSpPr>
        <p:spPr/>
        <p:txBody>
          <a:bodyPr/>
          <a:lstStyle/>
          <a:p>
            <a:r>
              <a:rPr lang="en-US" dirty="0"/>
              <a:t>Some JSR-250 annotations</a:t>
            </a:r>
          </a:p>
        </p:txBody>
      </p:sp>
      <p:sp>
        <p:nvSpPr>
          <p:cNvPr id="3" name="Content Placeholder 2">
            <a:extLst>
              <a:ext uri="{FF2B5EF4-FFF2-40B4-BE49-F238E27FC236}">
                <a16:creationId xmlns:a16="http://schemas.microsoft.com/office/drawing/2014/main" id="{55AEBE69-55ED-403A-97EB-B8355154A274}"/>
              </a:ext>
            </a:extLst>
          </p:cNvPr>
          <p:cNvSpPr>
            <a:spLocks noGrp="1"/>
          </p:cNvSpPr>
          <p:nvPr>
            <p:ph idx="1"/>
          </p:nvPr>
        </p:nvSpPr>
        <p:spPr/>
        <p:txBody>
          <a:bodyPr/>
          <a:lstStyle/>
          <a:p>
            <a:r>
              <a:rPr lang="en-US" dirty="0"/>
              <a:t>JSR: Java Specification Request </a:t>
            </a:r>
          </a:p>
          <a:p>
            <a:r>
              <a:rPr lang="en-US" dirty="0"/>
              <a:t>This defines all the standard annotations that would apply on different technologies and different frameworks</a:t>
            </a:r>
          </a:p>
          <a:p>
            <a:r>
              <a:rPr lang="en-US" dirty="0"/>
              <a:t>@Resource: is another annotation that we can use to inject dependencies into a member variable of a class. It does a standard dependency injection </a:t>
            </a:r>
            <a:r>
              <a:rPr lang="en-US" dirty="0" err="1"/>
              <a:t>byName</a:t>
            </a:r>
            <a:r>
              <a:rPr lang="en-US" dirty="0"/>
              <a:t>.</a:t>
            </a:r>
          </a:p>
          <a:p>
            <a:r>
              <a:rPr lang="en-US" dirty="0"/>
              <a:t>It is a java standard annotation, it is not specific to “spring”</a:t>
            </a:r>
          </a:p>
          <a:p>
            <a:r>
              <a:rPr lang="en-US" dirty="0"/>
              <a:t>@</a:t>
            </a:r>
            <a:r>
              <a:rPr lang="en-US" dirty="0" err="1"/>
              <a:t>PostConstruct</a:t>
            </a:r>
            <a:endParaRPr lang="en-US" dirty="0"/>
          </a:p>
          <a:p>
            <a:r>
              <a:rPr lang="en-US" dirty="0"/>
              <a:t>@</a:t>
            </a:r>
            <a:r>
              <a:rPr lang="en-US" dirty="0" err="1"/>
              <a:t>PreDestroy</a:t>
            </a:r>
            <a:endParaRPr lang="en-US" dirty="0"/>
          </a:p>
        </p:txBody>
      </p:sp>
    </p:spTree>
    <p:extLst>
      <p:ext uri="{BB962C8B-B14F-4D97-AF65-F5344CB8AC3E}">
        <p14:creationId xmlns:p14="http://schemas.microsoft.com/office/powerpoint/2010/main" val="149862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AB04-0D3A-4102-BB6A-30FAB62C3D34}"/>
              </a:ext>
            </a:extLst>
          </p:cNvPr>
          <p:cNvSpPr>
            <a:spLocks noGrp="1"/>
          </p:cNvSpPr>
          <p:nvPr>
            <p:ph type="title"/>
          </p:nvPr>
        </p:nvSpPr>
        <p:spPr/>
        <p:txBody>
          <a:bodyPr/>
          <a:lstStyle/>
          <a:p>
            <a:r>
              <a:rPr lang="en-US" dirty="0"/>
              <a:t>Component and Stereotype Annotations</a:t>
            </a:r>
          </a:p>
        </p:txBody>
      </p:sp>
      <p:sp>
        <p:nvSpPr>
          <p:cNvPr id="3" name="Content Placeholder 2">
            <a:extLst>
              <a:ext uri="{FF2B5EF4-FFF2-40B4-BE49-F238E27FC236}">
                <a16:creationId xmlns:a16="http://schemas.microsoft.com/office/drawing/2014/main" id="{FD962036-A200-4C54-8DCA-29C21E8571AE}"/>
              </a:ext>
            </a:extLst>
          </p:cNvPr>
          <p:cNvSpPr>
            <a:spLocks noGrp="1"/>
          </p:cNvSpPr>
          <p:nvPr>
            <p:ph idx="1"/>
          </p:nvPr>
        </p:nvSpPr>
        <p:spPr/>
        <p:txBody>
          <a:bodyPr>
            <a:normAutofit lnSpcReduction="10000"/>
          </a:bodyPr>
          <a:lstStyle/>
          <a:p>
            <a:r>
              <a:rPr lang="en-US" dirty="0"/>
              <a:t>Spring.xml file can be very large file and be really hard to maintain</a:t>
            </a:r>
          </a:p>
          <a:p>
            <a:r>
              <a:rPr lang="en-US" dirty="0"/>
              <a:t>Is there a way of defining spring beans other than in an xml configuration ?</a:t>
            </a:r>
          </a:p>
          <a:p>
            <a:r>
              <a:rPr lang="en-US" dirty="0"/>
              <a:t>Mark a class as @Component , in order for it to be recognized as a bean.</a:t>
            </a:r>
          </a:p>
          <a:p>
            <a:r>
              <a:rPr lang="en-US" dirty="0"/>
              <a:t>It is equivalent to creating it inside an XML exactly.</a:t>
            </a:r>
          </a:p>
          <a:p>
            <a:r>
              <a:rPr lang="en-US" dirty="0"/>
              <a:t>Disadvantage: check out Point and its meta-data inside the spring.xml.</a:t>
            </a:r>
          </a:p>
          <a:p>
            <a:r>
              <a:rPr lang="en-US" dirty="0"/>
              <a:t>We also, need spring to scan all classes for classes annotated as beans, that’s why we add &lt;</a:t>
            </a:r>
            <a:r>
              <a:rPr lang="en-US" dirty="0" err="1"/>
              <a:t>context:component-scan</a:t>
            </a:r>
            <a:endParaRPr lang="en-US" dirty="0"/>
          </a:p>
        </p:txBody>
      </p:sp>
    </p:spTree>
    <p:extLst>
      <p:ext uri="{BB962C8B-B14F-4D97-AF65-F5344CB8AC3E}">
        <p14:creationId xmlns:p14="http://schemas.microsoft.com/office/powerpoint/2010/main" val="789492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8100-CDA1-4B68-8FE1-C0C1496FF60B}"/>
              </a:ext>
            </a:extLst>
          </p:cNvPr>
          <p:cNvSpPr>
            <a:spLocks noGrp="1"/>
          </p:cNvSpPr>
          <p:nvPr>
            <p:ph type="title"/>
          </p:nvPr>
        </p:nvSpPr>
        <p:spPr/>
        <p:txBody>
          <a:bodyPr/>
          <a:lstStyle/>
          <a:p>
            <a:r>
              <a:rPr lang="en-US" dirty="0"/>
              <a:t>&lt;</a:t>
            </a:r>
            <a:r>
              <a:rPr lang="en-US" dirty="0" err="1"/>
              <a:t>context:component-scan</a:t>
            </a:r>
            <a:endParaRPr lang="en-US" dirty="0"/>
          </a:p>
        </p:txBody>
      </p:sp>
      <p:sp>
        <p:nvSpPr>
          <p:cNvPr id="3" name="Content Placeholder 2">
            <a:extLst>
              <a:ext uri="{FF2B5EF4-FFF2-40B4-BE49-F238E27FC236}">
                <a16:creationId xmlns:a16="http://schemas.microsoft.com/office/drawing/2014/main" id="{BCD574B3-C202-4DAB-9CF2-50C28E34DB8A}"/>
              </a:ext>
            </a:extLst>
          </p:cNvPr>
          <p:cNvSpPr>
            <a:spLocks noGrp="1"/>
          </p:cNvSpPr>
          <p:nvPr>
            <p:ph idx="1"/>
          </p:nvPr>
        </p:nvSpPr>
        <p:spPr/>
        <p:txBody>
          <a:bodyPr/>
          <a:lstStyle/>
          <a:p>
            <a:r>
              <a:rPr lang="en-US" dirty="0"/>
              <a:t>This tag actually searches for some other annotations beside @Component annotation. These annotations are called “Stereotype” annotations.</a:t>
            </a:r>
          </a:p>
          <a:p>
            <a:r>
              <a:rPr lang="en-US" dirty="0"/>
              <a:t>Stereotypes:</a:t>
            </a:r>
          </a:p>
          <a:p>
            <a:pPr lvl="1"/>
            <a:r>
              <a:rPr lang="en-US" dirty="0"/>
              <a:t>When you write enterprise spring applications, you would have some standard some standard spring beans that perform some standard roles. </a:t>
            </a:r>
          </a:p>
          <a:p>
            <a:pPr lvl="1"/>
            <a:r>
              <a:rPr lang="en-US" dirty="0"/>
              <a:t>You would have a data object, service classes, views, controllers,… etc.</a:t>
            </a:r>
          </a:p>
          <a:p>
            <a:pPr lvl="1"/>
            <a:r>
              <a:rPr lang="en-US" dirty="0"/>
              <a:t>All these are stereo typical roles that some spring beans perform in any enterprise application</a:t>
            </a:r>
          </a:p>
          <a:p>
            <a:pPr lvl="1"/>
            <a:r>
              <a:rPr lang="en-US" dirty="0"/>
              <a:t>Spring has some annotations that define a particular bean to do one of those roles.</a:t>
            </a:r>
          </a:p>
        </p:txBody>
      </p:sp>
    </p:spTree>
    <p:extLst>
      <p:ext uri="{BB962C8B-B14F-4D97-AF65-F5344CB8AC3E}">
        <p14:creationId xmlns:p14="http://schemas.microsoft.com/office/powerpoint/2010/main" val="3497624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698B-5420-4D81-91E8-B641EC516A3B}"/>
              </a:ext>
            </a:extLst>
          </p:cNvPr>
          <p:cNvSpPr>
            <a:spLocks noGrp="1"/>
          </p:cNvSpPr>
          <p:nvPr>
            <p:ph type="title"/>
          </p:nvPr>
        </p:nvSpPr>
        <p:spPr/>
        <p:txBody>
          <a:bodyPr/>
          <a:lstStyle/>
          <a:p>
            <a:r>
              <a:rPr lang="en-US" dirty="0"/>
              <a:t>Bean roles</a:t>
            </a:r>
          </a:p>
        </p:txBody>
      </p:sp>
      <p:sp>
        <p:nvSpPr>
          <p:cNvPr id="3" name="Content Placeholder 2">
            <a:extLst>
              <a:ext uri="{FF2B5EF4-FFF2-40B4-BE49-F238E27FC236}">
                <a16:creationId xmlns:a16="http://schemas.microsoft.com/office/drawing/2014/main" id="{26744B0F-1771-4661-8D28-D832DACE890C}"/>
              </a:ext>
            </a:extLst>
          </p:cNvPr>
          <p:cNvSpPr>
            <a:spLocks noGrp="1"/>
          </p:cNvSpPr>
          <p:nvPr>
            <p:ph idx="1"/>
          </p:nvPr>
        </p:nvSpPr>
        <p:spPr/>
        <p:txBody>
          <a:bodyPr/>
          <a:lstStyle/>
          <a:p>
            <a:r>
              <a:rPr lang="en-US" dirty="0"/>
              <a:t>@Service</a:t>
            </a:r>
          </a:p>
          <a:p>
            <a:r>
              <a:rPr lang="en-US" dirty="0"/>
              <a:t>@Repository</a:t>
            </a:r>
          </a:p>
          <a:p>
            <a:r>
              <a:rPr lang="en-US" dirty="0"/>
              <a:t>@Controller</a:t>
            </a:r>
          </a:p>
          <a:p>
            <a:r>
              <a:rPr lang="en-US" dirty="0"/>
              <a:t>@Component</a:t>
            </a:r>
          </a:p>
        </p:txBody>
      </p:sp>
    </p:spTree>
    <p:extLst>
      <p:ext uri="{BB962C8B-B14F-4D97-AF65-F5344CB8AC3E}">
        <p14:creationId xmlns:p14="http://schemas.microsoft.com/office/powerpoint/2010/main" val="297781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2E72-9C55-4AD8-898E-A991BC1CFE2E}"/>
              </a:ext>
            </a:extLst>
          </p:cNvPr>
          <p:cNvSpPr>
            <a:spLocks noGrp="1"/>
          </p:cNvSpPr>
          <p:nvPr>
            <p:ph type="title"/>
          </p:nvPr>
        </p:nvSpPr>
        <p:spPr/>
        <p:txBody>
          <a:bodyPr/>
          <a:lstStyle/>
          <a:p>
            <a:r>
              <a:rPr lang="en-US" dirty="0"/>
              <a:t>A Drawing Application</a:t>
            </a:r>
          </a:p>
        </p:txBody>
      </p:sp>
      <p:sp>
        <p:nvSpPr>
          <p:cNvPr id="3" name="Content Placeholder 2">
            <a:extLst>
              <a:ext uri="{FF2B5EF4-FFF2-40B4-BE49-F238E27FC236}">
                <a16:creationId xmlns:a16="http://schemas.microsoft.com/office/drawing/2014/main" id="{3863869F-DFBE-4CF2-87DD-648D052043A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064F7808-78FF-4F64-8C82-B9AB92AD1FF9}"/>
              </a:ext>
            </a:extLst>
          </p:cNvPr>
          <p:cNvSpPr/>
          <p:nvPr/>
        </p:nvSpPr>
        <p:spPr>
          <a:xfrm>
            <a:off x="1326776" y="2187388"/>
            <a:ext cx="1990165" cy="2904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Circle</a:t>
            </a:r>
          </a:p>
          <a:p>
            <a:pPr algn="ctr"/>
            <a:endParaRPr lang="en-US" dirty="0"/>
          </a:p>
          <a:p>
            <a:pPr algn="ctr"/>
            <a:endParaRPr lang="en-US" dirty="0"/>
          </a:p>
          <a:p>
            <a:pPr algn="ctr"/>
            <a:r>
              <a:rPr lang="en-US" dirty="0"/>
              <a:t>draw()</a:t>
            </a:r>
          </a:p>
        </p:txBody>
      </p:sp>
      <p:sp>
        <p:nvSpPr>
          <p:cNvPr id="5" name="Rectangle 4">
            <a:extLst>
              <a:ext uri="{FF2B5EF4-FFF2-40B4-BE49-F238E27FC236}">
                <a16:creationId xmlns:a16="http://schemas.microsoft.com/office/drawing/2014/main" id="{BE1B4699-8267-4C77-AE1C-64268375F909}"/>
              </a:ext>
            </a:extLst>
          </p:cNvPr>
          <p:cNvSpPr/>
          <p:nvPr/>
        </p:nvSpPr>
        <p:spPr>
          <a:xfrm>
            <a:off x="9036425" y="2169459"/>
            <a:ext cx="2008094" cy="292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Triangle</a:t>
            </a:r>
          </a:p>
          <a:p>
            <a:pPr algn="ctr"/>
            <a:endParaRPr lang="en-US" u="sng" dirty="0"/>
          </a:p>
          <a:p>
            <a:pPr algn="ctr"/>
            <a:endParaRPr lang="en-US" u="sng" dirty="0"/>
          </a:p>
          <a:p>
            <a:pPr algn="ctr"/>
            <a:r>
              <a:rPr lang="en-US" dirty="0"/>
              <a:t>draw()</a:t>
            </a:r>
          </a:p>
        </p:txBody>
      </p:sp>
      <p:sp>
        <p:nvSpPr>
          <p:cNvPr id="6" name="Rectangle 5">
            <a:extLst>
              <a:ext uri="{FF2B5EF4-FFF2-40B4-BE49-F238E27FC236}">
                <a16:creationId xmlns:a16="http://schemas.microsoft.com/office/drawing/2014/main" id="{1730CCE0-1B00-4C7D-BC5C-45C4D4D793BC}"/>
              </a:ext>
            </a:extLst>
          </p:cNvPr>
          <p:cNvSpPr/>
          <p:nvPr/>
        </p:nvSpPr>
        <p:spPr>
          <a:xfrm>
            <a:off x="4249271" y="2707341"/>
            <a:ext cx="4213411" cy="2528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Application Class</a:t>
            </a:r>
          </a:p>
          <a:p>
            <a:endParaRPr lang="en-US" u="sng" dirty="0"/>
          </a:p>
          <a:p>
            <a:endParaRPr lang="en-US" u="sng" dirty="0"/>
          </a:p>
          <a:p>
            <a:endParaRPr lang="en-US" u="sng" dirty="0"/>
          </a:p>
          <a:p>
            <a:r>
              <a:rPr lang="en-US" dirty="0"/>
              <a:t>Triangle t = new Triangle();</a:t>
            </a:r>
          </a:p>
          <a:p>
            <a:r>
              <a:rPr lang="en-US" dirty="0" err="1"/>
              <a:t>t.draw</a:t>
            </a:r>
            <a:r>
              <a:rPr lang="en-US" dirty="0"/>
              <a:t>();</a:t>
            </a:r>
          </a:p>
          <a:p>
            <a:endParaRPr lang="en-US" dirty="0"/>
          </a:p>
          <a:p>
            <a:r>
              <a:rPr lang="en-US" dirty="0"/>
              <a:t>Circle c = new Circle();</a:t>
            </a:r>
          </a:p>
          <a:p>
            <a:r>
              <a:rPr lang="en-US" dirty="0" err="1"/>
              <a:t>c.draw</a:t>
            </a:r>
            <a:r>
              <a:rPr lang="en-US" dirty="0"/>
              <a:t>();</a:t>
            </a:r>
          </a:p>
        </p:txBody>
      </p:sp>
    </p:spTree>
    <p:extLst>
      <p:ext uri="{BB962C8B-B14F-4D97-AF65-F5344CB8AC3E}">
        <p14:creationId xmlns:p14="http://schemas.microsoft.com/office/powerpoint/2010/main" val="2311862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E5ED-38A9-42C0-B8F9-3BD02E49FF79}"/>
              </a:ext>
            </a:extLst>
          </p:cNvPr>
          <p:cNvSpPr>
            <a:spLocks noGrp="1"/>
          </p:cNvSpPr>
          <p:nvPr>
            <p:ph type="title"/>
          </p:nvPr>
        </p:nvSpPr>
        <p:spPr/>
        <p:txBody>
          <a:bodyPr/>
          <a:lstStyle/>
          <a:p>
            <a:r>
              <a:rPr lang="en-US" dirty="0" err="1"/>
              <a:t>ApplicationContext</a:t>
            </a:r>
            <a:r>
              <a:rPr lang="en-US" dirty="0"/>
              <a:t> additional functionalities</a:t>
            </a:r>
          </a:p>
        </p:txBody>
      </p:sp>
      <p:sp>
        <p:nvSpPr>
          <p:cNvPr id="3" name="Content Placeholder 2">
            <a:extLst>
              <a:ext uri="{FF2B5EF4-FFF2-40B4-BE49-F238E27FC236}">
                <a16:creationId xmlns:a16="http://schemas.microsoft.com/office/drawing/2014/main" id="{F2A17422-C34A-4A4F-8630-9F5B7D08606F}"/>
              </a:ext>
            </a:extLst>
          </p:cNvPr>
          <p:cNvSpPr>
            <a:spLocks noGrp="1"/>
          </p:cNvSpPr>
          <p:nvPr>
            <p:ph idx="1"/>
          </p:nvPr>
        </p:nvSpPr>
        <p:spPr/>
        <p:txBody>
          <a:bodyPr/>
          <a:lstStyle/>
          <a:p>
            <a:r>
              <a:rPr lang="en-US" dirty="0"/>
              <a:t>Support for messaging and internationalization</a:t>
            </a:r>
          </a:p>
          <a:p>
            <a:r>
              <a:rPr lang="en-US" dirty="0"/>
              <a:t>Tips:</a:t>
            </a:r>
          </a:p>
          <a:p>
            <a:pPr lvl="1"/>
            <a:r>
              <a:rPr lang="en-US" dirty="0"/>
              <a:t>Don’t set your messages hardcoded in the application. Rather, Set all messages in one property file</a:t>
            </a:r>
          </a:p>
          <a:p>
            <a:r>
              <a:rPr lang="en-US" dirty="0"/>
              <a:t>You need to define a </a:t>
            </a:r>
            <a:r>
              <a:rPr lang="en-US" dirty="0" err="1"/>
              <a:t>MessageSource</a:t>
            </a:r>
            <a:r>
              <a:rPr lang="en-US" dirty="0"/>
              <a:t> in spring.xml</a:t>
            </a:r>
          </a:p>
          <a:p>
            <a:r>
              <a:rPr lang="en-US" dirty="0"/>
              <a:t>Now, how can we get this message inside a particular bean ?</a:t>
            </a:r>
          </a:p>
          <a:p>
            <a:endParaRPr lang="en-US" dirty="0"/>
          </a:p>
        </p:txBody>
      </p:sp>
    </p:spTree>
    <p:extLst>
      <p:ext uri="{BB962C8B-B14F-4D97-AF65-F5344CB8AC3E}">
        <p14:creationId xmlns:p14="http://schemas.microsoft.com/office/powerpoint/2010/main" val="2798253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2FA7-FC4A-4655-97BD-3BF69D0031B4}"/>
              </a:ext>
            </a:extLst>
          </p:cNvPr>
          <p:cNvSpPr>
            <a:spLocks noGrp="1"/>
          </p:cNvSpPr>
          <p:nvPr>
            <p:ph type="title"/>
          </p:nvPr>
        </p:nvSpPr>
        <p:spPr/>
        <p:txBody>
          <a:bodyPr/>
          <a:lstStyle/>
          <a:p>
            <a:r>
              <a:rPr lang="en-US" dirty="0" err="1"/>
              <a:t>ApplicationContext</a:t>
            </a:r>
            <a:r>
              <a:rPr lang="en-US" dirty="0"/>
              <a:t> additional functionalities Cont.</a:t>
            </a:r>
          </a:p>
        </p:txBody>
      </p:sp>
      <p:sp>
        <p:nvSpPr>
          <p:cNvPr id="3" name="Content Placeholder 2">
            <a:extLst>
              <a:ext uri="{FF2B5EF4-FFF2-40B4-BE49-F238E27FC236}">
                <a16:creationId xmlns:a16="http://schemas.microsoft.com/office/drawing/2014/main" id="{C3413A0F-10F6-43EA-B6AD-8A2D5EDC77F8}"/>
              </a:ext>
            </a:extLst>
          </p:cNvPr>
          <p:cNvSpPr>
            <a:spLocks noGrp="1"/>
          </p:cNvSpPr>
          <p:nvPr>
            <p:ph idx="1"/>
          </p:nvPr>
        </p:nvSpPr>
        <p:spPr/>
        <p:txBody>
          <a:bodyPr/>
          <a:lstStyle/>
          <a:p>
            <a:r>
              <a:rPr lang="en-US" dirty="0"/>
              <a:t>Dependency injection is the answer</a:t>
            </a:r>
          </a:p>
          <a:p>
            <a:r>
              <a:rPr lang="en-US" dirty="0" err="1"/>
              <a:t>Context.</a:t>
            </a:r>
            <a:r>
              <a:rPr lang="en-US" dirty="0" err="1">
                <a:highlight>
                  <a:srgbClr val="FFFF00"/>
                </a:highlight>
              </a:rPr>
              <a:t>getMessage</a:t>
            </a:r>
            <a:r>
              <a:rPr lang="en-US" dirty="0">
                <a:highlight>
                  <a:srgbClr val="FFFF00"/>
                </a:highlight>
              </a:rPr>
              <a:t>()  </a:t>
            </a:r>
            <a:r>
              <a:rPr lang="en-US" dirty="0"/>
              <a:t>is an implementation of the </a:t>
            </a:r>
            <a:r>
              <a:rPr lang="en-US" dirty="0" err="1"/>
              <a:t>MessageSource</a:t>
            </a:r>
            <a:r>
              <a:rPr lang="en-US" dirty="0"/>
              <a:t> Interface.</a:t>
            </a:r>
          </a:p>
          <a:p>
            <a:r>
              <a:rPr lang="en-US" dirty="0"/>
              <a:t>What we can do, is “Inject” </a:t>
            </a:r>
            <a:r>
              <a:rPr lang="en-US" dirty="0" err="1"/>
              <a:t>messageSource</a:t>
            </a:r>
            <a:r>
              <a:rPr lang="en-US" dirty="0"/>
              <a:t> defined in the xml, into Circle class.</a:t>
            </a:r>
          </a:p>
        </p:txBody>
      </p:sp>
    </p:spTree>
    <p:extLst>
      <p:ext uri="{BB962C8B-B14F-4D97-AF65-F5344CB8AC3E}">
        <p14:creationId xmlns:p14="http://schemas.microsoft.com/office/powerpoint/2010/main" val="2463528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2B79-180A-49B0-92B3-11DB31C44CC4}"/>
              </a:ext>
            </a:extLst>
          </p:cNvPr>
          <p:cNvSpPr>
            <a:spLocks noGrp="1"/>
          </p:cNvSpPr>
          <p:nvPr>
            <p:ph type="title"/>
          </p:nvPr>
        </p:nvSpPr>
        <p:spPr/>
        <p:txBody>
          <a:bodyPr/>
          <a:lstStyle/>
          <a:p>
            <a:r>
              <a:rPr lang="en-US" dirty="0" err="1"/>
              <a:t>ApplicationContext</a:t>
            </a:r>
            <a:r>
              <a:rPr lang="en-US" dirty="0"/>
              <a:t> additional functionalities</a:t>
            </a:r>
          </a:p>
        </p:txBody>
      </p:sp>
      <p:sp>
        <p:nvSpPr>
          <p:cNvPr id="3" name="Content Placeholder 2">
            <a:extLst>
              <a:ext uri="{FF2B5EF4-FFF2-40B4-BE49-F238E27FC236}">
                <a16:creationId xmlns:a16="http://schemas.microsoft.com/office/drawing/2014/main" id="{2C6FB7B4-84BF-44E7-8239-69FD189238EF}"/>
              </a:ext>
            </a:extLst>
          </p:cNvPr>
          <p:cNvSpPr>
            <a:spLocks noGrp="1"/>
          </p:cNvSpPr>
          <p:nvPr>
            <p:ph idx="1"/>
          </p:nvPr>
        </p:nvSpPr>
        <p:spPr/>
        <p:txBody>
          <a:bodyPr/>
          <a:lstStyle/>
          <a:p>
            <a:r>
              <a:rPr lang="en-US" dirty="0"/>
              <a:t>Event Handling</a:t>
            </a:r>
          </a:p>
          <a:p>
            <a:r>
              <a:rPr lang="en-US" dirty="0"/>
              <a:t>There are three core components(for any event handling):</a:t>
            </a:r>
          </a:p>
          <a:p>
            <a:pPr marL="914400" lvl="1" indent="-457200">
              <a:buFont typeface="+mj-lt"/>
              <a:buAutoNum type="arabicPeriod"/>
            </a:pPr>
            <a:r>
              <a:rPr lang="en-US" dirty="0"/>
              <a:t>Event Publisher (entity which publish event)</a:t>
            </a:r>
          </a:p>
          <a:p>
            <a:pPr marL="914400" lvl="1" indent="-457200">
              <a:buFont typeface="+mj-lt"/>
              <a:buAutoNum type="arabicPeriod"/>
            </a:pPr>
            <a:r>
              <a:rPr lang="en-US" dirty="0"/>
              <a:t>Event Listener (entity which listens to event)</a:t>
            </a:r>
          </a:p>
          <a:p>
            <a:pPr marL="914400" lvl="1" indent="-457200">
              <a:buFont typeface="+mj-lt"/>
              <a:buAutoNum type="arabicPeriod"/>
            </a:pPr>
            <a:r>
              <a:rPr lang="en-US" dirty="0"/>
              <a:t>Event (itself, class that contains information about the event)</a:t>
            </a:r>
          </a:p>
          <a:p>
            <a:r>
              <a:rPr lang="en-US" dirty="0"/>
              <a:t>There are interfaces in </a:t>
            </a:r>
            <a:r>
              <a:rPr lang="en-US" dirty="0" err="1"/>
              <a:t>springframework</a:t>
            </a:r>
            <a:r>
              <a:rPr lang="en-US" dirty="0"/>
              <a:t> for these three.</a:t>
            </a:r>
          </a:p>
          <a:p>
            <a:endParaRPr lang="en-US" dirty="0"/>
          </a:p>
        </p:txBody>
      </p:sp>
    </p:spTree>
    <p:extLst>
      <p:ext uri="{BB962C8B-B14F-4D97-AF65-F5344CB8AC3E}">
        <p14:creationId xmlns:p14="http://schemas.microsoft.com/office/powerpoint/2010/main" val="1286874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A9A0-E402-49E6-8A97-4A31CBE66C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7FB1CC-A8E8-4333-9116-C61D2DFA8061}"/>
              </a:ext>
            </a:extLst>
          </p:cNvPr>
          <p:cNvSpPr>
            <a:spLocks noGrp="1"/>
          </p:cNvSpPr>
          <p:nvPr>
            <p:ph idx="1"/>
          </p:nvPr>
        </p:nvSpPr>
        <p:spPr/>
        <p:txBody>
          <a:bodyPr/>
          <a:lstStyle/>
          <a:p>
            <a:r>
              <a:rPr lang="en-US" dirty="0"/>
              <a:t>Lets start by writing a class that listens to all the spring events that are published</a:t>
            </a:r>
          </a:p>
          <a:p>
            <a:r>
              <a:rPr lang="en-US" dirty="0"/>
              <a:t>Create your own event by extending </a:t>
            </a:r>
            <a:r>
              <a:rPr lang="en-US" dirty="0" err="1"/>
              <a:t>ApplicationEvent</a:t>
            </a:r>
            <a:r>
              <a:rPr lang="en-US" dirty="0"/>
              <a:t>. For now, just override the </a:t>
            </a:r>
            <a:r>
              <a:rPr lang="en-US" dirty="0" err="1"/>
              <a:t>toString</a:t>
            </a:r>
            <a:r>
              <a:rPr lang="en-US" dirty="0"/>
              <a:t>() method</a:t>
            </a:r>
          </a:p>
          <a:p>
            <a:r>
              <a:rPr lang="en-US" dirty="0"/>
              <a:t>In order to publish this event,  implement </a:t>
            </a:r>
            <a:r>
              <a:rPr lang="en-US" dirty="0" err="1"/>
              <a:t>ApplciationEventPublisher</a:t>
            </a:r>
            <a:r>
              <a:rPr lang="en-US" dirty="0"/>
              <a:t> inside Circle class.</a:t>
            </a:r>
          </a:p>
          <a:p>
            <a:r>
              <a:rPr lang="en-US" dirty="0"/>
              <a:t>But, how does this value (publisher) gets set ?</a:t>
            </a:r>
          </a:p>
          <a:p>
            <a:r>
              <a:rPr lang="en-US" dirty="0"/>
              <a:t>We have to ask spring to set the publisher correctly</a:t>
            </a:r>
          </a:p>
        </p:txBody>
      </p:sp>
    </p:spTree>
    <p:extLst>
      <p:ext uri="{BB962C8B-B14F-4D97-AF65-F5344CB8AC3E}">
        <p14:creationId xmlns:p14="http://schemas.microsoft.com/office/powerpoint/2010/main" val="1702269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E021-0927-4398-B4A7-E40BE5A5A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9ACA15-3AD4-4385-9C0E-74A222F8A3AE}"/>
              </a:ext>
            </a:extLst>
          </p:cNvPr>
          <p:cNvSpPr>
            <a:spLocks noGrp="1"/>
          </p:cNvSpPr>
          <p:nvPr>
            <p:ph idx="1"/>
          </p:nvPr>
        </p:nvSpPr>
        <p:spPr/>
        <p:txBody>
          <a:bodyPr/>
          <a:lstStyle/>
          <a:p>
            <a:r>
              <a:rPr lang="en-US" dirty="0"/>
              <a:t>The class using the </a:t>
            </a:r>
            <a:r>
              <a:rPr lang="en-US" dirty="0" err="1"/>
              <a:t>ApplicationEventPublisher</a:t>
            </a:r>
            <a:r>
              <a:rPr lang="en-US" dirty="0"/>
              <a:t> must implement </a:t>
            </a:r>
            <a:r>
              <a:rPr lang="en-US" dirty="0" err="1"/>
              <a:t>ApplicationEventPublisherAware</a:t>
            </a:r>
            <a:endParaRPr lang="en-US" dirty="0"/>
          </a:p>
          <a:p>
            <a:r>
              <a:rPr lang="en-US" dirty="0"/>
              <a:t>This tells spring that I need a handler here in the Circle class to be able to publish events. When Spring container sees any beans that have implemented </a:t>
            </a:r>
            <a:r>
              <a:rPr lang="en-US" dirty="0" err="1"/>
              <a:t>ApplicationEventPublisherAware</a:t>
            </a:r>
            <a:r>
              <a:rPr lang="en-US" dirty="0"/>
              <a:t> interface, then it provides the publisher object to such beans.</a:t>
            </a:r>
          </a:p>
          <a:p>
            <a:endParaRPr lang="en-US" dirty="0"/>
          </a:p>
        </p:txBody>
      </p:sp>
    </p:spTree>
    <p:extLst>
      <p:ext uri="{BB962C8B-B14F-4D97-AF65-F5344CB8AC3E}">
        <p14:creationId xmlns:p14="http://schemas.microsoft.com/office/powerpoint/2010/main" val="1464273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7DEC-21A8-488F-9A0F-79F7624798B5}"/>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09C26D69-6E1B-45D2-A9A5-BA2743AF948A}"/>
              </a:ext>
            </a:extLst>
          </p:cNvPr>
          <p:cNvSpPr>
            <a:spLocks noGrp="1"/>
          </p:cNvSpPr>
          <p:nvPr>
            <p:ph idx="1"/>
          </p:nvPr>
        </p:nvSpPr>
        <p:spPr>
          <a:xfrm>
            <a:off x="838200" y="1825625"/>
            <a:ext cx="10515600" cy="4351338"/>
          </a:xfrm>
        </p:spPr>
        <p:txBody>
          <a:bodyPr/>
          <a:lstStyle/>
          <a:p>
            <a:r>
              <a:rPr lang="en-US" altLang="en-US" b="1" dirty="0">
                <a:solidFill>
                  <a:srgbClr val="000080"/>
                </a:solidFill>
                <a:latin typeface="Courier New" panose="02070309020205020404" pitchFamily="49" charset="0"/>
                <a:cs typeface="Courier New" panose="02070309020205020404" pitchFamily="49" charset="0"/>
              </a:rPr>
              <a:t>public void </a:t>
            </a:r>
            <a:r>
              <a:rPr lang="en-US" altLang="en-US" dirty="0" err="1">
                <a:solidFill>
                  <a:srgbClr val="000000"/>
                </a:solidFill>
                <a:latin typeface="Courier New" panose="02070309020205020404" pitchFamily="49" charset="0"/>
                <a:cs typeface="Courier New" panose="02070309020205020404" pitchFamily="49" charset="0"/>
              </a:rPr>
              <a:t>setApplicationEventPublisher</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ApplicationEventPublisher</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applicationEventPublisher</a:t>
            </a:r>
            <a:r>
              <a:rPr lang="en-US" altLang="en-US" dirty="0">
                <a:solidFill>
                  <a:srgbClr val="000000"/>
                </a:solidFill>
                <a:latin typeface="Courier New" panose="02070309020205020404" pitchFamily="49" charset="0"/>
                <a:cs typeface="Courier New" panose="02070309020205020404" pitchFamily="49" charset="0"/>
              </a:rPr>
              <a:t>)</a:t>
            </a:r>
          </a:p>
          <a:p>
            <a:r>
              <a:rPr lang="en-US" dirty="0"/>
              <a:t>This </a:t>
            </a:r>
            <a:r>
              <a:rPr lang="en-US" altLang="en-US" dirty="0" err="1">
                <a:solidFill>
                  <a:srgbClr val="000000"/>
                </a:solidFill>
                <a:latin typeface="Courier New" panose="02070309020205020404" pitchFamily="49" charset="0"/>
                <a:cs typeface="Courier New" panose="02070309020205020404" pitchFamily="49" charset="0"/>
              </a:rPr>
              <a:t>applicationEventPublisher</a:t>
            </a:r>
            <a:r>
              <a:rPr lang="en-US" altLang="en-US" dirty="0">
                <a:solidFill>
                  <a:srgbClr val="000000"/>
                </a:solidFill>
                <a:latin typeface="Courier New" panose="02070309020205020404" pitchFamily="49" charset="0"/>
                <a:cs typeface="Courier New" panose="02070309020205020404" pitchFamily="49" charset="0"/>
              </a:rPr>
              <a:t> is actually the </a:t>
            </a:r>
            <a:r>
              <a:rPr lang="en-US" altLang="en-US" dirty="0" err="1">
                <a:solidFill>
                  <a:srgbClr val="000000"/>
                </a:solidFill>
                <a:latin typeface="Courier New" panose="02070309020205020404" pitchFamily="49" charset="0"/>
                <a:cs typeface="Courier New" panose="02070309020205020404" pitchFamily="49" charset="0"/>
              </a:rPr>
              <a:t>ApplicationContext</a:t>
            </a:r>
            <a:r>
              <a:rPr lang="en-US" altLang="en-US" dirty="0">
                <a:solidFill>
                  <a:srgbClr val="000000"/>
                </a:solidFill>
                <a:latin typeface="Courier New" panose="02070309020205020404" pitchFamily="49" charset="0"/>
                <a:cs typeface="Courier New" panose="02070309020205020404" pitchFamily="49" charset="0"/>
              </a:rPr>
              <a:t> itself!</a:t>
            </a:r>
          </a:p>
          <a:p>
            <a:r>
              <a:rPr lang="en-US" dirty="0"/>
              <a:t>The </a:t>
            </a:r>
            <a:r>
              <a:rPr lang="en-US" dirty="0" err="1"/>
              <a:t>applicationContext</a:t>
            </a:r>
            <a:r>
              <a:rPr lang="en-US" dirty="0"/>
              <a:t> is an object that implements </a:t>
            </a:r>
            <a:r>
              <a:rPr lang="en-US" dirty="0" err="1"/>
              <a:t>ApplicationEventPublisher</a:t>
            </a:r>
            <a:r>
              <a:rPr lang="en-US" dirty="0"/>
              <a:t>. When we do </a:t>
            </a:r>
            <a:r>
              <a:rPr lang="en-US" dirty="0" err="1"/>
              <a:t>publisher.pubblishEvent</a:t>
            </a:r>
            <a:r>
              <a:rPr lang="en-US" dirty="0"/>
              <a:t>() we actually calling context’s </a:t>
            </a:r>
            <a:r>
              <a:rPr lang="en-US" dirty="0" err="1"/>
              <a:t>publishEvent</a:t>
            </a:r>
            <a:r>
              <a:rPr lang="en-US" dirty="0"/>
              <a:t> method. </a:t>
            </a:r>
          </a:p>
          <a:p>
            <a:endParaRPr lang="en-US" dirty="0"/>
          </a:p>
        </p:txBody>
      </p:sp>
    </p:spTree>
    <p:extLst>
      <p:ext uri="{BB962C8B-B14F-4D97-AF65-F5344CB8AC3E}">
        <p14:creationId xmlns:p14="http://schemas.microsoft.com/office/powerpoint/2010/main" val="164739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5F87-3F67-4CDC-9822-B97CAF976954}"/>
              </a:ext>
            </a:extLst>
          </p:cNvPr>
          <p:cNvSpPr>
            <a:spLocks noGrp="1"/>
          </p:cNvSpPr>
          <p:nvPr>
            <p:ph type="title"/>
          </p:nvPr>
        </p:nvSpPr>
        <p:spPr/>
        <p:txBody>
          <a:bodyPr/>
          <a:lstStyle/>
          <a:p>
            <a:r>
              <a:rPr lang="en-US" dirty="0"/>
              <a:t>Using Polymorphism</a:t>
            </a:r>
          </a:p>
        </p:txBody>
      </p:sp>
      <p:sp>
        <p:nvSpPr>
          <p:cNvPr id="3" name="Content Placeholder 2">
            <a:extLst>
              <a:ext uri="{FF2B5EF4-FFF2-40B4-BE49-F238E27FC236}">
                <a16:creationId xmlns:a16="http://schemas.microsoft.com/office/drawing/2014/main" id="{501F3240-0853-4C23-9891-A8E6B22AC5F0}"/>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91B3145-B569-4786-8530-28EEA38772E1}"/>
              </a:ext>
            </a:extLst>
          </p:cNvPr>
          <p:cNvSpPr/>
          <p:nvPr/>
        </p:nvSpPr>
        <p:spPr>
          <a:xfrm>
            <a:off x="1476935" y="2133600"/>
            <a:ext cx="1344706"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Shape</a:t>
            </a:r>
          </a:p>
          <a:p>
            <a:pPr algn="ctr"/>
            <a:endParaRPr lang="en-US" u="sng" dirty="0"/>
          </a:p>
          <a:p>
            <a:pPr algn="ctr"/>
            <a:endParaRPr lang="en-US" u="sng" dirty="0"/>
          </a:p>
          <a:p>
            <a:pPr algn="ctr"/>
            <a:r>
              <a:rPr lang="en-US" dirty="0"/>
              <a:t>draw()</a:t>
            </a:r>
          </a:p>
        </p:txBody>
      </p:sp>
      <p:sp>
        <p:nvSpPr>
          <p:cNvPr id="5" name="Rectangle 4">
            <a:extLst>
              <a:ext uri="{FF2B5EF4-FFF2-40B4-BE49-F238E27FC236}">
                <a16:creationId xmlns:a16="http://schemas.microsoft.com/office/drawing/2014/main" id="{93D5A73D-13FC-4538-81F1-F64D87088518}"/>
              </a:ext>
            </a:extLst>
          </p:cNvPr>
          <p:cNvSpPr/>
          <p:nvPr/>
        </p:nvSpPr>
        <p:spPr>
          <a:xfrm>
            <a:off x="812426" y="4392704"/>
            <a:ext cx="1277471"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Triangle</a:t>
            </a:r>
          </a:p>
          <a:p>
            <a:pPr algn="ctr"/>
            <a:endParaRPr lang="en-US" u="sng" dirty="0"/>
          </a:p>
          <a:p>
            <a:pPr algn="ctr"/>
            <a:endParaRPr lang="en-US" u="sng" dirty="0"/>
          </a:p>
          <a:p>
            <a:pPr algn="ctr"/>
            <a:r>
              <a:rPr lang="en-US" dirty="0"/>
              <a:t>draw()</a:t>
            </a:r>
          </a:p>
        </p:txBody>
      </p:sp>
      <p:sp>
        <p:nvSpPr>
          <p:cNvPr id="6" name="Rectangle 5">
            <a:extLst>
              <a:ext uri="{FF2B5EF4-FFF2-40B4-BE49-F238E27FC236}">
                <a16:creationId xmlns:a16="http://schemas.microsoft.com/office/drawing/2014/main" id="{6A1E3DBD-08A7-4FDF-B893-91F65BB3D7E8}"/>
              </a:ext>
            </a:extLst>
          </p:cNvPr>
          <p:cNvSpPr/>
          <p:nvPr/>
        </p:nvSpPr>
        <p:spPr>
          <a:xfrm>
            <a:off x="2398058" y="4392705"/>
            <a:ext cx="1277471" cy="143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Circle</a:t>
            </a:r>
          </a:p>
          <a:p>
            <a:pPr algn="ctr"/>
            <a:endParaRPr lang="en-US" u="sng" dirty="0"/>
          </a:p>
          <a:p>
            <a:pPr algn="ctr"/>
            <a:endParaRPr lang="en-US" u="sng" dirty="0"/>
          </a:p>
          <a:p>
            <a:pPr algn="ctr"/>
            <a:r>
              <a:rPr lang="en-US" dirty="0"/>
              <a:t>draw()</a:t>
            </a:r>
          </a:p>
        </p:txBody>
      </p:sp>
      <p:sp>
        <p:nvSpPr>
          <p:cNvPr id="7" name="Rectangle 6">
            <a:extLst>
              <a:ext uri="{FF2B5EF4-FFF2-40B4-BE49-F238E27FC236}">
                <a16:creationId xmlns:a16="http://schemas.microsoft.com/office/drawing/2014/main" id="{54812F53-D582-43FB-8B5A-49F844C45D69}"/>
              </a:ext>
            </a:extLst>
          </p:cNvPr>
          <p:cNvSpPr/>
          <p:nvPr/>
        </p:nvSpPr>
        <p:spPr>
          <a:xfrm>
            <a:off x="4930588" y="2133600"/>
            <a:ext cx="5593977" cy="2976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Application Class:</a:t>
            </a:r>
          </a:p>
          <a:p>
            <a:endParaRPr lang="en-US" u="sng" dirty="0"/>
          </a:p>
          <a:p>
            <a:endParaRPr lang="en-US" u="sng" dirty="0"/>
          </a:p>
          <a:p>
            <a:endParaRPr lang="en-US" u="sng" dirty="0"/>
          </a:p>
          <a:p>
            <a:r>
              <a:rPr lang="en-US" dirty="0"/>
              <a:t>    Shape </a:t>
            </a:r>
            <a:r>
              <a:rPr lang="en-US" dirty="0" err="1"/>
              <a:t>shape</a:t>
            </a:r>
            <a:r>
              <a:rPr lang="en-US" dirty="0"/>
              <a:t> = new Triangle()</a:t>
            </a:r>
          </a:p>
          <a:p>
            <a:r>
              <a:rPr lang="en-US" dirty="0"/>
              <a:t>    </a:t>
            </a:r>
            <a:r>
              <a:rPr lang="en-US" dirty="0" err="1"/>
              <a:t>shape.draw</a:t>
            </a:r>
            <a:r>
              <a:rPr lang="en-US" dirty="0"/>
              <a:t>();</a:t>
            </a:r>
          </a:p>
          <a:p>
            <a:endParaRPr lang="en-US" u="sng" dirty="0"/>
          </a:p>
          <a:p>
            <a:r>
              <a:rPr lang="en-US" dirty="0"/>
              <a:t>    Shape </a:t>
            </a:r>
            <a:r>
              <a:rPr lang="en-US" dirty="0" err="1"/>
              <a:t>shape</a:t>
            </a:r>
            <a:r>
              <a:rPr lang="en-US" dirty="0"/>
              <a:t> = new Circle()</a:t>
            </a:r>
          </a:p>
          <a:p>
            <a:r>
              <a:rPr lang="en-US" dirty="0"/>
              <a:t>    </a:t>
            </a:r>
            <a:r>
              <a:rPr lang="en-US" dirty="0" err="1"/>
              <a:t>shape.draw</a:t>
            </a:r>
            <a:r>
              <a:rPr lang="en-US" dirty="0"/>
              <a:t>();</a:t>
            </a:r>
          </a:p>
          <a:p>
            <a:endParaRPr lang="en-US" dirty="0"/>
          </a:p>
        </p:txBody>
      </p:sp>
      <p:cxnSp>
        <p:nvCxnSpPr>
          <p:cNvPr id="9" name="Straight Arrow Connector 8">
            <a:extLst>
              <a:ext uri="{FF2B5EF4-FFF2-40B4-BE49-F238E27FC236}">
                <a16:creationId xmlns:a16="http://schemas.microsoft.com/office/drawing/2014/main" id="{6846C954-BA00-43BC-A98E-D41634C846AF}"/>
              </a:ext>
            </a:extLst>
          </p:cNvPr>
          <p:cNvCxnSpPr>
            <a:stCxn id="6" idx="0"/>
          </p:cNvCxnSpPr>
          <p:nvPr/>
        </p:nvCxnSpPr>
        <p:spPr>
          <a:xfrm flipH="1" flipV="1">
            <a:off x="2245659" y="3429000"/>
            <a:ext cx="791135" cy="96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4345AF-CC54-498C-9395-9605ECE427A7}"/>
              </a:ext>
            </a:extLst>
          </p:cNvPr>
          <p:cNvCxnSpPr>
            <a:cxnSpLocks/>
            <a:endCxn id="4" idx="2"/>
          </p:cNvCxnSpPr>
          <p:nvPr/>
        </p:nvCxnSpPr>
        <p:spPr>
          <a:xfrm flipV="1">
            <a:off x="1416424" y="3429000"/>
            <a:ext cx="732864" cy="92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21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5F87-3F67-4CDC-9822-B97CAF976954}"/>
              </a:ext>
            </a:extLst>
          </p:cNvPr>
          <p:cNvSpPr>
            <a:spLocks noGrp="1"/>
          </p:cNvSpPr>
          <p:nvPr>
            <p:ph type="title"/>
          </p:nvPr>
        </p:nvSpPr>
        <p:spPr/>
        <p:txBody>
          <a:bodyPr/>
          <a:lstStyle/>
          <a:p>
            <a:r>
              <a:rPr lang="en-US" dirty="0"/>
              <a:t>Using Polymorphism</a:t>
            </a:r>
          </a:p>
        </p:txBody>
      </p:sp>
      <p:sp>
        <p:nvSpPr>
          <p:cNvPr id="3" name="Content Placeholder 2">
            <a:extLst>
              <a:ext uri="{FF2B5EF4-FFF2-40B4-BE49-F238E27FC236}">
                <a16:creationId xmlns:a16="http://schemas.microsoft.com/office/drawing/2014/main" id="{501F3240-0853-4C23-9891-A8E6B22AC5F0}"/>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91B3145-B569-4786-8530-28EEA38772E1}"/>
              </a:ext>
            </a:extLst>
          </p:cNvPr>
          <p:cNvSpPr/>
          <p:nvPr/>
        </p:nvSpPr>
        <p:spPr>
          <a:xfrm>
            <a:off x="1476935" y="2133600"/>
            <a:ext cx="1344706"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Shape</a:t>
            </a:r>
          </a:p>
          <a:p>
            <a:pPr algn="ctr"/>
            <a:endParaRPr lang="en-US" u="sng" dirty="0"/>
          </a:p>
          <a:p>
            <a:pPr algn="ctr"/>
            <a:endParaRPr lang="en-US" u="sng" dirty="0"/>
          </a:p>
          <a:p>
            <a:pPr algn="ctr"/>
            <a:r>
              <a:rPr lang="en-US" dirty="0"/>
              <a:t>draw()</a:t>
            </a:r>
          </a:p>
        </p:txBody>
      </p:sp>
      <p:sp>
        <p:nvSpPr>
          <p:cNvPr id="5" name="Rectangle 4">
            <a:extLst>
              <a:ext uri="{FF2B5EF4-FFF2-40B4-BE49-F238E27FC236}">
                <a16:creationId xmlns:a16="http://schemas.microsoft.com/office/drawing/2014/main" id="{93D5A73D-13FC-4538-81F1-F64D87088518}"/>
              </a:ext>
            </a:extLst>
          </p:cNvPr>
          <p:cNvSpPr/>
          <p:nvPr/>
        </p:nvSpPr>
        <p:spPr>
          <a:xfrm>
            <a:off x="812426" y="4392704"/>
            <a:ext cx="1277471"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Triangle</a:t>
            </a:r>
          </a:p>
          <a:p>
            <a:pPr algn="ctr"/>
            <a:endParaRPr lang="en-US" u="sng" dirty="0"/>
          </a:p>
          <a:p>
            <a:pPr algn="ctr"/>
            <a:endParaRPr lang="en-US" u="sng" dirty="0"/>
          </a:p>
          <a:p>
            <a:pPr algn="ctr"/>
            <a:r>
              <a:rPr lang="en-US" dirty="0"/>
              <a:t>draw()</a:t>
            </a:r>
          </a:p>
        </p:txBody>
      </p:sp>
      <p:sp>
        <p:nvSpPr>
          <p:cNvPr id="6" name="Rectangle 5">
            <a:extLst>
              <a:ext uri="{FF2B5EF4-FFF2-40B4-BE49-F238E27FC236}">
                <a16:creationId xmlns:a16="http://schemas.microsoft.com/office/drawing/2014/main" id="{6A1E3DBD-08A7-4FDF-B893-91F65BB3D7E8}"/>
              </a:ext>
            </a:extLst>
          </p:cNvPr>
          <p:cNvSpPr/>
          <p:nvPr/>
        </p:nvSpPr>
        <p:spPr>
          <a:xfrm>
            <a:off x="2398058" y="4392705"/>
            <a:ext cx="1277471" cy="143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Circle</a:t>
            </a:r>
          </a:p>
          <a:p>
            <a:pPr algn="ctr"/>
            <a:endParaRPr lang="en-US" u="sng" dirty="0"/>
          </a:p>
          <a:p>
            <a:pPr algn="ctr"/>
            <a:endParaRPr lang="en-US" u="sng" dirty="0"/>
          </a:p>
          <a:p>
            <a:pPr algn="ctr"/>
            <a:r>
              <a:rPr lang="en-US" dirty="0"/>
              <a:t>draw()</a:t>
            </a:r>
          </a:p>
        </p:txBody>
      </p:sp>
      <p:sp>
        <p:nvSpPr>
          <p:cNvPr id="7" name="Rectangle 6">
            <a:extLst>
              <a:ext uri="{FF2B5EF4-FFF2-40B4-BE49-F238E27FC236}">
                <a16:creationId xmlns:a16="http://schemas.microsoft.com/office/drawing/2014/main" id="{54812F53-D582-43FB-8B5A-49F844C45D69}"/>
              </a:ext>
            </a:extLst>
          </p:cNvPr>
          <p:cNvSpPr/>
          <p:nvPr/>
        </p:nvSpPr>
        <p:spPr>
          <a:xfrm>
            <a:off x="4930588" y="2133601"/>
            <a:ext cx="5593977" cy="225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Application Class:</a:t>
            </a:r>
          </a:p>
          <a:p>
            <a:endParaRPr lang="en-US" dirty="0"/>
          </a:p>
          <a:p>
            <a:r>
              <a:rPr lang="en-US" dirty="0"/>
              <a:t>  public void </a:t>
            </a:r>
            <a:r>
              <a:rPr lang="en-US" dirty="0" err="1"/>
              <a:t>myDrawMethod</a:t>
            </a:r>
            <a:r>
              <a:rPr lang="en-US" dirty="0"/>
              <a:t>(Shape shape){</a:t>
            </a:r>
          </a:p>
          <a:p>
            <a:r>
              <a:rPr lang="en-US" dirty="0"/>
              <a:t>      </a:t>
            </a:r>
          </a:p>
          <a:p>
            <a:r>
              <a:rPr lang="en-US" dirty="0"/>
              <a:t>       </a:t>
            </a:r>
            <a:r>
              <a:rPr lang="en-US" dirty="0" err="1"/>
              <a:t>shape.draw</a:t>
            </a:r>
            <a:r>
              <a:rPr lang="en-US" dirty="0"/>
              <a:t>();</a:t>
            </a:r>
          </a:p>
          <a:p>
            <a:r>
              <a:rPr lang="en-US" dirty="0"/>
              <a:t>}</a:t>
            </a:r>
          </a:p>
          <a:p>
            <a:r>
              <a:rPr lang="en-US" dirty="0"/>
              <a:t> </a:t>
            </a:r>
          </a:p>
          <a:p>
            <a:endParaRPr lang="en-US" dirty="0"/>
          </a:p>
        </p:txBody>
      </p:sp>
      <p:cxnSp>
        <p:nvCxnSpPr>
          <p:cNvPr id="9" name="Straight Arrow Connector 8">
            <a:extLst>
              <a:ext uri="{FF2B5EF4-FFF2-40B4-BE49-F238E27FC236}">
                <a16:creationId xmlns:a16="http://schemas.microsoft.com/office/drawing/2014/main" id="{6846C954-BA00-43BC-A98E-D41634C846AF}"/>
              </a:ext>
            </a:extLst>
          </p:cNvPr>
          <p:cNvCxnSpPr>
            <a:stCxn id="6" idx="0"/>
          </p:cNvCxnSpPr>
          <p:nvPr/>
        </p:nvCxnSpPr>
        <p:spPr>
          <a:xfrm flipH="1" flipV="1">
            <a:off x="2245659" y="3429000"/>
            <a:ext cx="791135" cy="96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4345AF-CC54-498C-9395-9605ECE427A7}"/>
              </a:ext>
            </a:extLst>
          </p:cNvPr>
          <p:cNvCxnSpPr>
            <a:cxnSpLocks/>
            <a:endCxn id="4" idx="2"/>
          </p:cNvCxnSpPr>
          <p:nvPr/>
        </p:nvCxnSpPr>
        <p:spPr>
          <a:xfrm flipV="1">
            <a:off x="1416424" y="3429000"/>
            <a:ext cx="732864" cy="92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57AE3B-0803-43C8-81C8-2D8E0E609228}"/>
              </a:ext>
            </a:extLst>
          </p:cNvPr>
          <p:cNvSpPr/>
          <p:nvPr/>
        </p:nvSpPr>
        <p:spPr>
          <a:xfrm>
            <a:off x="4930588" y="4598896"/>
            <a:ext cx="5450541" cy="143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Somewhere else in the class:</a:t>
            </a:r>
          </a:p>
          <a:p>
            <a:endParaRPr lang="en-US" dirty="0"/>
          </a:p>
          <a:p>
            <a:r>
              <a:rPr lang="en-US" dirty="0"/>
              <a:t>Shape </a:t>
            </a:r>
            <a:r>
              <a:rPr lang="en-US" dirty="0" err="1"/>
              <a:t>shape</a:t>
            </a:r>
            <a:r>
              <a:rPr lang="en-US" dirty="0"/>
              <a:t> = new </a:t>
            </a:r>
            <a:r>
              <a:rPr lang="en-US" dirty="0" err="1"/>
              <a:t>Traingle</a:t>
            </a:r>
            <a:r>
              <a:rPr lang="en-US" dirty="0"/>
              <a:t>(); //</a:t>
            </a:r>
            <a:r>
              <a:rPr lang="en-US" dirty="0">
                <a:sym typeface="Wingdings" panose="05000000000000000000" pitchFamily="2" charset="2"/>
              </a:rPr>
              <a:t> still tied to this!</a:t>
            </a:r>
            <a:endParaRPr lang="en-US" dirty="0"/>
          </a:p>
          <a:p>
            <a:r>
              <a:rPr lang="en-US" dirty="0" err="1"/>
              <a:t>myDrawMethod</a:t>
            </a:r>
            <a:r>
              <a:rPr lang="en-US" dirty="0"/>
              <a:t>(shape);</a:t>
            </a:r>
          </a:p>
        </p:txBody>
      </p:sp>
    </p:spTree>
    <p:extLst>
      <p:ext uri="{BB962C8B-B14F-4D97-AF65-F5344CB8AC3E}">
        <p14:creationId xmlns:p14="http://schemas.microsoft.com/office/powerpoint/2010/main" val="122768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5F87-3F67-4CDC-9822-B97CAF976954}"/>
              </a:ext>
            </a:extLst>
          </p:cNvPr>
          <p:cNvSpPr>
            <a:spLocks noGrp="1"/>
          </p:cNvSpPr>
          <p:nvPr>
            <p:ph type="title"/>
          </p:nvPr>
        </p:nvSpPr>
        <p:spPr/>
        <p:txBody>
          <a:bodyPr/>
          <a:lstStyle/>
          <a:p>
            <a:r>
              <a:rPr lang="en-US" dirty="0"/>
              <a:t>Using Polymorphism</a:t>
            </a:r>
          </a:p>
        </p:txBody>
      </p:sp>
      <p:sp>
        <p:nvSpPr>
          <p:cNvPr id="3" name="Content Placeholder 2">
            <a:extLst>
              <a:ext uri="{FF2B5EF4-FFF2-40B4-BE49-F238E27FC236}">
                <a16:creationId xmlns:a16="http://schemas.microsoft.com/office/drawing/2014/main" id="{501F3240-0853-4C23-9891-A8E6B22AC5F0}"/>
              </a:ext>
            </a:extLst>
          </p:cNvPr>
          <p:cNvSpPr>
            <a:spLocks noGrp="1"/>
          </p:cNvSpPr>
          <p:nvPr>
            <p:ph idx="1"/>
          </p:nvPr>
        </p:nvSpPr>
        <p:spPr>
          <a:xfrm>
            <a:off x="838200" y="1255059"/>
            <a:ext cx="10515600" cy="5237816"/>
          </a:xfrm>
        </p:spPr>
        <p:txBody>
          <a:bodyPr/>
          <a:lstStyle/>
          <a:p>
            <a:endParaRPr lang="en-US" dirty="0"/>
          </a:p>
        </p:txBody>
      </p:sp>
      <p:sp>
        <p:nvSpPr>
          <p:cNvPr id="7" name="Rectangle 6">
            <a:extLst>
              <a:ext uri="{FF2B5EF4-FFF2-40B4-BE49-F238E27FC236}">
                <a16:creationId xmlns:a16="http://schemas.microsoft.com/office/drawing/2014/main" id="{54812F53-D582-43FB-8B5A-49F844C45D69}"/>
              </a:ext>
            </a:extLst>
          </p:cNvPr>
          <p:cNvSpPr/>
          <p:nvPr/>
        </p:nvSpPr>
        <p:spPr>
          <a:xfrm>
            <a:off x="4930588" y="1452283"/>
            <a:ext cx="5593977" cy="342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Drawing Class:</a:t>
            </a:r>
          </a:p>
          <a:p>
            <a:endParaRPr lang="en-US" dirty="0"/>
          </a:p>
          <a:p>
            <a:r>
              <a:rPr lang="en-US" dirty="0"/>
              <a:t>protected class Drawing{</a:t>
            </a:r>
          </a:p>
          <a:p>
            <a:r>
              <a:rPr lang="en-US" dirty="0"/>
              <a:t>  private Shape </a:t>
            </a:r>
            <a:r>
              <a:rPr lang="en-US" dirty="0" err="1"/>
              <a:t>shape</a:t>
            </a:r>
            <a:r>
              <a:rPr lang="en-US" dirty="0"/>
              <a:t>;</a:t>
            </a:r>
          </a:p>
          <a:p>
            <a:r>
              <a:rPr lang="en-US" dirty="0"/>
              <a:t>  public </a:t>
            </a:r>
            <a:r>
              <a:rPr lang="en-US" dirty="0" err="1"/>
              <a:t>setShape</a:t>
            </a:r>
            <a:r>
              <a:rPr lang="en-US" dirty="0"/>
              <a:t>(Shape shape){</a:t>
            </a:r>
          </a:p>
          <a:p>
            <a:r>
              <a:rPr lang="en-US" dirty="0"/>
              <a:t>    </a:t>
            </a:r>
            <a:r>
              <a:rPr lang="en-US" dirty="0" err="1"/>
              <a:t>this.shape</a:t>
            </a:r>
            <a:r>
              <a:rPr lang="en-US" dirty="0"/>
              <a:t> = shape;</a:t>
            </a:r>
          </a:p>
          <a:p>
            <a:r>
              <a:rPr lang="en-US" dirty="0"/>
              <a:t>  }</a:t>
            </a:r>
          </a:p>
          <a:p>
            <a:r>
              <a:rPr lang="en-US" dirty="0"/>
              <a:t>  public </a:t>
            </a:r>
            <a:r>
              <a:rPr lang="en-US" dirty="0" err="1"/>
              <a:t>drawShape</a:t>
            </a:r>
            <a:r>
              <a:rPr lang="en-US" dirty="0"/>
              <a:t>(){</a:t>
            </a:r>
          </a:p>
          <a:p>
            <a:r>
              <a:rPr lang="en-US" dirty="0"/>
              <a:t>    </a:t>
            </a:r>
            <a:r>
              <a:rPr lang="en-US" dirty="0" err="1"/>
              <a:t>this.shape.draw</a:t>
            </a:r>
            <a:r>
              <a:rPr lang="en-US" dirty="0"/>
              <a:t>();</a:t>
            </a:r>
          </a:p>
          <a:p>
            <a:r>
              <a:rPr lang="en-US" dirty="0"/>
              <a:t>  }</a:t>
            </a:r>
          </a:p>
          <a:p>
            <a:r>
              <a:rPr lang="en-US" dirty="0"/>
              <a:t>}</a:t>
            </a:r>
          </a:p>
          <a:p>
            <a:endParaRPr lang="en-US" dirty="0"/>
          </a:p>
        </p:txBody>
      </p:sp>
      <p:sp>
        <p:nvSpPr>
          <p:cNvPr id="8" name="Rectangle 7">
            <a:extLst>
              <a:ext uri="{FF2B5EF4-FFF2-40B4-BE49-F238E27FC236}">
                <a16:creationId xmlns:a16="http://schemas.microsoft.com/office/drawing/2014/main" id="{A0DFC006-76F3-4A52-A8B5-6914AD8C8F68}"/>
              </a:ext>
            </a:extLst>
          </p:cNvPr>
          <p:cNvSpPr/>
          <p:nvPr/>
        </p:nvSpPr>
        <p:spPr>
          <a:xfrm>
            <a:off x="1237130" y="1452283"/>
            <a:ext cx="2864224" cy="2384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Drawing Class:</a:t>
            </a:r>
          </a:p>
          <a:p>
            <a:endParaRPr lang="en-US" dirty="0"/>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201BCCFF-78F8-407D-AC33-48D7D208CD7C}"/>
              </a:ext>
            </a:extLst>
          </p:cNvPr>
          <p:cNvSpPr/>
          <p:nvPr/>
        </p:nvSpPr>
        <p:spPr>
          <a:xfrm>
            <a:off x="2052917" y="2339788"/>
            <a:ext cx="1577788" cy="12371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rgbClr val="C00000"/>
                </a:solidFill>
              </a:rPr>
              <a:t>Shape</a:t>
            </a:r>
          </a:p>
          <a:p>
            <a:endParaRPr lang="en-US" u="sng" dirty="0"/>
          </a:p>
          <a:p>
            <a:endParaRPr lang="en-US" u="sng" dirty="0"/>
          </a:p>
          <a:p>
            <a:pPr algn="ctr"/>
            <a:r>
              <a:rPr lang="en-US" dirty="0">
                <a:solidFill>
                  <a:srgbClr val="C00000"/>
                </a:solidFill>
              </a:rPr>
              <a:t>draw()</a:t>
            </a:r>
          </a:p>
        </p:txBody>
      </p:sp>
      <p:sp>
        <p:nvSpPr>
          <p:cNvPr id="13" name="Rectangle 12">
            <a:extLst>
              <a:ext uri="{FF2B5EF4-FFF2-40B4-BE49-F238E27FC236}">
                <a16:creationId xmlns:a16="http://schemas.microsoft.com/office/drawing/2014/main" id="{2C6485B1-6399-47A3-9062-4B5C201AB1D0}"/>
              </a:ext>
            </a:extLst>
          </p:cNvPr>
          <p:cNvSpPr/>
          <p:nvPr/>
        </p:nvSpPr>
        <p:spPr>
          <a:xfrm>
            <a:off x="4930588" y="5038165"/>
            <a:ext cx="5593977" cy="132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Different Class:</a:t>
            </a:r>
          </a:p>
          <a:p>
            <a:endParaRPr lang="en-US" dirty="0"/>
          </a:p>
          <a:p>
            <a:r>
              <a:rPr lang="en-US" dirty="0"/>
              <a:t>Triangle </a:t>
            </a:r>
            <a:r>
              <a:rPr lang="en-US" dirty="0" err="1"/>
              <a:t>myTraingle</a:t>
            </a:r>
            <a:r>
              <a:rPr lang="en-US" dirty="0"/>
              <a:t> = new Triangle();</a:t>
            </a:r>
          </a:p>
          <a:p>
            <a:r>
              <a:rPr lang="en-US" dirty="0" err="1"/>
              <a:t>drawing.setShape</a:t>
            </a:r>
            <a:r>
              <a:rPr lang="en-US" dirty="0"/>
              <a:t>(</a:t>
            </a:r>
            <a:r>
              <a:rPr lang="en-US" dirty="0" err="1"/>
              <a:t>myTriangle</a:t>
            </a:r>
            <a:r>
              <a:rPr lang="en-US" dirty="0"/>
              <a:t>);</a:t>
            </a:r>
          </a:p>
          <a:p>
            <a:r>
              <a:rPr lang="en-US" dirty="0" err="1"/>
              <a:t>drawing.drawShape</a:t>
            </a:r>
            <a:r>
              <a:rPr lang="en-US" dirty="0"/>
              <a:t>();</a:t>
            </a:r>
          </a:p>
        </p:txBody>
      </p:sp>
      <p:sp>
        <p:nvSpPr>
          <p:cNvPr id="15" name="Rectangle 14">
            <a:extLst>
              <a:ext uri="{FF2B5EF4-FFF2-40B4-BE49-F238E27FC236}">
                <a16:creationId xmlns:a16="http://schemas.microsoft.com/office/drawing/2014/main" id="{7C83DDFD-5A7D-4295-8DFC-266A51C17072}"/>
              </a:ext>
            </a:extLst>
          </p:cNvPr>
          <p:cNvSpPr/>
          <p:nvPr/>
        </p:nvSpPr>
        <p:spPr>
          <a:xfrm>
            <a:off x="1237129" y="4034118"/>
            <a:ext cx="2864224" cy="2384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Different Class:</a:t>
            </a:r>
          </a:p>
          <a:p>
            <a:endParaRPr lang="en-US" dirty="0"/>
          </a:p>
          <a:p>
            <a:endParaRPr lang="en-US" dirty="0"/>
          </a:p>
          <a:p>
            <a:endParaRPr lang="en-US" dirty="0"/>
          </a:p>
          <a:p>
            <a:endParaRPr lang="en-US" dirty="0"/>
          </a:p>
          <a:p>
            <a:endParaRPr lang="en-US" dirty="0"/>
          </a:p>
          <a:p>
            <a:endParaRPr lang="en-US" dirty="0"/>
          </a:p>
        </p:txBody>
      </p:sp>
      <p:sp>
        <p:nvSpPr>
          <p:cNvPr id="16" name="Rectangle 15">
            <a:extLst>
              <a:ext uri="{FF2B5EF4-FFF2-40B4-BE49-F238E27FC236}">
                <a16:creationId xmlns:a16="http://schemas.microsoft.com/office/drawing/2014/main" id="{C344DC5B-AA29-4222-AD3A-1DEFE49C1E5D}"/>
              </a:ext>
            </a:extLst>
          </p:cNvPr>
          <p:cNvSpPr/>
          <p:nvPr/>
        </p:nvSpPr>
        <p:spPr>
          <a:xfrm>
            <a:off x="2052917" y="4767170"/>
            <a:ext cx="1577788" cy="12371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rgbClr val="C00000"/>
                </a:solidFill>
              </a:rPr>
              <a:t>Triangle</a:t>
            </a:r>
          </a:p>
          <a:p>
            <a:endParaRPr lang="en-US" u="sng" dirty="0"/>
          </a:p>
          <a:p>
            <a:endParaRPr lang="en-US" u="sng" dirty="0"/>
          </a:p>
          <a:p>
            <a:pPr algn="ctr"/>
            <a:r>
              <a:rPr lang="en-US" dirty="0">
                <a:solidFill>
                  <a:srgbClr val="C00000"/>
                </a:solidFill>
              </a:rPr>
              <a:t>draw()</a:t>
            </a:r>
          </a:p>
        </p:txBody>
      </p:sp>
    </p:spTree>
    <p:extLst>
      <p:ext uri="{BB962C8B-B14F-4D97-AF65-F5344CB8AC3E}">
        <p14:creationId xmlns:p14="http://schemas.microsoft.com/office/powerpoint/2010/main" val="263602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0E64-DB26-4BE2-80EE-4A758C86F2BE}"/>
              </a:ext>
            </a:extLst>
          </p:cNvPr>
          <p:cNvSpPr>
            <a:spLocks noGrp="1"/>
          </p:cNvSpPr>
          <p:nvPr>
            <p:ph type="title"/>
          </p:nvPr>
        </p:nvSpPr>
        <p:spPr/>
        <p:txBody>
          <a:bodyPr/>
          <a:lstStyle/>
          <a:p>
            <a:r>
              <a:rPr lang="en-US" dirty="0"/>
              <a:t>Installation	</a:t>
            </a:r>
          </a:p>
        </p:txBody>
      </p:sp>
      <p:sp>
        <p:nvSpPr>
          <p:cNvPr id="3" name="Content Placeholder 2">
            <a:extLst>
              <a:ext uri="{FF2B5EF4-FFF2-40B4-BE49-F238E27FC236}">
                <a16:creationId xmlns:a16="http://schemas.microsoft.com/office/drawing/2014/main" id="{CE3D0F3E-DD56-4643-A768-91C34086F639}"/>
              </a:ext>
            </a:extLst>
          </p:cNvPr>
          <p:cNvSpPr>
            <a:spLocks noGrp="1"/>
          </p:cNvSpPr>
          <p:nvPr>
            <p:ph idx="1"/>
          </p:nvPr>
        </p:nvSpPr>
        <p:spPr/>
        <p:txBody>
          <a:bodyPr/>
          <a:lstStyle/>
          <a:p>
            <a:r>
              <a:rPr lang="en-US" dirty="0"/>
              <a:t>Download Spring-Framework</a:t>
            </a:r>
          </a:p>
          <a:p>
            <a:r>
              <a:rPr lang="en-US" dirty="0"/>
              <a:t>Create new project</a:t>
            </a:r>
          </a:p>
          <a:p>
            <a:r>
              <a:rPr lang="en-US" dirty="0"/>
              <a:t>Add custom library to the build path, then add all jars from distribution folder</a:t>
            </a:r>
          </a:p>
          <a:p>
            <a:r>
              <a:rPr lang="en-US" dirty="0"/>
              <a:t>Spring also uses apache commons logging, download and add this </a:t>
            </a:r>
          </a:p>
          <a:p>
            <a:endParaRPr lang="en-US" dirty="0"/>
          </a:p>
        </p:txBody>
      </p:sp>
    </p:spTree>
    <p:extLst>
      <p:ext uri="{BB962C8B-B14F-4D97-AF65-F5344CB8AC3E}">
        <p14:creationId xmlns:p14="http://schemas.microsoft.com/office/powerpoint/2010/main" val="264077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DAB8-6FC2-401D-8680-11B7EAA7D8F7}"/>
              </a:ext>
            </a:extLst>
          </p:cNvPr>
          <p:cNvSpPr>
            <a:spLocks noGrp="1"/>
          </p:cNvSpPr>
          <p:nvPr>
            <p:ph type="title"/>
          </p:nvPr>
        </p:nvSpPr>
        <p:spPr/>
        <p:txBody>
          <a:bodyPr/>
          <a:lstStyle/>
          <a:p>
            <a:r>
              <a:rPr lang="en-US" dirty="0"/>
              <a:t>Spring Factory of Beans</a:t>
            </a:r>
          </a:p>
        </p:txBody>
      </p:sp>
      <p:sp>
        <p:nvSpPr>
          <p:cNvPr id="3" name="Content Placeholder 2">
            <a:extLst>
              <a:ext uri="{FF2B5EF4-FFF2-40B4-BE49-F238E27FC236}">
                <a16:creationId xmlns:a16="http://schemas.microsoft.com/office/drawing/2014/main" id="{77F53258-600D-4723-930C-A3724418AC1A}"/>
              </a:ext>
            </a:extLst>
          </p:cNvPr>
          <p:cNvSpPr>
            <a:spLocks noGrp="1"/>
          </p:cNvSpPr>
          <p:nvPr>
            <p:ph idx="1"/>
          </p:nvPr>
        </p:nvSpPr>
        <p:spPr/>
        <p:txBody>
          <a:bodyPr/>
          <a:lstStyle/>
          <a:p>
            <a:r>
              <a:rPr lang="en-US" dirty="0"/>
              <a:t>Dependency Injection concept is possible, because spring is actually a “Container of beans” and spring behaves as a “Factory of beans”</a:t>
            </a:r>
          </a:p>
          <a:p>
            <a:r>
              <a:rPr lang="en-US" dirty="0"/>
              <a:t>Tomcat is a “servlet container”, this means, Tomcat creates the servlet objects which are required in order to run an application. (these servlets are configured in an xml, and you supply the classes. Tomcat then reads the XML, then it identifies all servlets that needs to be instantiated, then it creates those servlets).</a:t>
            </a:r>
          </a:p>
          <a:p>
            <a:endParaRPr lang="en-US" dirty="0"/>
          </a:p>
        </p:txBody>
      </p:sp>
    </p:spTree>
    <p:extLst>
      <p:ext uri="{BB962C8B-B14F-4D97-AF65-F5344CB8AC3E}">
        <p14:creationId xmlns:p14="http://schemas.microsoft.com/office/powerpoint/2010/main" val="4262460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6086</TotalTime>
  <Words>2495</Words>
  <Application>Microsoft Office PowerPoint</Application>
  <PresentationFormat>Widescreen</PresentationFormat>
  <Paragraphs>334</Paragraphs>
  <Slides>45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Wingdings</vt:lpstr>
      <vt:lpstr>Office Theme</vt:lpstr>
      <vt:lpstr>Spring Intro</vt:lpstr>
      <vt:lpstr>Agenda</vt:lpstr>
      <vt:lpstr>Dependency Injection</vt:lpstr>
      <vt:lpstr>A Drawing Application</vt:lpstr>
      <vt:lpstr>Using Polymorphism</vt:lpstr>
      <vt:lpstr>Using Polymorphism</vt:lpstr>
      <vt:lpstr>Using Polymorphism</vt:lpstr>
      <vt:lpstr>Installation </vt:lpstr>
      <vt:lpstr>Spring Factory of Beans</vt:lpstr>
      <vt:lpstr>Spring Container</vt:lpstr>
      <vt:lpstr>PowerPoint Presentation</vt:lpstr>
      <vt:lpstr>Question</vt:lpstr>
      <vt:lpstr>Factory Pattern</vt:lpstr>
      <vt:lpstr>Spring Bean Factory</vt:lpstr>
      <vt:lpstr>Using Spring XMLBeanFactory</vt:lpstr>
      <vt:lpstr>Application Context</vt:lpstr>
      <vt:lpstr>Autowiring </vt:lpstr>
      <vt:lpstr>Behind the scenes</vt:lpstr>
      <vt:lpstr>Spring Bean Factory</vt:lpstr>
      <vt:lpstr>Basic Bean Scopes</vt:lpstr>
      <vt:lpstr>Web-Aware Context Bean Scopes</vt:lpstr>
      <vt:lpstr>Example </vt:lpstr>
      <vt:lpstr>Bean Definition Inheritance</vt:lpstr>
      <vt:lpstr>Lifecycle Callbacks</vt:lpstr>
      <vt:lpstr>Example</vt:lpstr>
      <vt:lpstr>BeanPostProcessors </vt:lpstr>
      <vt:lpstr>BeanFactoryPostProcessor</vt:lpstr>
      <vt:lpstr>Example (PropertyPlaceholderConfigurer)</vt:lpstr>
      <vt:lpstr>Coding to Interfaces</vt:lpstr>
      <vt:lpstr>Coding to interfaces (cont.)</vt:lpstr>
      <vt:lpstr>Working with annotations</vt:lpstr>
      <vt:lpstr>Working with annotations</vt:lpstr>
      <vt:lpstr>@Autowired</vt:lpstr>
      <vt:lpstr>@Qualifier </vt:lpstr>
      <vt:lpstr>Notes:</vt:lpstr>
      <vt:lpstr>Some JSR-250 annotations</vt:lpstr>
      <vt:lpstr>Component and Stereotype Annotations</vt:lpstr>
      <vt:lpstr>&lt;context:component-scan</vt:lpstr>
      <vt:lpstr>Bean roles</vt:lpstr>
      <vt:lpstr>ApplicationContext additional functionalities</vt:lpstr>
      <vt:lpstr>ApplicationContext additional functionalities Cont.</vt:lpstr>
      <vt:lpstr>ApplicationContext additional functionalities</vt:lpstr>
      <vt:lpstr>PowerPoint Presentation</vt:lpstr>
      <vt:lpstr>PowerPoint Presentation</vt:lpstr>
      <vt:lpstr>Behind the scenes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Intro</dc:title>
  <dc:creator>Hisham, Ahmed</dc:creator>
  <cp:lastModifiedBy>Hisham, Ahmed</cp:lastModifiedBy>
  <cp:revision>59</cp:revision>
  <dcterms:created xsi:type="dcterms:W3CDTF">2018-01-24T13:17:27Z</dcterms:created>
  <dcterms:modified xsi:type="dcterms:W3CDTF">2018-01-29T06:49:12Z</dcterms:modified>
</cp:coreProperties>
</file>