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22"/>
  </p:notesMasterIdLst>
  <p:sldIdLst>
    <p:sldId id="256" r:id="rId2"/>
    <p:sldId id="257" r:id="rId3"/>
    <p:sldId id="271" r:id="rId4"/>
    <p:sldId id="258" r:id="rId5"/>
    <p:sldId id="259" r:id="rId6"/>
    <p:sldId id="260" r:id="rId7"/>
    <p:sldId id="262" r:id="rId8"/>
    <p:sldId id="263" r:id="rId9"/>
    <p:sldId id="264" r:id="rId10"/>
    <p:sldId id="265" r:id="rId11"/>
    <p:sldId id="266" r:id="rId12"/>
    <p:sldId id="267" r:id="rId13"/>
    <p:sldId id="268" r:id="rId14"/>
    <p:sldId id="269" r:id="rId15"/>
    <p:sldId id="272" r:id="rId16"/>
    <p:sldId id="270"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09"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1" r:id="rId84"/>
    <p:sldId id="340"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391" autoAdjust="0"/>
  </p:normalViewPr>
  <p:slideViewPr>
    <p:cSldViewPr snapToGrid="0">
      <p:cViewPr varScale="1">
        <p:scale>
          <a:sx n="37" d="100"/>
          <a:sy n="37" d="100"/>
        </p:scale>
        <p:origin x="199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E7FCD6-7961-490C-8CE8-DF1BDDC4F336}" type="doc">
      <dgm:prSet loTypeId="urn:microsoft.com/office/officeart/2016/7/layout/LinearBlockProcessNumbered" loCatId="process" qsTypeId="urn:microsoft.com/office/officeart/2005/8/quickstyle/simple2" qsCatId="simple" csTypeId="urn:microsoft.com/office/officeart/2005/8/colors/accent1_1" csCatId="accent1"/>
      <dgm:spPr/>
      <dgm:t>
        <a:bodyPr/>
        <a:lstStyle/>
        <a:p>
          <a:endParaRPr lang="en-US"/>
        </a:p>
      </dgm:t>
    </dgm:pt>
    <dgm:pt modelId="{CD1046B0-0990-46A3-AAC6-3499B27E3413}">
      <dgm:prSet/>
      <dgm:spPr/>
      <dgm:t>
        <a:bodyPr/>
        <a:lstStyle/>
        <a:p>
          <a:r>
            <a:rPr lang="en-US"/>
            <a:t>Evolution of Microservices.</a:t>
          </a:r>
        </a:p>
      </dgm:t>
    </dgm:pt>
    <dgm:pt modelId="{2DE3215F-82E6-474B-9436-880C35A6856F}" type="parTrans" cxnId="{03C833CF-6DB2-417E-9710-006C6BA2BEC9}">
      <dgm:prSet/>
      <dgm:spPr/>
      <dgm:t>
        <a:bodyPr/>
        <a:lstStyle/>
        <a:p>
          <a:endParaRPr lang="en-US"/>
        </a:p>
      </dgm:t>
    </dgm:pt>
    <dgm:pt modelId="{8410D335-4C4B-447A-B4B6-2B16DFE98209}" type="sibTrans" cxnId="{03C833CF-6DB2-417E-9710-006C6BA2BEC9}">
      <dgm:prSet phldrT="01" phldr="0"/>
      <dgm:spPr/>
      <dgm:t>
        <a:bodyPr/>
        <a:lstStyle/>
        <a:p>
          <a:r>
            <a:rPr lang="en-US"/>
            <a:t>01</a:t>
          </a:r>
        </a:p>
      </dgm:t>
    </dgm:pt>
    <dgm:pt modelId="{2BF909C7-25AF-4BE7-B649-DF9168408EBE}">
      <dgm:prSet/>
      <dgm:spPr/>
      <dgm:t>
        <a:bodyPr/>
        <a:lstStyle/>
        <a:p>
          <a:r>
            <a:rPr lang="en-US"/>
            <a:t>Definition of Microservices.</a:t>
          </a:r>
        </a:p>
      </dgm:t>
    </dgm:pt>
    <dgm:pt modelId="{9650C473-F9DA-4EE6-B5EA-4F5488DC1BBD}" type="parTrans" cxnId="{5F3DCAED-44E9-4F22-BA0C-F79881F7646A}">
      <dgm:prSet/>
      <dgm:spPr/>
      <dgm:t>
        <a:bodyPr/>
        <a:lstStyle/>
        <a:p>
          <a:endParaRPr lang="en-US"/>
        </a:p>
      </dgm:t>
    </dgm:pt>
    <dgm:pt modelId="{05A9EB2A-67CD-4A86-B877-7FB22C1A46C5}" type="sibTrans" cxnId="{5F3DCAED-44E9-4F22-BA0C-F79881F7646A}">
      <dgm:prSet phldrT="02" phldr="0"/>
      <dgm:spPr/>
      <dgm:t>
        <a:bodyPr/>
        <a:lstStyle/>
        <a:p>
          <a:r>
            <a:rPr lang="en-US"/>
            <a:t>02</a:t>
          </a:r>
        </a:p>
      </dgm:t>
    </dgm:pt>
    <dgm:pt modelId="{492A74AB-E3CE-4093-9949-C8D2FB4CF40B}">
      <dgm:prSet/>
      <dgm:spPr/>
      <dgm:t>
        <a:bodyPr/>
        <a:lstStyle/>
        <a:p>
          <a:r>
            <a:rPr lang="en-US"/>
            <a:t>Concepts and Characteristics.</a:t>
          </a:r>
        </a:p>
      </dgm:t>
    </dgm:pt>
    <dgm:pt modelId="{56FF9E23-F82F-4FE7-A918-0B0550BD7D74}" type="parTrans" cxnId="{9265F4DF-560D-4B88-9531-730BD57EDA5A}">
      <dgm:prSet/>
      <dgm:spPr/>
      <dgm:t>
        <a:bodyPr/>
        <a:lstStyle/>
        <a:p>
          <a:endParaRPr lang="en-US"/>
        </a:p>
      </dgm:t>
    </dgm:pt>
    <dgm:pt modelId="{46D15EB3-4A23-42E5-A208-321E3B34C683}" type="sibTrans" cxnId="{9265F4DF-560D-4B88-9531-730BD57EDA5A}">
      <dgm:prSet phldrT="03" phldr="0"/>
      <dgm:spPr/>
      <dgm:t>
        <a:bodyPr/>
        <a:lstStyle/>
        <a:p>
          <a:r>
            <a:rPr lang="en-US"/>
            <a:t>03</a:t>
          </a:r>
        </a:p>
      </dgm:t>
    </dgm:pt>
    <dgm:pt modelId="{48E90CC2-0727-423D-B3D4-3D35F250E9F0}">
      <dgm:prSet/>
      <dgm:spPr/>
      <dgm:t>
        <a:bodyPr/>
        <a:lstStyle/>
        <a:p>
          <a:r>
            <a:rPr lang="en-US"/>
            <a:t>Typical Use cases of microservice architecture.</a:t>
          </a:r>
        </a:p>
      </dgm:t>
    </dgm:pt>
    <dgm:pt modelId="{F0F37418-6096-482D-A385-440327F4540C}" type="parTrans" cxnId="{59755571-7AF8-4BBE-A600-45DA2A6CBD43}">
      <dgm:prSet/>
      <dgm:spPr/>
      <dgm:t>
        <a:bodyPr/>
        <a:lstStyle/>
        <a:p>
          <a:endParaRPr lang="en-US"/>
        </a:p>
      </dgm:t>
    </dgm:pt>
    <dgm:pt modelId="{B05D421D-7D5D-41A5-BD45-C01D9117C8F1}" type="sibTrans" cxnId="{59755571-7AF8-4BBE-A600-45DA2A6CBD43}">
      <dgm:prSet phldrT="04" phldr="0"/>
      <dgm:spPr/>
      <dgm:t>
        <a:bodyPr/>
        <a:lstStyle/>
        <a:p>
          <a:r>
            <a:rPr lang="en-US"/>
            <a:t>04</a:t>
          </a:r>
        </a:p>
      </dgm:t>
    </dgm:pt>
    <dgm:pt modelId="{EB4E6A42-B4C6-4E82-91CC-3DF07FD56BD6}">
      <dgm:prSet/>
      <dgm:spPr/>
      <dgm:t>
        <a:bodyPr/>
        <a:lstStyle/>
        <a:p>
          <a:r>
            <a:rPr lang="en-US"/>
            <a:t>Microservice / SOA / Twelve-Factor Apps.</a:t>
          </a:r>
        </a:p>
      </dgm:t>
    </dgm:pt>
    <dgm:pt modelId="{54951C94-A7B2-4D6B-911A-D0C72B2A4B24}" type="parTrans" cxnId="{397EA101-DC83-4C66-8171-7EAE41A64FE4}">
      <dgm:prSet/>
      <dgm:spPr/>
      <dgm:t>
        <a:bodyPr/>
        <a:lstStyle/>
        <a:p>
          <a:endParaRPr lang="en-US"/>
        </a:p>
      </dgm:t>
    </dgm:pt>
    <dgm:pt modelId="{57EB1174-4263-463C-82F1-63624FC3E9F5}" type="sibTrans" cxnId="{397EA101-DC83-4C66-8171-7EAE41A64FE4}">
      <dgm:prSet phldrT="05" phldr="0"/>
      <dgm:spPr/>
      <dgm:t>
        <a:bodyPr/>
        <a:lstStyle/>
        <a:p>
          <a:r>
            <a:rPr lang="en-US"/>
            <a:t>05</a:t>
          </a:r>
        </a:p>
      </dgm:t>
    </dgm:pt>
    <dgm:pt modelId="{A29590C5-126F-4E2B-B26E-D609D5F2CE8E}" type="pres">
      <dgm:prSet presAssocID="{BCE7FCD6-7961-490C-8CE8-DF1BDDC4F336}" presName="Name0" presStyleCnt="0">
        <dgm:presLayoutVars>
          <dgm:animLvl val="lvl"/>
          <dgm:resizeHandles val="exact"/>
        </dgm:presLayoutVars>
      </dgm:prSet>
      <dgm:spPr/>
    </dgm:pt>
    <dgm:pt modelId="{8229490C-D229-4B01-A1D2-9DF11FE636EE}" type="pres">
      <dgm:prSet presAssocID="{CD1046B0-0990-46A3-AAC6-3499B27E3413}" presName="compositeNode" presStyleCnt="0">
        <dgm:presLayoutVars>
          <dgm:bulletEnabled val="1"/>
        </dgm:presLayoutVars>
      </dgm:prSet>
      <dgm:spPr/>
    </dgm:pt>
    <dgm:pt modelId="{68916EA5-0A2E-48E8-9EE4-E0399DD92713}" type="pres">
      <dgm:prSet presAssocID="{CD1046B0-0990-46A3-AAC6-3499B27E3413}" presName="bgRect" presStyleLbl="alignNode1" presStyleIdx="0" presStyleCnt="5"/>
      <dgm:spPr/>
    </dgm:pt>
    <dgm:pt modelId="{E88EEFDD-5892-4517-9D3B-3BF557A02CD4}" type="pres">
      <dgm:prSet presAssocID="{8410D335-4C4B-447A-B4B6-2B16DFE98209}" presName="sibTransNodeRect" presStyleLbl="alignNode1" presStyleIdx="0" presStyleCnt="5">
        <dgm:presLayoutVars>
          <dgm:chMax val="0"/>
          <dgm:bulletEnabled val="1"/>
        </dgm:presLayoutVars>
      </dgm:prSet>
      <dgm:spPr/>
    </dgm:pt>
    <dgm:pt modelId="{0059610C-1F1B-4A47-88C2-C7E24CDC8F56}" type="pres">
      <dgm:prSet presAssocID="{CD1046B0-0990-46A3-AAC6-3499B27E3413}" presName="nodeRect" presStyleLbl="alignNode1" presStyleIdx="0" presStyleCnt="5">
        <dgm:presLayoutVars>
          <dgm:bulletEnabled val="1"/>
        </dgm:presLayoutVars>
      </dgm:prSet>
      <dgm:spPr/>
    </dgm:pt>
    <dgm:pt modelId="{255178B2-9981-488F-ADC3-A6B3A0FA5BA2}" type="pres">
      <dgm:prSet presAssocID="{8410D335-4C4B-447A-B4B6-2B16DFE98209}" presName="sibTrans" presStyleCnt="0"/>
      <dgm:spPr/>
    </dgm:pt>
    <dgm:pt modelId="{D2BB8A19-750B-4D6B-BF7F-C57DB3FD6719}" type="pres">
      <dgm:prSet presAssocID="{2BF909C7-25AF-4BE7-B649-DF9168408EBE}" presName="compositeNode" presStyleCnt="0">
        <dgm:presLayoutVars>
          <dgm:bulletEnabled val="1"/>
        </dgm:presLayoutVars>
      </dgm:prSet>
      <dgm:spPr/>
    </dgm:pt>
    <dgm:pt modelId="{41862F32-D3BB-4C05-B3BB-A235F4E59010}" type="pres">
      <dgm:prSet presAssocID="{2BF909C7-25AF-4BE7-B649-DF9168408EBE}" presName="bgRect" presStyleLbl="alignNode1" presStyleIdx="1" presStyleCnt="5"/>
      <dgm:spPr/>
    </dgm:pt>
    <dgm:pt modelId="{F6DFD206-F75A-4193-9788-A5CD27450DA9}" type="pres">
      <dgm:prSet presAssocID="{05A9EB2A-67CD-4A86-B877-7FB22C1A46C5}" presName="sibTransNodeRect" presStyleLbl="alignNode1" presStyleIdx="1" presStyleCnt="5">
        <dgm:presLayoutVars>
          <dgm:chMax val="0"/>
          <dgm:bulletEnabled val="1"/>
        </dgm:presLayoutVars>
      </dgm:prSet>
      <dgm:spPr/>
    </dgm:pt>
    <dgm:pt modelId="{047C00AB-FD62-442B-AC3B-AE9166340D22}" type="pres">
      <dgm:prSet presAssocID="{2BF909C7-25AF-4BE7-B649-DF9168408EBE}" presName="nodeRect" presStyleLbl="alignNode1" presStyleIdx="1" presStyleCnt="5">
        <dgm:presLayoutVars>
          <dgm:bulletEnabled val="1"/>
        </dgm:presLayoutVars>
      </dgm:prSet>
      <dgm:spPr/>
    </dgm:pt>
    <dgm:pt modelId="{05C22739-2498-4CDE-875F-6984803DC438}" type="pres">
      <dgm:prSet presAssocID="{05A9EB2A-67CD-4A86-B877-7FB22C1A46C5}" presName="sibTrans" presStyleCnt="0"/>
      <dgm:spPr/>
    </dgm:pt>
    <dgm:pt modelId="{F0A7A154-DCE2-4E76-9D10-C3DB54435124}" type="pres">
      <dgm:prSet presAssocID="{492A74AB-E3CE-4093-9949-C8D2FB4CF40B}" presName="compositeNode" presStyleCnt="0">
        <dgm:presLayoutVars>
          <dgm:bulletEnabled val="1"/>
        </dgm:presLayoutVars>
      </dgm:prSet>
      <dgm:spPr/>
    </dgm:pt>
    <dgm:pt modelId="{594FA3D6-481D-4514-894E-4020496AEDE3}" type="pres">
      <dgm:prSet presAssocID="{492A74AB-E3CE-4093-9949-C8D2FB4CF40B}" presName="bgRect" presStyleLbl="alignNode1" presStyleIdx="2" presStyleCnt="5"/>
      <dgm:spPr/>
    </dgm:pt>
    <dgm:pt modelId="{1097FD2F-27B5-4BAC-B54E-C40E2E92E24F}" type="pres">
      <dgm:prSet presAssocID="{46D15EB3-4A23-42E5-A208-321E3B34C683}" presName="sibTransNodeRect" presStyleLbl="alignNode1" presStyleIdx="2" presStyleCnt="5">
        <dgm:presLayoutVars>
          <dgm:chMax val="0"/>
          <dgm:bulletEnabled val="1"/>
        </dgm:presLayoutVars>
      </dgm:prSet>
      <dgm:spPr/>
    </dgm:pt>
    <dgm:pt modelId="{BE9E0FE2-9FC0-4925-92B2-A0F784FFE4E8}" type="pres">
      <dgm:prSet presAssocID="{492A74AB-E3CE-4093-9949-C8D2FB4CF40B}" presName="nodeRect" presStyleLbl="alignNode1" presStyleIdx="2" presStyleCnt="5">
        <dgm:presLayoutVars>
          <dgm:bulletEnabled val="1"/>
        </dgm:presLayoutVars>
      </dgm:prSet>
      <dgm:spPr/>
    </dgm:pt>
    <dgm:pt modelId="{6AC80A34-BBD1-4C31-8009-191B0F54A5FE}" type="pres">
      <dgm:prSet presAssocID="{46D15EB3-4A23-42E5-A208-321E3B34C683}" presName="sibTrans" presStyleCnt="0"/>
      <dgm:spPr/>
    </dgm:pt>
    <dgm:pt modelId="{CFC485BB-99F7-4392-B704-6F43B0E8850A}" type="pres">
      <dgm:prSet presAssocID="{48E90CC2-0727-423D-B3D4-3D35F250E9F0}" presName="compositeNode" presStyleCnt="0">
        <dgm:presLayoutVars>
          <dgm:bulletEnabled val="1"/>
        </dgm:presLayoutVars>
      </dgm:prSet>
      <dgm:spPr/>
    </dgm:pt>
    <dgm:pt modelId="{CCD3D55A-B99B-40B6-9055-1D37F127F835}" type="pres">
      <dgm:prSet presAssocID="{48E90CC2-0727-423D-B3D4-3D35F250E9F0}" presName="bgRect" presStyleLbl="alignNode1" presStyleIdx="3" presStyleCnt="5"/>
      <dgm:spPr/>
    </dgm:pt>
    <dgm:pt modelId="{0B74245A-4662-4E6B-9977-26D4934273C8}" type="pres">
      <dgm:prSet presAssocID="{B05D421D-7D5D-41A5-BD45-C01D9117C8F1}" presName="sibTransNodeRect" presStyleLbl="alignNode1" presStyleIdx="3" presStyleCnt="5">
        <dgm:presLayoutVars>
          <dgm:chMax val="0"/>
          <dgm:bulletEnabled val="1"/>
        </dgm:presLayoutVars>
      </dgm:prSet>
      <dgm:spPr/>
    </dgm:pt>
    <dgm:pt modelId="{99EC39E6-1456-4529-8951-088FD625E593}" type="pres">
      <dgm:prSet presAssocID="{48E90CC2-0727-423D-B3D4-3D35F250E9F0}" presName="nodeRect" presStyleLbl="alignNode1" presStyleIdx="3" presStyleCnt="5">
        <dgm:presLayoutVars>
          <dgm:bulletEnabled val="1"/>
        </dgm:presLayoutVars>
      </dgm:prSet>
      <dgm:spPr/>
    </dgm:pt>
    <dgm:pt modelId="{5C47C54B-A3DA-4451-8F5C-C9F5E0AD8B2F}" type="pres">
      <dgm:prSet presAssocID="{B05D421D-7D5D-41A5-BD45-C01D9117C8F1}" presName="sibTrans" presStyleCnt="0"/>
      <dgm:spPr/>
    </dgm:pt>
    <dgm:pt modelId="{34447AE3-F053-45D2-A42D-6893155DDD00}" type="pres">
      <dgm:prSet presAssocID="{EB4E6A42-B4C6-4E82-91CC-3DF07FD56BD6}" presName="compositeNode" presStyleCnt="0">
        <dgm:presLayoutVars>
          <dgm:bulletEnabled val="1"/>
        </dgm:presLayoutVars>
      </dgm:prSet>
      <dgm:spPr/>
    </dgm:pt>
    <dgm:pt modelId="{E85FE36F-1C7D-4FAC-8E7C-AD7C73346A32}" type="pres">
      <dgm:prSet presAssocID="{EB4E6A42-B4C6-4E82-91CC-3DF07FD56BD6}" presName="bgRect" presStyleLbl="alignNode1" presStyleIdx="4" presStyleCnt="5"/>
      <dgm:spPr/>
    </dgm:pt>
    <dgm:pt modelId="{66A8063F-7418-4148-A9E3-E04A2BDC484D}" type="pres">
      <dgm:prSet presAssocID="{57EB1174-4263-463C-82F1-63624FC3E9F5}" presName="sibTransNodeRect" presStyleLbl="alignNode1" presStyleIdx="4" presStyleCnt="5">
        <dgm:presLayoutVars>
          <dgm:chMax val="0"/>
          <dgm:bulletEnabled val="1"/>
        </dgm:presLayoutVars>
      </dgm:prSet>
      <dgm:spPr/>
    </dgm:pt>
    <dgm:pt modelId="{2C5A27AC-CE1B-4550-BBF6-D29D9BE0D52E}" type="pres">
      <dgm:prSet presAssocID="{EB4E6A42-B4C6-4E82-91CC-3DF07FD56BD6}" presName="nodeRect" presStyleLbl="alignNode1" presStyleIdx="4" presStyleCnt="5">
        <dgm:presLayoutVars>
          <dgm:bulletEnabled val="1"/>
        </dgm:presLayoutVars>
      </dgm:prSet>
      <dgm:spPr/>
    </dgm:pt>
  </dgm:ptLst>
  <dgm:cxnLst>
    <dgm:cxn modelId="{397EA101-DC83-4C66-8171-7EAE41A64FE4}" srcId="{BCE7FCD6-7961-490C-8CE8-DF1BDDC4F336}" destId="{EB4E6A42-B4C6-4E82-91CC-3DF07FD56BD6}" srcOrd="4" destOrd="0" parTransId="{54951C94-A7B2-4D6B-911A-D0C72B2A4B24}" sibTransId="{57EB1174-4263-463C-82F1-63624FC3E9F5}"/>
    <dgm:cxn modelId="{B7D39A06-DF2B-431A-BF52-D17A72FE11F6}" type="presOf" srcId="{05A9EB2A-67CD-4A86-B877-7FB22C1A46C5}" destId="{F6DFD206-F75A-4193-9788-A5CD27450DA9}" srcOrd="0" destOrd="0" presId="urn:microsoft.com/office/officeart/2016/7/layout/LinearBlockProcessNumbered"/>
    <dgm:cxn modelId="{A2E56408-056C-4BA0-9DE3-3C442D0B5C34}" type="presOf" srcId="{BCE7FCD6-7961-490C-8CE8-DF1BDDC4F336}" destId="{A29590C5-126F-4E2B-B26E-D609D5F2CE8E}" srcOrd="0" destOrd="0" presId="urn:microsoft.com/office/officeart/2016/7/layout/LinearBlockProcessNumbered"/>
    <dgm:cxn modelId="{57AA9E18-D043-4F69-A0CB-C5112D0FD1A2}" type="presOf" srcId="{48E90CC2-0727-423D-B3D4-3D35F250E9F0}" destId="{CCD3D55A-B99B-40B6-9055-1D37F127F835}" srcOrd="0" destOrd="0" presId="urn:microsoft.com/office/officeart/2016/7/layout/LinearBlockProcessNumbered"/>
    <dgm:cxn modelId="{555F7226-852E-4497-A67E-934B2ED8E490}" type="presOf" srcId="{B05D421D-7D5D-41A5-BD45-C01D9117C8F1}" destId="{0B74245A-4662-4E6B-9977-26D4934273C8}" srcOrd="0" destOrd="0" presId="urn:microsoft.com/office/officeart/2016/7/layout/LinearBlockProcessNumbered"/>
    <dgm:cxn modelId="{7311622C-129A-4FD1-B666-78D9E1F895EF}" type="presOf" srcId="{EB4E6A42-B4C6-4E82-91CC-3DF07FD56BD6}" destId="{E85FE36F-1C7D-4FAC-8E7C-AD7C73346A32}" srcOrd="0" destOrd="0" presId="urn:microsoft.com/office/officeart/2016/7/layout/LinearBlockProcessNumbered"/>
    <dgm:cxn modelId="{BAFF6435-DFE3-459C-8C1C-130E4D905320}" type="presOf" srcId="{46D15EB3-4A23-42E5-A208-321E3B34C683}" destId="{1097FD2F-27B5-4BAC-B54E-C40E2E92E24F}" srcOrd="0" destOrd="0" presId="urn:microsoft.com/office/officeart/2016/7/layout/LinearBlockProcessNumbered"/>
    <dgm:cxn modelId="{5CF2AD3D-C891-47CB-8A3E-5FAC875451AA}" type="presOf" srcId="{CD1046B0-0990-46A3-AAC6-3499B27E3413}" destId="{0059610C-1F1B-4A47-88C2-C7E24CDC8F56}" srcOrd="1" destOrd="0" presId="urn:microsoft.com/office/officeart/2016/7/layout/LinearBlockProcessNumbered"/>
    <dgm:cxn modelId="{F60A3D63-A9D4-4641-B598-733570F55CE5}" type="presOf" srcId="{492A74AB-E3CE-4093-9949-C8D2FB4CF40B}" destId="{594FA3D6-481D-4514-894E-4020496AEDE3}" srcOrd="0" destOrd="0" presId="urn:microsoft.com/office/officeart/2016/7/layout/LinearBlockProcessNumbered"/>
    <dgm:cxn modelId="{59755571-7AF8-4BBE-A600-45DA2A6CBD43}" srcId="{BCE7FCD6-7961-490C-8CE8-DF1BDDC4F336}" destId="{48E90CC2-0727-423D-B3D4-3D35F250E9F0}" srcOrd="3" destOrd="0" parTransId="{F0F37418-6096-482D-A385-440327F4540C}" sibTransId="{B05D421D-7D5D-41A5-BD45-C01D9117C8F1}"/>
    <dgm:cxn modelId="{03D18253-6600-481C-942D-336EDFFF1A4B}" type="presOf" srcId="{57EB1174-4263-463C-82F1-63624FC3E9F5}" destId="{66A8063F-7418-4148-A9E3-E04A2BDC484D}" srcOrd="0" destOrd="0" presId="urn:microsoft.com/office/officeart/2016/7/layout/LinearBlockProcessNumbered"/>
    <dgm:cxn modelId="{47E11280-9533-4C67-8D49-4988793E4C25}" type="presOf" srcId="{8410D335-4C4B-447A-B4B6-2B16DFE98209}" destId="{E88EEFDD-5892-4517-9D3B-3BF557A02CD4}" srcOrd="0" destOrd="0" presId="urn:microsoft.com/office/officeart/2016/7/layout/LinearBlockProcessNumbered"/>
    <dgm:cxn modelId="{7CC362A5-8224-44EA-B63D-0EC5D2E6F430}" type="presOf" srcId="{2BF909C7-25AF-4BE7-B649-DF9168408EBE}" destId="{41862F32-D3BB-4C05-B3BB-A235F4E59010}" srcOrd="0" destOrd="0" presId="urn:microsoft.com/office/officeart/2016/7/layout/LinearBlockProcessNumbered"/>
    <dgm:cxn modelId="{5D1BAFBB-0807-41CE-8CA5-6A45A4FA83DC}" type="presOf" srcId="{492A74AB-E3CE-4093-9949-C8D2FB4CF40B}" destId="{BE9E0FE2-9FC0-4925-92B2-A0F784FFE4E8}" srcOrd="1" destOrd="0" presId="urn:microsoft.com/office/officeart/2016/7/layout/LinearBlockProcessNumbered"/>
    <dgm:cxn modelId="{5D1B2CC4-C3C6-4317-9283-59A118FD48DF}" type="presOf" srcId="{2BF909C7-25AF-4BE7-B649-DF9168408EBE}" destId="{047C00AB-FD62-442B-AC3B-AE9166340D22}" srcOrd="1" destOrd="0" presId="urn:microsoft.com/office/officeart/2016/7/layout/LinearBlockProcessNumbered"/>
    <dgm:cxn modelId="{03C833CF-6DB2-417E-9710-006C6BA2BEC9}" srcId="{BCE7FCD6-7961-490C-8CE8-DF1BDDC4F336}" destId="{CD1046B0-0990-46A3-AAC6-3499B27E3413}" srcOrd="0" destOrd="0" parTransId="{2DE3215F-82E6-474B-9436-880C35A6856F}" sibTransId="{8410D335-4C4B-447A-B4B6-2B16DFE98209}"/>
    <dgm:cxn modelId="{305B56DB-DF6C-4CD3-93B4-9B0798D8989E}" type="presOf" srcId="{48E90CC2-0727-423D-B3D4-3D35F250E9F0}" destId="{99EC39E6-1456-4529-8951-088FD625E593}" srcOrd="1" destOrd="0" presId="urn:microsoft.com/office/officeart/2016/7/layout/LinearBlockProcessNumbered"/>
    <dgm:cxn modelId="{D6EDF3DE-E4C0-4B8E-8230-ABD026FAAF37}" type="presOf" srcId="{CD1046B0-0990-46A3-AAC6-3499B27E3413}" destId="{68916EA5-0A2E-48E8-9EE4-E0399DD92713}" srcOrd="0" destOrd="0" presId="urn:microsoft.com/office/officeart/2016/7/layout/LinearBlockProcessNumbered"/>
    <dgm:cxn modelId="{9265F4DF-560D-4B88-9531-730BD57EDA5A}" srcId="{BCE7FCD6-7961-490C-8CE8-DF1BDDC4F336}" destId="{492A74AB-E3CE-4093-9949-C8D2FB4CF40B}" srcOrd="2" destOrd="0" parTransId="{56FF9E23-F82F-4FE7-A918-0B0550BD7D74}" sibTransId="{46D15EB3-4A23-42E5-A208-321E3B34C683}"/>
    <dgm:cxn modelId="{5F3DCAED-44E9-4F22-BA0C-F79881F7646A}" srcId="{BCE7FCD6-7961-490C-8CE8-DF1BDDC4F336}" destId="{2BF909C7-25AF-4BE7-B649-DF9168408EBE}" srcOrd="1" destOrd="0" parTransId="{9650C473-F9DA-4EE6-B5EA-4F5488DC1BBD}" sibTransId="{05A9EB2A-67CD-4A86-B877-7FB22C1A46C5}"/>
    <dgm:cxn modelId="{BD7658FF-BEBE-488A-A12D-4F46002E5578}" type="presOf" srcId="{EB4E6A42-B4C6-4E82-91CC-3DF07FD56BD6}" destId="{2C5A27AC-CE1B-4550-BBF6-D29D9BE0D52E}" srcOrd="1" destOrd="0" presId="urn:microsoft.com/office/officeart/2016/7/layout/LinearBlockProcessNumbered"/>
    <dgm:cxn modelId="{B15B03B9-90A0-42C8-BE77-4B280CEA0025}" type="presParOf" srcId="{A29590C5-126F-4E2B-B26E-D609D5F2CE8E}" destId="{8229490C-D229-4B01-A1D2-9DF11FE636EE}" srcOrd="0" destOrd="0" presId="urn:microsoft.com/office/officeart/2016/7/layout/LinearBlockProcessNumbered"/>
    <dgm:cxn modelId="{090F14D8-67F4-466B-B7BD-5E1452D00F51}" type="presParOf" srcId="{8229490C-D229-4B01-A1D2-9DF11FE636EE}" destId="{68916EA5-0A2E-48E8-9EE4-E0399DD92713}" srcOrd="0" destOrd="0" presId="urn:microsoft.com/office/officeart/2016/7/layout/LinearBlockProcessNumbered"/>
    <dgm:cxn modelId="{A72D7BD7-4B56-4F15-8945-0A824910E17D}" type="presParOf" srcId="{8229490C-D229-4B01-A1D2-9DF11FE636EE}" destId="{E88EEFDD-5892-4517-9D3B-3BF557A02CD4}" srcOrd="1" destOrd="0" presId="urn:microsoft.com/office/officeart/2016/7/layout/LinearBlockProcessNumbered"/>
    <dgm:cxn modelId="{4E7E75B2-15A2-450B-87C2-A8D8F5F02085}" type="presParOf" srcId="{8229490C-D229-4B01-A1D2-9DF11FE636EE}" destId="{0059610C-1F1B-4A47-88C2-C7E24CDC8F56}" srcOrd="2" destOrd="0" presId="urn:microsoft.com/office/officeart/2016/7/layout/LinearBlockProcessNumbered"/>
    <dgm:cxn modelId="{34C17119-1B53-45D2-90DD-C752631F38B1}" type="presParOf" srcId="{A29590C5-126F-4E2B-B26E-D609D5F2CE8E}" destId="{255178B2-9981-488F-ADC3-A6B3A0FA5BA2}" srcOrd="1" destOrd="0" presId="urn:microsoft.com/office/officeart/2016/7/layout/LinearBlockProcessNumbered"/>
    <dgm:cxn modelId="{779A4007-AAD3-45BA-97C4-594864722AAD}" type="presParOf" srcId="{A29590C5-126F-4E2B-B26E-D609D5F2CE8E}" destId="{D2BB8A19-750B-4D6B-BF7F-C57DB3FD6719}" srcOrd="2" destOrd="0" presId="urn:microsoft.com/office/officeart/2016/7/layout/LinearBlockProcessNumbered"/>
    <dgm:cxn modelId="{583EC988-B183-4219-82FE-A37FEE6C493B}" type="presParOf" srcId="{D2BB8A19-750B-4D6B-BF7F-C57DB3FD6719}" destId="{41862F32-D3BB-4C05-B3BB-A235F4E59010}" srcOrd="0" destOrd="0" presId="urn:microsoft.com/office/officeart/2016/7/layout/LinearBlockProcessNumbered"/>
    <dgm:cxn modelId="{21089ADE-5963-49C6-BE16-D0095909D192}" type="presParOf" srcId="{D2BB8A19-750B-4D6B-BF7F-C57DB3FD6719}" destId="{F6DFD206-F75A-4193-9788-A5CD27450DA9}" srcOrd="1" destOrd="0" presId="urn:microsoft.com/office/officeart/2016/7/layout/LinearBlockProcessNumbered"/>
    <dgm:cxn modelId="{B3F894F2-FFF5-4BD5-8FA1-7ACBCEB77AF9}" type="presParOf" srcId="{D2BB8A19-750B-4D6B-BF7F-C57DB3FD6719}" destId="{047C00AB-FD62-442B-AC3B-AE9166340D22}" srcOrd="2" destOrd="0" presId="urn:microsoft.com/office/officeart/2016/7/layout/LinearBlockProcessNumbered"/>
    <dgm:cxn modelId="{C7E92245-BCEB-479E-BA2A-3FAF348C653A}" type="presParOf" srcId="{A29590C5-126F-4E2B-B26E-D609D5F2CE8E}" destId="{05C22739-2498-4CDE-875F-6984803DC438}" srcOrd="3" destOrd="0" presId="urn:microsoft.com/office/officeart/2016/7/layout/LinearBlockProcessNumbered"/>
    <dgm:cxn modelId="{5E97FDBC-D558-4C99-941F-19DE6026ED75}" type="presParOf" srcId="{A29590C5-126F-4E2B-B26E-D609D5F2CE8E}" destId="{F0A7A154-DCE2-4E76-9D10-C3DB54435124}" srcOrd="4" destOrd="0" presId="urn:microsoft.com/office/officeart/2016/7/layout/LinearBlockProcessNumbered"/>
    <dgm:cxn modelId="{D5B92598-3185-4D03-A24F-6E343B1AE308}" type="presParOf" srcId="{F0A7A154-DCE2-4E76-9D10-C3DB54435124}" destId="{594FA3D6-481D-4514-894E-4020496AEDE3}" srcOrd="0" destOrd="0" presId="urn:microsoft.com/office/officeart/2016/7/layout/LinearBlockProcessNumbered"/>
    <dgm:cxn modelId="{A14B7F83-EFD9-4F29-9DF6-EFBE6E897228}" type="presParOf" srcId="{F0A7A154-DCE2-4E76-9D10-C3DB54435124}" destId="{1097FD2F-27B5-4BAC-B54E-C40E2E92E24F}" srcOrd="1" destOrd="0" presId="urn:microsoft.com/office/officeart/2016/7/layout/LinearBlockProcessNumbered"/>
    <dgm:cxn modelId="{0E50DC39-8FA3-4128-B6C5-F586C0EC90A6}" type="presParOf" srcId="{F0A7A154-DCE2-4E76-9D10-C3DB54435124}" destId="{BE9E0FE2-9FC0-4925-92B2-A0F784FFE4E8}" srcOrd="2" destOrd="0" presId="urn:microsoft.com/office/officeart/2016/7/layout/LinearBlockProcessNumbered"/>
    <dgm:cxn modelId="{E5175204-253D-41AA-8077-0EC8CD6A0F9E}" type="presParOf" srcId="{A29590C5-126F-4E2B-B26E-D609D5F2CE8E}" destId="{6AC80A34-BBD1-4C31-8009-191B0F54A5FE}" srcOrd="5" destOrd="0" presId="urn:microsoft.com/office/officeart/2016/7/layout/LinearBlockProcessNumbered"/>
    <dgm:cxn modelId="{6C2EC90C-FE82-478E-BBB5-7F49026F2498}" type="presParOf" srcId="{A29590C5-126F-4E2B-B26E-D609D5F2CE8E}" destId="{CFC485BB-99F7-4392-B704-6F43B0E8850A}" srcOrd="6" destOrd="0" presId="urn:microsoft.com/office/officeart/2016/7/layout/LinearBlockProcessNumbered"/>
    <dgm:cxn modelId="{9E5BC707-05F4-487D-841B-4AB90539333E}" type="presParOf" srcId="{CFC485BB-99F7-4392-B704-6F43B0E8850A}" destId="{CCD3D55A-B99B-40B6-9055-1D37F127F835}" srcOrd="0" destOrd="0" presId="urn:microsoft.com/office/officeart/2016/7/layout/LinearBlockProcessNumbered"/>
    <dgm:cxn modelId="{7FE916D6-01FE-49B6-A368-06878B8A372C}" type="presParOf" srcId="{CFC485BB-99F7-4392-B704-6F43B0E8850A}" destId="{0B74245A-4662-4E6B-9977-26D4934273C8}" srcOrd="1" destOrd="0" presId="urn:microsoft.com/office/officeart/2016/7/layout/LinearBlockProcessNumbered"/>
    <dgm:cxn modelId="{DEDC5343-8081-4695-924F-49C253CE49BB}" type="presParOf" srcId="{CFC485BB-99F7-4392-B704-6F43B0E8850A}" destId="{99EC39E6-1456-4529-8951-088FD625E593}" srcOrd="2" destOrd="0" presId="urn:microsoft.com/office/officeart/2016/7/layout/LinearBlockProcessNumbered"/>
    <dgm:cxn modelId="{8A65F4C9-DC15-49C7-BA16-98AA8F7F0924}" type="presParOf" srcId="{A29590C5-126F-4E2B-B26E-D609D5F2CE8E}" destId="{5C47C54B-A3DA-4451-8F5C-C9F5E0AD8B2F}" srcOrd="7" destOrd="0" presId="urn:microsoft.com/office/officeart/2016/7/layout/LinearBlockProcessNumbered"/>
    <dgm:cxn modelId="{834E75EB-4BF0-4843-AD65-DD3C2F8C6D93}" type="presParOf" srcId="{A29590C5-126F-4E2B-B26E-D609D5F2CE8E}" destId="{34447AE3-F053-45D2-A42D-6893155DDD00}" srcOrd="8" destOrd="0" presId="urn:microsoft.com/office/officeart/2016/7/layout/LinearBlockProcessNumbered"/>
    <dgm:cxn modelId="{F776EA52-531D-4AA8-9D68-ADDDE5B7D33E}" type="presParOf" srcId="{34447AE3-F053-45D2-A42D-6893155DDD00}" destId="{E85FE36F-1C7D-4FAC-8E7C-AD7C73346A32}" srcOrd="0" destOrd="0" presId="urn:microsoft.com/office/officeart/2016/7/layout/LinearBlockProcessNumbered"/>
    <dgm:cxn modelId="{CBE7AB85-7931-4DE6-8F45-C88AAD781186}" type="presParOf" srcId="{34447AE3-F053-45D2-A42D-6893155DDD00}" destId="{66A8063F-7418-4148-A9E3-E04A2BDC484D}" srcOrd="1" destOrd="0" presId="urn:microsoft.com/office/officeart/2016/7/layout/LinearBlockProcessNumbered"/>
    <dgm:cxn modelId="{AF45DB04-DA4D-487C-B3F8-F847562A05A5}" type="presParOf" srcId="{34447AE3-F053-45D2-A42D-6893155DDD00}" destId="{2C5A27AC-CE1B-4550-BBF6-D29D9BE0D52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A6832F-A12E-4FD4-A01F-25C6D9114C53}"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ED87D2B7-DDF0-496B-954C-980BAA571F76}">
      <dgm:prSet/>
      <dgm:spPr/>
      <dgm:t>
        <a:bodyPr/>
        <a:lstStyle/>
        <a:p>
          <a:r>
            <a:rPr lang="en-US" b="1"/>
            <a:t>Single Responsibility per Service</a:t>
          </a:r>
          <a:endParaRPr lang="en-US"/>
        </a:p>
      </dgm:t>
    </dgm:pt>
    <dgm:pt modelId="{FB4AD1D6-A15D-476B-8C73-9887B8C66E98}" type="parTrans" cxnId="{BA061F81-35A0-4F4F-AE39-07CC2F528827}">
      <dgm:prSet/>
      <dgm:spPr/>
      <dgm:t>
        <a:bodyPr/>
        <a:lstStyle/>
        <a:p>
          <a:endParaRPr lang="en-US"/>
        </a:p>
      </dgm:t>
    </dgm:pt>
    <dgm:pt modelId="{5E4D0174-57D9-428A-AD7C-81B4F6496367}" type="sibTrans" cxnId="{BA061F81-35A0-4F4F-AE39-07CC2F528827}">
      <dgm:prSet/>
      <dgm:spPr/>
      <dgm:t>
        <a:bodyPr/>
        <a:lstStyle/>
        <a:p>
          <a:endParaRPr lang="en-US"/>
        </a:p>
      </dgm:t>
    </dgm:pt>
    <dgm:pt modelId="{94A5E00E-0601-4670-839D-5CDD23D92453}">
      <dgm:prSet/>
      <dgm:spPr/>
      <dgm:t>
        <a:bodyPr/>
        <a:lstStyle/>
        <a:p>
          <a:r>
            <a:rPr lang="en-US" b="1"/>
            <a:t>Microservices are autonomous</a:t>
          </a:r>
          <a:endParaRPr lang="en-US"/>
        </a:p>
      </dgm:t>
    </dgm:pt>
    <dgm:pt modelId="{6E223966-91CF-468E-92F8-FA1A440C03A7}" type="parTrans" cxnId="{46CE9A88-CC6D-4F67-89C9-56F17589EC7D}">
      <dgm:prSet/>
      <dgm:spPr/>
      <dgm:t>
        <a:bodyPr/>
        <a:lstStyle/>
        <a:p>
          <a:endParaRPr lang="en-US"/>
        </a:p>
      </dgm:t>
    </dgm:pt>
    <dgm:pt modelId="{FE6204EB-06A8-4D4A-B9FD-3B8A591C7DB8}" type="sibTrans" cxnId="{46CE9A88-CC6D-4F67-89C9-56F17589EC7D}">
      <dgm:prSet/>
      <dgm:spPr/>
      <dgm:t>
        <a:bodyPr/>
        <a:lstStyle/>
        <a:p>
          <a:endParaRPr lang="en-US"/>
        </a:p>
      </dgm:t>
    </dgm:pt>
    <dgm:pt modelId="{A9128936-BCA2-48C2-9F7B-A48ECEC7ED05}" type="pres">
      <dgm:prSet presAssocID="{BAA6832F-A12E-4FD4-A01F-25C6D9114C53}" presName="diagram" presStyleCnt="0">
        <dgm:presLayoutVars>
          <dgm:chPref val="1"/>
          <dgm:dir/>
          <dgm:animOne val="branch"/>
          <dgm:animLvl val="lvl"/>
          <dgm:resizeHandles/>
        </dgm:presLayoutVars>
      </dgm:prSet>
      <dgm:spPr/>
    </dgm:pt>
    <dgm:pt modelId="{03307335-05CF-4DCD-A194-188EFC9CD679}" type="pres">
      <dgm:prSet presAssocID="{ED87D2B7-DDF0-496B-954C-980BAA571F76}" presName="root" presStyleCnt="0"/>
      <dgm:spPr/>
    </dgm:pt>
    <dgm:pt modelId="{07E823C3-B62D-4FC7-8D0B-5F482A0B99AF}" type="pres">
      <dgm:prSet presAssocID="{ED87D2B7-DDF0-496B-954C-980BAA571F76}" presName="rootComposite" presStyleCnt="0"/>
      <dgm:spPr/>
    </dgm:pt>
    <dgm:pt modelId="{6FC7FE7B-DB4C-4947-87F9-A50AD02CBCF0}" type="pres">
      <dgm:prSet presAssocID="{ED87D2B7-DDF0-496B-954C-980BAA571F76}" presName="rootText" presStyleLbl="node1" presStyleIdx="0" presStyleCnt="2"/>
      <dgm:spPr/>
    </dgm:pt>
    <dgm:pt modelId="{4AD1C07E-3701-4CFA-B353-BD99E688BEEF}" type="pres">
      <dgm:prSet presAssocID="{ED87D2B7-DDF0-496B-954C-980BAA571F76}" presName="rootConnector" presStyleLbl="node1" presStyleIdx="0" presStyleCnt="2"/>
      <dgm:spPr/>
    </dgm:pt>
    <dgm:pt modelId="{EFF9736B-128F-4EC8-B7F4-48BCFB87A66F}" type="pres">
      <dgm:prSet presAssocID="{ED87D2B7-DDF0-496B-954C-980BAA571F76}" presName="childShape" presStyleCnt="0"/>
      <dgm:spPr/>
    </dgm:pt>
    <dgm:pt modelId="{E2888706-30A0-4E2A-AD70-484A9E233883}" type="pres">
      <dgm:prSet presAssocID="{94A5E00E-0601-4670-839D-5CDD23D92453}" presName="root" presStyleCnt="0"/>
      <dgm:spPr/>
    </dgm:pt>
    <dgm:pt modelId="{3AD6AD00-EDD1-43B9-834B-9919B83C08DF}" type="pres">
      <dgm:prSet presAssocID="{94A5E00E-0601-4670-839D-5CDD23D92453}" presName="rootComposite" presStyleCnt="0"/>
      <dgm:spPr/>
    </dgm:pt>
    <dgm:pt modelId="{F184F2E9-A1E1-4375-AC21-6BF0B9A920D4}" type="pres">
      <dgm:prSet presAssocID="{94A5E00E-0601-4670-839D-5CDD23D92453}" presName="rootText" presStyleLbl="node1" presStyleIdx="1" presStyleCnt="2"/>
      <dgm:spPr/>
    </dgm:pt>
    <dgm:pt modelId="{D3344A78-628A-437A-BA14-F6272AEA7DEF}" type="pres">
      <dgm:prSet presAssocID="{94A5E00E-0601-4670-839D-5CDD23D92453}" presName="rootConnector" presStyleLbl="node1" presStyleIdx="1" presStyleCnt="2"/>
      <dgm:spPr/>
    </dgm:pt>
    <dgm:pt modelId="{978B5FE8-DAE5-4124-A712-976FC6CC9A15}" type="pres">
      <dgm:prSet presAssocID="{94A5E00E-0601-4670-839D-5CDD23D92453}" presName="childShape" presStyleCnt="0"/>
      <dgm:spPr/>
    </dgm:pt>
  </dgm:ptLst>
  <dgm:cxnLst>
    <dgm:cxn modelId="{BA061F81-35A0-4F4F-AE39-07CC2F528827}" srcId="{BAA6832F-A12E-4FD4-A01F-25C6D9114C53}" destId="{ED87D2B7-DDF0-496B-954C-980BAA571F76}" srcOrd="0" destOrd="0" parTransId="{FB4AD1D6-A15D-476B-8C73-9887B8C66E98}" sibTransId="{5E4D0174-57D9-428A-AD7C-81B4F6496367}"/>
    <dgm:cxn modelId="{76E58585-798A-40CB-B212-3CF6921C6292}" type="presOf" srcId="{BAA6832F-A12E-4FD4-A01F-25C6D9114C53}" destId="{A9128936-BCA2-48C2-9F7B-A48ECEC7ED05}" srcOrd="0" destOrd="0" presId="urn:microsoft.com/office/officeart/2005/8/layout/hierarchy3"/>
    <dgm:cxn modelId="{46CE9A88-CC6D-4F67-89C9-56F17589EC7D}" srcId="{BAA6832F-A12E-4FD4-A01F-25C6D9114C53}" destId="{94A5E00E-0601-4670-839D-5CDD23D92453}" srcOrd="1" destOrd="0" parTransId="{6E223966-91CF-468E-92F8-FA1A440C03A7}" sibTransId="{FE6204EB-06A8-4D4A-B9FD-3B8A591C7DB8}"/>
    <dgm:cxn modelId="{EDE2E990-E339-4D1C-A1DE-863FB087FAA9}" type="presOf" srcId="{94A5E00E-0601-4670-839D-5CDD23D92453}" destId="{F184F2E9-A1E1-4375-AC21-6BF0B9A920D4}" srcOrd="0" destOrd="0" presId="urn:microsoft.com/office/officeart/2005/8/layout/hierarchy3"/>
    <dgm:cxn modelId="{D6034E9B-DA39-4B06-B461-9C602F7CFAFF}" type="presOf" srcId="{ED87D2B7-DDF0-496B-954C-980BAA571F76}" destId="{6FC7FE7B-DB4C-4947-87F9-A50AD02CBCF0}" srcOrd="0" destOrd="0" presId="urn:microsoft.com/office/officeart/2005/8/layout/hierarchy3"/>
    <dgm:cxn modelId="{386D0EAF-4F8A-47E7-988C-51973ED17CC1}" type="presOf" srcId="{94A5E00E-0601-4670-839D-5CDD23D92453}" destId="{D3344A78-628A-437A-BA14-F6272AEA7DEF}" srcOrd="1" destOrd="0" presId="urn:microsoft.com/office/officeart/2005/8/layout/hierarchy3"/>
    <dgm:cxn modelId="{9BAD77C2-09CA-401A-9D13-3050E2575F49}" type="presOf" srcId="{ED87D2B7-DDF0-496B-954C-980BAA571F76}" destId="{4AD1C07E-3701-4CFA-B353-BD99E688BEEF}" srcOrd="1" destOrd="0" presId="urn:microsoft.com/office/officeart/2005/8/layout/hierarchy3"/>
    <dgm:cxn modelId="{F7B1AD78-5395-4DB0-9A96-2646348B8B64}" type="presParOf" srcId="{A9128936-BCA2-48C2-9F7B-A48ECEC7ED05}" destId="{03307335-05CF-4DCD-A194-188EFC9CD679}" srcOrd="0" destOrd="0" presId="urn:microsoft.com/office/officeart/2005/8/layout/hierarchy3"/>
    <dgm:cxn modelId="{14AC3BA4-5285-4234-BAC1-326CE2D1302A}" type="presParOf" srcId="{03307335-05CF-4DCD-A194-188EFC9CD679}" destId="{07E823C3-B62D-4FC7-8D0B-5F482A0B99AF}" srcOrd="0" destOrd="0" presId="urn:microsoft.com/office/officeart/2005/8/layout/hierarchy3"/>
    <dgm:cxn modelId="{B9E96478-2A1F-47D1-A5C3-23454A8759A4}" type="presParOf" srcId="{07E823C3-B62D-4FC7-8D0B-5F482A0B99AF}" destId="{6FC7FE7B-DB4C-4947-87F9-A50AD02CBCF0}" srcOrd="0" destOrd="0" presId="urn:microsoft.com/office/officeart/2005/8/layout/hierarchy3"/>
    <dgm:cxn modelId="{C54B3171-64C9-48ED-8591-BF1CCB048F7F}" type="presParOf" srcId="{07E823C3-B62D-4FC7-8D0B-5F482A0B99AF}" destId="{4AD1C07E-3701-4CFA-B353-BD99E688BEEF}" srcOrd="1" destOrd="0" presId="urn:microsoft.com/office/officeart/2005/8/layout/hierarchy3"/>
    <dgm:cxn modelId="{2BC157D9-721E-4430-82E9-7D27F2637F39}" type="presParOf" srcId="{03307335-05CF-4DCD-A194-188EFC9CD679}" destId="{EFF9736B-128F-4EC8-B7F4-48BCFB87A66F}" srcOrd="1" destOrd="0" presId="urn:microsoft.com/office/officeart/2005/8/layout/hierarchy3"/>
    <dgm:cxn modelId="{914E9860-552D-4137-A634-17218BE8BEFE}" type="presParOf" srcId="{A9128936-BCA2-48C2-9F7B-A48ECEC7ED05}" destId="{E2888706-30A0-4E2A-AD70-484A9E233883}" srcOrd="1" destOrd="0" presId="urn:microsoft.com/office/officeart/2005/8/layout/hierarchy3"/>
    <dgm:cxn modelId="{2A4EC443-973A-4D18-9A7C-55D5AB4E4CEC}" type="presParOf" srcId="{E2888706-30A0-4E2A-AD70-484A9E233883}" destId="{3AD6AD00-EDD1-43B9-834B-9919B83C08DF}" srcOrd="0" destOrd="0" presId="urn:microsoft.com/office/officeart/2005/8/layout/hierarchy3"/>
    <dgm:cxn modelId="{234F0D80-7BA9-424C-AAE7-A06D4EE1E92C}" type="presParOf" srcId="{3AD6AD00-EDD1-43B9-834B-9919B83C08DF}" destId="{F184F2E9-A1E1-4375-AC21-6BF0B9A920D4}" srcOrd="0" destOrd="0" presId="urn:microsoft.com/office/officeart/2005/8/layout/hierarchy3"/>
    <dgm:cxn modelId="{970B9339-3A49-45AE-A65D-0BFBF498D274}" type="presParOf" srcId="{3AD6AD00-EDD1-43B9-834B-9919B83C08DF}" destId="{D3344A78-628A-437A-BA14-F6272AEA7DEF}" srcOrd="1" destOrd="0" presId="urn:microsoft.com/office/officeart/2005/8/layout/hierarchy3"/>
    <dgm:cxn modelId="{2036C9E6-C79D-46E8-B336-662AF3BC305E}" type="presParOf" srcId="{E2888706-30A0-4E2A-AD70-484A9E233883}" destId="{978B5FE8-DAE5-4124-A712-976FC6CC9A1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F74B6-833A-417D-9D4F-04516A441538}" type="doc">
      <dgm:prSet loTypeId="urn:microsoft.com/office/officeart/2005/8/layout/hierarchy1" loCatId="hierarchy" qsTypeId="urn:microsoft.com/office/officeart/2005/8/quickstyle/simple5" qsCatId="simple" csTypeId="urn:microsoft.com/office/officeart/2005/8/colors/accent2_4" csCatId="accent2"/>
      <dgm:spPr/>
      <dgm:t>
        <a:bodyPr/>
        <a:lstStyle/>
        <a:p>
          <a:endParaRPr lang="en-US"/>
        </a:p>
      </dgm:t>
    </dgm:pt>
    <dgm:pt modelId="{4A108D47-CC3D-401E-B221-5CBB2F4A96C0}">
      <dgm:prSet/>
      <dgm:spPr/>
      <dgm:t>
        <a:bodyPr/>
        <a:lstStyle/>
        <a:p>
          <a:r>
            <a:rPr lang="en-US"/>
            <a:t>This is much like SOA’s characteristics:</a:t>
          </a:r>
        </a:p>
      </dgm:t>
    </dgm:pt>
    <dgm:pt modelId="{48415A66-0445-401A-9164-EB05DD41D19D}" type="parTrans" cxnId="{B381CCFF-84FF-4D7C-9922-15D49B460F75}">
      <dgm:prSet/>
      <dgm:spPr/>
      <dgm:t>
        <a:bodyPr/>
        <a:lstStyle/>
        <a:p>
          <a:endParaRPr lang="en-US"/>
        </a:p>
      </dgm:t>
    </dgm:pt>
    <dgm:pt modelId="{E3CBA1E4-C1D8-4BDF-AB94-6FB58957827B}" type="sibTrans" cxnId="{B381CCFF-84FF-4D7C-9922-15D49B460F75}">
      <dgm:prSet/>
      <dgm:spPr/>
      <dgm:t>
        <a:bodyPr/>
        <a:lstStyle/>
        <a:p>
          <a:endParaRPr lang="en-US"/>
        </a:p>
      </dgm:t>
    </dgm:pt>
    <dgm:pt modelId="{801B9A4D-2601-4367-A96B-6FAA83294FAD}">
      <dgm:prSet/>
      <dgm:spPr/>
      <dgm:t>
        <a:bodyPr/>
        <a:lstStyle/>
        <a:p>
          <a:r>
            <a:rPr lang="en-US"/>
            <a:t>Service-contract.</a:t>
          </a:r>
        </a:p>
      </dgm:t>
    </dgm:pt>
    <dgm:pt modelId="{C6339343-0D2E-4523-AB00-9B0561E2B348}" type="parTrans" cxnId="{6E69477F-98AE-48CD-A3B5-C913D8A0183F}">
      <dgm:prSet/>
      <dgm:spPr/>
      <dgm:t>
        <a:bodyPr/>
        <a:lstStyle/>
        <a:p>
          <a:endParaRPr lang="en-US"/>
        </a:p>
      </dgm:t>
    </dgm:pt>
    <dgm:pt modelId="{17D9203C-DC3A-4B04-AC41-056EBD82BC95}" type="sibTrans" cxnId="{6E69477F-98AE-48CD-A3B5-C913D8A0183F}">
      <dgm:prSet/>
      <dgm:spPr/>
      <dgm:t>
        <a:bodyPr/>
        <a:lstStyle/>
        <a:p>
          <a:endParaRPr lang="en-US"/>
        </a:p>
      </dgm:t>
    </dgm:pt>
    <dgm:pt modelId="{C9B0BA95-BC7D-4871-A5D9-49A275DF155E}">
      <dgm:prSet/>
      <dgm:spPr/>
      <dgm:t>
        <a:bodyPr/>
        <a:lstStyle/>
        <a:p>
          <a:r>
            <a:rPr lang="en-US"/>
            <a:t>Loose coupling.</a:t>
          </a:r>
        </a:p>
      </dgm:t>
    </dgm:pt>
    <dgm:pt modelId="{C27061B0-5B54-407C-B650-C3317E7C509B}" type="parTrans" cxnId="{35C23FC4-6394-4FC7-8FF0-E8414C7E99DD}">
      <dgm:prSet/>
      <dgm:spPr/>
      <dgm:t>
        <a:bodyPr/>
        <a:lstStyle/>
        <a:p>
          <a:endParaRPr lang="en-US"/>
        </a:p>
      </dgm:t>
    </dgm:pt>
    <dgm:pt modelId="{DCA91B00-27F2-43C9-8B49-0462603436BB}" type="sibTrans" cxnId="{35C23FC4-6394-4FC7-8FF0-E8414C7E99DD}">
      <dgm:prSet/>
      <dgm:spPr/>
      <dgm:t>
        <a:bodyPr/>
        <a:lstStyle/>
        <a:p>
          <a:endParaRPr lang="en-US"/>
        </a:p>
      </dgm:t>
    </dgm:pt>
    <dgm:pt modelId="{511DF07B-7FE6-4840-B562-2263E963994B}">
      <dgm:prSet/>
      <dgm:spPr/>
      <dgm:t>
        <a:bodyPr/>
        <a:lstStyle/>
        <a:p>
          <a:r>
            <a:rPr lang="en-US"/>
            <a:t>Service abstraction.</a:t>
          </a:r>
        </a:p>
      </dgm:t>
    </dgm:pt>
    <dgm:pt modelId="{C4720A98-DDD4-4C40-AAA8-410C5B71F9E8}" type="parTrans" cxnId="{69E24884-B4AC-4CB9-8CB9-8B68BAD9518B}">
      <dgm:prSet/>
      <dgm:spPr/>
      <dgm:t>
        <a:bodyPr/>
        <a:lstStyle/>
        <a:p>
          <a:endParaRPr lang="en-US"/>
        </a:p>
      </dgm:t>
    </dgm:pt>
    <dgm:pt modelId="{1C4E45FF-0305-4134-A0ED-E17FA20255DD}" type="sibTrans" cxnId="{69E24884-B4AC-4CB9-8CB9-8B68BAD9518B}">
      <dgm:prSet/>
      <dgm:spPr/>
      <dgm:t>
        <a:bodyPr/>
        <a:lstStyle/>
        <a:p>
          <a:endParaRPr lang="en-US"/>
        </a:p>
      </dgm:t>
    </dgm:pt>
    <dgm:pt modelId="{EADE40C8-905E-4307-AEED-22AB6CB8F574}">
      <dgm:prSet/>
      <dgm:spPr/>
      <dgm:t>
        <a:bodyPr/>
        <a:lstStyle/>
        <a:p>
          <a:r>
            <a:rPr lang="en-US"/>
            <a:t>Service reuse.</a:t>
          </a:r>
        </a:p>
      </dgm:t>
    </dgm:pt>
    <dgm:pt modelId="{5DFE1D9A-E511-416A-ADE2-D1184B9911E5}" type="parTrans" cxnId="{3DBA9A36-C934-4D3B-8A82-DAD815D496F0}">
      <dgm:prSet/>
      <dgm:spPr/>
      <dgm:t>
        <a:bodyPr/>
        <a:lstStyle/>
        <a:p>
          <a:endParaRPr lang="en-US"/>
        </a:p>
      </dgm:t>
    </dgm:pt>
    <dgm:pt modelId="{7A3901BB-4ABC-4EB0-ACB8-3A1C1F531693}" type="sibTrans" cxnId="{3DBA9A36-C934-4D3B-8A82-DAD815D496F0}">
      <dgm:prSet/>
      <dgm:spPr/>
      <dgm:t>
        <a:bodyPr/>
        <a:lstStyle/>
        <a:p>
          <a:endParaRPr lang="en-US"/>
        </a:p>
      </dgm:t>
    </dgm:pt>
    <dgm:pt modelId="{36F50502-E05D-4308-8FCB-8D87D8054142}">
      <dgm:prSet/>
      <dgm:spPr/>
      <dgm:t>
        <a:bodyPr/>
        <a:lstStyle/>
        <a:p>
          <a:r>
            <a:rPr lang="en-US"/>
            <a:t>Statelessness</a:t>
          </a:r>
        </a:p>
      </dgm:t>
    </dgm:pt>
    <dgm:pt modelId="{A4248F8E-C8D5-40C2-8BAC-4BBB6DF83AF2}" type="parTrans" cxnId="{698892C2-4B44-40E8-90B3-252942097A8F}">
      <dgm:prSet/>
      <dgm:spPr/>
      <dgm:t>
        <a:bodyPr/>
        <a:lstStyle/>
        <a:p>
          <a:endParaRPr lang="en-US"/>
        </a:p>
      </dgm:t>
    </dgm:pt>
    <dgm:pt modelId="{8B1C4395-5581-41D4-982B-BDAE82CC93EE}" type="sibTrans" cxnId="{698892C2-4B44-40E8-90B3-252942097A8F}">
      <dgm:prSet/>
      <dgm:spPr/>
      <dgm:t>
        <a:bodyPr/>
        <a:lstStyle/>
        <a:p>
          <a:endParaRPr lang="en-US"/>
        </a:p>
      </dgm:t>
    </dgm:pt>
    <dgm:pt modelId="{BAAE07CA-F75D-497A-B537-035FAF39A24D}">
      <dgm:prSet/>
      <dgm:spPr/>
      <dgm:t>
        <a:bodyPr/>
        <a:lstStyle/>
        <a:p>
          <a:r>
            <a:rPr lang="en-US"/>
            <a:t>Services are discoverable</a:t>
          </a:r>
        </a:p>
      </dgm:t>
    </dgm:pt>
    <dgm:pt modelId="{3DB17206-C916-471C-9031-F776308A9F25}" type="parTrans" cxnId="{DC0EBE20-CA58-444F-B022-61FF3D464B08}">
      <dgm:prSet/>
      <dgm:spPr/>
      <dgm:t>
        <a:bodyPr/>
        <a:lstStyle/>
        <a:p>
          <a:endParaRPr lang="en-US"/>
        </a:p>
      </dgm:t>
    </dgm:pt>
    <dgm:pt modelId="{3274B84A-606B-4C11-BBB9-5CF7FFB4C2F9}" type="sibTrans" cxnId="{DC0EBE20-CA58-444F-B022-61FF3D464B08}">
      <dgm:prSet/>
      <dgm:spPr/>
      <dgm:t>
        <a:bodyPr/>
        <a:lstStyle/>
        <a:p>
          <a:endParaRPr lang="en-US"/>
        </a:p>
      </dgm:t>
    </dgm:pt>
    <dgm:pt modelId="{BA3476AF-9BFE-4754-8AD3-994D3E1A124C}">
      <dgm:prSet/>
      <dgm:spPr/>
      <dgm:t>
        <a:bodyPr/>
        <a:lstStyle/>
        <a:p>
          <a:r>
            <a:rPr lang="en-US"/>
            <a:t>Service Interoperability</a:t>
          </a:r>
        </a:p>
      </dgm:t>
    </dgm:pt>
    <dgm:pt modelId="{5E26B9A0-949F-432F-8D01-79296D609C48}" type="parTrans" cxnId="{8581199D-5356-4CE5-9571-E35677721716}">
      <dgm:prSet/>
      <dgm:spPr/>
      <dgm:t>
        <a:bodyPr/>
        <a:lstStyle/>
        <a:p>
          <a:endParaRPr lang="en-US"/>
        </a:p>
      </dgm:t>
    </dgm:pt>
    <dgm:pt modelId="{E2BB5D11-E107-4481-88A5-03ADC2867E38}" type="sibTrans" cxnId="{8581199D-5356-4CE5-9571-E35677721716}">
      <dgm:prSet/>
      <dgm:spPr/>
      <dgm:t>
        <a:bodyPr/>
        <a:lstStyle/>
        <a:p>
          <a:endParaRPr lang="en-US"/>
        </a:p>
      </dgm:t>
    </dgm:pt>
    <dgm:pt modelId="{D014B32E-DAD1-4051-919B-2C61B8018E0F}">
      <dgm:prSet/>
      <dgm:spPr/>
      <dgm:t>
        <a:bodyPr/>
        <a:lstStyle/>
        <a:p>
          <a:r>
            <a:rPr lang="en-US"/>
            <a:t>Service Composability</a:t>
          </a:r>
        </a:p>
      </dgm:t>
    </dgm:pt>
    <dgm:pt modelId="{9B2D867C-6355-462C-AA0C-879FF005DF3A}" type="parTrans" cxnId="{AE1CFA2A-B08C-4433-9522-1F51CD84AD92}">
      <dgm:prSet/>
      <dgm:spPr/>
      <dgm:t>
        <a:bodyPr/>
        <a:lstStyle/>
        <a:p>
          <a:endParaRPr lang="en-US"/>
        </a:p>
      </dgm:t>
    </dgm:pt>
    <dgm:pt modelId="{27C83BFB-9A6E-46A0-8930-64ED70109F80}" type="sibTrans" cxnId="{AE1CFA2A-B08C-4433-9522-1F51CD84AD92}">
      <dgm:prSet/>
      <dgm:spPr/>
      <dgm:t>
        <a:bodyPr/>
        <a:lstStyle/>
        <a:p>
          <a:endParaRPr lang="en-US"/>
        </a:p>
      </dgm:t>
    </dgm:pt>
    <dgm:pt modelId="{CC41E295-AC3A-4F26-A002-DA27E8EEAE0A}" type="pres">
      <dgm:prSet presAssocID="{DF3F74B6-833A-417D-9D4F-04516A441538}" presName="hierChild1" presStyleCnt="0">
        <dgm:presLayoutVars>
          <dgm:chPref val="1"/>
          <dgm:dir/>
          <dgm:animOne val="branch"/>
          <dgm:animLvl val="lvl"/>
          <dgm:resizeHandles/>
        </dgm:presLayoutVars>
      </dgm:prSet>
      <dgm:spPr/>
    </dgm:pt>
    <dgm:pt modelId="{5F6D1071-8CD9-4443-A2CE-A9A19AC035BE}" type="pres">
      <dgm:prSet presAssocID="{4A108D47-CC3D-401E-B221-5CBB2F4A96C0}" presName="hierRoot1" presStyleCnt="0"/>
      <dgm:spPr/>
    </dgm:pt>
    <dgm:pt modelId="{147C15F2-0D52-4B0A-94A7-12964DA923B6}" type="pres">
      <dgm:prSet presAssocID="{4A108D47-CC3D-401E-B221-5CBB2F4A96C0}" presName="composite" presStyleCnt="0"/>
      <dgm:spPr/>
    </dgm:pt>
    <dgm:pt modelId="{4EFDAB75-9A93-409B-A5FF-4E11690B774F}" type="pres">
      <dgm:prSet presAssocID="{4A108D47-CC3D-401E-B221-5CBB2F4A96C0}" presName="background" presStyleLbl="node0" presStyleIdx="0" presStyleCnt="1"/>
      <dgm:spPr/>
    </dgm:pt>
    <dgm:pt modelId="{C9564359-95B2-42A0-8A8D-59215702031A}" type="pres">
      <dgm:prSet presAssocID="{4A108D47-CC3D-401E-B221-5CBB2F4A96C0}" presName="text" presStyleLbl="fgAcc0" presStyleIdx="0" presStyleCnt="1">
        <dgm:presLayoutVars>
          <dgm:chPref val="3"/>
        </dgm:presLayoutVars>
      </dgm:prSet>
      <dgm:spPr/>
    </dgm:pt>
    <dgm:pt modelId="{00B27B07-1980-4700-93AC-3BD3BA9E8CC2}" type="pres">
      <dgm:prSet presAssocID="{4A108D47-CC3D-401E-B221-5CBB2F4A96C0}" presName="hierChild2" presStyleCnt="0"/>
      <dgm:spPr/>
    </dgm:pt>
    <dgm:pt modelId="{D00FB72D-5E89-4A44-92D5-EFC9F7DFA50A}" type="pres">
      <dgm:prSet presAssocID="{C6339343-0D2E-4523-AB00-9B0561E2B348}" presName="Name10" presStyleLbl="parChTrans1D2" presStyleIdx="0" presStyleCnt="8"/>
      <dgm:spPr/>
    </dgm:pt>
    <dgm:pt modelId="{DED34BFF-4BB8-40A3-B112-3C5229041D8B}" type="pres">
      <dgm:prSet presAssocID="{801B9A4D-2601-4367-A96B-6FAA83294FAD}" presName="hierRoot2" presStyleCnt="0"/>
      <dgm:spPr/>
    </dgm:pt>
    <dgm:pt modelId="{F93D43DE-C10A-4A2A-BA34-AD711FEE0F2E}" type="pres">
      <dgm:prSet presAssocID="{801B9A4D-2601-4367-A96B-6FAA83294FAD}" presName="composite2" presStyleCnt="0"/>
      <dgm:spPr/>
    </dgm:pt>
    <dgm:pt modelId="{182F2C04-7778-47BB-B3FE-93E0E6272C75}" type="pres">
      <dgm:prSet presAssocID="{801B9A4D-2601-4367-A96B-6FAA83294FAD}" presName="background2" presStyleLbl="node2" presStyleIdx="0" presStyleCnt="8"/>
      <dgm:spPr/>
    </dgm:pt>
    <dgm:pt modelId="{CD7A01B9-2BAB-4E20-80B9-E422136130A0}" type="pres">
      <dgm:prSet presAssocID="{801B9A4D-2601-4367-A96B-6FAA83294FAD}" presName="text2" presStyleLbl="fgAcc2" presStyleIdx="0" presStyleCnt="8">
        <dgm:presLayoutVars>
          <dgm:chPref val="3"/>
        </dgm:presLayoutVars>
      </dgm:prSet>
      <dgm:spPr/>
    </dgm:pt>
    <dgm:pt modelId="{D63EA350-4CDE-4C6D-97E7-D27511A6B35B}" type="pres">
      <dgm:prSet presAssocID="{801B9A4D-2601-4367-A96B-6FAA83294FAD}" presName="hierChild3" presStyleCnt="0"/>
      <dgm:spPr/>
    </dgm:pt>
    <dgm:pt modelId="{B029CD5B-E82A-4DE2-8806-1BDA8166C569}" type="pres">
      <dgm:prSet presAssocID="{C27061B0-5B54-407C-B650-C3317E7C509B}" presName="Name10" presStyleLbl="parChTrans1D2" presStyleIdx="1" presStyleCnt="8"/>
      <dgm:spPr/>
    </dgm:pt>
    <dgm:pt modelId="{21642583-32DB-415E-931B-CE2136DCBED1}" type="pres">
      <dgm:prSet presAssocID="{C9B0BA95-BC7D-4871-A5D9-49A275DF155E}" presName="hierRoot2" presStyleCnt="0"/>
      <dgm:spPr/>
    </dgm:pt>
    <dgm:pt modelId="{812A7508-F0A6-4D90-924D-0AAD68E532CD}" type="pres">
      <dgm:prSet presAssocID="{C9B0BA95-BC7D-4871-A5D9-49A275DF155E}" presName="composite2" presStyleCnt="0"/>
      <dgm:spPr/>
    </dgm:pt>
    <dgm:pt modelId="{C1E1E85A-F992-4C7A-A32D-C8CD712EB3C9}" type="pres">
      <dgm:prSet presAssocID="{C9B0BA95-BC7D-4871-A5D9-49A275DF155E}" presName="background2" presStyleLbl="node2" presStyleIdx="1" presStyleCnt="8"/>
      <dgm:spPr/>
    </dgm:pt>
    <dgm:pt modelId="{A59E69C0-E01A-4FCF-8B29-F370A3586526}" type="pres">
      <dgm:prSet presAssocID="{C9B0BA95-BC7D-4871-A5D9-49A275DF155E}" presName="text2" presStyleLbl="fgAcc2" presStyleIdx="1" presStyleCnt="8">
        <dgm:presLayoutVars>
          <dgm:chPref val="3"/>
        </dgm:presLayoutVars>
      </dgm:prSet>
      <dgm:spPr/>
    </dgm:pt>
    <dgm:pt modelId="{2494982B-7191-478C-AC33-634FC02D2A31}" type="pres">
      <dgm:prSet presAssocID="{C9B0BA95-BC7D-4871-A5D9-49A275DF155E}" presName="hierChild3" presStyleCnt="0"/>
      <dgm:spPr/>
    </dgm:pt>
    <dgm:pt modelId="{A0E03E7E-BF74-4CEF-8D8F-B4B0E11C181E}" type="pres">
      <dgm:prSet presAssocID="{C4720A98-DDD4-4C40-AAA8-410C5B71F9E8}" presName="Name10" presStyleLbl="parChTrans1D2" presStyleIdx="2" presStyleCnt="8"/>
      <dgm:spPr/>
    </dgm:pt>
    <dgm:pt modelId="{A33E54BE-D111-4390-A919-09F6A22DC095}" type="pres">
      <dgm:prSet presAssocID="{511DF07B-7FE6-4840-B562-2263E963994B}" presName="hierRoot2" presStyleCnt="0"/>
      <dgm:spPr/>
    </dgm:pt>
    <dgm:pt modelId="{2F6CD5D6-84E5-4A25-9A22-DF20739AA39F}" type="pres">
      <dgm:prSet presAssocID="{511DF07B-7FE6-4840-B562-2263E963994B}" presName="composite2" presStyleCnt="0"/>
      <dgm:spPr/>
    </dgm:pt>
    <dgm:pt modelId="{D814B436-5B7C-464D-9BBF-C137DC82B156}" type="pres">
      <dgm:prSet presAssocID="{511DF07B-7FE6-4840-B562-2263E963994B}" presName="background2" presStyleLbl="node2" presStyleIdx="2" presStyleCnt="8"/>
      <dgm:spPr/>
    </dgm:pt>
    <dgm:pt modelId="{F63A7B54-4AFC-4BF5-B6E8-5A1FE7F21343}" type="pres">
      <dgm:prSet presAssocID="{511DF07B-7FE6-4840-B562-2263E963994B}" presName="text2" presStyleLbl="fgAcc2" presStyleIdx="2" presStyleCnt="8">
        <dgm:presLayoutVars>
          <dgm:chPref val="3"/>
        </dgm:presLayoutVars>
      </dgm:prSet>
      <dgm:spPr/>
    </dgm:pt>
    <dgm:pt modelId="{EDE5F00B-C154-4BA2-8E5E-A83E043A324F}" type="pres">
      <dgm:prSet presAssocID="{511DF07B-7FE6-4840-B562-2263E963994B}" presName="hierChild3" presStyleCnt="0"/>
      <dgm:spPr/>
    </dgm:pt>
    <dgm:pt modelId="{871126D7-8BDF-44E7-872B-60D59BC06417}" type="pres">
      <dgm:prSet presAssocID="{5DFE1D9A-E511-416A-ADE2-D1184B9911E5}" presName="Name10" presStyleLbl="parChTrans1D2" presStyleIdx="3" presStyleCnt="8"/>
      <dgm:spPr/>
    </dgm:pt>
    <dgm:pt modelId="{DDA77E96-6CCB-4368-86F3-94BAD9FC7405}" type="pres">
      <dgm:prSet presAssocID="{EADE40C8-905E-4307-AEED-22AB6CB8F574}" presName="hierRoot2" presStyleCnt="0"/>
      <dgm:spPr/>
    </dgm:pt>
    <dgm:pt modelId="{28239E54-EE84-49A3-8D03-59CFD2C5FB34}" type="pres">
      <dgm:prSet presAssocID="{EADE40C8-905E-4307-AEED-22AB6CB8F574}" presName="composite2" presStyleCnt="0"/>
      <dgm:spPr/>
    </dgm:pt>
    <dgm:pt modelId="{2585BF4D-436F-419C-A434-1C7715373BE1}" type="pres">
      <dgm:prSet presAssocID="{EADE40C8-905E-4307-AEED-22AB6CB8F574}" presName="background2" presStyleLbl="node2" presStyleIdx="3" presStyleCnt="8"/>
      <dgm:spPr/>
    </dgm:pt>
    <dgm:pt modelId="{49BC5BDB-4360-43B5-B6A5-7B8275FDBEDE}" type="pres">
      <dgm:prSet presAssocID="{EADE40C8-905E-4307-AEED-22AB6CB8F574}" presName="text2" presStyleLbl="fgAcc2" presStyleIdx="3" presStyleCnt="8">
        <dgm:presLayoutVars>
          <dgm:chPref val="3"/>
        </dgm:presLayoutVars>
      </dgm:prSet>
      <dgm:spPr/>
    </dgm:pt>
    <dgm:pt modelId="{FBDF3BA2-94AC-405A-9896-E23DA5E9DA9C}" type="pres">
      <dgm:prSet presAssocID="{EADE40C8-905E-4307-AEED-22AB6CB8F574}" presName="hierChild3" presStyleCnt="0"/>
      <dgm:spPr/>
    </dgm:pt>
    <dgm:pt modelId="{14871B08-46C8-4870-8CEE-DFCBB92EA476}" type="pres">
      <dgm:prSet presAssocID="{A4248F8E-C8D5-40C2-8BAC-4BBB6DF83AF2}" presName="Name10" presStyleLbl="parChTrans1D2" presStyleIdx="4" presStyleCnt="8"/>
      <dgm:spPr/>
    </dgm:pt>
    <dgm:pt modelId="{0DD64D1E-A35C-42AA-9E01-FD23A207C1FC}" type="pres">
      <dgm:prSet presAssocID="{36F50502-E05D-4308-8FCB-8D87D8054142}" presName="hierRoot2" presStyleCnt="0"/>
      <dgm:spPr/>
    </dgm:pt>
    <dgm:pt modelId="{993511A4-CB44-4F4B-A44B-B03381F3E004}" type="pres">
      <dgm:prSet presAssocID="{36F50502-E05D-4308-8FCB-8D87D8054142}" presName="composite2" presStyleCnt="0"/>
      <dgm:spPr/>
    </dgm:pt>
    <dgm:pt modelId="{84BC49DE-8658-4CE3-86C4-4C9E938E760A}" type="pres">
      <dgm:prSet presAssocID="{36F50502-E05D-4308-8FCB-8D87D8054142}" presName="background2" presStyleLbl="node2" presStyleIdx="4" presStyleCnt="8"/>
      <dgm:spPr/>
    </dgm:pt>
    <dgm:pt modelId="{61E8EF67-D523-4084-8847-5206ABF07B64}" type="pres">
      <dgm:prSet presAssocID="{36F50502-E05D-4308-8FCB-8D87D8054142}" presName="text2" presStyleLbl="fgAcc2" presStyleIdx="4" presStyleCnt="8">
        <dgm:presLayoutVars>
          <dgm:chPref val="3"/>
        </dgm:presLayoutVars>
      </dgm:prSet>
      <dgm:spPr/>
    </dgm:pt>
    <dgm:pt modelId="{9D42D52C-8D78-49A8-993B-BFFDBC25652E}" type="pres">
      <dgm:prSet presAssocID="{36F50502-E05D-4308-8FCB-8D87D8054142}" presName="hierChild3" presStyleCnt="0"/>
      <dgm:spPr/>
    </dgm:pt>
    <dgm:pt modelId="{77746E9F-98BA-455D-BC2C-327228FD4C94}" type="pres">
      <dgm:prSet presAssocID="{3DB17206-C916-471C-9031-F776308A9F25}" presName="Name10" presStyleLbl="parChTrans1D2" presStyleIdx="5" presStyleCnt="8"/>
      <dgm:spPr/>
    </dgm:pt>
    <dgm:pt modelId="{EF673F17-8F30-40DE-AB1A-68A59F40486C}" type="pres">
      <dgm:prSet presAssocID="{BAAE07CA-F75D-497A-B537-035FAF39A24D}" presName="hierRoot2" presStyleCnt="0"/>
      <dgm:spPr/>
    </dgm:pt>
    <dgm:pt modelId="{B7FEBA27-33A8-4E29-A76A-2905E9639918}" type="pres">
      <dgm:prSet presAssocID="{BAAE07CA-F75D-497A-B537-035FAF39A24D}" presName="composite2" presStyleCnt="0"/>
      <dgm:spPr/>
    </dgm:pt>
    <dgm:pt modelId="{7933C217-FE42-4120-AA04-A382BB1ADD94}" type="pres">
      <dgm:prSet presAssocID="{BAAE07CA-F75D-497A-B537-035FAF39A24D}" presName="background2" presStyleLbl="node2" presStyleIdx="5" presStyleCnt="8"/>
      <dgm:spPr/>
    </dgm:pt>
    <dgm:pt modelId="{B3370ED2-2C77-4865-BB13-AFB10A1893B3}" type="pres">
      <dgm:prSet presAssocID="{BAAE07CA-F75D-497A-B537-035FAF39A24D}" presName="text2" presStyleLbl="fgAcc2" presStyleIdx="5" presStyleCnt="8">
        <dgm:presLayoutVars>
          <dgm:chPref val="3"/>
        </dgm:presLayoutVars>
      </dgm:prSet>
      <dgm:spPr/>
    </dgm:pt>
    <dgm:pt modelId="{2551E409-45E1-4F6A-A8E2-785D48001F58}" type="pres">
      <dgm:prSet presAssocID="{BAAE07CA-F75D-497A-B537-035FAF39A24D}" presName="hierChild3" presStyleCnt="0"/>
      <dgm:spPr/>
    </dgm:pt>
    <dgm:pt modelId="{F3A0DFBF-2752-4E10-9920-115E18708F97}" type="pres">
      <dgm:prSet presAssocID="{5E26B9A0-949F-432F-8D01-79296D609C48}" presName="Name10" presStyleLbl="parChTrans1D2" presStyleIdx="6" presStyleCnt="8"/>
      <dgm:spPr/>
    </dgm:pt>
    <dgm:pt modelId="{3CFE8E87-D8F2-4E53-ADF2-ADFFA537895F}" type="pres">
      <dgm:prSet presAssocID="{BA3476AF-9BFE-4754-8AD3-994D3E1A124C}" presName="hierRoot2" presStyleCnt="0"/>
      <dgm:spPr/>
    </dgm:pt>
    <dgm:pt modelId="{458153A0-6F75-498C-82E7-6C09266D8E41}" type="pres">
      <dgm:prSet presAssocID="{BA3476AF-9BFE-4754-8AD3-994D3E1A124C}" presName="composite2" presStyleCnt="0"/>
      <dgm:spPr/>
    </dgm:pt>
    <dgm:pt modelId="{845723F2-8E3E-4465-9F80-4CFA23512D1D}" type="pres">
      <dgm:prSet presAssocID="{BA3476AF-9BFE-4754-8AD3-994D3E1A124C}" presName="background2" presStyleLbl="node2" presStyleIdx="6" presStyleCnt="8"/>
      <dgm:spPr/>
    </dgm:pt>
    <dgm:pt modelId="{2A4F6D62-6CB6-4B1C-92F5-EA3E223E7DF1}" type="pres">
      <dgm:prSet presAssocID="{BA3476AF-9BFE-4754-8AD3-994D3E1A124C}" presName="text2" presStyleLbl="fgAcc2" presStyleIdx="6" presStyleCnt="8">
        <dgm:presLayoutVars>
          <dgm:chPref val="3"/>
        </dgm:presLayoutVars>
      </dgm:prSet>
      <dgm:spPr/>
    </dgm:pt>
    <dgm:pt modelId="{7B32AB8B-A2A2-4606-B5CF-4B6629110994}" type="pres">
      <dgm:prSet presAssocID="{BA3476AF-9BFE-4754-8AD3-994D3E1A124C}" presName="hierChild3" presStyleCnt="0"/>
      <dgm:spPr/>
    </dgm:pt>
    <dgm:pt modelId="{1C97B4ED-2AAF-40F8-982B-D046F3826EEA}" type="pres">
      <dgm:prSet presAssocID="{9B2D867C-6355-462C-AA0C-879FF005DF3A}" presName="Name10" presStyleLbl="parChTrans1D2" presStyleIdx="7" presStyleCnt="8"/>
      <dgm:spPr/>
    </dgm:pt>
    <dgm:pt modelId="{C6EE4290-61E2-475C-BF7E-6A41FEDFF3ED}" type="pres">
      <dgm:prSet presAssocID="{D014B32E-DAD1-4051-919B-2C61B8018E0F}" presName="hierRoot2" presStyleCnt="0"/>
      <dgm:spPr/>
    </dgm:pt>
    <dgm:pt modelId="{1273501C-32DE-4DAF-8311-B30DCF6144A5}" type="pres">
      <dgm:prSet presAssocID="{D014B32E-DAD1-4051-919B-2C61B8018E0F}" presName="composite2" presStyleCnt="0"/>
      <dgm:spPr/>
    </dgm:pt>
    <dgm:pt modelId="{36742BB1-FBEA-478A-ADC3-F36B6B92A873}" type="pres">
      <dgm:prSet presAssocID="{D014B32E-DAD1-4051-919B-2C61B8018E0F}" presName="background2" presStyleLbl="node2" presStyleIdx="7" presStyleCnt="8"/>
      <dgm:spPr/>
    </dgm:pt>
    <dgm:pt modelId="{3B572B40-D165-4A81-A703-1DACA072C547}" type="pres">
      <dgm:prSet presAssocID="{D014B32E-DAD1-4051-919B-2C61B8018E0F}" presName="text2" presStyleLbl="fgAcc2" presStyleIdx="7" presStyleCnt="8">
        <dgm:presLayoutVars>
          <dgm:chPref val="3"/>
        </dgm:presLayoutVars>
      </dgm:prSet>
      <dgm:spPr/>
    </dgm:pt>
    <dgm:pt modelId="{BF321AAA-4E16-4E36-830E-7CD33EC3632D}" type="pres">
      <dgm:prSet presAssocID="{D014B32E-DAD1-4051-919B-2C61B8018E0F}" presName="hierChild3" presStyleCnt="0"/>
      <dgm:spPr/>
    </dgm:pt>
  </dgm:ptLst>
  <dgm:cxnLst>
    <dgm:cxn modelId="{DC0EBE20-CA58-444F-B022-61FF3D464B08}" srcId="{4A108D47-CC3D-401E-B221-5CBB2F4A96C0}" destId="{BAAE07CA-F75D-497A-B537-035FAF39A24D}" srcOrd="5" destOrd="0" parTransId="{3DB17206-C916-471C-9031-F776308A9F25}" sibTransId="{3274B84A-606B-4C11-BBB9-5CF7FFB4C2F9}"/>
    <dgm:cxn modelId="{28DC6C23-7146-4C22-8C9C-DFBA14AE6FBE}" type="presOf" srcId="{A4248F8E-C8D5-40C2-8BAC-4BBB6DF83AF2}" destId="{14871B08-46C8-4870-8CEE-DFCBB92EA476}" srcOrd="0" destOrd="0" presId="urn:microsoft.com/office/officeart/2005/8/layout/hierarchy1"/>
    <dgm:cxn modelId="{34748A28-71DE-4AA5-894E-934E5A2C1D4B}" type="presOf" srcId="{EADE40C8-905E-4307-AEED-22AB6CB8F574}" destId="{49BC5BDB-4360-43B5-B6A5-7B8275FDBEDE}" srcOrd="0" destOrd="0" presId="urn:microsoft.com/office/officeart/2005/8/layout/hierarchy1"/>
    <dgm:cxn modelId="{EB47F928-8C5D-4445-A1F0-816B3D68C5AF}" type="presOf" srcId="{C6339343-0D2E-4523-AB00-9B0561E2B348}" destId="{D00FB72D-5E89-4A44-92D5-EFC9F7DFA50A}" srcOrd="0" destOrd="0" presId="urn:microsoft.com/office/officeart/2005/8/layout/hierarchy1"/>
    <dgm:cxn modelId="{AE1CFA2A-B08C-4433-9522-1F51CD84AD92}" srcId="{4A108D47-CC3D-401E-B221-5CBB2F4A96C0}" destId="{D014B32E-DAD1-4051-919B-2C61B8018E0F}" srcOrd="7" destOrd="0" parTransId="{9B2D867C-6355-462C-AA0C-879FF005DF3A}" sibTransId="{27C83BFB-9A6E-46A0-8930-64ED70109F80}"/>
    <dgm:cxn modelId="{F09F372C-274E-41DE-BC63-81142E7FB382}" type="presOf" srcId="{BAAE07CA-F75D-497A-B537-035FAF39A24D}" destId="{B3370ED2-2C77-4865-BB13-AFB10A1893B3}" srcOrd="0" destOrd="0" presId="urn:microsoft.com/office/officeart/2005/8/layout/hierarchy1"/>
    <dgm:cxn modelId="{5702EE31-D603-4BDC-AAAD-D9DD6224F26D}" type="presOf" srcId="{801B9A4D-2601-4367-A96B-6FAA83294FAD}" destId="{CD7A01B9-2BAB-4E20-80B9-E422136130A0}" srcOrd="0" destOrd="0" presId="urn:microsoft.com/office/officeart/2005/8/layout/hierarchy1"/>
    <dgm:cxn modelId="{3DBA9A36-C934-4D3B-8A82-DAD815D496F0}" srcId="{4A108D47-CC3D-401E-B221-5CBB2F4A96C0}" destId="{EADE40C8-905E-4307-AEED-22AB6CB8F574}" srcOrd="3" destOrd="0" parTransId="{5DFE1D9A-E511-416A-ADE2-D1184B9911E5}" sibTransId="{7A3901BB-4ABC-4EB0-ACB8-3A1C1F531693}"/>
    <dgm:cxn modelId="{F46DCB38-95D5-4825-B4EE-6898D2BCD15A}" type="presOf" srcId="{9B2D867C-6355-462C-AA0C-879FF005DF3A}" destId="{1C97B4ED-2AAF-40F8-982B-D046F3826EEA}" srcOrd="0" destOrd="0" presId="urn:microsoft.com/office/officeart/2005/8/layout/hierarchy1"/>
    <dgm:cxn modelId="{C077EE40-AF96-48AA-A02C-5D4F5C01A580}" type="presOf" srcId="{BA3476AF-9BFE-4754-8AD3-994D3E1A124C}" destId="{2A4F6D62-6CB6-4B1C-92F5-EA3E223E7DF1}" srcOrd="0" destOrd="0" presId="urn:microsoft.com/office/officeart/2005/8/layout/hierarchy1"/>
    <dgm:cxn modelId="{5DC6405C-0FDD-4FF6-A76E-C72203AFB36F}" type="presOf" srcId="{36F50502-E05D-4308-8FCB-8D87D8054142}" destId="{61E8EF67-D523-4084-8847-5206ABF07B64}" srcOrd="0" destOrd="0" presId="urn:microsoft.com/office/officeart/2005/8/layout/hierarchy1"/>
    <dgm:cxn modelId="{4BBB9F41-E7F4-4A13-923C-D3E7CD3774D9}" type="presOf" srcId="{511DF07B-7FE6-4840-B562-2263E963994B}" destId="{F63A7B54-4AFC-4BF5-B6E8-5A1FE7F21343}" srcOrd="0" destOrd="0" presId="urn:microsoft.com/office/officeart/2005/8/layout/hierarchy1"/>
    <dgm:cxn modelId="{29567364-B2B3-4993-ACB1-C15E3EDE5767}" type="presOf" srcId="{C9B0BA95-BC7D-4871-A5D9-49A275DF155E}" destId="{A59E69C0-E01A-4FCF-8B29-F370A3586526}" srcOrd="0" destOrd="0" presId="urn:microsoft.com/office/officeart/2005/8/layout/hierarchy1"/>
    <dgm:cxn modelId="{9C504769-91D9-4D85-9899-6703A2A42532}" type="presOf" srcId="{D014B32E-DAD1-4051-919B-2C61B8018E0F}" destId="{3B572B40-D165-4A81-A703-1DACA072C547}" srcOrd="0" destOrd="0" presId="urn:microsoft.com/office/officeart/2005/8/layout/hierarchy1"/>
    <dgm:cxn modelId="{B7183A71-1C94-4DAC-8C59-DFF9CA60182A}" type="presOf" srcId="{5DFE1D9A-E511-416A-ADE2-D1184B9911E5}" destId="{871126D7-8BDF-44E7-872B-60D59BC06417}" srcOrd="0" destOrd="0" presId="urn:microsoft.com/office/officeart/2005/8/layout/hierarchy1"/>
    <dgm:cxn modelId="{F62F167E-782C-410F-BD54-C78CE19E9957}" type="presOf" srcId="{4A108D47-CC3D-401E-B221-5CBB2F4A96C0}" destId="{C9564359-95B2-42A0-8A8D-59215702031A}" srcOrd="0" destOrd="0" presId="urn:microsoft.com/office/officeart/2005/8/layout/hierarchy1"/>
    <dgm:cxn modelId="{6E69477F-98AE-48CD-A3B5-C913D8A0183F}" srcId="{4A108D47-CC3D-401E-B221-5CBB2F4A96C0}" destId="{801B9A4D-2601-4367-A96B-6FAA83294FAD}" srcOrd="0" destOrd="0" parTransId="{C6339343-0D2E-4523-AB00-9B0561E2B348}" sibTransId="{17D9203C-DC3A-4B04-AC41-056EBD82BC95}"/>
    <dgm:cxn modelId="{69E24884-B4AC-4CB9-8CB9-8B68BAD9518B}" srcId="{4A108D47-CC3D-401E-B221-5CBB2F4A96C0}" destId="{511DF07B-7FE6-4840-B562-2263E963994B}" srcOrd="2" destOrd="0" parTransId="{C4720A98-DDD4-4C40-AAA8-410C5B71F9E8}" sibTransId="{1C4E45FF-0305-4134-A0ED-E17FA20255DD}"/>
    <dgm:cxn modelId="{420C8B8D-94C1-4C74-9B6E-7736938C02D6}" type="presOf" srcId="{DF3F74B6-833A-417D-9D4F-04516A441538}" destId="{CC41E295-AC3A-4F26-A002-DA27E8EEAE0A}" srcOrd="0" destOrd="0" presId="urn:microsoft.com/office/officeart/2005/8/layout/hierarchy1"/>
    <dgm:cxn modelId="{8581199D-5356-4CE5-9571-E35677721716}" srcId="{4A108D47-CC3D-401E-B221-5CBB2F4A96C0}" destId="{BA3476AF-9BFE-4754-8AD3-994D3E1A124C}" srcOrd="6" destOrd="0" parTransId="{5E26B9A0-949F-432F-8D01-79296D609C48}" sibTransId="{E2BB5D11-E107-4481-88A5-03ADC2867E38}"/>
    <dgm:cxn modelId="{698892C2-4B44-40E8-90B3-252942097A8F}" srcId="{4A108D47-CC3D-401E-B221-5CBB2F4A96C0}" destId="{36F50502-E05D-4308-8FCB-8D87D8054142}" srcOrd="4" destOrd="0" parTransId="{A4248F8E-C8D5-40C2-8BAC-4BBB6DF83AF2}" sibTransId="{8B1C4395-5581-41D4-982B-BDAE82CC93EE}"/>
    <dgm:cxn modelId="{35C23FC4-6394-4FC7-8FF0-E8414C7E99DD}" srcId="{4A108D47-CC3D-401E-B221-5CBB2F4A96C0}" destId="{C9B0BA95-BC7D-4871-A5D9-49A275DF155E}" srcOrd="1" destOrd="0" parTransId="{C27061B0-5B54-407C-B650-C3317E7C509B}" sibTransId="{DCA91B00-27F2-43C9-8B49-0462603436BB}"/>
    <dgm:cxn modelId="{702C40D9-D083-44B7-B8CD-41D60B3FBB44}" type="presOf" srcId="{C27061B0-5B54-407C-B650-C3317E7C509B}" destId="{B029CD5B-E82A-4DE2-8806-1BDA8166C569}" srcOrd="0" destOrd="0" presId="urn:microsoft.com/office/officeart/2005/8/layout/hierarchy1"/>
    <dgm:cxn modelId="{795214DA-2B39-4208-A639-AED13C0315AB}" type="presOf" srcId="{C4720A98-DDD4-4C40-AAA8-410C5B71F9E8}" destId="{A0E03E7E-BF74-4CEF-8D8F-B4B0E11C181E}" srcOrd="0" destOrd="0" presId="urn:microsoft.com/office/officeart/2005/8/layout/hierarchy1"/>
    <dgm:cxn modelId="{5CE882F6-712C-4609-823B-11E05A97D122}" type="presOf" srcId="{3DB17206-C916-471C-9031-F776308A9F25}" destId="{77746E9F-98BA-455D-BC2C-327228FD4C94}" srcOrd="0" destOrd="0" presId="urn:microsoft.com/office/officeart/2005/8/layout/hierarchy1"/>
    <dgm:cxn modelId="{B381CCFF-84FF-4D7C-9922-15D49B460F75}" srcId="{DF3F74B6-833A-417D-9D4F-04516A441538}" destId="{4A108D47-CC3D-401E-B221-5CBB2F4A96C0}" srcOrd="0" destOrd="0" parTransId="{48415A66-0445-401A-9164-EB05DD41D19D}" sibTransId="{E3CBA1E4-C1D8-4BDF-AB94-6FB58957827B}"/>
    <dgm:cxn modelId="{B4CECCFF-C617-477E-B84F-4C2E5A8EA9EE}" type="presOf" srcId="{5E26B9A0-949F-432F-8D01-79296D609C48}" destId="{F3A0DFBF-2752-4E10-9920-115E18708F97}" srcOrd="0" destOrd="0" presId="urn:microsoft.com/office/officeart/2005/8/layout/hierarchy1"/>
    <dgm:cxn modelId="{22F336FD-9383-4BF5-BCEA-4AE4BF748FE7}" type="presParOf" srcId="{CC41E295-AC3A-4F26-A002-DA27E8EEAE0A}" destId="{5F6D1071-8CD9-4443-A2CE-A9A19AC035BE}" srcOrd="0" destOrd="0" presId="urn:microsoft.com/office/officeart/2005/8/layout/hierarchy1"/>
    <dgm:cxn modelId="{52F0338F-44A9-473D-9D0B-8974CC22F678}" type="presParOf" srcId="{5F6D1071-8CD9-4443-A2CE-A9A19AC035BE}" destId="{147C15F2-0D52-4B0A-94A7-12964DA923B6}" srcOrd="0" destOrd="0" presId="urn:microsoft.com/office/officeart/2005/8/layout/hierarchy1"/>
    <dgm:cxn modelId="{3048F384-124D-415F-B0B4-7D62EE20EACA}" type="presParOf" srcId="{147C15F2-0D52-4B0A-94A7-12964DA923B6}" destId="{4EFDAB75-9A93-409B-A5FF-4E11690B774F}" srcOrd="0" destOrd="0" presId="urn:microsoft.com/office/officeart/2005/8/layout/hierarchy1"/>
    <dgm:cxn modelId="{36E01757-8D08-4976-8B56-3B8C21AE9895}" type="presParOf" srcId="{147C15F2-0D52-4B0A-94A7-12964DA923B6}" destId="{C9564359-95B2-42A0-8A8D-59215702031A}" srcOrd="1" destOrd="0" presId="urn:microsoft.com/office/officeart/2005/8/layout/hierarchy1"/>
    <dgm:cxn modelId="{07A6DCC1-4762-4EF0-98B6-701072B8FE75}" type="presParOf" srcId="{5F6D1071-8CD9-4443-A2CE-A9A19AC035BE}" destId="{00B27B07-1980-4700-93AC-3BD3BA9E8CC2}" srcOrd="1" destOrd="0" presId="urn:microsoft.com/office/officeart/2005/8/layout/hierarchy1"/>
    <dgm:cxn modelId="{C9855856-D149-4006-B370-F90D6263F6D5}" type="presParOf" srcId="{00B27B07-1980-4700-93AC-3BD3BA9E8CC2}" destId="{D00FB72D-5E89-4A44-92D5-EFC9F7DFA50A}" srcOrd="0" destOrd="0" presId="urn:microsoft.com/office/officeart/2005/8/layout/hierarchy1"/>
    <dgm:cxn modelId="{42A38EED-8509-4213-8AFE-E559D054BAED}" type="presParOf" srcId="{00B27B07-1980-4700-93AC-3BD3BA9E8CC2}" destId="{DED34BFF-4BB8-40A3-B112-3C5229041D8B}" srcOrd="1" destOrd="0" presId="urn:microsoft.com/office/officeart/2005/8/layout/hierarchy1"/>
    <dgm:cxn modelId="{C5261D51-E265-44C0-8DCA-8A184E0FA7F2}" type="presParOf" srcId="{DED34BFF-4BB8-40A3-B112-3C5229041D8B}" destId="{F93D43DE-C10A-4A2A-BA34-AD711FEE0F2E}" srcOrd="0" destOrd="0" presId="urn:microsoft.com/office/officeart/2005/8/layout/hierarchy1"/>
    <dgm:cxn modelId="{6729B722-9480-4156-AE44-B52EF82178AF}" type="presParOf" srcId="{F93D43DE-C10A-4A2A-BA34-AD711FEE0F2E}" destId="{182F2C04-7778-47BB-B3FE-93E0E6272C75}" srcOrd="0" destOrd="0" presId="urn:microsoft.com/office/officeart/2005/8/layout/hierarchy1"/>
    <dgm:cxn modelId="{D1927F57-A889-41D5-B576-B642D7EF76EC}" type="presParOf" srcId="{F93D43DE-C10A-4A2A-BA34-AD711FEE0F2E}" destId="{CD7A01B9-2BAB-4E20-80B9-E422136130A0}" srcOrd="1" destOrd="0" presId="urn:microsoft.com/office/officeart/2005/8/layout/hierarchy1"/>
    <dgm:cxn modelId="{C1DF8917-3ED0-4FBD-82B5-7395C3A7A03E}" type="presParOf" srcId="{DED34BFF-4BB8-40A3-B112-3C5229041D8B}" destId="{D63EA350-4CDE-4C6D-97E7-D27511A6B35B}" srcOrd="1" destOrd="0" presId="urn:microsoft.com/office/officeart/2005/8/layout/hierarchy1"/>
    <dgm:cxn modelId="{6975A51D-BFD2-497A-B4DB-5AC533257D7A}" type="presParOf" srcId="{00B27B07-1980-4700-93AC-3BD3BA9E8CC2}" destId="{B029CD5B-E82A-4DE2-8806-1BDA8166C569}" srcOrd="2" destOrd="0" presId="urn:microsoft.com/office/officeart/2005/8/layout/hierarchy1"/>
    <dgm:cxn modelId="{301189F3-DF56-4D4F-A0DC-AB1737DCE982}" type="presParOf" srcId="{00B27B07-1980-4700-93AC-3BD3BA9E8CC2}" destId="{21642583-32DB-415E-931B-CE2136DCBED1}" srcOrd="3" destOrd="0" presId="urn:microsoft.com/office/officeart/2005/8/layout/hierarchy1"/>
    <dgm:cxn modelId="{40D6430D-A7B2-4BBC-8C08-764F51423972}" type="presParOf" srcId="{21642583-32DB-415E-931B-CE2136DCBED1}" destId="{812A7508-F0A6-4D90-924D-0AAD68E532CD}" srcOrd="0" destOrd="0" presId="urn:microsoft.com/office/officeart/2005/8/layout/hierarchy1"/>
    <dgm:cxn modelId="{32EAB91A-9070-4225-AA93-D8DD9F33D3E7}" type="presParOf" srcId="{812A7508-F0A6-4D90-924D-0AAD68E532CD}" destId="{C1E1E85A-F992-4C7A-A32D-C8CD712EB3C9}" srcOrd="0" destOrd="0" presId="urn:microsoft.com/office/officeart/2005/8/layout/hierarchy1"/>
    <dgm:cxn modelId="{6BF32EFD-8F00-45E1-90A7-1A2A66665DA2}" type="presParOf" srcId="{812A7508-F0A6-4D90-924D-0AAD68E532CD}" destId="{A59E69C0-E01A-4FCF-8B29-F370A3586526}" srcOrd="1" destOrd="0" presId="urn:microsoft.com/office/officeart/2005/8/layout/hierarchy1"/>
    <dgm:cxn modelId="{8C497BF5-4B22-4C1F-B7BB-A35E5A87D37E}" type="presParOf" srcId="{21642583-32DB-415E-931B-CE2136DCBED1}" destId="{2494982B-7191-478C-AC33-634FC02D2A31}" srcOrd="1" destOrd="0" presId="urn:microsoft.com/office/officeart/2005/8/layout/hierarchy1"/>
    <dgm:cxn modelId="{FB6CC0A1-8497-4868-B259-3B0BB3D33DAB}" type="presParOf" srcId="{00B27B07-1980-4700-93AC-3BD3BA9E8CC2}" destId="{A0E03E7E-BF74-4CEF-8D8F-B4B0E11C181E}" srcOrd="4" destOrd="0" presId="urn:microsoft.com/office/officeart/2005/8/layout/hierarchy1"/>
    <dgm:cxn modelId="{CC3EDCF1-1E4B-4BFC-B995-86FF4BCFC143}" type="presParOf" srcId="{00B27B07-1980-4700-93AC-3BD3BA9E8CC2}" destId="{A33E54BE-D111-4390-A919-09F6A22DC095}" srcOrd="5" destOrd="0" presId="urn:microsoft.com/office/officeart/2005/8/layout/hierarchy1"/>
    <dgm:cxn modelId="{32A4A765-89F5-428B-A6F2-AD7095ACE667}" type="presParOf" srcId="{A33E54BE-D111-4390-A919-09F6A22DC095}" destId="{2F6CD5D6-84E5-4A25-9A22-DF20739AA39F}" srcOrd="0" destOrd="0" presId="urn:microsoft.com/office/officeart/2005/8/layout/hierarchy1"/>
    <dgm:cxn modelId="{C45F2545-69E0-418C-9B0D-69CE1D8419F7}" type="presParOf" srcId="{2F6CD5D6-84E5-4A25-9A22-DF20739AA39F}" destId="{D814B436-5B7C-464D-9BBF-C137DC82B156}" srcOrd="0" destOrd="0" presId="urn:microsoft.com/office/officeart/2005/8/layout/hierarchy1"/>
    <dgm:cxn modelId="{BF25B716-0008-4D8D-96B9-FABD224D3A10}" type="presParOf" srcId="{2F6CD5D6-84E5-4A25-9A22-DF20739AA39F}" destId="{F63A7B54-4AFC-4BF5-B6E8-5A1FE7F21343}" srcOrd="1" destOrd="0" presId="urn:microsoft.com/office/officeart/2005/8/layout/hierarchy1"/>
    <dgm:cxn modelId="{15B14E3B-5889-464A-A840-BAF6E12E5800}" type="presParOf" srcId="{A33E54BE-D111-4390-A919-09F6A22DC095}" destId="{EDE5F00B-C154-4BA2-8E5E-A83E043A324F}" srcOrd="1" destOrd="0" presId="urn:microsoft.com/office/officeart/2005/8/layout/hierarchy1"/>
    <dgm:cxn modelId="{A750FD54-B2C9-49C2-AD94-2072375EB2D4}" type="presParOf" srcId="{00B27B07-1980-4700-93AC-3BD3BA9E8CC2}" destId="{871126D7-8BDF-44E7-872B-60D59BC06417}" srcOrd="6" destOrd="0" presId="urn:microsoft.com/office/officeart/2005/8/layout/hierarchy1"/>
    <dgm:cxn modelId="{5779A0A3-736D-4FB7-871F-851C46E1E658}" type="presParOf" srcId="{00B27B07-1980-4700-93AC-3BD3BA9E8CC2}" destId="{DDA77E96-6CCB-4368-86F3-94BAD9FC7405}" srcOrd="7" destOrd="0" presId="urn:microsoft.com/office/officeart/2005/8/layout/hierarchy1"/>
    <dgm:cxn modelId="{DF3F0EF9-5103-4C1F-8EB2-40CA37AECDF6}" type="presParOf" srcId="{DDA77E96-6CCB-4368-86F3-94BAD9FC7405}" destId="{28239E54-EE84-49A3-8D03-59CFD2C5FB34}" srcOrd="0" destOrd="0" presId="urn:microsoft.com/office/officeart/2005/8/layout/hierarchy1"/>
    <dgm:cxn modelId="{66041F38-5491-44FE-9016-753E2F1B4B2E}" type="presParOf" srcId="{28239E54-EE84-49A3-8D03-59CFD2C5FB34}" destId="{2585BF4D-436F-419C-A434-1C7715373BE1}" srcOrd="0" destOrd="0" presId="urn:microsoft.com/office/officeart/2005/8/layout/hierarchy1"/>
    <dgm:cxn modelId="{FFD275FA-9146-4FC0-8A40-3F2BB13C0CE5}" type="presParOf" srcId="{28239E54-EE84-49A3-8D03-59CFD2C5FB34}" destId="{49BC5BDB-4360-43B5-B6A5-7B8275FDBEDE}" srcOrd="1" destOrd="0" presId="urn:microsoft.com/office/officeart/2005/8/layout/hierarchy1"/>
    <dgm:cxn modelId="{98A0CA62-8351-406D-9ECE-2DA0350C39A6}" type="presParOf" srcId="{DDA77E96-6CCB-4368-86F3-94BAD9FC7405}" destId="{FBDF3BA2-94AC-405A-9896-E23DA5E9DA9C}" srcOrd="1" destOrd="0" presId="urn:microsoft.com/office/officeart/2005/8/layout/hierarchy1"/>
    <dgm:cxn modelId="{BB86B37A-5B75-40DE-B4E1-2A477A3F980C}" type="presParOf" srcId="{00B27B07-1980-4700-93AC-3BD3BA9E8CC2}" destId="{14871B08-46C8-4870-8CEE-DFCBB92EA476}" srcOrd="8" destOrd="0" presId="urn:microsoft.com/office/officeart/2005/8/layout/hierarchy1"/>
    <dgm:cxn modelId="{CE6EB5C6-E6E4-44E1-B867-34CFB4A3DD2D}" type="presParOf" srcId="{00B27B07-1980-4700-93AC-3BD3BA9E8CC2}" destId="{0DD64D1E-A35C-42AA-9E01-FD23A207C1FC}" srcOrd="9" destOrd="0" presId="urn:microsoft.com/office/officeart/2005/8/layout/hierarchy1"/>
    <dgm:cxn modelId="{94B7211B-8B7E-48FB-A65E-3A683081E320}" type="presParOf" srcId="{0DD64D1E-A35C-42AA-9E01-FD23A207C1FC}" destId="{993511A4-CB44-4F4B-A44B-B03381F3E004}" srcOrd="0" destOrd="0" presId="urn:microsoft.com/office/officeart/2005/8/layout/hierarchy1"/>
    <dgm:cxn modelId="{7EAC8479-5CC1-494D-8F45-F6EB764D7E90}" type="presParOf" srcId="{993511A4-CB44-4F4B-A44B-B03381F3E004}" destId="{84BC49DE-8658-4CE3-86C4-4C9E938E760A}" srcOrd="0" destOrd="0" presId="urn:microsoft.com/office/officeart/2005/8/layout/hierarchy1"/>
    <dgm:cxn modelId="{D8CD0180-30DC-4BD3-872F-8FC54325EF51}" type="presParOf" srcId="{993511A4-CB44-4F4B-A44B-B03381F3E004}" destId="{61E8EF67-D523-4084-8847-5206ABF07B64}" srcOrd="1" destOrd="0" presId="urn:microsoft.com/office/officeart/2005/8/layout/hierarchy1"/>
    <dgm:cxn modelId="{E6904202-D528-483F-9A11-B31E40565D3E}" type="presParOf" srcId="{0DD64D1E-A35C-42AA-9E01-FD23A207C1FC}" destId="{9D42D52C-8D78-49A8-993B-BFFDBC25652E}" srcOrd="1" destOrd="0" presId="urn:microsoft.com/office/officeart/2005/8/layout/hierarchy1"/>
    <dgm:cxn modelId="{AE737F38-EAE2-4587-99CB-5C2EB4AB2933}" type="presParOf" srcId="{00B27B07-1980-4700-93AC-3BD3BA9E8CC2}" destId="{77746E9F-98BA-455D-BC2C-327228FD4C94}" srcOrd="10" destOrd="0" presId="urn:microsoft.com/office/officeart/2005/8/layout/hierarchy1"/>
    <dgm:cxn modelId="{0BE22A54-6E92-4858-A31C-AE449D91409E}" type="presParOf" srcId="{00B27B07-1980-4700-93AC-3BD3BA9E8CC2}" destId="{EF673F17-8F30-40DE-AB1A-68A59F40486C}" srcOrd="11" destOrd="0" presId="urn:microsoft.com/office/officeart/2005/8/layout/hierarchy1"/>
    <dgm:cxn modelId="{21D31F43-7703-459F-BE5B-8AE58DE770B5}" type="presParOf" srcId="{EF673F17-8F30-40DE-AB1A-68A59F40486C}" destId="{B7FEBA27-33A8-4E29-A76A-2905E9639918}" srcOrd="0" destOrd="0" presId="urn:microsoft.com/office/officeart/2005/8/layout/hierarchy1"/>
    <dgm:cxn modelId="{2DE0BAC7-A641-40BC-B236-14E6E2C537B5}" type="presParOf" srcId="{B7FEBA27-33A8-4E29-A76A-2905E9639918}" destId="{7933C217-FE42-4120-AA04-A382BB1ADD94}" srcOrd="0" destOrd="0" presId="urn:microsoft.com/office/officeart/2005/8/layout/hierarchy1"/>
    <dgm:cxn modelId="{C545531E-71A6-47D8-A142-BCFDA20A9270}" type="presParOf" srcId="{B7FEBA27-33A8-4E29-A76A-2905E9639918}" destId="{B3370ED2-2C77-4865-BB13-AFB10A1893B3}" srcOrd="1" destOrd="0" presId="urn:microsoft.com/office/officeart/2005/8/layout/hierarchy1"/>
    <dgm:cxn modelId="{BAD15F1D-9BDD-4A61-BA5D-1C13C4712324}" type="presParOf" srcId="{EF673F17-8F30-40DE-AB1A-68A59F40486C}" destId="{2551E409-45E1-4F6A-A8E2-785D48001F58}" srcOrd="1" destOrd="0" presId="urn:microsoft.com/office/officeart/2005/8/layout/hierarchy1"/>
    <dgm:cxn modelId="{60DA2DCE-6128-4529-9789-D33204CA1727}" type="presParOf" srcId="{00B27B07-1980-4700-93AC-3BD3BA9E8CC2}" destId="{F3A0DFBF-2752-4E10-9920-115E18708F97}" srcOrd="12" destOrd="0" presId="urn:microsoft.com/office/officeart/2005/8/layout/hierarchy1"/>
    <dgm:cxn modelId="{1D89F586-BB88-4015-AA38-DA137D74B045}" type="presParOf" srcId="{00B27B07-1980-4700-93AC-3BD3BA9E8CC2}" destId="{3CFE8E87-D8F2-4E53-ADF2-ADFFA537895F}" srcOrd="13" destOrd="0" presId="urn:microsoft.com/office/officeart/2005/8/layout/hierarchy1"/>
    <dgm:cxn modelId="{2532D66D-B333-4D67-9A31-06887E9BD0D8}" type="presParOf" srcId="{3CFE8E87-D8F2-4E53-ADF2-ADFFA537895F}" destId="{458153A0-6F75-498C-82E7-6C09266D8E41}" srcOrd="0" destOrd="0" presId="urn:microsoft.com/office/officeart/2005/8/layout/hierarchy1"/>
    <dgm:cxn modelId="{E0DBD657-C9D8-4E6F-BCD9-9DE80FCA62B9}" type="presParOf" srcId="{458153A0-6F75-498C-82E7-6C09266D8E41}" destId="{845723F2-8E3E-4465-9F80-4CFA23512D1D}" srcOrd="0" destOrd="0" presId="urn:microsoft.com/office/officeart/2005/8/layout/hierarchy1"/>
    <dgm:cxn modelId="{C9C8876A-2576-4E46-971E-203603A619AC}" type="presParOf" srcId="{458153A0-6F75-498C-82E7-6C09266D8E41}" destId="{2A4F6D62-6CB6-4B1C-92F5-EA3E223E7DF1}" srcOrd="1" destOrd="0" presId="urn:microsoft.com/office/officeart/2005/8/layout/hierarchy1"/>
    <dgm:cxn modelId="{E0C6F8A3-E577-4E6A-ACA4-91E402E64353}" type="presParOf" srcId="{3CFE8E87-D8F2-4E53-ADF2-ADFFA537895F}" destId="{7B32AB8B-A2A2-4606-B5CF-4B6629110994}" srcOrd="1" destOrd="0" presId="urn:microsoft.com/office/officeart/2005/8/layout/hierarchy1"/>
    <dgm:cxn modelId="{D4814853-9F20-4456-8AF8-504EA798FDD2}" type="presParOf" srcId="{00B27B07-1980-4700-93AC-3BD3BA9E8CC2}" destId="{1C97B4ED-2AAF-40F8-982B-D046F3826EEA}" srcOrd="14" destOrd="0" presId="urn:microsoft.com/office/officeart/2005/8/layout/hierarchy1"/>
    <dgm:cxn modelId="{59092C4A-2285-4AB6-A870-79136CCC4CA8}" type="presParOf" srcId="{00B27B07-1980-4700-93AC-3BD3BA9E8CC2}" destId="{C6EE4290-61E2-475C-BF7E-6A41FEDFF3ED}" srcOrd="15" destOrd="0" presId="urn:microsoft.com/office/officeart/2005/8/layout/hierarchy1"/>
    <dgm:cxn modelId="{6BBE3BBC-4DE0-44BE-8DE9-8452090F1B76}" type="presParOf" srcId="{C6EE4290-61E2-475C-BF7E-6A41FEDFF3ED}" destId="{1273501C-32DE-4DAF-8311-B30DCF6144A5}" srcOrd="0" destOrd="0" presId="urn:microsoft.com/office/officeart/2005/8/layout/hierarchy1"/>
    <dgm:cxn modelId="{8CEC080B-E08B-4C2E-9100-1D74991CDE81}" type="presParOf" srcId="{1273501C-32DE-4DAF-8311-B30DCF6144A5}" destId="{36742BB1-FBEA-478A-ADC3-F36B6B92A873}" srcOrd="0" destOrd="0" presId="urn:microsoft.com/office/officeart/2005/8/layout/hierarchy1"/>
    <dgm:cxn modelId="{2DE4D468-B3DA-4286-8C5C-64C8F1632275}" type="presParOf" srcId="{1273501C-32DE-4DAF-8311-B30DCF6144A5}" destId="{3B572B40-D165-4A81-A703-1DACA072C547}" srcOrd="1" destOrd="0" presId="urn:microsoft.com/office/officeart/2005/8/layout/hierarchy1"/>
    <dgm:cxn modelId="{D83AA4F5-81D9-4E69-BC59-22B4704B589E}" type="presParOf" srcId="{C6EE4290-61E2-475C-BF7E-6A41FEDFF3ED}" destId="{BF321AAA-4E16-4E36-830E-7CD33EC3632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40D3DE-2982-434F-9E23-D53C8F1E52DD}" type="doc">
      <dgm:prSet loTypeId="urn:microsoft.com/office/officeart/2005/8/layout/bProcess4" loCatId="process" qsTypeId="urn:microsoft.com/office/officeart/2005/8/quickstyle/simple1" qsCatId="simple" csTypeId="urn:microsoft.com/office/officeart/2005/8/colors/accent3_3" csCatId="accent3"/>
      <dgm:spPr/>
      <dgm:t>
        <a:bodyPr/>
        <a:lstStyle/>
        <a:p>
          <a:endParaRPr lang="en-US"/>
        </a:p>
      </dgm:t>
    </dgm:pt>
    <dgm:pt modelId="{118293B8-0191-49CB-B9F0-6E92A371A3B5}">
      <dgm:prSet/>
      <dgm:spPr/>
      <dgm:t>
        <a:bodyPr/>
        <a:lstStyle/>
        <a:p>
          <a:r>
            <a:rPr lang="en-US"/>
            <a:t>Supports polyglot architecture</a:t>
          </a:r>
        </a:p>
      </dgm:t>
    </dgm:pt>
    <dgm:pt modelId="{ABE9B091-2E2D-4B9E-93E9-890912E75970}" type="parTrans" cxnId="{41842FBD-EB49-4142-B568-1FC37FBCE7DE}">
      <dgm:prSet/>
      <dgm:spPr/>
      <dgm:t>
        <a:bodyPr/>
        <a:lstStyle/>
        <a:p>
          <a:endParaRPr lang="en-US"/>
        </a:p>
      </dgm:t>
    </dgm:pt>
    <dgm:pt modelId="{A516794C-AAB5-4602-A021-F578AC4A5015}" type="sibTrans" cxnId="{41842FBD-EB49-4142-B568-1FC37FBCE7DE}">
      <dgm:prSet/>
      <dgm:spPr/>
      <dgm:t>
        <a:bodyPr/>
        <a:lstStyle/>
        <a:p>
          <a:endParaRPr lang="en-US"/>
        </a:p>
      </dgm:t>
    </dgm:pt>
    <dgm:pt modelId="{CC326106-DCE3-4401-9F8C-FC6BA678535C}">
      <dgm:prSet/>
      <dgm:spPr/>
      <dgm:t>
        <a:bodyPr/>
        <a:lstStyle/>
        <a:p>
          <a:r>
            <a:rPr lang="en-US" dirty="0"/>
            <a:t>Enabling experimentation and innovation</a:t>
          </a:r>
        </a:p>
      </dgm:t>
    </dgm:pt>
    <dgm:pt modelId="{3DA5D278-672B-4D74-A975-69CBAEECFEFC}" type="parTrans" cxnId="{652A0B79-97F9-43C4-BDCA-F6FA2813B76B}">
      <dgm:prSet/>
      <dgm:spPr/>
      <dgm:t>
        <a:bodyPr/>
        <a:lstStyle/>
        <a:p>
          <a:endParaRPr lang="en-US"/>
        </a:p>
      </dgm:t>
    </dgm:pt>
    <dgm:pt modelId="{05F1BD2F-8457-440D-AADD-0A5127F71456}" type="sibTrans" cxnId="{652A0B79-97F9-43C4-BDCA-F6FA2813B76B}">
      <dgm:prSet/>
      <dgm:spPr/>
      <dgm:t>
        <a:bodyPr/>
        <a:lstStyle/>
        <a:p>
          <a:endParaRPr lang="en-US"/>
        </a:p>
      </dgm:t>
    </dgm:pt>
    <dgm:pt modelId="{D626A102-CEBC-45FF-AE13-122524A81AA0}">
      <dgm:prSet/>
      <dgm:spPr/>
      <dgm:t>
        <a:bodyPr/>
        <a:lstStyle/>
        <a:p>
          <a:r>
            <a:rPr lang="en-US" dirty="0"/>
            <a:t>Elastically and selectively scalable</a:t>
          </a:r>
        </a:p>
      </dgm:t>
    </dgm:pt>
    <dgm:pt modelId="{9029D2D2-8B51-4407-8F04-B3CC705EC523}" type="parTrans" cxnId="{022956AB-9572-4BBA-B149-3AAF5CD37266}">
      <dgm:prSet/>
      <dgm:spPr/>
      <dgm:t>
        <a:bodyPr/>
        <a:lstStyle/>
        <a:p>
          <a:endParaRPr lang="en-US"/>
        </a:p>
      </dgm:t>
    </dgm:pt>
    <dgm:pt modelId="{E6B47F2A-CAE2-4F1A-AC99-DCEF12119C95}" type="sibTrans" cxnId="{022956AB-9572-4BBA-B149-3AAF5CD37266}">
      <dgm:prSet/>
      <dgm:spPr/>
      <dgm:t>
        <a:bodyPr/>
        <a:lstStyle/>
        <a:p>
          <a:endParaRPr lang="en-US"/>
        </a:p>
      </dgm:t>
    </dgm:pt>
    <dgm:pt modelId="{7DC11585-F4BB-4C19-A068-2843FA618CD2}">
      <dgm:prSet/>
      <dgm:spPr/>
      <dgm:t>
        <a:bodyPr/>
        <a:lstStyle/>
        <a:p>
          <a:r>
            <a:rPr lang="en-US" dirty="0"/>
            <a:t>Allowing substitution</a:t>
          </a:r>
        </a:p>
      </dgm:t>
    </dgm:pt>
    <dgm:pt modelId="{ECC5841A-4294-4E5F-86FA-A516876DDC9B}" type="parTrans" cxnId="{87A7EC49-CF92-4DBD-9053-0D5371D3AB88}">
      <dgm:prSet/>
      <dgm:spPr/>
      <dgm:t>
        <a:bodyPr/>
        <a:lstStyle/>
        <a:p>
          <a:endParaRPr lang="en-US"/>
        </a:p>
      </dgm:t>
    </dgm:pt>
    <dgm:pt modelId="{BB03B487-E88C-4BE6-9652-F336AAA8F5AB}" type="sibTrans" cxnId="{87A7EC49-CF92-4DBD-9053-0D5371D3AB88}">
      <dgm:prSet/>
      <dgm:spPr/>
      <dgm:t>
        <a:bodyPr/>
        <a:lstStyle/>
        <a:p>
          <a:endParaRPr lang="en-US"/>
        </a:p>
      </dgm:t>
    </dgm:pt>
    <dgm:pt modelId="{BB0D2B66-170C-4D5A-80E0-6A64E0F520B6}">
      <dgm:prSet/>
      <dgm:spPr/>
      <dgm:t>
        <a:bodyPr/>
        <a:lstStyle/>
        <a:p>
          <a:r>
            <a:rPr lang="en-US"/>
            <a:t>Enabling to build organic systems</a:t>
          </a:r>
        </a:p>
      </dgm:t>
    </dgm:pt>
    <dgm:pt modelId="{5E462907-E4A2-4E58-AC6B-FDD32F008D78}" type="parTrans" cxnId="{4D295DAD-4BC1-4480-9E85-0D30F5AE93CA}">
      <dgm:prSet/>
      <dgm:spPr/>
      <dgm:t>
        <a:bodyPr/>
        <a:lstStyle/>
        <a:p>
          <a:endParaRPr lang="en-US"/>
        </a:p>
      </dgm:t>
    </dgm:pt>
    <dgm:pt modelId="{A9539F27-A9B6-47C3-BA74-2F6370DEFAAB}" type="sibTrans" cxnId="{4D295DAD-4BC1-4480-9E85-0D30F5AE93CA}">
      <dgm:prSet/>
      <dgm:spPr/>
      <dgm:t>
        <a:bodyPr/>
        <a:lstStyle/>
        <a:p>
          <a:endParaRPr lang="en-US"/>
        </a:p>
      </dgm:t>
    </dgm:pt>
    <dgm:pt modelId="{F799725E-6C14-40B7-9EA1-6F0245606E93}">
      <dgm:prSet/>
      <dgm:spPr/>
      <dgm:t>
        <a:bodyPr/>
        <a:lstStyle/>
        <a:p>
          <a:r>
            <a:rPr lang="en-US"/>
            <a:t>Helping reducing technology debt</a:t>
          </a:r>
        </a:p>
      </dgm:t>
    </dgm:pt>
    <dgm:pt modelId="{2F321996-532E-4F27-BC4C-4F173826789D}" type="parTrans" cxnId="{E88CE4A8-9320-4C8E-B471-C3C9447DC1D1}">
      <dgm:prSet/>
      <dgm:spPr/>
      <dgm:t>
        <a:bodyPr/>
        <a:lstStyle/>
        <a:p>
          <a:endParaRPr lang="en-US"/>
        </a:p>
      </dgm:t>
    </dgm:pt>
    <dgm:pt modelId="{55CFBB5A-E06B-4C00-A747-217B2275EFB0}" type="sibTrans" cxnId="{E88CE4A8-9320-4C8E-B471-C3C9447DC1D1}">
      <dgm:prSet/>
      <dgm:spPr/>
      <dgm:t>
        <a:bodyPr/>
        <a:lstStyle/>
        <a:p>
          <a:endParaRPr lang="en-US"/>
        </a:p>
      </dgm:t>
    </dgm:pt>
    <dgm:pt modelId="{97355F59-C01E-483E-99F3-7C2C72593508}">
      <dgm:prSet/>
      <dgm:spPr/>
      <dgm:t>
        <a:bodyPr/>
        <a:lstStyle/>
        <a:p>
          <a:r>
            <a:rPr lang="en-US"/>
            <a:t>Allowing the coexistence of different versions</a:t>
          </a:r>
        </a:p>
      </dgm:t>
    </dgm:pt>
    <dgm:pt modelId="{0450A89E-AB88-4ABE-B0B8-ACF65EC4482A}" type="parTrans" cxnId="{10392DF9-88C8-439B-BABA-DEFA49125CC5}">
      <dgm:prSet/>
      <dgm:spPr/>
      <dgm:t>
        <a:bodyPr/>
        <a:lstStyle/>
        <a:p>
          <a:endParaRPr lang="en-US"/>
        </a:p>
      </dgm:t>
    </dgm:pt>
    <dgm:pt modelId="{EBECEFA3-0309-44CD-BA3B-5CA99DA10787}" type="sibTrans" cxnId="{10392DF9-88C8-439B-BABA-DEFA49125CC5}">
      <dgm:prSet/>
      <dgm:spPr/>
      <dgm:t>
        <a:bodyPr/>
        <a:lstStyle/>
        <a:p>
          <a:endParaRPr lang="en-US"/>
        </a:p>
      </dgm:t>
    </dgm:pt>
    <dgm:pt modelId="{B0E2ACD5-5FE8-4935-8DCB-5F07AA75AAEC}">
      <dgm:prSet/>
      <dgm:spPr/>
      <dgm:t>
        <a:bodyPr/>
        <a:lstStyle/>
        <a:p>
          <a:r>
            <a:rPr lang="en-US"/>
            <a:t>Supporting the building of self-organizing Systems</a:t>
          </a:r>
        </a:p>
      </dgm:t>
    </dgm:pt>
    <dgm:pt modelId="{E1A8ADDD-11E1-4DC8-8D46-850DB123AB8D}" type="parTrans" cxnId="{051029E9-A65E-4C8C-987C-F6B4507DAB08}">
      <dgm:prSet/>
      <dgm:spPr/>
      <dgm:t>
        <a:bodyPr/>
        <a:lstStyle/>
        <a:p>
          <a:endParaRPr lang="en-US"/>
        </a:p>
      </dgm:t>
    </dgm:pt>
    <dgm:pt modelId="{74E37D92-3554-47A7-B55D-89A966CC0B6C}" type="sibTrans" cxnId="{051029E9-A65E-4C8C-987C-F6B4507DAB08}">
      <dgm:prSet/>
      <dgm:spPr/>
      <dgm:t>
        <a:bodyPr/>
        <a:lstStyle/>
        <a:p>
          <a:endParaRPr lang="en-US"/>
        </a:p>
      </dgm:t>
    </dgm:pt>
    <dgm:pt modelId="{9E72437B-D416-44F0-87E5-7098D81CDC9C}">
      <dgm:prSet/>
      <dgm:spPr/>
      <dgm:t>
        <a:bodyPr/>
        <a:lstStyle/>
        <a:p>
          <a:r>
            <a:rPr lang="en-US"/>
            <a:t>Supporting event-driven architecture</a:t>
          </a:r>
        </a:p>
      </dgm:t>
    </dgm:pt>
    <dgm:pt modelId="{2177A3DF-A8B8-4DE2-82B3-8BCA1301A4E4}" type="parTrans" cxnId="{824E43CD-8823-4766-8EA7-232EFE445CC1}">
      <dgm:prSet/>
      <dgm:spPr/>
      <dgm:t>
        <a:bodyPr/>
        <a:lstStyle/>
        <a:p>
          <a:endParaRPr lang="en-US"/>
        </a:p>
      </dgm:t>
    </dgm:pt>
    <dgm:pt modelId="{FEBE7A2C-2CCF-4624-8C82-644CF98456D6}" type="sibTrans" cxnId="{824E43CD-8823-4766-8EA7-232EFE445CC1}">
      <dgm:prSet/>
      <dgm:spPr/>
      <dgm:t>
        <a:bodyPr/>
        <a:lstStyle/>
        <a:p>
          <a:endParaRPr lang="en-US"/>
        </a:p>
      </dgm:t>
    </dgm:pt>
    <dgm:pt modelId="{0372C9F7-A562-4354-A402-82BA0E2D3EB6}">
      <dgm:prSet/>
      <dgm:spPr/>
      <dgm:t>
        <a:bodyPr/>
        <a:lstStyle/>
        <a:p>
          <a:r>
            <a:rPr lang="en-US"/>
            <a:t>Enabling DevOps</a:t>
          </a:r>
        </a:p>
      </dgm:t>
    </dgm:pt>
    <dgm:pt modelId="{BE184B56-E2FD-4B44-B50B-31126561CFDD}" type="parTrans" cxnId="{AD8D6738-838C-4DB9-8523-F54CAB2ACEF2}">
      <dgm:prSet/>
      <dgm:spPr/>
      <dgm:t>
        <a:bodyPr/>
        <a:lstStyle/>
        <a:p>
          <a:endParaRPr lang="en-US"/>
        </a:p>
      </dgm:t>
    </dgm:pt>
    <dgm:pt modelId="{9B816930-3B6A-4C68-A25C-88F50A818834}" type="sibTrans" cxnId="{AD8D6738-838C-4DB9-8523-F54CAB2ACEF2}">
      <dgm:prSet/>
      <dgm:spPr/>
      <dgm:t>
        <a:bodyPr/>
        <a:lstStyle/>
        <a:p>
          <a:endParaRPr lang="en-US"/>
        </a:p>
      </dgm:t>
    </dgm:pt>
    <dgm:pt modelId="{1462D024-3EEE-458D-AB52-6E1D5FBA67B4}" type="pres">
      <dgm:prSet presAssocID="{9940D3DE-2982-434F-9E23-D53C8F1E52DD}" presName="Name0" presStyleCnt="0">
        <dgm:presLayoutVars>
          <dgm:dir/>
          <dgm:resizeHandles/>
        </dgm:presLayoutVars>
      </dgm:prSet>
      <dgm:spPr/>
    </dgm:pt>
    <dgm:pt modelId="{941E82E8-7CAB-40A8-AAAF-2FF941643835}" type="pres">
      <dgm:prSet presAssocID="{118293B8-0191-49CB-B9F0-6E92A371A3B5}" presName="compNode" presStyleCnt="0"/>
      <dgm:spPr/>
    </dgm:pt>
    <dgm:pt modelId="{505CD62C-F954-4D57-A5C4-99944102FE03}" type="pres">
      <dgm:prSet presAssocID="{118293B8-0191-49CB-B9F0-6E92A371A3B5}" presName="dummyConnPt" presStyleCnt="0"/>
      <dgm:spPr/>
    </dgm:pt>
    <dgm:pt modelId="{D780A8FA-77C1-40EB-AB9D-BBC99BA24053}" type="pres">
      <dgm:prSet presAssocID="{118293B8-0191-49CB-B9F0-6E92A371A3B5}" presName="node" presStyleLbl="node1" presStyleIdx="0" presStyleCnt="10">
        <dgm:presLayoutVars>
          <dgm:bulletEnabled val="1"/>
        </dgm:presLayoutVars>
      </dgm:prSet>
      <dgm:spPr/>
    </dgm:pt>
    <dgm:pt modelId="{285FC146-16E8-4AD8-A906-97BFA9034E4F}" type="pres">
      <dgm:prSet presAssocID="{A516794C-AAB5-4602-A021-F578AC4A5015}" presName="sibTrans" presStyleLbl="bgSibTrans2D1" presStyleIdx="0" presStyleCnt="9"/>
      <dgm:spPr/>
    </dgm:pt>
    <dgm:pt modelId="{DDABE353-DB1D-4191-939C-6A0D4C3BBA52}" type="pres">
      <dgm:prSet presAssocID="{CC326106-DCE3-4401-9F8C-FC6BA678535C}" presName="compNode" presStyleCnt="0"/>
      <dgm:spPr/>
    </dgm:pt>
    <dgm:pt modelId="{BB09AAD8-6378-4BA8-941C-F9FE6514A064}" type="pres">
      <dgm:prSet presAssocID="{CC326106-DCE3-4401-9F8C-FC6BA678535C}" presName="dummyConnPt" presStyleCnt="0"/>
      <dgm:spPr/>
    </dgm:pt>
    <dgm:pt modelId="{89F498FC-F4B0-47ED-850A-7C07B66869B5}" type="pres">
      <dgm:prSet presAssocID="{CC326106-DCE3-4401-9F8C-FC6BA678535C}" presName="node" presStyleLbl="node1" presStyleIdx="1" presStyleCnt="10">
        <dgm:presLayoutVars>
          <dgm:bulletEnabled val="1"/>
        </dgm:presLayoutVars>
      </dgm:prSet>
      <dgm:spPr/>
    </dgm:pt>
    <dgm:pt modelId="{B974FA86-D0CD-4373-A6C9-35CBE0C44C83}" type="pres">
      <dgm:prSet presAssocID="{05F1BD2F-8457-440D-AADD-0A5127F71456}" presName="sibTrans" presStyleLbl="bgSibTrans2D1" presStyleIdx="1" presStyleCnt="9"/>
      <dgm:spPr/>
    </dgm:pt>
    <dgm:pt modelId="{7128A3FC-2E5D-46F7-B7C5-F79A3070023C}" type="pres">
      <dgm:prSet presAssocID="{D626A102-CEBC-45FF-AE13-122524A81AA0}" presName="compNode" presStyleCnt="0"/>
      <dgm:spPr/>
    </dgm:pt>
    <dgm:pt modelId="{F204A458-EF6F-4C31-B887-FA01CADFF941}" type="pres">
      <dgm:prSet presAssocID="{D626A102-CEBC-45FF-AE13-122524A81AA0}" presName="dummyConnPt" presStyleCnt="0"/>
      <dgm:spPr/>
    </dgm:pt>
    <dgm:pt modelId="{36E4CD79-54DE-42C2-8CE6-84CFB7A6BBA5}" type="pres">
      <dgm:prSet presAssocID="{D626A102-CEBC-45FF-AE13-122524A81AA0}" presName="node" presStyleLbl="node1" presStyleIdx="2" presStyleCnt="10">
        <dgm:presLayoutVars>
          <dgm:bulletEnabled val="1"/>
        </dgm:presLayoutVars>
      </dgm:prSet>
      <dgm:spPr/>
    </dgm:pt>
    <dgm:pt modelId="{A5A08C64-C8E8-4DF6-ADDA-2EA670CF25A5}" type="pres">
      <dgm:prSet presAssocID="{E6B47F2A-CAE2-4F1A-AC99-DCEF12119C95}" presName="sibTrans" presStyleLbl="bgSibTrans2D1" presStyleIdx="2" presStyleCnt="9"/>
      <dgm:spPr/>
    </dgm:pt>
    <dgm:pt modelId="{8712E884-BF88-448F-9325-0E41F52893A9}" type="pres">
      <dgm:prSet presAssocID="{7DC11585-F4BB-4C19-A068-2843FA618CD2}" presName="compNode" presStyleCnt="0"/>
      <dgm:spPr/>
    </dgm:pt>
    <dgm:pt modelId="{24CCB7D8-EB72-46BE-89F4-C7EA9D4FE67F}" type="pres">
      <dgm:prSet presAssocID="{7DC11585-F4BB-4C19-A068-2843FA618CD2}" presName="dummyConnPt" presStyleCnt="0"/>
      <dgm:spPr/>
    </dgm:pt>
    <dgm:pt modelId="{7A5EB61F-8F08-485A-96C9-468A87DDAE09}" type="pres">
      <dgm:prSet presAssocID="{7DC11585-F4BB-4C19-A068-2843FA618CD2}" presName="node" presStyleLbl="node1" presStyleIdx="3" presStyleCnt="10">
        <dgm:presLayoutVars>
          <dgm:bulletEnabled val="1"/>
        </dgm:presLayoutVars>
      </dgm:prSet>
      <dgm:spPr/>
    </dgm:pt>
    <dgm:pt modelId="{C050C381-9C2D-4457-ABE5-0465682D196B}" type="pres">
      <dgm:prSet presAssocID="{BB03B487-E88C-4BE6-9652-F336AAA8F5AB}" presName="sibTrans" presStyleLbl="bgSibTrans2D1" presStyleIdx="3" presStyleCnt="9"/>
      <dgm:spPr/>
    </dgm:pt>
    <dgm:pt modelId="{57D39B59-0EFE-463E-A9E8-53B271CEA590}" type="pres">
      <dgm:prSet presAssocID="{BB0D2B66-170C-4D5A-80E0-6A64E0F520B6}" presName="compNode" presStyleCnt="0"/>
      <dgm:spPr/>
    </dgm:pt>
    <dgm:pt modelId="{6C88A0D0-C43A-4032-B1AD-FA7B6CB56F04}" type="pres">
      <dgm:prSet presAssocID="{BB0D2B66-170C-4D5A-80E0-6A64E0F520B6}" presName="dummyConnPt" presStyleCnt="0"/>
      <dgm:spPr/>
    </dgm:pt>
    <dgm:pt modelId="{B1683FAD-7177-4725-A6BA-A5A96FB4A628}" type="pres">
      <dgm:prSet presAssocID="{BB0D2B66-170C-4D5A-80E0-6A64E0F520B6}" presName="node" presStyleLbl="node1" presStyleIdx="4" presStyleCnt="10">
        <dgm:presLayoutVars>
          <dgm:bulletEnabled val="1"/>
        </dgm:presLayoutVars>
      </dgm:prSet>
      <dgm:spPr/>
    </dgm:pt>
    <dgm:pt modelId="{268D79B7-9D12-46EC-BF28-FD3E58712DE5}" type="pres">
      <dgm:prSet presAssocID="{A9539F27-A9B6-47C3-BA74-2F6370DEFAAB}" presName="sibTrans" presStyleLbl="bgSibTrans2D1" presStyleIdx="4" presStyleCnt="9"/>
      <dgm:spPr/>
    </dgm:pt>
    <dgm:pt modelId="{C4F9264D-46EC-41D6-99F0-C54FA0B0B863}" type="pres">
      <dgm:prSet presAssocID="{F799725E-6C14-40B7-9EA1-6F0245606E93}" presName="compNode" presStyleCnt="0"/>
      <dgm:spPr/>
    </dgm:pt>
    <dgm:pt modelId="{01F14ED6-52D2-46B3-A7B0-137A4D1CB248}" type="pres">
      <dgm:prSet presAssocID="{F799725E-6C14-40B7-9EA1-6F0245606E93}" presName="dummyConnPt" presStyleCnt="0"/>
      <dgm:spPr/>
    </dgm:pt>
    <dgm:pt modelId="{479387F0-FCF6-46C3-A8CA-30A13B9B6381}" type="pres">
      <dgm:prSet presAssocID="{F799725E-6C14-40B7-9EA1-6F0245606E93}" presName="node" presStyleLbl="node1" presStyleIdx="5" presStyleCnt="10">
        <dgm:presLayoutVars>
          <dgm:bulletEnabled val="1"/>
        </dgm:presLayoutVars>
      </dgm:prSet>
      <dgm:spPr/>
    </dgm:pt>
    <dgm:pt modelId="{9DADA967-5719-4AD9-8882-D73E0AFC838A}" type="pres">
      <dgm:prSet presAssocID="{55CFBB5A-E06B-4C00-A747-217B2275EFB0}" presName="sibTrans" presStyleLbl="bgSibTrans2D1" presStyleIdx="5" presStyleCnt="9"/>
      <dgm:spPr/>
    </dgm:pt>
    <dgm:pt modelId="{6763FDA2-651F-402E-BC22-1D4EE26796CA}" type="pres">
      <dgm:prSet presAssocID="{97355F59-C01E-483E-99F3-7C2C72593508}" presName="compNode" presStyleCnt="0"/>
      <dgm:spPr/>
    </dgm:pt>
    <dgm:pt modelId="{8DC159FF-78C3-42C9-A74B-206C2AB7369C}" type="pres">
      <dgm:prSet presAssocID="{97355F59-C01E-483E-99F3-7C2C72593508}" presName="dummyConnPt" presStyleCnt="0"/>
      <dgm:spPr/>
    </dgm:pt>
    <dgm:pt modelId="{06C4B3E7-1CCA-4700-9888-5F89F3028CE1}" type="pres">
      <dgm:prSet presAssocID="{97355F59-C01E-483E-99F3-7C2C72593508}" presName="node" presStyleLbl="node1" presStyleIdx="6" presStyleCnt="10">
        <dgm:presLayoutVars>
          <dgm:bulletEnabled val="1"/>
        </dgm:presLayoutVars>
      </dgm:prSet>
      <dgm:spPr/>
    </dgm:pt>
    <dgm:pt modelId="{D1EEC558-D2A0-4744-96C9-1756B362180C}" type="pres">
      <dgm:prSet presAssocID="{EBECEFA3-0309-44CD-BA3B-5CA99DA10787}" presName="sibTrans" presStyleLbl="bgSibTrans2D1" presStyleIdx="6" presStyleCnt="9"/>
      <dgm:spPr/>
    </dgm:pt>
    <dgm:pt modelId="{D617552C-6707-49CB-8EA6-C51BC194F247}" type="pres">
      <dgm:prSet presAssocID="{B0E2ACD5-5FE8-4935-8DCB-5F07AA75AAEC}" presName="compNode" presStyleCnt="0"/>
      <dgm:spPr/>
    </dgm:pt>
    <dgm:pt modelId="{50165268-35B5-4ED8-87C4-08E0465A467C}" type="pres">
      <dgm:prSet presAssocID="{B0E2ACD5-5FE8-4935-8DCB-5F07AA75AAEC}" presName="dummyConnPt" presStyleCnt="0"/>
      <dgm:spPr/>
    </dgm:pt>
    <dgm:pt modelId="{AA69B99E-1D5D-45E4-959F-FD5B57916412}" type="pres">
      <dgm:prSet presAssocID="{B0E2ACD5-5FE8-4935-8DCB-5F07AA75AAEC}" presName="node" presStyleLbl="node1" presStyleIdx="7" presStyleCnt="10">
        <dgm:presLayoutVars>
          <dgm:bulletEnabled val="1"/>
        </dgm:presLayoutVars>
      </dgm:prSet>
      <dgm:spPr/>
    </dgm:pt>
    <dgm:pt modelId="{3D4B2298-C19D-40D1-A754-2A6DE0616DC4}" type="pres">
      <dgm:prSet presAssocID="{74E37D92-3554-47A7-B55D-89A966CC0B6C}" presName="sibTrans" presStyleLbl="bgSibTrans2D1" presStyleIdx="7" presStyleCnt="9"/>
      <dgm:spPr/>
    </dgm:pt>
    <dgm:pt modelId="{7015CC00-2EDB-48CB-BE69-4A9573A620D0}" type="pres">
      <dgm:prSet presAssocID="{9E72437B-D416-44F0-87E5-7098D81CDC9C}" presName="compNode" presStyleCnt="0"/>
      <dgm:spPr/>
    </dgm:pt>
    <dgm:pt modelId="{3D2990AC-9A8A-4A0B-9959-5559799261DC}" type="pres">
      <dgm:prSet presAssocID="{9E72437B-D416-44F0-87E5-7098D81CDC9C}" presName="dummyConnPt" presStyleCnt="0"/>
      <dgm:spPr/>
    </dgm:pt>
    <dgm:pt modelId="{C88473C5-0203-4A9D-90B9-C98D8757E0BA}" type="pres">
      <dgm:prSet presAssocID="{9E72437B-D416-44F0-87E5-7098D81CDC9C}" presName="node" presStyleLbl="node1" presStyleIdx="8" presStyleCnt="10">
        <dgm:presLayoutVars>
          <dgm:bulletEnabled val="1"/>
        </dgm:presLayoutVars>
      </dgm:prSet>
      <dgm:spPr/>
    </dgm:pt>
    <dgm:pt modelId="{668F9E2E-AA21-4158-A95B-F30AB9CE64F4}" type="pres">
      <dgm:prSet presAssocID="{FEBE7A2C-2CCF-4624-8C82-644CF98456D6}" presName="sibTrans" presStyleLbl="bgSibTrans2D1" presStyleIdx="8" presStyleCnt="9"/>
      <dgm:spPr/>
    </dgm:pt>
    <dgm:pt modelId="{C64C6B1A-A39E-430B-B604-8688B3CC9E99}" type="pres">
      <dgm:prSet presAssocID="{0372C9F7-A562-4354-A402-82BA0E2D3EB6}" presName="compNode" presStyleCnt="0"/>
      <dgm:spPr/>
    </dgm:pt>
    <dgm:pt modelId="{A0B97878-D6CE-4AC0-84B8-88ABD5C3FCA7}" type="pres">
      <dgm:prSet presAssocID="{0372C9F7-A562-4354-A402-82BA0E2D3EB6}" presName="dummyConnPt" presStyleCnt="0"/>
      <dgm:spPr/>
    </dgm:pt>
    <dgm:pt modelId="{6CCA2DD2-E6D4-4CB9-82E5-37A4F8FA840E}" type="pres">
      <dgm:prSet presAssocID="{0372C9F7-A562-4354-A402-82BA0E2D3EB6}" presName="node" presStyleLbl="node1" presStyleIdx="9" presStyleCnt="10">
        <dgm:presLayoutVars>
          <dgm:bulletEnabled val="1"/>
        </dgm:presLayoutVars>
      </dgm:prSet>
      <dgm:spPr/>
    </dgm:pt>
  </dgm:ptLst>
  <dgm:cxnLst>
    <dgm:cxn modelId="{242C060A-6C7D-4195-902B-0F68C4594FFF}" type="presOf" srcId="{BB03B487-E88C-4BE6-9652-F336AAA8F5AB}" destId="{C050C381-9C2D-4457-ABE5-0465682D196B}" srcOrd="0" destOrd="0" presId="urn:microsoft.com/office/officeart/2005/8/layout/bProcess4"/>
    <dgm:cxn modelId="{B8A1260A-CE14-4877-A3EF-BA538ADD91D4}" type="presOf" srcId="{0372C9F7-A562-4354-A402-82BA0E2D3EB6}" destId="{6CCA2DD2-E6D4-4CB9-82E5-37A4F8FA840E}" srcOrd="0" destOrd="0" presId="urn:microsoft.com/office/officeart/2005/8/layout/bProcess4"/>
    <dgm:cxn modelId="{4E4C6D17-981D-41E8-B4E5-26386867EE9E}" type="presOf" srcId="{FEBE7A2C-2CCF-4624-8C82-644CF98456D6}" destId="{668F9E2E-AA21-4158-A95B-F30AB9CE64F4}" srcOrd="0" destOrd="0" presId="urn:microsoft.com/office/officeart/2005/8/layout/bProcess4"/>
    <dgm:cxn modelId="{5EDDFC1D-8FA2-458A-8C00-C2DD5AD984FD}" type="presOf" srcId="{74E37D92-3554-47A7-B55D-89A966CC0B6C}" destId="{3D4B2298-C19D-40D1-A754-2A6DE0616DC4}" srcOrd="0" destOrd="0" presId="urn:microsoft.com/office/officeart/2005/8/layout/bProcess4"/>
    <dgm:cxn modelId="{0E453E2C-C6F5-40A6-8EE2-128DF7E16952}" type="presOf" srcId="{B0E2ACD5-5FE8-4935-8DCB-5F07AA75AAEC}" destId="{AA69B99E-1D5D-45E4-959F-FD5B57916412}" srcOrd="0" destOrd="0" presId="urn:microsoft.com/office/officeart/2005/8/layout/bProcess4"/>
    <dgm:cxn modelId="{AD8D6738-838C-4DB9-8523-F54CAB2ACEF2}" srcId="{9940D3DE-2982-434F-9E23-D53C8F1E52DD}" destId="{0372C9F7-A562-4354-A402-82BA0E2D3EB6}" srcOrd="9" destOrd="0" parTransId="{BE184B56-E2FD-4B44-B50B-31126561CFDD}" sibTransId="{9B816930-3B6A-4C68-A25C-88F50A818834}"/>
    <dgm:cxn modelId="{1DE4365F-9317-47B9-A213-E5DB028AF2FB}" type="presOf" srcId="{A516794C-AAB5-4602-A021-F578AC4A5015}" destId="{285FC146-16E8-4AD8-A906-97BFA9034E4F}" srcOrd="0" destOrd="0" presId="urn:microsoft.com/office/officeart/2005/8/layout/bProcess4"/>
    <dgm:cxn modelId="{9EC3A444-A517-47F8-B57E-68D5B4C41382}" type="presOf" srcId="{A9539F27-A9B6-47C3-BA74-2F6370DEFAAB}" destId="{268D79B7-9D12-46EC-BF28-FD3E58712DE5}" srcOrd="0" destOrd="0" presId="urn:microsoft.com/office/officeart/2005/8/layout/bProcess4"/>
    <dgm:cxn modelId="{136A9E46-EFF1-44A3-A16C-F21E191979B3}" type="presOf" srcId="{97355F59-C01E-483E-99F3-7C2C72593508}" destId="{06C4B3E7-1CCA-4700-9888-5F89F3028CE1}" srcOrd="0" destOrd="0" presId="urn:microsoft.com/office/officeart/2005/8/layout/bProcess4"/>
    <dgm:cxn modelId="{87A7EC49-CF92-4DBD-9053-0D5371D3AB88}" srcId="{9940D3DE-2982-434F-9E23-D53C8F1E52DD}" destId="{7DC11585-F4BB-4C19-A068-2843FA618CD2}" srcOrd="3" destOrd="0" parTransId="{ECC5841A-4294-4E5F-86FA-A516876DDC9B}" sibTransId="{BB03B487-E88C-4BE6-9652-F336AAA8F5AB}"/>
    <dgm:cxn modelId="{652A0B79-97F9-43C4-BDCA-F6FA2813B76B}" srcId="{9940D3DE-2982-434F-9E23-D53C8F1E52DD}" destId="{CC326106-DCE3-4401-9F8C-FC6BA678535C}" srcOrd="1" destOrd="0" parTransId="{3DA5D278-672B-4D74-A975-69CBAEECFEFC}" sibTransId="{05F1BD2F-8457-440D-AADD-0A5127F71456}"/>
    <dgm:cxn modelId="{CC39ED8E-9356-40D7-9CA8-81DB9F2CF3B9}" type="presOf" srcId="{CC326106-DCE3-4401-9F8C-FC6BA678535C}" destId="{89F498FC-F4B0-47ED-850A-7C07B66869B5}" srcOrd="0" destOrd="0" presId="urn:microsoft.com/office/officeart/2005/8/layout/bProcess4"/>
    <dgm:cxn modelId="{9B976E94-E8C5-42E2-8A02-5BFA9F6FD600}" type="presOf" srcId="{D626A102-CEBC-45FF-AE13-122524A81AA0}" destId="{36E4CD79-54DE-42C2-8CE6-84CFB7A6BBA5}" srcOrd="0" destOrd="0" presId="urn:microsoft.com/office/officeart/2005/8/layout/bProcess4"/>
    <dgm:cxn modelId="{E4DD1CA0-B8C2-4B80-8BE0-AE387B6656AF}" type="presOf" srcId="{F799725E-6C14-40B7-9EA1-6F0245606E93}" destId="{479387F0-FCF6-46C3-A8CA-30A13B9B6381}" srcOrd="0" destOrd="0" presId="urn:microsoft.com/office/officeart/2005/8/layout/bProcess4"/>
    <dgm:cxn modelId="{E88CE4A8-9320-4C8E-B471-C3C9447DC1D1}" srcId="{9940D3DE-2982-434F-9E23-D53C8F1E52DD}" destId="{F799725E-6C14-40B7-9EA1-6F0245606E93}" srcOrd="5" destOrd="0" parTransId="{2F321996-532E-4F27-BC4C-4F173826789D}" sibTransId="{55CFBB5A-E06B-4C00-A747-217B2275EFB0}"/>
    <dgm:cxn modelId="{022956AB-9572-4BBA-B149-3AAF5CD37266}" srcId="{9940D3DE-2982-434F-9E23-D53C8F1E52DD}" destId="{D626A102-CEBC-45FF-AE13-122524A81AA0}" srcOrd="2" destOrd="0" parTransId="{9029D2D2-8B51-4407-8F04-B3CC705EC523}" sibTransId="{E6B47F2A-CAE2-4F1A-AC99-DCEF12119C95}"/>
    <dgm:cxn modelId="{4D295DAD-4BC1-4480-9E85-0D30F5AE93CA}" srcId="{9940D3DE-2982-434F-9E23-D53C8F1E52DD}" destId="{BB0D2B66-170C-4D5A-80E0-6A64E0F520B6}" srcOrd="4" destOrd="0" parTransId="{5E462907-E4A2-4E58-AC6B-FDD32F008D78}" sibTransId="{A9539F27-A9B6-47C3-BA74-2F6370DEFAAB}"/>
    <dgm:cxn modelId="{F6917BB4-AB01-4422-AE81-4AE7B479FE47}" type="presOf" srcId="{55CFBB5A-E06B-4C00-A747-217B2275EFB0}" destId="{9DADA967-5719-4AD9-8882-D73E0AFC838A}" srcOrd="0" destOrd="0" presId="urn:microsoft.com/office/officeart/2005/8/layout/bProcess4"/>
    <dgm:cxn modelId="{41842FBD-EB49-4142-B568-1FC37FBCE7DE}" srcId="{9940D3DE-2982-434F-9E23-D53C8F1E52DD}" destId="{118293B8-0191-49CB-B9F0-6E92A371A3B5}" srcOrd="0" destOrd="0" parTransId="{ABE9B091-2E2D-4B9E-93E9-890912E75970}" sibTransId="{A516794C-AAB5-4602-A021-F578AC4A5015}"/>
    <dgm:cxn modelId="{1D9091C7-A9F4-4A6B-BE87-982A8F722A9D}" type="presOf" srcId="{05F1BD2F-8457-440D-AADD-0A5127F71456}" destId="{B974FA86-D0CD-4373-A6C9-35CBE0C44C83}" srcOrd="0" destOrd="0" presId="urn:microsoft.com/office/officeart/2005/8/layout/bProcess4"/>
    <dgm:cxn modelId="{824E43CD-8823-4766-8EA7-232EFE445CC1}" srcId="{9940D3DE-2982-434F-9E23-D53C8F1E52DD}" destId="{9E72437B-D416-44F0-87E5-7098D81CDC9C}" srcOrd="8" destOrd="0" parTransId="{2177A3DF-A8B8-4DE2-82B3-8BCA1301A4E4}" sibTransId="{FEBE7A2C-2CCF-4624-8C82-644CF98456D6}"/>
    <dgm:cxn modelId="{456789D2-2B11-4963-AA37-A69079EA0E79}" type="presOf" srcId="{E6B47F2A-CAE2-4F1A-AC99-DCEF12119C95}" destId="{A5A08C64-C8E8-4DF6-ADDA-2EA670CF25A5}" srcOrd="0" destOrd="0" presId="urn:microsoft.com/office/officeart/2005/8/layout/bProcess4"/>
    <dgm:cxn modelId="{A6CECFE3-AB0B-43B1-97B6-EE26C1ECD209}" type="presOf" srcId="{7DC11585-F4BB-4C19-A068-2843FA618CD2}" destId="{7A5EB61F-8F08-485A-96C9-468A87DDAE09}" srcOrd="0" destOrd="0" presId="urn:microsoft.com/office/officeart/2005/8/layout/bProcess4"/>
    <dgm:cxn modelId="{ED6C29E4-333A-4DDA-9C0B-05963DDE6FCC}" type="presOf" srcId="{9E72437B-D416-44F0-87E5-7098D81CDC9C}" destId="{C88473C5-0203-4A9D-90B9-C98D8757E0BA}" srcOrd="0" destOrd="0" presId="urn:microsoft.com/office/officeart/2005/8/layout/bProcess4"/>
    <dgm:cxn modelId="{8263A4E5-6D22-4105-91AC-6C68DCF476A9}" type="presOf" srcId="{BB0D2B66-170C-4D5A-80E0-6A64E0F520B6}" destId="{B1683FAD-7177-4725-A6BA-A5A96FB4A628}" srcOrd="0" destOrd="0" presId="urn:microsoft.com/office/officeart/2005/8/layout/bProcess4"/>
    <dgm:cxn modelId="{051029E9-A65E-4C8C-987C-F6B4507DAB08}" srcId="{9940D3DE-2982-434F-9E23-D53C8F1E52DD}" destId="{B0E2ACD5-5FE8-4935-8DCB-5F07AA75AAEC}" srcOrd="7" destOrd="0" parTransId="{E1A8ADDD-11E1-4DC8-8D46-850DB123AB8D}" sibTransId="{74E37D92-3554-47A7-B55D-89A966CC0B6C}"/>
    <dgm:cxn modelId="{EE3787F0-A2BC-4C01-B378-7EDDE514D7BC}" type="presOf" srcId="{EBECEFA3-0309-44CD-BA3B-5CA99DA10787}" destId="{D1EEC558-D2A0-4744-96C9-1756B362180C}" srcOrd="0" destOrd="0" presId="urn:microsoft.com/office/officeart/2005/8/layout/bProcess4"/>
    <dgm:cxn modelId="{F57F0BF1-9D15-4CD3-B771-E33459ED2B2C}" type="presOf" srcId="{118293B8-0191-49CB-B9F0-6E92A371A3B5}" destId="{D780A8FA-77C1-40EB-AB9D-BBC99BA24053}" srcOrd="0" destOrd="0" presId="urn:microsoft.com/office/officeart/2005/8/layout/bProcess4"/>
    <dgm:cxn modelId="{CA89E0F7-B294-4FAF-ADEF-B9E4A7A68F0A}" type="presOf" srcId="{9940D3DE-2982-434F-9E23-D53C8F1E52DD}" destId="{1462D024-3EEE-458D-AB52-6E1D5FBA67B4}" srcOrd="0" destOrd="0" presId="urn:microsoft.com/office/officeart/2005/8/layout/bProcess4"/>
    <dgm:cxn modelId="{10392DF9-88C8-439B-BABA-DEFA49125CC5}" srcId="{9940D3DE-2982-434F-9E23-D53C8F1E52DD}" destId="{97355F59-C01E-483E-99F3-7C2C72593508}" srcOrd="6" destOrd="0" parTransId="{0450A89E-AB88-4ABE-B0B8-ACF65EC4482A}" sibTransId="{EBECEFA3-0309-44CD-BA3B-5CA99DA10787}"/>
    <dgm:cxn modelId="{D71D45EF-4D88-428D-B37B-56BF8AB62B50}" type="presParOf" srcId="{1462D024-3EEE-458D-AB52-6E1D5FBA67B4}" destId="{941E82E8-7CAB-40A8-AAAF-2FF941643835}" srcOrd="0" destOrd="0" presId="urn:microsoft.com/office/officeart/2005/8/layout/bProcess4"/>
    <dgm:cxn modelId="{4A4B5FA3-9B3F-4518-8CD0-850D4B8F451B}" type="presParOf" srcId="{941E82E8-7CAB-40A8-AAAF-2FF941643835}" destId="{505CD62C-F954-4D57-A5C4-99944102FE03}" srcOrd="0" destOrd="0" presId="urn:microsoft.com/office/officeart/2005/8/layout/bProcess4"/>
    <dgm:cxn modelId="{3D9925D2-AA30-4013-B18F-4DEDBB3944FC}" type="presParOf" srcId="{941E82E8-7CAB-40A8-AAAF-2FF941643835}" destId="{D780A8FA-77C1-40EB-AB9D-BBC99BA24053}" srcOrd="1" destOrd="0" presId="urn:microsoft.com/office/officeart/2005/8/layout/bProcess4"/>
    <dgm:cxn modelId="{8A671523-C2E0-41A1-BB17-7862EBE62B66}" type="presParOf" srcId="{1462D024-3EEE-458D-AB52-6E1D5FBA67B4}" destId="{285FC146-16E8-4AD8-A906-97BFA9034E4F}" srcOrd="1" destOrd="0" presId="urn:microsoft.com/office/officeart/2005/8/layout/bProcess4"/>
    <dgm:cxn modelId="{204D7E1C-BE57-4DF7-94FA-F513CC94D2D9}" type="presParOf" srcId="{1462D024-3EEE-458D-AB52-6E1D5FBA67B4}" destId="{DDABE353-DB1D-4191-939C-6A0D4C3BBA52}" srcOrd="2" destOrd="0" presId="urn:microsoft.com/office/officeart/2005/8/layout/bProcess4"/>
    <dgm:cxn modelId="{BC535BF1-B072-40DB-B0B3-CB7C8F46ADA4}" type="presParOf" srcId="{DDABE353-DB1D-4191-939C-6A0D4C3BBA52}" destId="{BB09AAD8-6378-4BA8-941C-F9FE6514A064}" srcOrd="0" destOrd="0" presId="urn:microsoft.com/office/officeart/2005/8/layout/bProcess4"/>
    <dgm:cxn modelId="{85A4CBE4-25E4-49C3-9B77-4315313F9573}" type="presParOf" srcId="{DDABE353-DB1D-4191-939C-6A0D4C3BBA52}" destId="{89F498FC-F4B0-47ED-850A-7C07B66869B5}" srcOrd="1" destOrd="0" presId="urn:microsoft.com/office/officeart/2005/8/layout/bProcess4"/>
    <dgm:cxn modelId="{EDB9E898-316A-42AA-9F25-F9A07B058191}" type="presParOf" srcId="{1462D024-3EEE-458D-AB52-6E1D5FBA67B4}" destId="{B974FA86-D0CD-4373-A6C9-35CBE0C44C83}" srcOrd="3" destOrd="0" presId="urn:microsoft.com/office/officeart/2005/8/layout/bProcess4"/>
    <dgm:cxn modelId="{7B4C1B32-8CEA-421A-8C8E-A288BC7085CB}" type="presParOf" srcId="{1462D024-3EEE-458D-AB52-6E1D5FBA67B4}" destId="{7128A3FC-2E5D-46F7-B7C5-F79A3070023C}" srcOrd="4" destOrd="0" presId="urn:microsoft.com/office/officeart/2005/8/layout/bProcess4"/>
    <dgm:cxn modelId="{2DFA73B3-4B4F-4267-AEF7-4D36FD9572A8}" type="presParOf" srcId="{7128A3FC-2E5D-46F7-B7C5-F79A3070023C}" destId="{F204A458-EF6F-4C31-B887-FA01CADFF941}" srcOrd="0" destOrd="0" presId="urn:microsoft.com/office/officeart/2005/8/layout/bProcess4"/>
    <dgm:cxn modelId="{233A264F-4318-4C97-A6FB-D11DC29D8A08}" type="presParOf" srcId="{7128A3FC-2E5D-46F7-B7C5-F79A3070023C}" destId="{36E4CD79-54DE-42C2-8CE6-84CFB7A6BBA5}" srcOrd="1" destOrd="0" presId="urn:microsoft.com/office/officeart/2005/8/layout/bProcess4"/>
    <dgm:cxn modelId="{A1B32A94-BAF3-4195-B033-1403D15D9456}" type="presParOf" srcId="{1462D024-3EEE-458D-AB52-6E1D5FBA67B4}" destId="{A5A08C64-C8E8-4DF6-ADDA-2EA670CF25A5}" srcOrd="5" destOrd="0" presId="urn:microsoft.com/office/officeart/2005/8/layout/bProcess4"/>
    <dgm:cxn modelId="{57A2E10F-2F68-4175-B6D3-CE3B572AB093}" type="presParOf" srcId="{1462D024-3EEE-458D-AB52-6E1D5FBA67B4}" destId="{8712E884-BF88-448F-9325-0E41F52893A9}" srcOrd="6" destOrd="0" presId="urn:microsoft.com/office/officeart/2005/8/layout/bProcess4"/>
    <dgm:cxn modelId="{A1F9D502-E043-4E5D-8FF2-7EEA41947670}" type="presParOf" srcId="{8712E884-BF88-448F-9325-0E41F52893A9}" destId="{24CCB7D8-EB72-46BE-89F4-C7EA9D4FE67F}" srcOrd="0" destOrd="0" presId="urn:microsoft.com/office/officeart/2005/8/layout/bProcess4"/>
    <dgm:cxn modelId="{B089C570-8BD0-450D-9F02-A9F621CB8ED5}" type="presParOf" srcId="{8712E884-BF88-448F-9325-0E41F52893A9}" destId="{7A5EB61F-8F08-485A-96C9-468A87DDAE09}" srcOrd="1" destOrd="0" presId="urn:microsoft.com/office/officeart/2005/8/layout/bProcess4"/>
    <dgm:cxn modelId="{4BA5884E-375C-46D4-91B2-CF1C84749927}" type="presParOf" srcId="{1462D024-3EEE-458D-AB52-6E1D5FBA67B4}" destId="{C050C381-9C2D-4457-ABE5-0465682D196B}" srcOrd="7" destOrd="0" presId="urn:microsoft.com/office/officeart/2005/8/layout/bProcess4"/>
    <dgm:cxn modelId="{2DB5B672-3071-4D5F-AE27-6BE456FF09C9}" type="presParOf" srcId="{1462D024-3EEE-458D-AB52-6E1D5FBA67B4}" destId="{57D39B59-0EFE-463E-A9E8-53B271CEA590}" srcOrd="8" destOrd="0" presId="urn:microsoft.com/office/officeart/2005/8/layout/bProcess4"/>
    <dgm:cxn modelId="{F7DFC287-AA32-43E0-9787-6C4E94F76267}" type="presParOf" srcId="{57D39B59-0EFE-463E-A9E8-53B271CEA590}" destId="{6C88A0D0-C43A-4032-B1AD-FA7B6CB56F04}" srcOrd="0" destOrd="0" presId="urn:microsoft.com/office/officeart/2005/8/layout/bProcess4"/>
    <dgm:cxn modelId="{7611F222-3998-41C5-91C5-4E2FC9E7C9F4}" type="presParOf" srcId="{57D39B59-0EFE-463E-A9E8-53B271CEA590}" destId="{B1683FAD-7177-4725-A6BA-A5A96FB4A628}" srcOrd="1" destOrd="0" presId="urn:microsoft.com/office/officeart/2005/8/layout/bProcess4"/>
    <dgm:cxn modelId="{06AFF373-1452-4E41-BC19-4C98A817FFAF}" type="presParOf" srcId="{1462D024-3EEE-458D-AB52-6E1D5FBA67B4}" destId="{268D79B7-9D12-46EC-BF28-FD3E58712DE5}" srcOrd="9" destOrd="0" presId="urn:microsoft.com/office/officeart/2005/8/layout/bProcess4"/>
    <dgm:cxn modelId="{31F7583A-8298-4908-B0CC-058AA060E5C5}" type="presParOf" srcId="{1462D024-3EEE-458D-AB52-6E1D5FBA67B4}" destId="{C4F9264D-46EC-41D6-99F0-C54FA0B0B863}" srcOrd="10" destOrd="0" presId="urn:microsoft.com/office/officeart/2005/8/layout/bProcess4"/>
    <dgm:cxn modelId="{7BB4BA95-C622-4C56-A326-1DB5A76A02EC}" type="presParOf" srcId="{C4F9264D-46EC-41D6-99F0-C54FA0B0B863}" destId="{01F14ED6-52D2-46B3-A7B0-137A4D1CB248}" srcOrd="0" destOrd="0" presId="urn:microsoft.com/office/officeart/2005/8/layout/bProcess4"/>
    <dgm:cxn modelId="{5D79E2E0-73AE-4381-A044-40C0230E3527}" type="presParOf" srcId="{C4F9264D-46EC-41D6-99F0-C54FA0B0B863}" destId="{479387F0-FCF6-46C3-A8CA-30A13B9B6381}" srcOrd="1" destOrd="0" presId="urn:microsoft.com/office/officeart/2005/8/layout/bProcess4"/>
    <dgm:cxn modelId="{0A749F2F-0730-4581-9A72-A327B6B01C2E}" type="presParOf" srcId="{1462D024-3EEE-458D-AB52-6E1D5FBA67B4}" destId="{9DADA967-5719-4AD9-8882-D73E0AFC838A}" srcOrd="11" destOrd="0" presId="urn:microsoft.com/office/officeart/2005/8/layout/bProcess4"/>
    <dgm:cxn modelId="{FD65CE03-3379-444C-81A8-46A61D8F42C2}" type="presParOf" srcId="{1462D024-3EEE-458D-AB52-6E1D5FBA67B4}" destId="{6763FDA2-651F-402E-BC22-1D4EE26796CA}" srcOrd="12" destOrd="0" presId="urn:microsoft.com/office/officeart/2005/8/layout/bProcess4"/>
    <dgm:cxn modelId="{1D902395-71D9-49AE-A599-361FC92CC00C}" type="presParOf" srcId="{6763FDA2-651F-402E-BC22-1D4EE26796CA}" destId="{8DC159FF-78C3-42C9-A74B-206C2AB7369C}" srcOrd="0" destOrd="0" presId="urn:microsoft.com/office/officeart/2005/8/layout/bProcess4"/>
    <dgm:cxn modelId="{4F906CB1-426E-45F8-8BC3-053B581B7A63}" type="presParOf" srcId="{6763FDA2-651F-402E-BC22-1D4EE26796CA}" destId="{06C4B3E7-1CCA-4700-9888-5F89F3028CE1}" srcOrd="1" destOrd="0" presId="urn:microsoft.com/office/officeart/2005/8/layout/bProcess4"/>
    <dgm:cxn modelId="{B835C2D0-E5DC-4640-9559-13A67DD0CDE1}" type="presParOf" srcId="{1462D024-3EEE-458D-AB52-6E1D5FBA67B4}" destId="{D1EEC558-D2A0-4744-96C9-1756B362180C}" srcOrd="13" destOrd="0" presId="urn:microsoft.com/office/officeart/2005/8/layout/bProcess4"/>
    <dgm:cxn modelId="{D0A2683B-1DD1-4155-A314-27F947D314CC}" type="presParOf" srcId="{1462D024-3EEE-458D-AB52-6E1D5FBA67B4}" destId="{D617552C-6707-49CB-8EA6-C51BC194F247}" srcOrd="14" destOrd="0" presId="urn:microsoft.com/office/officeart/2005/8/layout/bProcess4"/>
    <dgm:cxn modelId="{C84BFF74-F773-4952-8D5B-E7D8D3875F1A}" type="presParOf" srcId="{D617552C-6707-49CB-8EA6-C51BC194F247}" destId="{50165268-35B5-4ED8-87C4-08E0465A467C}" srcOrd="0" destOrd="0" presId="urn:microsoft.com/office/officeart/2005/8/layout/bProcess4"/>
    <dgm:cxn modelId="{BFF0CF0B-3362-4EB7-90C0-AC5743463788}" type="presParOf" srcId="{D617552C-6707-49CB-8EA6-C51BC194F247}" destId="{AA69B99E-1D5D-45E4-959F-FD5B57916412}" srcOrd="1" destOrd="0" presId="urn:microsoft.com/office/officeart/2005/8/layout/bProcess4"/>
    <dgm:cxn modelId="{B88C12B4-0F0A-4EAC-A6A8-9B870BE9BD2E}" type="presParOf" srcId="{1462D024-3EEE-458D-AB52-6E1D5FBA67B4}" destId="{3D4B2298-C19D-40D1-A754-2A6DE0616DC4}" srcOrd="15" destOrd="0" presId="urn:microsoft.com/office/officeart/2005/8/layout/bProcess4"/>
    <dgm:cxn modelId="{24BBA5AC-098F-4713-B0A4-5A29CBD7C822}" type="presParOf" srcId="{1462D024-3EEE-458D-AB52-6E1D5FBA67B4}" destId="{7015CC00-2EDB-48CB-BE69-4A9573A620D0}" srcOrd="16" destOrd="0" presId="urn:microsoft.com/office/officeart/2005/8/layout/bProcess4"/>
    <dgm:cxn modelId="{ADAEF00D-7CF9-44A6-B16F-AE2ABBF3D5B2}" type="presParOf" srcId="{7015CC00-2EDB-48CB-BE69-4A9573A620D0}" destId="{3D2990AC-9A8A-4A0B-9959-5559799261DC}" srcOrd="0" destOrd="0" presId="urn:microsoft.com/office/officeart/2005/8/layout/bProcess4"/>
    <dgm:cxn modelId="{13604D43-502C-495D-854D-238FD0198051}" type="presParOf" srcId="{7015CC00-2EDB-48CB-BE69-4A9573A620D0}" destId="{C88473C5-0203-4A9D-90B9-C98D8757E0BA}" srcOrd="1" destOrd="0" presId="urn:microsoft.com/office/officeart/2005/8/layout/bProcess4"/>
    <dgm:cxn modelId="{715DD579-61B2-409D-930F-D11197D958C8}" type="presParOf" srcId="{1462D024-3EEE-458D-AB52-6E1D5FBA67B4}" destId="{668F9E2E-AA21-4158-A95B-F30AB9CE64F4}" srcOrd="17" destOrd="0" presId="urn:microsoft.com/office/officeart/2005/8/layout/bProcess4"/>
    <dgm:cxn modelId="{D5F72C0D-3756-4DA5-ACA7-6AEC615105D3}" type="presParOf" srcId="{1462D024-3EEE-458D-AB52-6E1D5FBA67B4}" destId="{C64C6B1A-A39E-430B-B604-8688B3CC9E99}" srcOrd="18" destOrd="0" presId="urn:microsoft.com/office/officeart/2005/8/layout/bProcess4"/>
    <dgm:cxn modelId="{76505514-1BBB-4423-8ED7-85C3EB774A95}" type="presParOf" srcId="{C64C6B1A-A39E-430B-B604-8688B3CC9E99}" destId="{A0B97878-D6CE-4AC0-84B8-88ABD5C3FCA7}" srcOrd="0" destOrd="0" presId="urn:microsoft.com/office/officeart/2005/8/layout/bProcess4"/>
    <dgm:cxn modelId="{3873E0AE-1EF3-4CD2-9AC9-CAB58CCD4651}" type="presParOf" srcId="{C64C6B1A-A39E-430B-B604-8688B3CC9E99}" destId="{6CCA2DD2-E6D4-4CB9-82E5-37A4F8FA840E}"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38DF4-E941-4303-8DFB-82DA42A412FA}" type="doc">
      <dgm:prSet loTypeId="urn:microsoft.com/office/officeart/2005/8/layout/cycle6" loCatId="cycle" qsTypeId="urn:microsoft.com/office/officeart/2005/8/quickstyle/simple4" qsCatId="simple" csTypeId="urn:microsoft.com/office/officeart/2005/8/colors/colorful1" csCatId="colorful"/>
      <dgm:spPr/>
      <dgm:t>
        <a:bodyPr/>
        <a:lstStyle/>
        <a:p>
          <a:endParaRPr lang="en-US"/>
        </a:p>
      </dgm:t>
    </dgm:pt>
    <dgm:pt modelId="{BA990194-1BD8-43A6-8E0C-22D813FCBC39}">
      <dgm:prSet/>
      <dgm:spPr/>
      <dgm:t>
        <a:bodyPr/>
        <a:lstStyle/>
        <a:p>
          <a:r>
            <a:rPr lang="en-US" b="1"/>
            <a:t>Relations with SOA</a:t>
          </a:r>
          <a:endParaRPr lang="en-US"/>
        </a:p>
      </dgm:t>
    </dgm:pt>
    <dgm:pt modelId="{A4A76B6F-09C0-467A-8F03-0F3B56684ADD}" type="parTrans" cxnId="{8A3D00A5-E0B0-4654-9591-DD67DFCB1EA8}">
      <dgm:prSet/>
      <dgm:spPr/>
      <dgm:t>
        <a:bodyPr/>
        <a:lstStyle/>
        <a:p>
          <a:endParaRPr lang="en-US"/>
        </a:p>
      </dgm:t>
    </dgm:pt>
    <dgm:pt modelId="{F6EC9CCB-F246-4D71-B5BD-FF32AE34ADD5}" type="sibTrans" cxnId="{8A3D00A5-E0B0-4654-9591-DD67DFCB1EA8}">
      <dgm:prSet/>
      <dgm:spPr/>
      <dgm:t>
        <a:bodyPr/>
        <a:lstStyle/>
        <a:p>
          <a:endParaRPr lang="en-US"/>
        </a:p>
      </dgm:t>
    </dgm:pt>
    <dgm:pt modelId="{5C74035C-AA96-4AC9-B3F9-31FF19D08813}">
      <dgm:prSet/>
      <dgm:spPr/>
      <dgm:t>
        <a:bodyPr/>
        <a:lstStyle/>
        <a:p>
          <a:r>
            <a:rPr lang="en-US" b="1" dirty="0"/>
            <a:t>Relations with Twelve-Factor apps</a:t>
          </a:r>
          <a:endParaRPr lang="en-US" dirty="0"/>
        </a:p>
      </dgm:t>
    </dgm:pt>
    <dgm:pt modelId="{7ECD6864-4AD7-4C75-B168-A33FBD7E9783}" type="parTrans" cxnId="{A473E171-65A2-4504-A678-5D7B69ABA458}">
      <dgm:prSet/>
      <dgm:spPr/>
      <dgm:t>
        <a:bodyPr/>
        <a:lstStyle/>
        <a:p>
          <a:endParaRPr lang="en-US"/>
        </a:p>
      </dgm:t>
    </dgm:pt>
    <dgm:pt modelId="{393A9A6D-08B5-48DB-B983-3E752C477654}" type="sibTrans" cxnId="{A473E171-65A2-4504-A678-5D7B69ABA458}">
      <dgm:prSet/>
      <dgm:spPr/>
      <dgm:t>
        <a:bodyPr/>
        <a:lstStyle/>
        <a:p>
          <a:endParaRPr lang="en-US"/>
        </a:p>
      </dgm:t>
    </dgm:pt>
    <dgm:pt modelId="{656FA062-9C50-48DA-B2E5-4599D626E1C4}" type="pres">
      <dgm:prSet presAssocID="{74938DF4-E941-4303-8DFB-82DA42A412FA}" presName="cycle" presStyleCnt="0">
        <dgm:presLayoutVars>
          <dgm:dir/>
          <dgm:resizeHandles val="exact"/>
        </dgm:presLayoutVars>
      </dgm:prSet>
      <dgm:spPr/>
    </dgm:pt>
    <dgm:pt modelId="{CC19546F-B067-4BB8-819E-AC8BAF5F3EA9}" type="pres">
      <dgm:prSet presAssocID="{BA990194-1BD8-43A6-8E0C-22D813FCBC39}" presName="node" presStyleLbl="node1" presStyleIdx="0" presStyleCnt="2">
        <dgm:presLayoutVars>
          <dgm:bulletEnabled val="1"/>
        </dgm:presLayoutVars>
      </dgm:prSet>
      <dgm:spPr/>
    </dgm:pt>
    <dgm:pt modelId="{94D9D0E2-7685-4C49-81EC-A98BBB8E3C2B}" type="pres">
      <dgm:prSet presAssocID="{BA990194-1BD8-43A6-8E0C-22D813FCBC39}" presName="spNode" presStyleCnt="0"/>
      <dgm:spPr/>
    </dgm:pt>
    <dgm:pt modelId="{4FE46589-5561-4651-B6DB-3D604F28BD05}" type="pres">
      <dgm:prSet presAssocID="{F6EC9CCB-F246-4D71-B5BD-FF32AE34ADD5}" presName="sibTrans" presStyleLbl="sibTrans1D1" presStyleIdx="0" presStyleCnt="2"/>
      <dgm:spPr/>
    </dgm:pt>
    <dgm:pt modelId="{53C89BBA-0EFE-40A6-86EF-7B7C9D83B53D}" type="pres">
      <dgm:prSet presAssocID="{5C74035C-AA96-4AC9-B3F9-31FF19D08813}" presName="node" presStyleLbl="node1" presStyleIdx="1" presStyleCnt="2">
        <dgm:presLayoutVars>
          <dgm:bulletEnabled val="1"/>
        </dgm:presLayoutVars>
      </dgm:prSet>
      <dgm:spPr/>
    </dgm:pt>
    <dgm:pt modelId="{84514353-33D8-4CF7-BA92-0935511803B8}" type="pres">
      <dgm:prSet presAssocID="{5C74035C-AA96-4AC9-B3F9-31FF19D08813}" presName="spNode" presStyleCnt="0"/>
      <dgm:spPr/>
    </dgm:pt>
    <dgm:pt modelId="{6F8A2B33-4C49-4586-9E33-EC617DE89414}" type="pres">
      <dgm:prSet presAssocID="{393A9A6D-08B5-48DB-B983-3E752C477654}" presName="sibTrans" presStyleLbl="sibTrans1D1" presStyleIdx="1" presStyleCnt="2"/>
      <dgm:spPr/>
    </dgm:pt>
  </dgm:ptLst>
  <dgm:cxnLst>
    <dgm:cxn modelId="{076A4C18-2B46-4726-8D7F-8A7B67278A31}" type="presOf" srcId="{F6EC9CCB-F246-4D71-B5BD-FF32AE34ADD5}" destId="{4FE46589-5561-4651-B6DB-3D604F28BD05}" srcOrd="0" destOrd="0" presId="urn:microsoft.com/office/officeart/2005/8/layout/cycle6"/>
    <dgm:cxn modelId="{2DF00B2B-5E4E-4CE2-9BCB-1F3A4D1A2BC7}" type="presOf" srcId="{393A9A6D-08B5-48DB-B983-3E752C477654}" destId="{6F8A2B33-4C49-4586-9E33-EC617DE89414}" srcOrd="0" destOrd="0" presId="urn:microsoft.com/office/officeart/2005/8/layout/cycle6"/>
    <dgm:cxn modelId="{A473E171-65A2-4504-A678-5D7B69ABA458}" srcId="{74938DF4-E941-4303-8DFB-82DA42A412FA}" destId="{5C74035C-AA96-4AC9-B3F9-31FF19D08813}" srcOrd="1" destOrd="0" parTransId="{7ECD6864-4AD7-4C75-B168-A33FBD7E9783}" sibTransId="{393A9A6D-08B5-48DB-B983-3E752C477654}"/>
    <dgm:cxn modelId="{EF9D358E-3CD6-4AAE-AA30-7D086A5C25AB}" type="presOf" srcId="{74938DF4-E941-4303-8DFB-82DA42A412FA}" destId="{656FA062-9C50-48DA-B2E5-4599D626E1C4}" srcOrd="0" destOrd="0" presId="urn:microsoft.com/office/officeart/2005/8/layout/cycle6"/>
    <dgm:cxn modelId="{8A3D00A5-E0B0-4654-9591-DD67DFCB1EA8}" srcId="{74938DF4-E941-4303-8DFB-82DA42A412FA}" destId="{BA990194-1BD8-43A6-8E0C-22D813FCBC39}" srcOrd="0" destOrd="0" parTransId="{A4A76B6F-09C0-467A-8F03-0F3B56684ADD}" sibTransId="{F6EC9CCB-F246-4D71-B5BD-FF32AE34ADD5}"/>
    <dgm:cxn modelId="{655DC3AC-3BC6-4D19-91EA-BB320B3277FB}" type="presOf" srcId="{BA990194-1BD8-43A6-8E0C-22D813FCBC39}" destId="{CC19546F-B067-4BB8-819E-AC8BAF5F3EA9}" srcOrd="0" destOrd="0" presId="urn:microsoft.com/office/officeart/2005/8/layout/cycle6"/>
    <dgm:cxn modelId="{BED5FBF0-1C8B-4085-A591-A6733347C659}" type="presOf" srcId="{5C74035C-AA96-4AC9-B3F9-31FF19D08813}" destId="{53C89BBA-0EFE-40A6-86EF-7B7C9D83B53D}" srcOrd="0" destOrd="0" presId="urn:microsoft.com/office/officeart/2005/8/layout/cycle6"/>
    <dgm:cxn modelId="{5D84BD0E-96FD-42A8-899D-FE25F9A43749}" type="presParOf" srcId="{656FA062-9C50-48DA-B2E5-4599D626E1C4}" destId="{CC19546F-B067-4BB8-819E-AC8BAF5F3EA9}" srcOrd="0" destOrd="0" presId="urn:microsoft.com/office/officeart/2005/8/layout/cycle6"/>
    <dgm:cxn modelId="{C59CE913-2A1F-4E36-84D5-723603BA1149}" type="presParOf" srcId="{656FA062-9C50-48DA-B2E5-4599D626E1C4}" destId="{94D9D0E2-7685-4C49-81EC-A98BBB8E3C2B}" srcOrd="1" destOrd="0" presId="urn:microsoft.com/office/officeart/2005/8/layout/cycle6"/>
    <dgm:cxn modelId="{B648C477-5D33-490E-87F0-9F2BD97E18B9}" type="presParOf" srcId="{656FA062-9C50-48DA-B2E5-4599D626E1C4}" destId="{4FE46589-5561-4651-B6DB-3D604F28BD05}" srcOrd="2" destOrd="0" presId="urn:microsoft.com/office/officeart/2005/8/layout/cycle6"/>
    <dgm:cxn modelId="{328E5A67-78A7-4E31-9CB3-9AABDE1D6498}" type="presParOf" srcId="{656FA062-9C50-48DA-B2E5-4599D626E1C4}" destId="{53C89BBA-0EFE-40A6-86EF-7B7C9D83B53D}" srcOrd="3" destOrd="0" presId="urn:microsoft.com/office/officeart/2005/8/layout/cycle6"/>
    <dgm:cxn modelId="{7D4F7A4D-CF1B-4E90-804F-2193D2901B71}" type="presParOf" srcId="{656FA062-9C50-48DA-B2E5-4599D626E1C4}" destId="{84514353-33D8-4CF7-BA92-0935511803B8}" srcOrd="4" destOrd="0" presId="urn:microsoft.com/office/officeart/2005/8/layout/cycle6"/>
    <dgm:cxn modelId="{4BCEEDB6-1D38-4B63-ABD5-132EF25D497C}" type="presParOf" srcId="{656FA062-9C50-48DA-B2E5-4599D626E1C4}" destId="{6F8A2B33-4C49-4586-9E33-EC617DE89414}"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21FE48-F4BA-44FC-966E-E539B0ED82CB}"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F958F0FD-48C2-4E1A-A984-79A863FBC1C1}">
      <dgm:prSet/>
      <dgm:spPr/>
      <dgm:t>
        <a:bodyPr/>
        <a:lstStyle/>
        <a:p>
          <a:r>
            <a:rPr lang="en-US" b="1"/>
            <a:t>A single code base</a:t>
          </a:r>
          <a:endParaRPr lang="en-US"/>
        </a:p>
      </dgm:t>
    </dgm:pt>
    <dgm:pt modelId="{A54A45F5-8327-4C7F-AE23-E3F16689F4FB}" type="parTrans" cxnId="{561EC931-3416-42C0-8174-A877AD4E806C}">
      <dgm:prSet/>
      <dgm:spPr/>
      <dgm:t>
        <a:bodyPr/>
        <a:lstStyle/>
        <a:p>
          <a:endParaRPr lang="en-US"/>
        </a:p>
      </dgm:t>
    </dgm:pt>
    <dgm:pt modelId="{C460C7C4-7EE6-4417-9656-C13028DB9C23}" type="sibTrans" cxnId="{561EC931-3416-42C0-8174-A877AD4E806C}">
      <dgm:prSet/>
      <dgm:spPr/>
      <dgm:t>
        <a:bodyPr/>
        <a:lstStyle/>
        <a:p>
          <a:endParaRPr lang="en-US"/>
        </a:p>
      </dgm:t>
    </dgm:pt>
    <dgm:pt modelId="{40014F04-C6A7-433C-902E-A2A315FF933E}">
      <dgm:prSet/>
      <dgm:spPr/>
      <dgm:t>
        <a:bodyPr/>
        <a:lstStyle/>
        <a:p>
          <a:r>
            <a:rPr lang="en-US" b="1"/>
            <a:t>Bundling dependencies</a:t>
          </a:r>
          <a:endParaRPr lang="en-US"/>
        </a:p>
      </dgm:t>
    </dgm:pt>
    <dgm:pt modelId="{D0F1986E-6979-4E5C-AF84-A2FB212BE576}" type="parTrans" cxnId="{08CA9B9E-EC77-4EF4-8AC2-337D27CEF63B}">
      <dgm:prSet/>
      <dgm:spPr/>
      <dgm:t>
        <a:bodyPr/>
        <a:lstStyle/>
        <a:p>
          <a:endParaRPr lang="en-US"/>
        </a:p>
      </dgm:t>
    </dgm:pt>
    <dgm:pt modelId="{7245A1C0-D920-43D0-97C4-04565538ACF5}" type="sibTrans" cxnId="{08CA9B9E-EC77-4EF4-8AC2-337D27CEF63B}">
      <dgm:prSet/>
      <dgm:spPr/>
      <dgm:t>
        <a:bodyPr/>
        <a:lstStyle/>
        <a:p>
          <a:endParaRPr lang="en-US"/>
        </a:p>
      </dgm:t>
    </dgm:pt>
    <dgm:pt modelId="{69A5D460-FD8B-4932-A9B5-232D21DCE293}">
      <dgm:prSet/>
      <dgm:spPr/>
      <dgm:t>
        <a:bodyPr/>
        <a:lstStyle/>
        <a:p>
          <a:r>
            <a:rPr lang="en-US" b="1"/>
            <a:t>Externalizing configurations</a:t>
          </a:r>
          <a:endParaRPr lang="en-US"/>
        </a:p>
      </dgm:t>
    </dgm:pt>
    <dgm:pt modelId="{972880A3-B24E-463B-AE55-C50B2A0FE8D4}" type="parTrans" cxnId="{7F7BBB69-BCA4-42B6-A5FE-634AA887BB8E}">
      <dgm:prSet/>
      <dgm:spPr/>
      <dgm:t>
        <a:bodyPr/>
        <a:lstStyle/>
        <a:p>
          <a:endParaRPr lang="en-US"/>
        </a:p>
      </dgm:t>
    </dgm:pt>
    <dgm:pt modelId="{C3337121-7E29-42F9-BD84-5B120EA41CD0}" type="sibTrans" cxnId="{7F7BBB69-BCA4-42B6-A5FE-634AA887BB8E}">
      <dgm:prSet/>
      <dgm:spPr/>
      <dgm:t>
        <a:bodyPr/>
        <a:lstStyle/>
        <a:p>
          <a:endParaRPr lang="en-US"/>
        </a:p>
      </dgm:t>
    </dgm:pt>
    <dgm:pt modelId="{F0018C54-46B0-4961-A64E-CC318ADB88F8}">
      <dgm:prSet/>
      <dgm:spPr/>
      <dgm:t>
        <a:bodyPr/>
        <a:lstStyle/>
        <a:p>
          <a:r>
            <a:rPr lang="en-US" b="1"/>
            <a:t>Backing services are addressable</a:t>
          </a:r>
          <a:endParaRPr lang="en-US"/>
        </a:p>
      </dgm:t>
    </dgm:pt>
    <dgm:pt modelId="{D1C6ECC8-7E77-4DB2-B41D-2BE3B2CD4EB2}" type="parTrans" cxnId="{C4792697-FA52-4B0D-9AB6-F4E4D88B2E8B}">
      <dgm:prSet/>
      <dgm:spPr/>
      <dgm:t>
        <a:bodyPr/>
        <a:lstStyle/>
        <a:p>
          <a:endParaRPr lang="en-US"/>
        </a:p>
      </dgm:t>
    </dgm:pt>
    <dgm:pt modelId="{873CB539-A11B-458F-B32E-163CE34571E4}" type="sibTrans" cxnId="{C4792697-FA52-4B0D-9AB6-F4E4D88B2E8B}">
      <dgm:prSet/>
      <dgm:spPr/>
      <dgm:t>
        <a:bodyPr/>
        <a:lstStyle/>
        <a:p>
          <a:endParaRPr lang="en-US"/>
        </a:p>
      </dgm:t>
    </dgm:pt>
    <dgm:pt modelId="{C13D35D4-11A0-4F0E-A063-9D7A17FAF13E}">
      <dgm:prSet/>
      <dgm:spPr/>
      <dgm:t>
        <a:bodyPr/>
        <a:lstStyle/>
        <a:p>
          <a:r>
            <a:rPr lang="en-US" b="1"/>
            <a:t>Isolation between build, release, and run</a:t>
          </a:r>
          <a:endParaRPr lang="en-US"/>
        </a:p>
      </dgm:t>
    </dgm:pt>
    <dgm:pt modelId="{86F67BA8-B065-42E2-93EE-A7C5CAC07650}" type="parTrans" cxnId="{9E4E3AC4-22EC-472C-AFCF-33D6F47D1121}">
      <dgm:prSet/>
      <dgm:spPr/>
      <dgm:t>
        <a:bodyPr/>
        <a:lstStyle/>
        <a:p>
          <a:endParaRPr lang="en-US"/>
        </a:p>
      </dgm:t>
    </dgm:pt>
    <dgm:pt modelId="{A2831DF6-4097-4CFF-A894-F2683EA5DF18}" type="sibTrans" cxnId="{9E4E3AC4-22EC-472C-AFCF-33D6F47D1121}">
      <dgm:prSet/>
      <dgm:spPr/>
      <dgm:t>
        <a:bodyPr/>
        <a:lstStyle/>
        <a:p>
          <a:endParaRPr lang="en-US"/>
        </a:p>
      </dgm:t>
    </dgm:pt>
    <dgm:pt modelId="{3723E845-04C7-4435-A149-A9B4A72102E6}">
      <dgm:prSet/>
      <dgm:spPr/>
      <dgm:t>
        <a:bodyPr/>
        <a:lstStyle/>
        <a:p>
          <a:r>
            <a:rPr lang="en-US" b="1"/>
            <a:t>Stateless, shared nothing processes</a:t>
          </a:r>
          <a:endParaRPr lang="en-US"/>
        </a:p>
      </dgm:t>
    </dgm:pt>
    <dgm:pt modelId="{3E189AE3-0C62-42BE-A723-A7F226BB259A}" type="parTrans" cxnId="{74D24E5F-4078-4276-BCED-34D619B4C531}">
      <dgm:prSet/>
      <dgm:spPr/>
      <dgm:t>
        <a:bodyPr/>
        <a:lstStyle/>
        <a:p>
          <a:endParaRPr lang="en-US"/>
        </a:p>
      </dgm:t>
    </dgm:pt>
    <dgm:pt modelId="{D2F958B1-FAD8-46DC-81CD-AAEE1B42D627}" type="sibTrans" cxnId="{74D24E5F-4078-4276-BCED-34D619B4C531}">
      <dgm:prSet/>
      <dgm:spPr/>
      <dgm:t>
        <a:bodyPr/>
        <a:lstStyle/>
        <a:p>
          <a:endParaRPr lang="en-US"/>
        </a:p>
      </dgm:t>
    </dgm:pt>
    <dgm:pt modelId="{3CBDAAF1-71F0-4A51-9C7B-27115CD78122}">
      <dgm:prSet/>
      <dgm:spPr/>
      <dgm:t>
        <a:bodyPr/>
        <a:lstStyle/>
        <a:p>
          <a:r>
            <a:rPr lang="en-US" b="1"/>
            <a:t>Exposing services through port bindings</a:t>
          </a:r>
          <a:endParaRPr lang="en-US"/>
        </a:p>
      </dgm:t>
    </dgm:pt>
    <dgm:pt modelId="{084C9CD6-1594-40B8-8391-7799AEF2825A}" type="parTrans" cxnId="{6415AA73-F2D0-4EDE-8682-C2849048CCA9}">
      <dgm:prSet/>
      <dgm:spPr/>
      <dgm:t>
        <a:bodyPr/>
        <a:lstStyle/>
        <a:p>
          <a:endParaRPr lang="en-US"/>
        </a:p>
      </dgm:t>
    </dgm:pt>
    <dgm:pt modelId="{E985FA5D-85B2-4D1B-A246-3A6A7E4A1F7B}" type="sibTrans" cxnId="{6415AA73-F2D0-4EDE-8682-C2849048CCA9}">
      <dgm:prSet/>
      <dgm:spPr/>
      <dgm:t>
        <a:bodyPr/>
        <a:lstStyle/>
        <a:p>
          <a:endParaRPr lang="en-US"/>
        </a:p>
      </dgm:t>
    </dgm:pt>
    <dgm:pt modelId="{84092343-DF5C-44EC-89D4-F0DD798AF6AF}">
      <dgm:prSet/>
      <dgm:spPr/>
      <dgm:t>
        <a:bodyPr/>
        <a:lstStyle/>
        <a:p>
          <a:r>
            <a:rPr lang="en-US" b="1"/>
            <a:t>Concurrency to scale out</a:t>
          </a:r>
          <a:endParaRPr lang="en-US"/>
        </a:p>
      </dgm:t>
    </dgm:pt>
    <dgm:pt modelId="{33E0784B-577C-4298-93EB-BF5DA7272721}" type="parTrans" cxnId="{F55A95C6-BC4A-49A6-881E-54EAC36C23E4}">
      <dgm:prSet/>
      <dgm:spPr/>
      <dgm:t>
        <a:bodyPr/>
        <a:lstStyle/>
        <a:p>
          <a:endParaRPr lang="en-US"/>
        </a:p>
      </dgm:t>
    </dgm:pt>
    <dgm:pt modelId="{438D0204-D765-4271-A2FB-931704E2ACEC}" type="sibTrans" cxnId="{F55A95C6-BC4A-49A6-881E-54EAC36C23E4}">
      <dgm:prSet/>
      <dgm:spPr/>
      <dgm:t>
        <a:bodyPr/>
        <a:lstStyle/>
        <a:p>
          <a:endParaRPr lang="en-US"/>
        </a:p>
      </dgm:t>
    </dgm:pt>
    <dgm:pt modelId="{F4E3A007-649F-4450-BFB4-80C111CF6F8A}">
      <dgm:prSet/>
      <dgm:spPr/>
      <dgm:t>
        <a:bodyPr/>
        <a:lstStyle/>
        <a:p>
          <a:r>
            <a:rPr lang="en-US" b="1"/>
            <a:t>Disposability with minimal overhead</a:t>
          </a:r>
          <a:endParaRPr lang="en-US"/>
        </a:p>
      </dgm:t>
    </dgm:pt>
    <dgm:pt modelId="{567A725E-2F07-4A73-8975-509880B7ABBF}" type="parTrans" cxnId="{1A82B11B-39A8-4737-8D6A-B6FDE8A80DED}">
      <dgm:prSet/>
      <dgm:spPr/>
      <dgm:t>
        <a:bodyPr/>
        <a:lstStyle/>
        <a:p>
          <a:endParaRPr lang="en-US"/>
        </a:p>
      </dgm:t>
    </dgm:pt>
    <dgm:pt modelId="{4933E2C8-FCFF-4D23-8943-328DB3B82D4C}" type="sibTrans" cxnId="{1A82B11B-39A8-4737-8D6A-B6FDE8A80DED}">
      <dgm:prSet/>
      <dgm:spPr/>
      <dgm:t>
        <a:bodyPr/>
        <a:lstStyle/>
        <a:p>
          <a:endParaRPr lang="en-US"/>
        </a:p>
      </dgm:t>
    </dgm:pt>
    <dgm:pt modelId="{99C9380F-CD86-4C27-8746-30B80581041D}">
      <dgm:prSet/>
      <dgm:spPr/>
      <dgm:t>
        <a:bodyPr/>
        <a:lstStyle/>
        <a:p>
          <a:r>
            <a:rPr lang="en-US" b="1"/>
            <a:t>Development and production parity</a:t>
          </a:r>
          <a:endParaRPr lang="en-US"/>
        </a:p>
      </dgm:t>
    </dgm:pt>
    <dgm:pt modelId="{FD0D4478-7C5C-4F25-BE64-20172C63EBAD}" type="parTrans" cxnId="{6EA0D973-06DD-4CF2-AC31-AE95EB879C4C}">
      <dgm:prSet/>
      <dgm:spPr/>
      <dgm:t>
        <a:bodyPr/>
        <a:lstStyle/>
        <a:p>
          <a:endParaRPr lang="en-US"/>
        </a:p>
      </dgm:t>
    </dgm:pt>
    <dgm:pt modelId="{70901D50-4D07-4A18-94CB-3E25EDD02C35}" type="sibTrans" cxnId="{6EA0D973-06DD-4CF2-AC31-AE95EB879C4C}">
      <dgm:prSet/>
      <dgm:spPr/>
      <dgm:t>
        <a:bodyPr/>
        <a:lstStyle/>
        <a:p>
          <a:endParaRPr lang="en-US"/>
        </a:p>
      </dgm:t>
    </dgm:pt>
    <dgm:pt modelId="{DAE1B55E-92BB-43BD-A0F8-4BB3F6F09556}">
      <dgm:prSet/>
      <dgm:spPr/>
      <dgm:t>
        <a:bodyPr/>
        <a:lstStyle/>
        <a:p>
          <a:r>
            <a:rPr lang="en-US" b="1"/>
            <a:t>Externalizing logs</a:t>
          </a:r>
          <a:endParaRPr lang="en-US"/>
        </a:p>
      </dgm:t>
    </dgm:pt>
    <dgm:pt modelId="{0BCC73A4-ECFD-46DD-B1D1-695571E5D1D0}" type="parTrans" cxnId="{3D634013-EA28-4A7F-9B82-126182C7801C}">
      <dgm:prSet/>
      <dgm:spPr/>
      <dgm:t>
        <a:bodyPr/>
        <a:lstStyle/>
        <a:p>
          <a:endParaRPr lang="en-US"/>
        </a:p>
      </dgm:t>
    </dgm:pt>
    <dgm:pt modelId="{4C047A44-B20A-4B36-B800-E7D4104FEF8B}" type="sibTrans" cxnId="{3D634013-EA28-4A7F-9B82-126182C7801C}">
      <dgm:prSet/>
      <dgm:spPr/>
      <dgm:t>
        <a:bodyPr/>
        <a:lstStyle/>
        <a:p>
          <a:endParaRPr lang="en-US"/>
        </a:p>
      </dgm:t>
    </dgm:pt>
    <dgm:pt modelId="{10F95FAE-9D44-4170-B20E-D05E2B4C4029}">
      <dgm:prSet/>
      <dgm:spPr/>
      <dgm:t>
        <a:bodyPr/>
        <a:lstStyle/>
        <a:p>
          <a:r>
            <a:rPr lang="en-US" b="1"/>
            <a:t>Package admin processes</a:t>
          </a:r>
          <a:endParaRPr lang="en-US"/>
        </a:p>
      </dgm:t>
    </dgm:pt>
    <dgm:pt modelId="{197D593E-6E29-4518-ACDE-22751F66765C}" type="parTrans" cxnId="{79BCB7ED-DEA3-4058-9587-88ADF4573B4F}">
      <dgm:prSet/>
      <dgm:spPr/>
      <dgm:t>
        <a:bodyPr/>
        <a:lstStyle/>
        <a:p>
          <a:endParaRPr lang="en-US"/>
        </a:p>
      </dgm:t>
    </dgm:pt>
    <dgm:pt modelId="{613CF409-9F09-4D8C-A1FC-FF9FF1C34BD6}" type="sibTrans" cxnId="{79BCB7ED-DEA3-4058-9587-88ADF4573B4F}">
      <dgm:prSet/>
      <dgm:spPr/>
      <dgm:t>
        <a:bodyPr/>
        <a:lstStyle/>
        <a:p>
          <a:endParaRPr lang="en-US"/>
        </a:p>
      </dgm:t>
    </dgm:pt>
    <dgm:pt modelId="{544414EB-6C98-4456-84EF-633DD0D43675}" type="pres">
      <dgm:prSet presAssocID="{7B21FE48-F4BA-44FC-966E-E539B0ED82CB}" presName="diagram" presStyleCnt="0">
        <dgm:presLayoutVars>
          <dgm:dir/>
          <dgm:resizeHandles val="exact"/>
        </dgm:presLayoutVars>
      </dgm:prSet>
      <dgm:spPr/>
    </dgm:pt>
    <dgm:pt modelId="{D09E3D65-BB74-4BCD-9B5E-47DA2EF2713A}" type="pres">
      <dgm:prSet presAssocID="{F958F0FD-48C2-4E1A-A984-79A863FBC1C1}" presName="node" presStyleLbl="node1" presStyleIdx="0" presStyleCnt="12">
        <dgm:presLayoutVars>
          <dgm:bulletEnabled val="1"/>
        </dgm:presLayoutVars>
      </dgm:prSet>
      <dgm:spPr/>
    </dgm:pt>
    <dgm:pt modelId="{FC32F6CB-3206-4E1C-A735-BBBA8DF22A23}" type="pres">
      <dgm:prSet presAssocID="{C460C7C4-7EE6-4417-9656-C13028DB9C23}" presName="sibTrans" presStyleCnt="0"/>
      <dgm:spPr/>
    </dgm:pt>
    <dgm:pt modelId="{4671F1A8-95EF-4A7B-B366-FD2DB639846E}" type="pres">
      <dgm:prSet presAssocID="{40014F04-C6A7-433C-902E-A2A315FF933E}" presName="node" presStyleLbl="node1" presStyleIdx="1" presStyleCnt="12">
        <dgm:presLayoutVars>
          <dgm:bulletEnabled val="1"/>
        </dgm:presLayoutVars>
      </dgm:prSet>
      <dgm:spPr/>
    </dgm:pt>
    <dgm:pt modelId="{4B288041-414B-455A-BDF1-5C8B547BB26B}" type="pres">
      <dgm:prSet presAssocID="{7245A1C0-D920-43D0-97C4-04565538ACF5}" presName="sibTrans" presStyleCnt="0"/>
      <dgm:spPr/>
    </dgm:pt>
    <dgm:pt modelId="{6F23792D-3CCA-4BD5-8981-9FBC4C5837A0}" type="pres">
      <dgm:prSet presAssocID="{69A5D460-FD8B-4932-A9B5-232D21DCE293}" presName="node" presStyleLbl="node1" presStyleIdx="2" presStyleCnt="12">
        <dgm:presLayoutVars>
          <dgm:bulletEnabled val="1"/>
        </dgm:presLayoutVars>
      </dgm:prSet>
      <dgm:spPr/>
    </dgm:pt>
    <dgm:pt modelId="{D4B6FB32-2E1E-4399-AA6C-B3066B58880C}" type="pres">
      <dgm:prSet presAssocID="{C3337121-7E29-42F9-BD84-5B120EA41CD0}" presName="sibTrans" presStyleCnt="0"/>
      <dgm:spPr/>
    </dgm:pt>
    <dgm:pt modelId="{2F43D7EF-CB83-4580-8F65-CB0F867D51F9}" type="pres">
      <dgm:prSet presAssocID="{F0018C54-46B0-4961-A64E-CC318ADB88F8}" presName="node" presStyleLbl="node1" presStyleIdx="3" presStyleCnt="12">
        <dgm:presLayoutVars>
          <dgm:bulletEnabled val="1"/>
        </dgm:presLayoutVars>
      </dgm:prSet>
      <dgm:spPr/>
    </dgm:pt>
    <dgm:pt modelId="{3E5DE5F9-BDC3-4630-89C4-6DA2B37E3F28}" type="pres">
      <dgm:prSet presAssocID="{873CB539-A11B-458F-B32E-163CE34571E4}" presName="sibTrans" presStyleCnt="0"/>
      <dgm:spPr/>
    </dgm:pt>
    <dgm:pt modelId="{4C003E01-179A-49C6-A6F1-ABFAF8FDBDF2}" type="pres">
      <dgm:prSet presAssocID="{C13D35D4-11A0-4F0E-A063-9D7A17FAF13E}" presName="node" presStyleLbl="node1" presStyleIdx="4" presStyleCnt="12">
        <dgm:presLayoutVars>
          <dgm:bulletEnabled val="1"/>
        </dgm:presLayoutVars>
      </dgm:prSet>
      <dgm:spPr/>
    </dgm:pt>
    <dgm:pt modelId="{AFDB1521-F942-45B8-8636-FCE55E8A6C4E}" type="pres">
      <dgm:prSet presAssocID="{A2831DF6-4097-4CFF-A894-F2683EA5DF18}" presName="sibTrans" presStyleCnt="0"/>
      <dgm:spPr/>
    </dgm:pt>
    <dgm:pt modelId="{282470AD-097E-4273-B451-427BDFCAE60E}" type="pres">
      <dgm:prSet presAssocID="{3723E845-04C7-4435-A149-A9B4A72102E6}" presName="node" presStyleLbl="node1" presStyleIdx="5" presStyleCnt="12">
        <dgm:presLayoutVars>
          <dgm:bulletEnabled val="1"/>
        </dgm:presLayoutVars>
      </dgm:prSet>
      <dgm:spPr/>
    </dgm:pt>
    <dgm:pt modelId="{C7C4C4A9-D850-4899-8712-C57CF8068B37}" type="pres">
      <dgm:prSet presAssocID="{D2F958B1-FAD8-46DC-81CD-AAEE1B42D627}" presName="sibTrans" presStyleCnt="0"/>
      <dgm:spPr/>
    </dgm:pt>
    <dgm:pt modelId="{30E312B0-178C-4472-A3AB-70746B09B52E}" type="pres">
      <dgm:prSet presAssocID="{3CBDAAF1-71F0-4A51-9C7B-27115CD78122}" presName="node" presStyleLbl="node1" presStyleIdx="6" presStyleCnt="12">
        <dgm:presLayoutVars>
          <dgm:bulletEnabled val="1"/>
        </dgm:presLayoutVars>
      </dgm:prSet>
      <dgm:spPr/>
    </dgm:pt>
    <dgm:pt modelId="{373ADC72-544D-456B-B0B0-8A00A3278452}" type="pres">
      <dgm:prSet presAssocID="{E985FA5D-85B2-4D1B-A246-3A6A7E4A1F7B}" presName="sibTrans" presStyleCnt="0"/>
      <dgm:spPr/>
    </dgm:pt>
    <dgm:pt modelId="{F096C338-A33B-4374-BC42-D867FC5FE054}" type="pres">
      <dgm:prSet presAssocID="{84092343-DF5C-44EC-89D4-F0DD798AF6AF}" presName="node" presStyleLbl="node1" presStyleIdx="7" presStyleCnt="12">
        <dgm:presLayoutVars>
          <dgm:bulletEnabled val="1"/>
        </dgm:presLayoutVars>
      </dgm:prSet>
      <dgm:spPr/>
    </dgm:pt>
    <dgm:pt modelId="{6203160A-654F-4AD7-9B5F-317D883A8CC1}" type="pres">
      <dgm:prSet presAssocID="{438D0204-D765-4271-A2FB-931704E2ACEC}" presName="sibTrans" presStyleCnt="0"/>
      <dgm:spPr/>
    </dgm:pt>
    <dgm:pt modelId="{3096242D-5A5E-4912-848B-33EB9BD99605}" type="pres">
      <dgm:prSet presAssocID="{F4E3A007-649F-4450-BFB4-80C111CF6F8A}" presName="node" presStyleLbl="node1" presStyleIdx="8" presStyleCnt="12">
        <dgm:presLayoutVars>
          <dgm:bulletEnabled val="1"/>
        </dgm:presLayoutVars>
      </dgm:prSet>
      <dgm:spPr/>
    </dgm:pt>
    <dgm:pt modelId="{26AFFCEC-422B-449F-AAA7-13617E0E1EDF}" type="pres">
      <dgm:prSet presAssocID="{4933E2C8-FCFF-4D23-8943-328DB3B82D4C}" presName="sibTrans" presStyleCnt="0"/>
      <dgm:spPr/>
    </dgm:pt>
    <dgm:pt modelId="{E07C14DE-EC7A-4B45-A409-7C92E1729EE6}" type="pres">
      <dgm:prSet presAssocID="{99C9380F-CD86-4C27-8746-30B80581041D}" presName="node" presStyleLbl="node1" presStyleIdx="9" presStyleCnt="12">
        <dgm:presLayoutVars>
          <dgm:bulletEnabled val="1"/>
        </dgm:presLayoutVars>
      </dgm:prSet>
      <dgm:spPr/>
    </dgm:pt>
    <dgm:pt modelId="{833B30DE-E3FE-4A6B-931D-1853634A498D}" type="pres">
      <dgm:prSet presAssocID="{70901D50-4D07-4A18-94CB-3E25EDD02C35}" presName="sibTrans" presStyleCnt="0"/>
      <dgm:spPr/>
    </dgm:pt>
    <dgm:pt modelId="{67D9B466-07CB-4490-A21C-DC54C7B51165}" type="pres">
      <dgm:prSet presAssocID="{DAE1B55E-92BB-43BD-A0F8-4BB3F6F09556}" presName="node" presStyleLbl="node1" presStyleIdx="10" presStyleCnt="12">
        <dgm:presLayoutVars>
          <dgm:bulletEnabled val="1"/>
        </dgm:presLayoutVars>
      </dgm:prSet>
      <dgm:spPr/>
    </dgm:pt>
    <dgm:pt modelId="{743901C2-7EC3-4E1C-B0CA-BEE0BF7A1225}" type="pres">
      <dgm:prSet presAssocID="{4C047A44-B20A-4B36-B800-E7D4104FEF8B}" presName="sibTrans" presStyleCnt="0"/>
      <dgm:spPr/>
    </dgm:pt>
    <dgm:pt modelId="{F7AE41F6-8299-4198-9587-E23CD57E0635}" type="pres">
      <dgm:prSet presAssocID="{10F95FAE-9D44-4170-B20E-D05E2B4C4029}" presName="node" presStyleLbl="node1" presStyleIdx="11" presStyleCnt="12">
        <dgm:presLayoutVars>
          <dgm:bulletEnabled val="1"/>
        </dgm:presLayoutVars>
      </dgm:prSet>
      <dgm:spPr/>
    </dgm:pt>
  </dgm:ptLst>
  <dgm:cxnLst>
    <dgm:cxn modelId="{3D634013-EA28-4A7F-9B82-126182C7801C}" srcId="{7B21FE48-F4BA-44FC-966E-E539B0ED82CB}" destId="{DAE1B55E-92BB-43BD-A0F8-4BB3F6F09556}" srcOrd="10" destOrd="0" parTransId="{0BCC73A4-ECFD-46DD-B1D1-695571E5D1D0}" sibTransId="{4C047A44-B20A-4B36-B800-E7D4104FEF8B}"/>
    <dgm:cxn modelId="{1A82B11B-39A8-4737-8D6A-B6FDE8A80DED}" srcId="{7B21FE48-F4BA-44FC-966E-E539B0ED82CB}" destId="{F4E3A007-649F-4450-BFB4-80C111CF6F8A}" srcOrd="8" destOrd="0" parTransId="{567A725E-2F07-4A73-8975-509880B7ABBF}" sibTransId="{4933E2C8-FCFF-4D23-8943-328DB3B82D4C}"/>
    <dgm:cxn modelId="{6C4D6B2A-A490-433D-933B-7E525D690D2E}" type="presOf" srcId="{F0018C54-46B0-4961-A64E-CC318ADB88F8}" destId="{2F43D7EF-CB83-4580-8F65-CB0F867D51F9}" srcOrd="0" destOrd="0" presId="urn:microsoft.com/office/officeart/2005/8/layout/default"/>
    <dgm:cxn modelId="{561EC931-3416-42C0-8174-A877AD4E806C}" srcId="{7B21FE48-F4BA-44FC-966E-E539B0ED82CB}" destId="{F958F0FD-48C2-4E1A-A984-79A863FBC1C1}" srcOrd="0" destOrd="0" parTransId="{A54A45F5-8327-4C7F-AE23-E3F16689F4FB}" sibTransId="{C460C7C4-7EE6-4417-9656-C13028DB9C23}"/>
    <dgm:cxn modelId="{4062B83D-A415-4CB4-AE47-17D609CC29A3}" type="presOf" srcId="{F4E3A007-649F-4450-BFB4-80C111CF6F8A}" destId="{3096242D-5A5E-4912-848B-33EB9BD99605}" srcOrd="0" destOrd="0" presId="urn:microsoft.com/office/officeart/2005/8/layout/default"/>
    <dgm:cxn modelId="{74D24E5F-4078-4276-BCED-34D619B4C531}" srcId="{7B21FE48-F4BA-44FC-966E-E539B0ED82CB}" destId="{3723E845-04C7-4435-A149-A9B4A72102E6}" srcOrd="5" destOrd="0" parTransId="{3E189AE3-0C62-42BE-A723-A7F226BB259A}" sibTransId="{D2F958B1-FAD8-46DC-81CD-AAEE1B42D627}"/>
    <dgm:cxn modelId="{B4C0B263-B799-4E12-BB7C-337C069FCCEB}" type="presOf" srcId="{10F95FAE-9D44-4170-B20E-D05E2B4C4029}" destId="{F7AE41F6-8299-4198-9587-E23CD57E0635}" srcOrd="0" destOrd="0" presId="urn:microsoft.com/office/officeart/2005/8/layout/default"/>
    <dgm:cxn modelId="{CF31EA63-3548-4B1A-8158-391D004BA580}" type="presOf" srcId="{C13D35D4-11A0-4F0E-A063-9D7A17FAF13E}" destId="{4C003E01-179A-49C6-A6F1-ABFAF8FDBDF2}" srcOrd="0" destOrd="0" presId="urn:microsoft.com/office/officeart/2005/8/layout/default"/>
    <dgm:cxn modelId="{7F7BBB69-BCA4-42B6-A5FE-634AA887BB8E}" srcId="{7B21FE48-F4BA-44FC-966E-E539B0ED82CB}" destId="{69A5D460-FD8B-4932-A9B5-232D21DCE293}" srcOrd="2" destOrd="0" parTransId="{972880A3-B24E-463B-AE55-C50B2A0FE8D4}" sibTransId="{C3337121-7E29-42F9-BD84-5B120EA41CD0}"/>
    <dgm:cxn modelId="{941DEF4B-C001-4C29-8322-D58AD53AA42A}" type="presOf" srcId="{F958F0FD-48C2-4E1A-A984-79A863FBC1C1}" destId="{D09E3D65-BB74-4BCD-9B5E-47DA2EF2713A}" srcOrd="0" destOrd="0" presId="urn:microsoft.com/office/officeart/2005/8/layout/default"/>
    <dgm:cxn modelId="{C1E6D96D-D139-4E00-975C-59D7C1ED7F9E}" type="presOf" srcId="{7B21FE48-F4BA-44FC-966E-E539B0ED82CB}" destId="{544414EB-6C98-4456-84EF-633DD0D43675}" srcOrd="0" destOrd="0" presId="urn:microsoft.com/office/officeart/2005/8/layout/default"/>
    <dgm:cxn modelId="{6415AA73-F2D0-4EDE-8682-C2849048CCA9}" srcId="{7B21FE48-F4BA-44FC-966E-E539B0ED82CB}" destId="{3CBDAAF1-71F0-4A51-9C7B-27115CD78122}" srcOrd="6" destOrd="0" parTransId="{084C9CD6-1594-40B8-8391-7799AEF2825A}" sibTransId="{E985FA5D-85B2-4D1B-A246-3A6A7E4A1F7B}"/>
    <dgm:cxn modelId="{6EA0D973-06DD-4CF2-AC31-AE95EB879C4C}" srcId="{7B21FE48-F4BA-44FC-966E-E539B0ED82CB}" destId="{99C9380F-CD86-4C27-8746-30B80581041D}" srcOrd="9" destOrd="0" parTransId="{FD0D4478-7C5C-4F25-BE64-20172C63EBAD}" sibTransId="{70901D50-4D07-4A18-94CB-3E25EDD02C35}"/>
    <dgm:cxn modelId="{32296D94-9BFF-46CB-B210-05C1A72EBE55}" type="presOf" srcId="{69A5D460-FD8B-4932-A9B5-232D21DCE293}" destId="{6F23792D-3CCA-4BD5-8981-9FBC4C5837A0}" srcOrd="0" destOrd="0" presId="urn:microsoft.com/office/officeart/2005/8/layout/default"/>
    <dgm:cxn modelId="{C4792697-FA52-4B0D-9AB6-F4E4D88B2E8B}" srcId="{7B21FE48-F4BA-44FC-966E-E539B0ED82CB}" destId="{F0018C54-46B0-4961-A64E-CC318ADB88F8}" srcOrd="3" destOrd="0" parTransId="{D1C6ECC8-7E77-4DB2-B41D-2BE3B2CD4EB2}" sibTransId="{873CB539-A11B-458F-B32E-163CE34571E4}"/>
    <dgm:cxn modelId="{08CA9B9E-EC77-4EF4-8AC2-337D27CEF63B}" srcId="{7B21FE48-F4BA-44FC-966E-E539B0ED82CB}" destId="{40014F04-C6A7-433C-902E-A2A315FF933E}" srcOrd="1" destOrd="0" parTransId="{D0F1986E-6979-4E5C-AF84-A2FB212BE576}" sibTransId="{7245A1C0-D920-43D0-97C4-04565538ACF5}"/>
    <dgm:cxn modelId="{2A8D2DA8-4715-4F93-B25D-98B03E453A00}" type="presOf" srcId="{40014F04-C6A7-433C-902E-A2A315FF933E}" destId="{4671F1A8-95EF-4A7B-B366-FD2DB639846E}" srcOrd="0" destOrd="0" presId="urn:microsoft.com/office/officeart/2005/8/layout/default"/>
    <dgm:cxn modelId="{2D5002B7-0917-428A-9751-62083B56FCD8}" type="presOf" srcId="{84092343-DF5C-44EC-89D4-F0DD798AF6AF}" destId="{F096C338-A33B-4374-BC42-D867FC5FE054}" srcOrd="0" destOrd="0" presId="urn:microsoft.com/office/officeart/2005/8/layout/default"/>
    <dgm:cxn modelId="{7FD65ABD-D98C-4AEC-A904-97CD6F4EFAD3}" type="presOf" srcId="{99C9380F-CD86-4C27-8746-30B80581041D}" destId="{E07C14DE-EC7A-4B45-A409-7C92E1729EE6}" srcOrd="0" destOrd="0" presId="urn:microsoft.com/office/officeart/2005/8/layout/default"/>
    <dgm:cxn modelId="{9E4E3AC4-22EC-472C-AFCF-33D6F47D1121}" srcId="{7B21FE48-F4BA-44FC-966E-E539B0ED82CB}" destId="{C13D35D4-11A0-4F0E-A063-9D7A17FAF13E}" srcOrd="4" destOrd="0" parTransId="{86F67BA8-B065-42E2-93EE-A7C5CAC07650}" sibTransId="{A2831DF6-4097-4CFF-A894-F2683EA5DF18}"/>
    <dgm:cxn modelId="{F55A95C6-BC4A-49A6-881E-54EAC36C23E4}" srcId="{7B21FE48-F4BA-44FC-966E-E539B0ED82CB}" destId="{84092343-DF5C-44EC-89D4-F0DD798AF6AF}" srcOrd="7" destOrd="0" parTransId="{33E0784B-577C-4298-93EB-BF5DA7272721}" sibTransId="{438D0204-D765-4271-A2FB-931704E2ACEC}"/>
    <dgm:cxn modelId="{CF4E9BD2-9CBD-4F7D-9E11-7BFF10A22C35}" type="presOf" srcId="{3723E845-04C7-4435-A149-A9B4A72102E6}" destId="{282470AD-097E-4273-B451-427BDFCAE60E}" srcOrd="0" destOrd="0" presId="urn:microsoft.com/office/officeart/2005/8/layout/default"/>
    <dgm:cxn modelId="{CE1D9DD9-B317-48E3-B400-F50F1BAF8621}" type="presOf" srcId="{3CBDAAF1-71F0-4A51-9C7B-27115CD78122}" destId="{30E312B0-178C-4472-A3AB-70746B09B52E}" srcOrd="0" destOrd="0" presId="urn:microsoft.com/office/officeart/2005/8/layout/default"/>
    <dgm:cxn modelId="{79BCB7ED-DEA3-4058-9587-88ADF4573B4F}" srcId="{7B21FE48-F4BA-44FC-966E-E539B0ED82CB}" destId="{10F95FAE-9D44-4170-B20E-D05E2B4C4029}" srcOrd="11" destOrd="0" parTransId="{197D593E-6E29-4518-ACDE-22751F66765C}" sibTransId="{613CF409-9F09-4D8C-A1FC-FF9FF1C34BD6}"/>
    <dgm:cxn modelId="{4D8B19F2-67D2-4788-BB66-D6833B6CCBF6}" type="presOf" srcId="{DAE1B55E-92BB-43BD-A0F8-4BB3F6F09556}" destId="{67D9B466-07CB-4490-A21C-DC54C7B51165}" srcOrd="0" destOrd="0" presId="urn:microsoft.com/office/officeart/2005/8/layout/default"/>
    <dgm:cxn modelId="{0037CD11-2081-4820-BD08-D26BD6F2C4B2}" type="presParOf" srcId="{544414EB-6C98-4456-84EF-633DD0D43675}" destId="{D09E3D65-BB74-4BCD-9B5E-47DA2EF2713A}" srcOrd="0" destOrd="0" presId="urn:microsoft.com/office/officeart/2005/8/layout/default"/>
    <dgm:cxn modelId="{5894120D-AF91-4373-98EA-C23163D5AF26}" type="presParOf" srcId="{544414EB-6C98-4456-84EF-633DD0D43675}" destId="{FC32F6CB-3206-4E1C-A735-BBBA8DF22A23}" srcOrd="1" destOrd="0" presId="urn:microsoft.com/office/officeart/2005/8/layout/default"/>
    <dgm:cxn modelId="{5480BDF1-B66C-48FC-837D-F2DF1E7A6A5A}" type="presParOf" srcId="{544414EB-6C98-4456-84EF-633DD0D43675}" destId="{4671F1A8-95EF-4A7B-B366-FD2DB639846E}" srcOrd="2" destOrd="0" presId="urn:microsoft.com/office/officeart/2005/8/layout/default"/>
    <dgm:cxn modelId="{DA7BC440-AEC9-44B4-83CF-C8DAF9A8578C}" type="presParOf" srcId="{544414EB-6C98-4456-84EF-633DD0D43675}" destId="{4B288041-414B-455A-BDF1-5C8B547BB26B}" srcOrd="3" destOrd="0" presId="urn:microsoft.com/office/officeart/2005/8/layout/default"/>
    <dgm:cxn modelId="{E5F55296-120F-488A-AB98-B0FDC92E0656}" type="presParOf" srcId="{544414EB-6C98-4456-84EF-633DD0D43675}" destId="{6F23792D-3CCA-4BD5-8981-9FBC4C5837A0}" srcOrd="4" destOrd="0" presId="urn:microsoft.com/office/officeart/2005/8/layout/default"/>
    <dgm:cxn modelId="{59A05E73-90D4-4C90-8D78-929977CB7DAF}" type="presParOf" srcId="{544414EB-6C98-4456-84EF-633DD0D43675}" destId="{D4B6FB32-2E1E-4399-AA6C-B3066B58880C}" srcOrd="5" destOrd="0" presId="urn:microsoft.com/office/officeart/2005/8/layout/default"/>
    <dgm:cxn modelId="{539565C0-B256-4DEA-82E8-129C36881249}" type="presParOf" srcId="{544414EB-6C98-4456-84EF-633DD0D43675}" destId="{2F43D7EF-CB83-4580-8F65-CB0F867D51F9}" srcOrd="6" destOrd="0" presId="urn:microsoft.com/office/officeart/2005/8/layout/default"/>
    <dgm:cxn modelId="{21818E4F-44B5-4619-9E20-AB12E56D83C9}" type="presParOf" srcId="{544414EB-6C98-4456-84EF-633DD0D43675}" destId="{3E5DE5F9-BDC3-4630-89C4-6DA2B37E3F28}" srcOrd="7" destOrd="0" presId="urn:microsoft.com/office/officeart/2005/8/layout/default"/>
    <dgm:cxn modelId="{1B56FB3C-5EDA-4772-AE53-8CB6188BE276}" type="presParOf" srcId="{544414EB-6C98-4456-84EF-633DD0D43675}" destId="{4C003E01-179A-49C6-A6F1-ABFAF8FDBDF2}" srcOrd="8" destOrd="0" presId="urn:microsoft.com/office/officeart/2005/8/layout/default"/>
    <dgm:cxn modelId="{5A6C999E-D8E9-4A4C-BAD9-E71A747D9624}" type="presParOf" srcId="{544414EB-6C98-4456-84EF-633DD0D43675}" destId="{AFDB1521-F942-45B8-8636-FCE55E8A6C4E}" srcOrd="9" destOrd="0" presId="urn:microsoft.com/office/officeart/2005/8/layout/default"/>
    <dgm:cxn modelId="{2B4C8773-BE6E-487A-9232-F37359D5F891}" type="presParOf" srcId="{544414EB-6C98-4456-84EF-633DD0D43675}" destId="{282470AD-097E-4273-B451-427BDFCAE60E}" srcOrd="10" destOrd="0" presId="urn:microsoft.com/office/officeart/2005/8/layout/default"/>
    <dgm:cxn modelId="{8AE3FD64-8385-4EA8-8C1D-451E443FE5CA}" type="presParOf" srcId="{544414EB-6C98-4456-84EF-633DD0D43675}" destId="{C7C4C4A9-D850-4899-8712-C57CF8068B37}" srcOrd="11" destOrd="0" presId="urn:microsoft.com/office/officeart/2005/8/layout/default"/>
    <dgm:cxn modelId="{AC2C5539-ECA0-483F-B188-D3FCB3539394}" type="presParOf" srcId="{544414EB-6C98-4456-84EF-633DD0D43675}" destId="{30E312B0-178C-4472-A3AB-70746B09B52E}" srcOrd="12" destOrd="0" presId="urn:microsoft.com/office/officeart/2005/8/layout/default"/>
    <dgm:cxn modelId="{B9212593-5081-4E2F-BB9F-0090F04481F4}" type="presParOf" srcId="{544414EB-6C98-4456-84EF-633DD0D43675}" destId="{373ADC72-544D-456B-B0B0-8A00A3278452}" srcOrd="13" destOrd="0" presId="urn:microsoft.com/office/officeart/2005/8/layout/default"/>
    <dgm:cxn modelId="{235EE25C-CFF9-4219-B1AA-70F42565D796}" type="presParOf" srcId="{544414EB-6C98-4456-84EF-633DD0D43675}" destId="{F096C338-A33B-4374-BC42-D867FC5FE054}" srcOrd="14" destOrd="0" presId="urn:microsoft.com/office/officeart/2005/8/layout/default"/>
    <dgm:cxn modelId="{0B3FEFBD-2802-4BDB-9A51-AD67FD1767A2}" type="presParOf" srcId="{544414EB-6C98-4456-84EF-633DD0D43675}" destId="{6203160A-654F-4AD7-9B5F-317D883A8CC1}" srcOrd="15" destOrd="0" presId="urn:microsoft.com/office/officeart/2005/8/layout/default"/>
    <dgm:cxn modelId="{067026A0-81F9-4BD3-AD04-20FC6BD7AC21}" type="presParOf" srcId="{544414EB-6C98-4456-84EF-633DD0D43675}" destId="{3096242D-5A5E-4912-848B-33EB9BD99605}" srcOrd="16" destOrd="0" presId="urn:microsoft.com/office/officeart/2005/8/layout/default"/>
    <dgm:cxn modelId="{EDA4F6A5-8C57-4710-B5E1-BF00AB8832A0}" type="presParOf" srcId="{544414EB-6C98-4456-84EF-633DD0D43675}" destId="{26AFFCEC-422B-449F-AAA7-13617E0E1EDF}" srcOrd="17" destOrd="0" presId="urn:microsoft.com/office/officeart/2005/8/layout/default"/>
    <dgm:cxn modelId="{16DA1971-0AD6-4E4F-8CD5-B9C8BC6DB805}" type="presParOf" srcId="{544414EB-6C98-4456-84EF-633DD0D43675}" destId="{E07C14DE-EC7A-4B45-A409-7C92E1729EE6}" srcOrd="18" destOrd="0" presId="urn:microsoft.com/office/officeart/2005/8/layout/default"/>
    <dgm:cxn modelId="{B19A6656-6F6F-4939-9776-682172E009B8}" type="presParOf" srcId="{544414EB-6C98-4456-84EF-633DD0D43675}" destId="{833B30DE-E3FE-4A6B-931D-1853634A498D}" srcOrd="19" destOrd="0" presId="urn:microsoft.com/office/officeart/2005/8/layout/default"/>
    <dgm:cxn modelId="{37ADF6A9-D40D-4CB2-8062-1A600C6D4958}" type="presParOf" srcId="{544414EB-6C98-4456-84EF-633DD0D43675}" destId="{67D9B466-07CB-4490-A21C-DC54C7B51165}" srcOrd="20" destOrd="0" presId="urn:microsoft.com/office/officeart/2005/8/layout/default"/>
    <dgm:cxn modelId="{35618C0B-EF78-4DBB-9676-7DC463627FD6}" type="presParOf" srcId="{544414EB-6C98-4456-84EF-633DD0D43675}" destId="{743901C2-7EC3-4E1C-B0CA-BEE0BF7A1225}" srcOrd="21" destOrd="0" presId="urn:microsoft.com/office/officeart/2005/8/layout/default"/>
    <dgm:cxn modelId="{65139CC5-7D62-4492-A156-59F364D4310B}" type="presParOf" srcId="{544414EB-6C98-4456-84EF-633DD0D43675}" destId="{F7AE41F6-8299-4198-9587-E23CD57E0635}"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E4DC51-B5AD-419D-866E-B4504C897762}"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D5C58B00-0822-41C0-A32C-1C6F420AAEB6}">
      <dgm:prSet/>
      <dgm:spPr/>
      <dgm:t>
        <a:bodyPr/>
        <a:lstStyle/>
        <a:p>
          <a:r>
            <a:rPr lang="en-US"/>
            <a:t>The build stage refers to compiling and producing binaries by including all the assets required.</a:t>
          </a:r>
        </a:p>
      </dgm:t>
    </dgm:pt>
    <dgm:pt modelId="{A5DBC427-20EA-4419-8368-40B3A54F8700}" type="parTrans" cxnId="{B33E8E1B-760F-4DD1-9B01-123820E6A749}">
      <dgm:prSet/>
      <dgm:spPr/>
      <dgm:t>
        <a:bodyPr/>
        <a:lstStyle/>
        <a:p>
          <a:endParaRPr lang="en-US"/>
        </a:p>
      </dgm:t>
    </dgm:pt>
    <dgm:pt modelId="{DF1FD2C5-D5D4-45BE-A6D1-5F2C54122049}" type="sibTrans" cxnId="{B33E8E1B-760F-4DD1-9B01-123820E6A749}">
      <dgm:prSet/>
      <dgm:spPr/>
      <dgm:t>
        <a:bodyPr/>
        <a:lstStyle/>
        <a:p>
          <a:endParaRPr lang="en-US"/>
        </a:p>
      </dgm:t>
    </dgm:pt>
    <dgm:pt modelId="{5EC48391-BD7A-485F-B2EE-0C5C1FC14413}">
      <dgm:prSet/>
      <dgm:spPr/>
      <dgm:t>
        <a:bodyPr/>
        <a:lstStyle/>
        <a:p>
          <a:r>
            <a:rPr lang="en-US"/>
            <a:t>The release stage refers to combining binaries with environment specific configuration parameters</a:t>
          </a:r>
        </a:p>
      </dgm:t>
    </dgm:pt>
    <dgm:pt modelId="{06CF6DBE-A706-4183-8B91-ED11FF1B9410}" type="parTrans" cxnId="{DFD00E4D-31AB-433D-9A73-F4AB789B6910}">
      <dgm:prSet/>
      <dgm:spPr/>
      <dgm:t>
        <a:bodyPr/>
        <a:lstStyle/>
        <a:p>
          <a:endParaRPr lang="en-US"/>
        </a:p>
      </dgm:t>
    </dgm:pt>
    <dgm:pt modelId="{9C999C3D-6110-4EFA-8312-F5DC7BC6C9EF}" type="sibTrans" cxnId="{DFD00E4D-31AB-433D-9A73-F4AB789B6910}">
      <dgm:prSet/>
      <dgm:spPr/>
      <dgm:t>
        <a:bodyPr/>
        <a:lstStyle/>
        <a:p>
          <a:endParaRPr lang="en-US"/>
        </a:p>
      </dgm:t>
    </dgm:pt>
    <dgm:pt modelId="{2D249F1E-4D3C-4E92-8067-6CEA72F0C417}">
      <dgm:prSet/>
      <dgm:spPr/>
      <dgm:t>
        <a:bodyPr/>
        <a:lstStyle/>
        <a:p>
          <a:r>
            <a:rPr lang="en-US"/>
            <a:t>The run stage refers to running application on a specific execution environment.</a:t>
          </a:r>
        </a:p>
      </dgm:t>
    </dgm:pt>
    <dgm:pt modelId="{7F15FA60-6063-4311-B5DB-7E137D98E67C}" type="parTrans" cxnId="{B721C11A-5D69-441C-B298-B1D56130B2BB}">
      <dgm:prSet/>
      <dgm:spPr/>
      <dgm:t>
        <a:bodyPr/>
        <a:lstStyle/>
        <a:p>
          <a:endParaRPr lang="en-US"/>
        </a:p>
      </dgm:t>
    </dgm:pt>
    <dgm:pt modelId="{893C8D81-E93E-4164-A822-B17F3BC6814E}" type="sibTrans" cxnId="{B721C11A-5D69-441C-B298-B1D56130B2BB}">
      <dgm:prSet/>
      <dgm:spPr/>
      <dgm:t>
        <a:bodyPr/>
        <a:lstStyle/>
        <a:p>
          <a:endParaRPr lang="en-US"/>
        </a:p>
      </dgm:t>
    </dgm:pt>
    <dgm:pt modelId="{8330DC5E-1BA5-41DB-A441-BF89A6FA0B9E}">
      <dgm:prSet/>
      <dgm:spPr/>
      <dgm:t>
        <a:bodyPr/>
        <a:lstStyle/>
        <a:p>
          <a:r>
            <a:rPr lang="en-US"/>
            <a:t>The pipeline is unidirectional, so it is not possible to propagate changes from the run stages back to the build stage. Essentially, it also means that it is not recommended to do specific builds for production; rather, it has to go through the pipeline.</a:t>
          </a:r>
        </a:p>
      </dgm:t>
    </dgm:pt>
    <dgm:pt modelId="{27F0669D-7125-4D18-AE9D-90BD876863E4}" type="parTrans" cxnId="{C52E2824-58F6-4DDD-8323-AD0B4975E11F}">
      <dgm:prSet/>
      <dgm:spPr/>
      <dgm:t>
        <a:bodyPr/>
        <a:lstStyle/>
        <a:p>
          <a:endParaRPr lang="en-US"/>
        </a:p>
      </dgm:t>
    </dgm:pt>
    <dgm:pt modelId="{5BD9713B-BE08-408A-BCD9-372D4799625E}" type="sibTrans" cxnId="{C52E2824-58F6-4DDD-8323-AD0B4975E11F}">
      <dgm:prSet/>
      <dgm:spPr/>
      <dgm:t>
        <a:bodyPr/>
        <a:lstStyle/>
        <a:p>
          <a:endParaRPr lang="en-US"/>
        </a:p>
      </dgm:t>
    </dgm:pt>
    <dgm:pt modelId="{12E6A097-CFB0-45C8-B402-9E696E1A792D}" type="pres">
      <dgm:prSet presAssocID="{4DE4DC51-B5AD-419D-866E-B4504C897762}" presName="linear" presStyleCnt="0">
        <dgm:presLayoutVars>
          <dgm:animLvl val="lvl"/>
          <dgm:resizeHandles val="exact"/>
        </dgm:presLayoutVars>
      </dgm:prSet>
      <dgm:spPr/>
    </dgm:pt>
    <dgm:pt modelId="{6A6146D7-B499-43DF-BC6E-ECE5D280CB94}" type="pres">
      <dgm:prSet presAssocID="{D5C58B00-0822-41C0-A32C-1C6F420AAEB6}" presName="parentText" presStyleLbl="node1" presStyleIdx="0" presStyleCnt="4">
        <dgm:presLayoutVars>
          <dgm:chMax val="0"/>
          <dgm:bulletEnabled val="1"/>
        </dgm:presLayoutVars>
      </dgm:prSet>
      <dgm:spPr/>
    </dgm:pt>
    <dgm:pt modelId="{FAE4A226-4955-42C6-AC18-F7B8D8A7102C}" type="pres">
      <dgm:prSet presAssocID="{DF1FD2C5-D5D4-45BE-A6D1-5F2C54122049}" presName="spacer" presStyleCnt="0"/>
      <dgm:spPr/>
    </dgm:pt>
    <dgm:pt modelId="{8E1DF0F0-6A86-4D97-A6F6-EA938912F8BC}" type="pres">
      <dgm:prSet presAssocID="{5EC48391-BD7A-485F-B2EE-0C5C1FC14413}" presName="parentText" presStyleLbl="node1" presStyleIdx="1" presStyleCnt="4">
        <dgm:presLayoutVars>
          <dgm:chMax val="0"/>
          <dgm:bulletEnabled val="1"/>
        </dgm:presLayoutVars>
      </dgm:prSet>
      <dgm:spPr/>
    </dgm:pt>
    <dgm:pt modelId="{2D2185FB-9727-4F87-88C2-902718AB02A1}" type="pres">
      <dgm:prSet presAssocID="{9C999C3D-6110-4EFA-8312-F5DC7BC6C9EF}" presName="spacer" presStyleCnt="0"/>
      <dgm:spPr/>
    </dgm:pt>
    <dgm:pt modelId="{C6A76FE0-4EFC-494C-ACEE-BE6913F8CE05}" type="pres">
      <dgm:prSet presAssocID="{2D249F1E-4D3C-4E92-8067-6CEA72F0C417}" presName="parentText" presStyleLbl="node1" presStyleIdx="2" presStyleCnt="4">
        <dgm:presLayoutVars>
          <dgm:chMax val="0"/>
          <dgm:bulletEnabled val="1"/>
        </dgm:presLayoutVars>
      </dgm:prSet>
      <dgm:spPr/>
    </dgm:pt>
    <dgm:pt modelId="{822A4ABF-ECC6-4DD7-9B9C-445EF6C5555F}" type="pres">
      <dgm:prSet presAssocID="{893C8D81-E93E-4164-A822-B17F3BC6814E}" presName="spacer" presStyleCnt="0"/>
      <dgm:spPr/>
    </dgm:pt>
    <dgm:pt modelId="{2808AD9F-9727-4DF2-9F73-2C593A1F525F}" type="pres">
      <dgm:prSet presAssocID="{8330DC5E-1BA5-41DB-A441-BF89A6FA0B9E}" presName="parentText" presStyleLbl="node1" presStyleIdx="3" presStyleCnt="4">
        <dgm:presLayoutVars>
          <dgm:chMax val="0"/>
          <dgm:bulletEnabled val="1"/>
        </dgm:presLayoutVars>
      </dgm:prSet>
      <dgm:spPr/>
    </dgm:pt>
  </dgm:ptLst>
  <dgm:cxnLst>
    <dgm:cxn modelId="{3F30DE15-84D3-41C3-9F0F-A90312171320}" type="presOf" srcId="{D5C58B00-0822-41C0-A32C-1C6F420AAEB6}" destId="{6A6146D7-B499-43DF-BC6E-ECE5D280CB94}" srcOrd="0" destOrd="0" presId="urn:microsoft.com/office/officeart/2005/8/layout/vList2"/>
    <dgm:cxn modelId="{60B1E618-0135-4D09-BB53-1B4F30AB783B}" type="presOf" srcId="{2D249F1E-4D3C-4E92-8067-6CEA72F0C417}" destId="{C6A76FE0-4EFC-494C-ACEE-BE6913F8CE05}" srcOrd="0" destOrd="0" presId="urn:microsoft.com/office/officeart/2005/8/layout/vList2"/>
    <dgm:cxn modelId="{B721C11A-5D69-441C-B298-B1D56130B2BB}" srcId="{4DE4DC51-B5AD-419D-866E-B4504C897762}" destId="{2D249F1E-4D3C-4E92-8067-6CEA72F0C417}" srcOrd="2" destOrd="0" parTransId="{7F15FA60-6063-4311-B5DB-7E137D98E67C}" sibTransId="{893C8D81-E93E-4164-A822-B17F3BC6814E}"/>
    <dgm:cxn modelId="{B33E8E1B-760F-4DD1-9B01-123820E6A749}" srcId="{4DE4DC51-B5AD-419D-866E-B4504C897762}" destId="{D5C58B00-0822-41C0-A32C-1C6F420AAEB6}" srcOrd="0" destOrd="0" parTransId="{A5DBC427-20EA-4419-8368-40B3A54F8700}" sibTransId="{DF1FD2C5-D5D4-45BE-A6D1-5F2C54122049}"/>
    <dgm:cxn modelId="{C52E2824-58F6-4DDD-8323-AD0B4975E11F}" srcId="{4DE4DC51-B5AD-419D-866E-B4504C897762}" destId="{8330DC5E-1BA5-41DB-A441-BF89A6FA0B9E}" srcOrd="3" destOrd="0" parTransId="{27F0669D-7125-4D18-AE9D-90BD876863E4}" sibTransId="{5BD9713B-BE08-408A-BCD9-372D4799625E}"/>
    <dgm:cxn modelId="{DFD00E4D-31AB-433D-9A73-F4AB789B6910}" srcId="{4DE4DC51-B5AD-419D-866E-B4504C897762}" destId="{5EC48391-BD7A-485F-B2EE-0C5C1FC14413}" srcOrd="1" destOrd="0" parTransId="{06CF6DBE-A706-4183-8B91-ED11FF1B9410}" sibTransId="{9C999C3D-6110-4EFA-8312-F5DC7BC6C9EF}"/>
    <dgm:cxn modelId="{E2ED4B55-BD4E-4B98-A033-5945E98DEC6E}" type="presOf" srcId="{5EC48391-BD7A-485F-B2EE-0C5C1FC14413}" destId="{8E1DF0F0-6A86-4D97-A6F6-EA938912F8BC}" srcOrd="0" destOrd="0" presId="urn:microsoft.com/office/officeart/2005/8/layout/vList2"/>
    <dgm:cxn modelId="{F8DE1190-84FA-46FF-9181-1863F88705D2}" type="presOf" srcId="{4DE4DC51-B5AD-419D-866E-B4504C897762}" destId="{12E6A097-CFB0-45C8-B402-9E696E1A792D}" srcOrd="0" destOrd="0" presId="urn:microsoft.com/office/officeart/2005/8/layout/vList2"/>
    <dgm:cxn modelId="{0F7397E1-9E15-483E-8F60-4AD253A33026}" type="presOf" srcId="{8330DC5E-1BA5-41DB-A441-BF89A6FA0B9E}" destId="{2808AD9F-9727-4DF2-9F73-2C593A1F525F}" srcOrd="0" destOrd="0" presId="urn:microsoft.com/office/officeart/2005/8/layout/vList2"/>
    <dgm:cxn modelId="{D08BB41C-0898-4A53-8B95-38BEBFA357BF}" type="presParOf" srcId="{12E6A097-CFB0-45C8-B402-9E696E1A792D}" destId="{6A6146D7-B499-43DF-BC6E-ECE5D280CB94}" srcOrd="0" destOrd="0" presId="urn:microsoft.com/office/officeart/2005/8/layout/vList2"/>
    <dgm:cxn modelId="{4D3F082C-CCDF-43FD-8C8D-3C6C42451DDF}" type="presParOf" srcId="{12E6A097-CFB0-45C8-B402-9E696E1A792D}" destId="{FAE4A226-4955-42C6-AC18-F7B8D8A7102C}" srcOrd="1" destOrd="0" presId="urn:microsoft.com/office/officeart/2005/8/layout/vList2"/>
    <dgm:cxn modelId="{234A1E5C-C461-4400-A4A0-0338337CB459}" type="presParOf" srcId="{12E6A097-CFB0-45C8-B402-9E696E1A792D}" destId="{8E1DF0F0-6A86-4D97-A6F6-EA938912F8BC}" srcOrd="2" destOrd="0" presId="urn:microsoft.com/office/officeart/2005/8/layout/vList2"/>
    <dgm:cxn modelId="{349AD762-8B29-49E7-A5C8-AFF53FA57826}" type="presParOf" srcId="{12E6A097-CFB0-45C8-B402-9E696E1A792D}" destId="{2D2185FB-9727-4F87-88C2-902718AB02A1}" srcOrd="3" destOrd="0" presId="urn:microsoft.com/office/officeart/2005/8/layout/vList2"/>
    <dgm:cxn modelId="{0A6CF015-4702-4E9F-8464-E3C111DACC4E}" type="presParOf" srcId="{12E6A097-CFB0-45C8-B402-9E696E1A792D}" destId="{C6A76FE0-4EFC-494C-ACEE-BE6913F8CE05}" srcOrd="4" destOrd="0" presId="urn:microsoft.com/office/officeart/2005/8/layout/vList2"/>
    <dgm:cxn modelId="{CF37AC99-C777-4C58-8060-162D7F08CA55}" type="presParOf" srcId="{12E6A097-CFB0-45C8-B402-9E696E1A792D}" destId="{822A4ABF-ECC6-4DD7-9B9C-445EF6C5555F}" srcOrd="5" destOrd="0" presId="urn:microsoft.com/office/officeart/2005/8/layout/vList2"/>
    <dgm:cxn modelId="{B15FD094-3C09-4149-A244-63010D1E4696}" type="presParOf" srcId="{12E6A097-CFB0-45C8-B402-9E696E1A792D}" destId="{2808AD9F-9727-4DF2-9F73-2C593A1F52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2A1319-62EF-4CC7-98CF-D9FD345F339B}" type="doc">
      <dgm:prSet loTypeId="urn:microsoft.com/office/officeart/2005/8/layout/hProcess9" loCatId="process" qsTypeId="urn:microsoft.com/office/officeart/2005/8/quickstyle/simple3" qsCatId="simple" csTypeId="urn:microsoft.com/office/officeart/2005/8/colors/colorful2" csCatId="colorful"/>
      <dgm:spPr/>
      <dgm:t>
        <a:bodyPr/>
        <a:lstStyle/>
        <a:p>
          <a:endParaRPr lang="en-US"/>
        </a:p>
      </dgm:t>
    </dgm:pt>
    <dgm:pt modelId="{4D218E00-8265-4CFF-B96F-509001031DE5}">
      <dgm:prSet/>
      <dgm:spPr/>
      <dgm:t>
        <a:bodyPr/>
        <a:lstStyle/>
        <a:p>
          <a:r>
            <a:rPr lang="en-US"/>
            <a:t>In microservices, the build will create executable JAR files, including the service runtime such as an HTTP listener. </a:t>
          </a:r>
        </a:p>
      </dgm:t>
    </dgm:pt>
    <dgm:pt modelId="{E60EDC4A-2F19-4FDF-9A59-284A8673600B}" type="parTrans" cxnId="{E998BD63-449A-4421-8CC6-38545805CD9C}">
      <dgm:prSet/>
      <dgm:spPr/>
      <dgm:t>
        <a:bodyPr/>
        <a:lstStyle/>
        <a:p>
          <a:endParaRPr lang="en-US"/>
        </a:p>
      </dgm:t>
    </dgm:pt>
    <dgm:pt modelId="{074E0643-4691-4E32-A088-1E664131AB9E}" type="sibTrans" cxnId="{E998BD63-449A-4421-8CC6-38545805CD9C}">
      <dgm:prSet/>
      <dgm:spPr/>
      <dgm:t>
        <a:bodyPr/>
        <a:lstStyle/>
        <a:p>
          <a:endParaRPr lang="en-US"/>
        </a:p>
      </dgm:t>
    </dgm:pt>
    <dgm:pt modelId="{6C7C50ED-61F8-49B3-8728-27E11A7D9371}">
      <dgm:prSet/>
      <dgm:spPr/>
      <dgm:t>
        <a:bodyPr/>
        <a:lstStyle/>
        <a:p>
          <a:r>
            <a:rPr lang="en-US"/>
            <a:t>During the release phase, these executables will be combined with release configurations such as production URLs and so on and create a release version, most probably as a container similar to Docker. </a:t>
          </a:r>
        </a:p>
      </dgm:t>
    </dgm:pt>
    <dgm:pt modelId="{0D4FA41F-B4AB-4D3B-9B7D-AC91C7145345}" type="parTrans" cxnId="{342B6978-019B-4178-B156-6F7893FCC14C}">
      <dgm:prSet/>
      <dgm:spPr/>
      <dgm:t>
        <a:bodyPr/>
        <a:lstStyle/>
        <a:p>
          <a:endParaRPr lang="en-US"/>
        </a:p>
      </dgm:t>
    </dgm:pt>
    <dgm:pt modelId="{14105072-2134-4A5D-9AE3-B06E2866FACC}" type="sibTrans" cxnId="{342B6978-019B-4178-B156-6F7893FCC14C}">
      <dgm:prSet/>
      <dgm:spPr/>
      <dgm:t>
        <a:bodyPr/>
        <a:lstStyle/>
        <a:p>
          <a:endParaRPr lang="en-US"/>
        </a:p>
      </dgm:t>
    </dgm:pt>
    <dgm:pt modelId="{CDAA7075-E489-4726-8CB8-223C71AE9DDD}">
      <dgm:prSet/>
      <dgm:spPr/>
      <dgm:t>
        <a:bodyPr/>
        <a:lstStyle/>
        <a:p>
          <a:r>
            <a:rPr lang="en-US"/>
            <a:t>In the run stage, these containers will be deployed on production via a container scheduler.</a:t>
          </a:r>
        </a:p>
      </dgm:t>
    </dgm:pt>
    <dgm:pt modelId="{666ADA0C-A82C-4C8D-BEDB-144656159B70}" type="parTrans" cxnId="{AD09E903-3C28-4413-981C-E4CE7C97CCC5}">
      <dgm:prSet/>
      <dgm:spPr/>
      <dgm:t>
        <a:bodyPr/>
        <a:lstStyle/>
        <a:p>
          <a:endParaRPr lang="en-US"/>
        </a:p>
      </dgm:t>
    </dgm:pt>
    <dgm:pt modelId="{D440AD26-7C7D-4791-AD54-932A00292872}" type="sibTrans" cxnId="{AD09E903-3C28-4413-981C-E4CE7C97CCC5}">
      <dgm:prSet/>
      <dgm:spPr/>
      <dgm:t>
        <a:bodyPr/>
        <a:lstStyle/>
        <a:p>
          <a:endParaRPr lang="en-US"/>
        </a:p>
      </dgm:t>
    </dgm:pt>
    <dgm:pt modelId="{2446A7E2-D54C-4CEF-8343-6A36DA6BAA07}" type="pres">
      <dgm:prSet presAssocID="{5D2A1319-62EF-4CC7-98CF-D9FD345F339B}" presName="CompostProcess" presStyleCnt="0">
        <dgm:presLayoutVars>
          <dgm:dir/>
          <dgm:resizeHandles val="exact"/>
        </dgm:presLayoutVars>
      </dgm:prSet>
      <dgm:spPr/>
    </dgm:pt>
    <dgm:pt modelId="{FDFD6D05-DC50-461E-8F4A-37C633155B09}" type="pres">
      <dgm:prSet presAssocID="{5D2A1319-62EF-4CC7-98CF-D9FD345F339B}" presName="arrow" presStyleLbl="bgShp" presStyleIdx="0" presStyleCnt="1"/>
      <dgm:spPr/>
    </dgm:pt>
    <dgm:pt modelId="{42547EE2-B767-4B6C-92FB-D6ACEC5D4237}" type="pres">
      <dgm:prSet presAssocID="{5D2A1319-62EF-4CC7-98CF-D9FD345F339B}" presName="linearProcess" presStyleCnt="0"/>
      <dgm:spPr/>
    </dgm:pt>
    <dgm:pt modelId="{95D274E7-254A-44B1-818C-BF1783BD4644}" type="pres">
      <dgm:prSet presAssocID="{4D218E00-8265-4CFF-B96F-509001031DE5}" presName="textNode" presStyleLbl="node1" presStyleIdx="0" presStyleCnt="3">
        <dgm:presLayoutVars>
          <dgm:bulletEnabled val="1"/>
        </dgm:presLayoutVars>
      </dgm:prSet>
      <dgm:spPr/>
    </dgm:pt>
    <dgm:pt modelId="{A9DEC793-5CAC-4352-828B-F9B98871C4A8}" type="pres">
      <dgm:prSet presAssocID="{074E0643-4691-4E32-A088-1E664131AB9E}" presName="sibTrans" presStyleCnt="0"/>
      <dgm:spPr/>
    </dgm:pt>
    <dgm:pt modelId="{0018965C-5B0B-4185-A300-A54D734251AE}" type="pres">
      <dgm:prSet presAssocID="{6C7C50ED-61F8-49B3-8728-27E11A7D9371}" presName="textNode" presStyleLbl="node1" presStyleIdx="1" presStyleCnt="3">
        <dgm:presLayoutVars>
          <dgm:bulletEnabled val="1"/>
        </dgm:presLayoutVars>
      </dgm:prSet>
      <dgm:spPr/>
    </dgm:pt>
    <dgm:pt modelId="{887150BD-91C0-49C5-93B4-A180FD9A46D6}" type="pres">
      <dgm:prSet presAssocID="{14105072-2134-4A5D-9AE3-B06E2866FACC}" presName="sibTrans" presStyleCnt="0"/>
      <dgm:spPr/>
    </dgm:pt>
    <dgm:pt modelId="{FDAA5121-5835-4980-A4BB-FBAB242B8AF1}" type="pres">
      <dgm:prSet presAssocID="{CDAA7075-E489-4726-8CB8-223C71AE9DDD}" presName="textNode" presStyleLbl="node1" presStyleIdx="2" presStyleCnt="3">
        <dgm:presLayoutVars>
          <dgm:bulletEnabled val="1"/>
        </dgm:presLayoutVars>
      </dgm:prSet>
      <dgm:spPr/>
    </dgm:pt>
  </dgm:ptLst>
  <dgm:cxnLst>
    <dgm:cxn modelId="{AD09E903-3C28-4413-981C-E4CE7C97CCC5}" srcId="{5D2A1319-62EF-4CC7-98CF-D9FD345F339B}" destId="{CDAA7075-E489-4726-8CB8-223C71AE9DDD}" srcOrd="2" destOrd="0" parTransId="{666ADA0C-A82C-4C8D-BEDB-144656159B70}" sibTransId="{D440AD26-7C7D-4791-AD54-932A00292872}"/>
    <dgm:cxn modelId="{C8A6C40B-41C2-4192-A03F-0C908A6F343F}" type="presOf" srcId="{6C7C50ED-61F8-49B3-8728-27E11A7D9371}" destId="{0018965C-5B0B-4185-A300-A54D734251AE}" srcOrd="0" destOrd="0" presId="urn:microsoft.com/office/officeart/2005/8/layout/hProcess9"/>
    <dgm:cxn modelId="{1E7EC725-BFBE-420B-9078-502F5E758944}" type="presOf" srcId="{CDAA7075-E489-4726-8CB8-223C71AE9DDD}" destId="{FDAA5121-5835-4980-A4BB-FBAB242B8AF1}" srcOrd="0" destOrd="0" presId="urn:microsoft.com/office/officeart/2005/8/layout/hProcess9"/>
    <dgm:cxn modelId="{F53A6040-60A5-44F3-8E25-9916BDC859DB}" type="presOf" srcId="{5D2A1319-62EF-4CC7-98CF-D9FD345F339B}" destId="{2446A7E2-D54C-4CEF-8343-6A36DA6BAA07}" srcOrd="0" destOrd="0" presId="urn:microsoft.com/office/officeart/2005/8/layout/hProcess9"/>
    <dgm:cxn modelId="{E998BD63-449A-4421-8CC6-38545805CD9C}" srcId="{5D2A1319-62EF-4CC7-98CF-D9FD345F339B}" destId="{4D218E00-8265-4CFF-B96F-509001031DE5}" srcOrd="0" destOrd="0" parTransId="{E60EDC4A-2F19-4FDF-9A59-284A8673600B}" sibTransId="{074E0643-4691-4E32-A088-1E664131AB9E}"/>
    <dgm:cxn modelId="{342B6978-019B-4178-B156-6F7893FCC14C}" srcId="{5D2A1319-62EF-4CC7-98CF-D9FD345F339B}" destId="{6C7C50ED-61F8-49B3-8728-27E11A7D9371}" srcOrd="1" destOrd="0" parTransId="{0D4FA41F-B4AB-4D3B-9B7D-AC91C7145345}" sibTransId="{14105072-2134-4A5D-9AE3-B06E2866FACC}"/>
    <dgm:cxn modelId="{C1AE9094-5523-49B4-8B70-C314C742B173}" type="presOf" srcId="{4D218E00-8265-4CFF-B96F-509001031DE5}" destId="{95D274E7-254A-44B1-818C-BF1783BD4644}" srcOrd="0" destOrd="0" presId="urn:microsoft.com/office/officeart/2005/8/layout/hProcess9"/>
    <dgm:cxn modelId="{1014DD3D-7105-453D-B8F1-A60347BE651D}" type="presParOf" srcId="{2446A7E2-D54C-4CEF-8343-6A36DA6BAA07}" destId="{FDFD6D05-DC50-461E-8F4A-37C633155B09}" srcOrd="0" destOrd="0" presId="urn:microsoft.com/office/officeart/2005/8/layout/hProcess9"/>
    <dgm:cxn modelId="{6C2287F0-E3D2-4156-BFD8-1DE88AB86682}" type="presParOf" srcId="{2446A7E2-D54C-4CEF-8343-6A36DA6BAA07}" destId="{42547EE2-B767-4B6C-92FB-D6ACEC5D4237}" srcOrd="1" destOrd="0" presId="urn:microsoft.com/office/officeart/2005/8/layout/hProcess9"/>
    <dgm:cxn modelId="{1A46B943-E770-46B9-B243-96EE8C480F11}" type="presParOf" srcId="{42547EE2-B767-4B6C-92FB-D6ACEC5D4237}" destId="{95D274E7-254A-44B1-818C-BF1783BD4644}" srcOrd="0" destOrd="0" presId="urn:microsoft.com/office/officeart/2005/8/layout/hProcess9"/>
    <dgm:cxn modelId="{EF769410-8608-441C-81DE-3FE0BF23583E}" type="presParOf" srcId="{42547EE2-B767-4B6C-92FB-D6ACEC5D4237}" destId="{A9DEC793-5CAC-4352-828B-F9B98871C4A8}" srcOrd="1" destOrd="0" presId="urn:microsoft.com/office/officeart/2005/8/layout/hProcess9"/>
    <dgm:cxn modelId="{BA42B214-6A45-451E-88E8-A8C23BA13B22}" type="presParOf" srcId="{42547EE2-B767-4B6C-92FB-D6ACEC5D4237}" destId="{0018965C-5B0B-4185-A300-A54D734251AE}" srcOrd="2" destOrd="0" presId="urn:microsoft.com/office/officeart/2005/8/layout/hProcess9"/>
    <dgm:cxn modelId="{8035BD60-1048-4069-9932-A9CFC2406E35}" type="presParOf" srcId="{42547EE2-B767-4B6C-92FB-D6ACEC5D4237}" destId="{887150BD-91C0-49C5-93B4-A180FD9A46D6}" srcOrd="3" destOrd="0" presId="urn:microsoft.com/office/officeart/2005/8/layout/hProcess9"/>
    <dgm:cxn modelId="{4D66E509-EDF1-4D0F-B6B5-956BFA437C6E}" type="presParOf" srcId="{42547EE2-B767-4B6C-92FB-D6ACEC5D4237}" destId="{FDAA5121-5835-4980-A4BB-FBAB242B8AF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5F0F84-D0AD-465C-BB2B-D25052CF716B}" type="doc">
      <dgm:prSet loTypeId="urn:microsoft.com/office/officeart/2005/8/layout/process1" loCatId="process" qsTypeId="urn:microsoft.com/office/officeart/2005/8/quickstyle/simple3" qsCatId="simple" csTypeId="urn:microsoft.com/office/officeart/2005/8/colors/accent2_1" csCatId="accent2" phldr="1"/>
      <dgm:spPr/>
      <dgm:t>
        <a:bodyPr/>
        <a:lstStyle/>
        <a:p>
          <a:endParaRPr lang="en-US"/>
        </a:p>
      </dgm:t>
    </dgm:pt>
    <dgm:pt modelId="{155A191D-35E3-43C4-85FC-7DB771F37F9B}">
      <dgm:prSet/>
      <dgm:spPr/>
      <dgm:t>
        <a:bodyPr/>
        <a:lstStyle/>
        <a:p>
          <a:r>
            <a:rPr lang="en-US" dirty="0"/>
            <a:t>If the organization's policies are forced to use centrally managed heavyweight components such as ESB to host a business logic or if the organization has any other policies that hinder the fundamental principles of microservices, then microservices are not the right solution unless the organizational process is relaxed.</a:t>
          </a:r>
        </a:p>
      </dgm:t>
    </dgm:pt>
    <dgm:pt modelId="{5EDF5ACA-353F-4CA9-AAED-2C5C6E5B2E65}" type="parTrans" cxnId="{28C2CB3C-3168-4AE5-89CD-A3BAF1373CA7}">
      <dgm:prSet/>
      <dgm:spPr/>
      <dgm:t>
        <a:bodyPr/>
        <a:lstStyle/>
        <a:p>
          <a:endParaRPr lang="en-US"/>
        </a:p>
      </dgm:t>
    </dgm:pt>
    <dgm:pt modelId="{1E62C586-BDB0-40F6-A9B6-2D47A607E40A}" type="sibTrans" cxnId="{28C2CB3C-3168-4AE5-89CD-A3BAF1373CA7}">
      <dgm:prSet/>
      <dgm:spPr/>
      <dgm:t>
        <a:bodyPr/>
        <a:lstStyle/>
        <a:p>
          <a:endParaRPr lang="en-US"/>
        </a:p>
      </dgm:t>
    </dgm:pt>
    <dgm:pt modelId="{60351A1A-2AFE-4E55-A8D5-1A800B5FB9F1}">
      <dgm:prSet/>
      <dgm:spPr/>
      <dgm:t>
        <a:bodyPr/>
        <a:lstStyle/>
        <a:p>
          <a:r>
            <a:rPr lang="en-US" dirty="0"/>
            <a:t>If the organization's culture, processes, and so on are based on the traditional waterfall delivery model, lengthy release cycles, matrix teams, manual deployments and cumbersome release processes, no infrastructure provisioning, and so on, then microservices may not be the right fit.</a:t>
          </a:r>
        </a:p>
      </dgm:t>
    </dgm:pt>
    <dgm:pt modelId="{118D75E9-25CB-4169-9A23-88084E792431}" type="parTrans" cxnId="{FED5B772-AD40-4242-A40C-88C7CDD2451D}">
      <dgm:prSet/>
      <dgm:spPr/>
      <dgm:t>
        <a:bodyPr/>
        <a:lstStyle/>
        <a:p>
          <a:endParaRPr lang="en-US"/>
        </a:p>
      </dgm:t>
    </dgm:pt>
    <dgm:pt modelId="{5E5137ED-EF86-4637-977C-E327F5247E1C}" type="sibTrans" cxnId="{FED5B772-AD40-4242-A40C-88C7CDD2451D}">
      <dgm:prSet/>
      <dgm:spPr/>
      <dgm:t>
        <a:bodyPr/>
        <a:lstStyle/>
        <a:p>
          <a:endParaRPr lang="en-US"/>
        </a:p>
      </dgm:t>
    </dgm:pt>
    <dgm:pt modelId="{D1EB7442-CAFE-42FA-B252-68713CC1E8B6}" type="pres">
      <dgm:prSet presAssocID="{435F0F84-D0AD-465C-BB2B-D25052CF716B}" presName="Name0" presStyleCnt="0">
        <dgm:presLayoutVars>
          <dgm:dir/>
          <dgm:resizeHandles val="exact"/>
        </dgm:presLayoutVars>
      </dgm:prSet>
      <dgm:spPr/>
    </dgm:pt>
    <dgm:pt modelId="{2ED6D815-8671-41EE-9FCE-328CBADF98F0}" type="pres">
      <dgm:prSet presAssocID="{155A191D-35E3-43C4-85FC-7DB771F37F9B}" presName="node" presStyleLbl="node1" presStyleIdx="0" presStyleCnt="2">
        <dgm:presLayoutVars>
          <dgm:bulletEnabled val="1"/>
        </dgm:presLayoutVars>
      </dgm:prSet>
      <dgm:spPr/>
    </dgm:pt>
    <dgm:pt modelId="{A8C9F939-78E2-4830-AA9D-ABE8E1C77F99}" type="pres">
      <dgm:prSet presAssocID="{1E62C586-BDB0-40F6-A9B6-2D47A607E40A}" presName="sibTrans" presStyleLbl="sibTrans2D1" presStyleIdx="0" presStyleCnt="1"/>
      <dgm:spPr/>
    </dgm:pt>
    <dgm:pt modelId="{ECF57B9F-494C-4A1E-88D6-EA5B864A7192}" type="pres">
      <dgm:prSet presAssocID="{1E62C586-BDB0-40F6-A9B6-2D47A607E40A}" presName="connectorText" presStyleLbl="sibTrans2D1" presStyleIdx="0" presStyleCnt="1"/>
      <dgm:spPr/>
    </dgm:pt>
    <dgm:pt modelId="{076908DA-96DA-402E-8787-68D90EE6D64A}" type="pres">
      <dgm:prSet presAssocID="{60351A1A-2AFE-4E55-A8D5-1A800B5FB9F1}" presName="node" presStyleLbl="node1" presStyleIdx="1" presStyleCnt="2">
        <dgm:presLayoutVars>
          <dgm:bulletEnabled val="1"/>
        </dgm:presLayoutVars>
      </dgm:prSet>
      <dgm:spPr/>
    </dgm:pt>
  </dgm:ptLst>
  <dgm:cxnLst>
    <dgm:cxn modelId="{3CA9192C-805E-4D1C-B169-D9564DB9B2A6}" type="presOf" srcId="{1E62C586-BDB0-40F6-A9B6-2D47A607E40A}" destId="{A8C9F939-78E2-4830-AA9D-ABE8E1C77F99}" srcOrd="0" destOrd="0" presId="urn:microsoft.com/office/officeart/2005/8/layout/process1"/>
    <dgm:cxn modelId="{28C2CB3C-3168-4AE5-89CD-A3BAF1373CA7}" srcId="{435F0F84-D0AD-465C-BB2B-D25052CF716B}" destId="{155A191D-35E3-43C4-85FC-7DB771F37F9B}" srcOrd="0" destOrd="0" parTransId="{5EDF5ACA-353F-4CA9-AAED-2C5C6E5B2E65}" sibTransId="{1E62C586-BDB0-40F6-A9B6-2D47A607E40A}"/>
    <dgm:cxn modelId="{D1675E61-D480-470A-B3C8-9BE47AC2F5E1}" type="presOf" srcId="{435F0F84-D0AD-465C-BB2B-D25052CF716B}" destId="{D1EB7442-CAFE-42FA-B252-68713CC1E8B6}" srcOrd="0" destOrd="0" presId="urn:microsoft.com/office/officeart/2005/8/layout/process1"/>
    <dgm:cxn modelId="{99618A43-9E1D-4810-B92E-B680031F4CF1}" type="presOf" srcId="{1E62C586-BDB0-40F6-A9B6-2D47A607E40A}" destId="{ECF57B9F-494C-4A1E-88D6-EA5B864A7192}" srcOrd="1" destOrd="0" presId="urn:microsoft.com/office/officeart/2005/8/layout/process1"/>
    <dgm:cxn modelId="{FED5B772-AD40-4242-A40C-88C7CDD2451D}" srcId="{435F0F84-D0AD-465C-BB2B-D25052CF716B}" destId="{60351A1A-2AFE-4E55-A8D5-1A800B5FB9F1}" srcOrd="1" destOrd="0" parTransId="{118D75E9-25CB-4169-9A23-88084E792431}" sibTransId="{5E5137ED-EF86-4637-977C-E327F5247E1C}"/>
    <dgm:cxn modelId="{C753B99A-C1C1-46F5-8287-A591DBFC0EB8}" type="presOf" srcId="{155A191D-35E3-43C4-85FC-7DB771F37F9B}" destId="{2ED6D815-8671-41EE-9FCE-328CBADF98F0}" srcOrd="0" destOrd="0" presId="urn:microsoft.com/office/officeart/2005/8/layout/process1"/>
    <dgm:cxn modelId="{1C908DC5-653E-44BC-ADB5-542A849302BF}" type="presOf" srcId="{60351A1A-2AFE-4E55-A8D5-1A800B5FB9F1}" destId="{076908DA-96DA-402E-8787-68D90EE6D64A}" srcOrd="0" destOrd="0" presId="urn:microsoft.com/office/officeart/2005/8/layout/process1"/>
    <dgm:cxn modelId="{545E5D27-9101-4D1B-B9B8-5DD3F27084E0}" type="presParOf" srcId="{D1EB7442-CAFE-42FA-B252-68713CC1E8B6}" destId="{2ED6D815-8671-41EE-9FCE-328CBADF98F0}" srcOrd="0" destOrd="0" presId="urn:microsoft.com/office/officeart/2005/8/layout/process1"/>
    <dgm:cxn modelId="{1754B4C7-FFBA-41C5-B555-1DF5A103B621}" type="presParOf" srcId="{D1EB7442-CAFE-42FA-B252-68713CC1E8B6}" destId="{A8C9F939-78E2-4830-AA9D-ABE8E1C77F99}" srcOrd="1" destOrd="0" presId="urn:microsoft.com/office/officeart/2005/8/layout/process1"/>
    <dgm:cxn modelId="{38271EF2-C36B-4371-9EC0-F1229CC492D3}" type="presParOf" srcId="{A8C9F939-78E2-4830-AA9D-ABE8E1C77F99}" destId="{ECF57B9F-494C-4A1E-88D6-EA5B864A7192}" srcOrd="0" destOrd="0" presId="urn:microsoft.com/office/officeart/2005/8/layout/process1"/>
    <dgm:cxn modelId="{29F7ED3A-89E5-4369-BE31-64CD29B7A6B2}" type="presParOf" srcId="{D1EB7442-CAFE-42FA-B252-68713CC1E8B6}" destId="{076908DA-96DA-402E-8787-68D90EE6D64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16EA5-0A2E-48E8-9EE4-E0399DD92713}">
      <dsp:nvSpPr>
        <dsp:cNvPr id="0" name=""/>
        <dsp:cNvSpPr/>
      </dsp:nvSpPr>
      <dsp:spPr>
        <a:xfrm>
          <a:off x="5776" y="963292"/>
          <a:ext cx="1805748" cy="2166897"/>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711200">
            <a:lnSpc>
              <a:spcPct val="90000"/>
            </a:lnSpc>
            <a:spcBef>
              <a:spcPct val="0"/>
            </a:spcBef>
            <a:spcAft>
              <a:spcPct val="35000"/>
            </a:spcAft>
            <a:buNone/>
          </a:pPr>
          <a:r>
            <a:rPr lang="en-US" sz="1600" kern="1200"/>
            <a:t>Evolution of Microservices.</a:t>
          </a:r>
        </a:p>
      </dsp:txBody>
      <dsp:txXfrm>
        <a:off x="5776" y="1830051"/>
        <a:ext cx="1805748" cy="1300138"/>
      </dsp:txXfrm>
    </dsp:sp>
    <dsp:sp modelId="{E88EEFDD-5892-4517-9D3B-3BF557A02CD4}">
      <dsp:nvSpPr>
        <dsp:cNvPr id="0" name=""/>
        <dsp:cNvSpPr/>
      </dsp:nvSpPr>
      <dsp:spPr>
        <a:xfrm>
          <a:off x="5776" y="963292"/>
          <a:ext cx="1805748" cy="866759"/>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p>
      </dsp:txBody>
      <dsp:txXfrm>
        <a:off x="5776" y="963292"/>
        <a:ext cx="1805748" cy="866759"/>
      </dsp:txXfrm>
    </dsp:sp>
    <dsp:sp modelId="{41862F32-D3BB-4C05-B3BB-A235F4E59010}">
      <dsp:nvSpPr>
        <dsp:cNvPr id="0" name=""/>
        <dsp:cNvSpPr/>
      </dsp:nvSpPr>
      <dsp:spPr>
        <a:xfrm>
          <a:off x="1955984" y="963292"/>
          <a:ext cx="1805748" cy="2166897"/>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711200">
            <a:lnSpc>
              <a:spcPct val="90000"/>
            </a:lnSpc>
            <a:spcBef>
              <a:spcPct val="0"/>
            </a:spcBef>
            <a:spcAft>
              <a:spcPct val="35000"/>
            </a:spcAft>
            <a:buNone/>
          </a:pPr>
          <a:r>
            <a:rPr lang="en-US" sz="1600" kern="1200"/>
            <a:t>Definition of Microservices.</a:t>
          </a:r>
        </a:p>
      </dsp:txBody>
      <dsp:txXfrm>
        <a:off x="1955984" y="1830051"/>
        <a:ext cx="1805748" cy="1300138"/>
      </dsp:txXfrm>
    </dsp:sp>
    <dsp:sp modelId="{F6DFD206-F75A-4193-9788-A5CD27450DA9}">
      <dsp:nvSpPr>
        <dsp:cNvPr id="0" name=""/>
        <dsp:cNvSpPr/>
      </dsp:nvSpPr>
      <dsp:spPr>
        <a:xfrm>
          <a:off x="1955984" y="963292"/>
          <a:ext cx="1805748" cy="866759"/>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p>
      </dsp:txBody>
      <dsp:txXfrm>
        <a:off x="1955984" y="963292"/>
        <a:ext cx="1805748" cy="866759"/>
      </dsp:txXfrm>
    </dsp:sp>
    <dsp:sp modelId="{594FA3D6-481D-4514-894E-4020496AEDE3}">
      <dsp:nvSpPr>
        <dsp:cNvPr id="0" name=""/>
        <dsp:cNvSpPr/>
      </dsp:nvSpPr>
      <dsp:spPr>
        <a:xfrm>
          <a:off x="3906192" y="963292"/>
          <a:ext cx="1805748" cy="2166897"/>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711200">
            <a:lnSpc>
              <a:spcPct val="90000"/>
            </a:lnSpc>
            <a:spcBef>
              <a:spcPct val="0"/>
            </a:spcBef>
            <a:spcAft>
              <a:spcPct val="35000"/>
            </a:spcAft>
            <a:buNone/>
          </a:pPr>
          <a:r>
            <a:rPr lang="en-US" sz="1600" kern="1200"/>
            <a:t>Concepts and Characteristics.</a:t>
          </a:r>
        </a:p>
      </dsp:txBody>
      <dsp:txXfrm>
        <a:off x="3906192" y="1830051"/>
        <a:ext cx="1805748" cy="1300138"/>
      </dsp:txXfrm>
    </dsp:sp>
    <dsp:sp modelId="{1097FD2F-27B5-4BAC-B54E-C40E2E92E24F}">
      <dsp:nvSpPr>
        <dsp:cNvPr id="0" name=""/>
        <dsp:cNvSpPr/>
      </dsp:nvSpPr>
      <dsp:spPr>
        <a:xfrm>
          <a:off x="3906192" y="963292"/>
          <a:ext cx="1805748" cy="866759"/>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03</a:t>
          </a:r>
        </a:p>
      </dsp:txBody>
      <dsp:txXfrm>
        <a:off x="3906192" y="963292"/>
        <a:ext cx="1805748" cy="866759"/>
      </dsp:txXfrm>
    </dsp:sp>
    <dsp:sp modelId="{CCD3D55A-B99B-40B6-9055-1D37F127F835}">
      <dsp:nvSpPr>
        <dsp:cNvPr id="0" name=""/>
        <dsp:cNvSpPr/>
      </dsp:nvSpPr>
      <dsp:spPr>
        <a:xfrm>
          <a:off x="5856400" y="963292"/>
          <a:ext cx="1805748" cy="2166897"/>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711200">
            <a:lnSpc>
              <a:spcPct val="90000"/>
            </a:lnSpc>
            <a:spcBef>
              <a:spcPct val="0"/>
            </a:spcBef>
            <a:spcAft>
              <a:spcPct val="35000"/>
            </a:spcAft>
            <a:buNone/>
          </a:pPr>
          <a:r>
            <a:rPr lang="en-US" sz="1600" kern="1200"/>
            <a:t>Typical Use cases of microservice architecture.</a:t>
          </a:r>
        </a:p>
      </dsp:txBody>
      <dsp:txXfrm>
        <a:off x="5856400" y="1830051"/>
        <a:ext cx="1805748" cy="1300138"/>
      </dsp:txXfrm>
    </dsp:sp>
    <dsp:sp modelId="{0B74245A-4662-4E6B-9977-26D4934273C8}">
      <dsp:nvSpPr>
        <dsp:cNvPr id="0" name=""/>
        <dsp:cNvSpPr/>
      </dsp:nvSpPr>
      <dsp:spPr>
        <a:xfrm>
          <a:off x="5856400" y="963292"/>
          <a:ext cx="1805748" cy="866759"/>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04</a:t>
          </a:r>
        </a:p>
      </dsp:txBody>
      <dsp:txXfrm>
        <a:off x="5856400" y="963292"/>
        <a:ext cx="1805748" cy="866759"/>
      </dsp:txXfrm>
    </dsp:sp>
    <dsp:sp modelId="{E85FE36F-1C7D-4FAC-8E7C-AD7C73346A32}">
      <dsp:nvSpPr>
        <dsp:cNvPr id="0" name=""/>
        <dsp:cNvSpPr/>
      </dsp:nvSpPr>
      <dsp:spPr>
        <a:xfrm>
          <a:off x="7806608" y="963292"/>
          <a:ext cx="1805748" cy="2166897"/>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8368" tIns="0" rIns="178368" bIns="330200" numCol="1" spcCol="1270" anchor="t" anchorCtr="0">
          <a:noAutofit/>
        </a:bodyPr>
        <a:lstStyle/>
        <a:p>
          <a:pPr marL="0" lvl="0" indent="0" algn="l" defTabSz="711200">
            <a:lnSpc>
              <a:spcPct val="90000"/>
            </a:lnSpc>
            <a:spcBef>
              <a:spcPct val="0"/>
            </a:spcBef>
            <a:spcAft>
              <a:spcPct val="35000"/>
            </a:spcAft>
            <a:buNone/>
          </a:pPr>
          <a:r>
            <a:rPr lang="en-US" sz="1600" kern="1200"/>
            <a:t>Microservice / SOA / Twelve-Factor Apps.</a:t>
          </a:r>
        </a:p>
      </dsp:txBody>
      <dsp:txXfrm>
        <a:off x="7806608" y="1830051"/>
        <a:ext cx="1805748" cy="1300138"/>
      </dsp:txXfrm>
    </dsp:sp>
    <dsp:sp modelId="{66A8063F-7418-4148-A9E3-E04A2BDC484D}">
      <dsp:nvSpPr>
        <dsp:cNvPr id="0" name=""/>
        <dsp:cNvSpPr/>
      </dsp:nvSpPr>
      <dsp:spPr>
        <a:xfrm>
          <a:off x="7806608" y="963292"/>
          <a:ext cx="1805748" cy="866759"/>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78368" tIns="165100" rIns="178368" bIns="165100" numCol="1" spcCol="1270" anchor="ctr" anchorCtr="0">
          <a:noAutofit/>
        </a:bodyPr>
        <a:lstStyle/>
        <a:p>
          <a:pPr marL="0" lvl="0" indent="0" algn="l" defTabSz="1778000">
            <a:lnSpc>
              <a:spcPct val="90000"/>
            </a:lnSpc>
            <a:spcBef>
              <a:spcPct val="0"/>
            </a:spcBef>
            <a:spcAft>
              <a:spcPct val="35000"/>
            </a:spcAft>
            <a:buNone/>
          </a:pPr>
          <a:r>
            <a:rPr lang="en-US" sz="4000" kern="1200"/>
            <a:t>05</a:t>
          </a:r>
        </a:p>
      </dsp:txBody>
      <dsp:txXfrm>
        <a:off x="7806608" y="963292"/>
        <a:ext cx="1805748" cy="866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7FE7B-DB4C-4947-87F9-A50AD02CBCF0}">
      <dsp:nvSpPr>
        <dsp:cNvPr id="0" name=""/>
        <dsp:cNvSpPr/>
      </dsp:nvSpPr>
      <dsp:spPr>
        <a:xfrm>
          <a:off x="1174" y="978320"/>
          <a:ext cx="4273682" cy="213684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b="1" kern="1200"/>
            <a:t>Single Responsibility per Service</a:t>
          </a:r>
          <a:endParaRPr lang="en-US" sz="4700" kern="1200"/>
        </a:p>
      </dsp:txBody>
      <dsp:txXfrm>
        <a:off x="63760" y="1040906"/>
        <a:ext cx="4148510" cy="2011669"/>
      </dsp:txXfrm>
    </dsp:sp>
    <dsp:sp modelId="{F184F2E9-A1E1-4375-AC21-6BF0B9A920D4}">
      <dsp:nvSpPr>
        <dsp:cNvPr id="0" name=""/>
        <dsp:cNvSpPr/>
      </dsp:nvSpPr>
      <dsp:spPr>
        <a:xfrm>
          <a:off x="5343276" y="978320"/>
          <a:ext cx="4273682" cy="213684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b="1" kern="1200"/>
            <a:t>Microservices are autonomous</a:t>
          </a:r>
          <a:endParaRPr lang="en-US" sz="4700" kern="1200"/>
        </a:p>
      </dsp:txBody>
      <dsp:txXfrm>
        <a:off x="5405862" y="1040906"/>
        <a:ext cx="4148510" cy="2011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7B4ED-2AAF-40F8-982B-D046F3826EEA}">
      <dsp:nvSpPr>
        <dsp:cNvPr id="0" name=""/>
        <dsp:cNvSpPr/>
      </dsp:nvSpPr>
      <dsp:spPr>
        <a:xfrm>
          <a:off x="4753825" y="1849669"/>
          <a:ext cx="4253546" cy="289185"/>
        </a:xfrm>
        <a:custGeom>
          <a:avLst/>
          <a:gdLst/>
          <a:ahLst/>
          <a:cxnLst/>
          <a:rect l="0" t="0" r="0" b="0"/>
          <a:pathLst>
            <a:path>
              <a:moveTo>
                <a:pt x="0" y="0"/>
              </a:moveTo>
              <a:lnTo>
                <a:pt x="0" y="197071"/>
              </a:lnTo>
              <a:lnTo>
                <a:pt x="4253546" y="197071"/>
              </a:lnTo>
              <a:lnTo>
                <a:pt x="4253546"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A0DFBF-2752-4E10-9920-115E18708F97}">
      <dsp:nvSpPr>
        <dsp:cNvPr id="0" name=""/>
        <dsp:cNvSpPr/>
      </dsp:nvSpPr>
      <dsp:spPr>
        <a:xfrm>
          <a:off x="4753825" y="1849669"/>
          <a:ext cx="3038247" cy="289185"/>
        </a:xfrm>
        <a:custGeom>
          <a:avLst/>
          <a:gdLst/>
          <a:ahLst/>
          <a:cxnLst/>
          <a:rect l="0" t="0" r="0" b="0"/>
          <a:pathLst>
            <a:path>
              <a:moveTo>
                <a:pt x="0" y="0"/>
              </a:moveTo>
              <a:lnTo>
                <a:pt x="0" y="197071"/>
              </a:lnTo>
              <a:lnTo>
                <a:pt x="3038247" y="197071"/>
              </a:lnTo>
              <a:lnTo>
                <a:pt x="3038247"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746E9F-98BA-455D-BC2C-327228FD4C94}">
      <dsp:nvSpPr>
        <dsp:cNvPr id="0" name=""/>
        <dsp:cNvSpPr/>
      </dsp:nvSpPr>
      <dsp:spPr>
        <a:xfrm>
          <a:off x="4753825" y="1849669"/>
          <a:ext cx="1822948" cy="289185"/>
        </a:xfrm>
        <a:custGeom>
          <a:avLst/>
          <a:gdLst/>
          <a:ahLst/>
          <a:cxnLst/>
          <a:rect l="0" t="0" r="0" b="0"/>
          <a:pathLst>
            <a:path>
              <a:moveTo>
                <a:pt x="0" y="0"/>
              </a:moveTo>
              <a:lnTo>
                <a:pt x="0" y="197071"/>
              </a:lnTo>
              <a:lnTo>
                <a:pt x="1822948" y="197071"/>
              </a:lnTo>
              <a:lnTo>
                <a:pt x="1822948"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71B08-46C8-4870-8CEE-DFCBB92EA476}">
      <dsp:nvSpPr>
        <dsp:cNvPr id="0" name=""/>
        <dsp:cNvSpPr/>
      </dsp:nvSpPr>
      <dsp:spPr>
        <a:xfrm>
          <a:off x="4753825" y="1849669"/>
          <a:ext cx="607649" cy="289185"/>
        </a:xfrm>
        <a:custGeom>
          <a:avLst/>
          <a:gdLst/>
          <a:ahLst/>
          <a:cxnLst/>
          <a:rect l="0" t="0" r="0" b="0"/>
          <a:pathLst>
            <a:path>
              <a:moveTo>
                <a:pt x="0" y="0"/>
              </a:moveTo>
              <a:lnTo>
                <a:pt x="0" y="197071"/>
              </a:lnTo>
              <a:lnTo>
                <a:pt x="607649" y="197071"/>
              </a:lnTo>
              <a:lnTo>
                <a:pt x="607649"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1126D7-8BDF-44E7-872B-60D59BC06417}">
      <dsp:nvSpPr>
        <dsp:cNvPr id="0" name=""/>
        <dsp:cNvSpPr/>
      </dsp:nvSpPr>
      <dsp:spPr>
        <a:xfrm>
          <a:off x="4146176" y="1849669"/>
          <a:ext cx="607649" cy="289185"/>
        </a:xfrm>
        <a:custGeom>
          <a:avLst/>
          <a:gdLst/>
          <a:ahLst/>
          <a:cxnLst/>
          <a:rect l="0" t="0" r="0" b="0"/>
          <a:pathLst>
            <a:path>
              <a:moveTo>
                <a:pt x="607649" y="0"/>
              </a:moveTo>
              <a:lnTo>
                <a:pt x="607649" y="197071"/>
              </a:lnTo>
              <a:lnTo>
                <a:pt x="0" y="197071"/>
              </a:lnTo>
              <a:lnTo>
                <a:pt x="0"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03E7E-BF74-4CEF-8D8F-B4B0E11C181E}">
      <dsp:nvSpPr>
        <dsp:cNvPr id="0" name=""/>
        <dsp:cNvSpPr/>
      </dsp:nvSpPr>
      <dsp:spPr>
        <a:xfrm>
          <a:off x="2930877" y="1849669"/>
          <a:ext cx="1822948" cy="289185"/>
        </a:xfrm>
        <a:custGeom>
          <a:avLst/>
          <a:gdLst/>
          <a:ahLst/>
          <a:cxnLst/>
          <a:rect l="0" t="0" r="0" b="0"/>
          <a:pathLst>
            <a:path>
              <a:moveTo>
                <a:pt x="1822948" y="0"/>
              </a:moveTo>
              <a:lnTo>
                <a:pt x="1822948" y="197071"/>
              </a:lnTo>
              <a:lnTo>
                <a:pt x="0" y="197071"/>
              </a:lnTo>
              <a:lnTo>
                <a:pt x="0"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29CD5B-E82A-4DE2-8806-1BDA8166C569}">
      <dsp:nvSpPr>
        <dsp:cNvPr id="0" name=""/>
        <dsp:cNvSpPr/>
      </dsp:nvSpPr>
      <dsp:spPr>
        <a:xfrm>
          <a:off x="1715578" y="1849669"/>
          <a:ext cx="3038247" cy="289185"/>
        </a:xfrm>
        <a:custGeom>
          <a:avLst/>
          <a:gdLst/>
          <a:ahLst/>
          <a:cxnLst/>
          <a:rect l="0" t="0" r="0" b="0"/>
          <a:pathLst>
            <a:path>
              <a:moveTo>
                <a:pt x="3038247" y="0"/>
              </a:moveTo>
              <a:lnTo>
                <a:pt x="3038247" y="197071"/>
              </a:lnTo>
              <a:lnTo>
                <a:pt x="0" y="197071"/>
              </a:lnTo>
              <a:lnTo>
                <a:pt x="0"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0FB72D-5E89-4A44-92D5-EFC9F7DFA50A}">
      <dsp:nvSpPr>
        <dsp:cNvPr id="0" name=""/>
        <dsp:cNvSpPr/>
      </dsp:nvSpPr>
      <dsp:spPr>
        <a:xfrm>
          <a:off x="500279" y="1849669"/>
          <a:ext cx="4253546" cy="289185"/>
        </a:xfrm>
        <a:custGeom>
          <a:avLst/>
          <a:gdLst/>
          <a:ahLst/>
          <a:cxnLst/>
          <a:rect l="0" t="0" r="0" b="0"/>
          <a:pathLst>
            <a:path>
              <a:moveTo>
                <a:pt x="4253546" y="0"/>
              </a:moveTo>
              <a:lnTo>
                <a:pt x="4253546" y="197071"/>
              </a:lnTo>
              <a:lnTo>
                <a:pt x="0" y="197071"/>
              </a:lnTo>
              <a:lnTo>
                <a:pt x="0" y="289185"/>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DAB75-9A93-409B-A5FF-4E11690B774F}">
      <dsp:nvSpPr>
        <dsp:cNvPr id="0" name=""/>
        <dsp:cNvSpPr/>
      </dsp:nvSpPr>
      <dsp:spPr>
        <a:xfrm>
          <a:off x="4256657" y="1218266"/>
          <a:ext cx="994335" cy="631403"/>
        </a:xfrm>
        <a:prstGeom prst="roundRect">
          <a:avLst>
            <a:gd name="adj" fmla="val 10000"/>
          </a:avLst>
        </a:prstGeom>
        <a:gradFill rotWithShape="0">
          <a:gsLst>
            <a:gs pos="0">
              <a:schemeClr val="accent2">
                <a:shade val="60000"/>
                <a:hueOff val="0"/>
                <a:satOff val="0"/>
                <a:lumOff val="0"/>
                <a:alphaOff val="0"/>
                <a:tint val="96000"/>
                <a:lumMod val="100000"/>
              </a:schemeClr>
            </a:gs>
            <a:gs pos="78000">
              <a:schemeClr val="accent2">
                <a:shade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9564359-95B2-42A0-8A8D-59215702031A}">
      <dsp:nvSpPr>
        <dsp:cNvPr id="0" name=""/>
        <dsp:cNvSpPr/>
      </dsp:nvSpPr>
      <dsp:spPr>
        <a:xfrm>
          <a:off x="4367139" y="1323223"/>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This is much like SOA’s characteristics:</a:t>
          </a:r>
        </a:p>
      </dsp:txBody>
      <dsp:txXfrm>
        <a:off x="4385632" y="1341716"/>
        <a:ext cx="957349" cy="594417"/>
      </dsp:txXfrm>
    </dsp:sp>
    <dsp:sp modelId="{182F2C04-7778-47BB-B3FE-93E0E6272C75}">
      <dsp:nvSpPr>
        <dsp:cNvPr id="0" name=""/>
        <dsp:cNvSpPr/>
      </dsp:nvSpPr>
      <dsp:spPr>
        <a:xfrm>
          <a:off x="3111"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D7A01B9-2BAB-4E20-80B9-E422136130A0}">
      <dsp:nvSpPr>
        <dsp:cNvPr id="0" name=""/>
        <dsp:cNvSpPr/>
      </dsp:nvSpPr>
      <dsp:spPr>
        <a:xfrm>
          <a:off x="113593"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Service-contract.</a:t>
          </a:r>
        </a:p>
      </dsp:txBody>
      <dsp:txXfrm>
        <a:off x="132086" y="2262305"/>
        <a:ext cx="957349" cy="594417"/>
      </dsp:txXfrm>
    </dsp:sp>
    <dsp:sp modelId="{C1E1E85A-F992-4C7A-A32D-C8CD712EB3C9}">
      <dsp:nvSpPr>
        <dsp:cNvPr id="0" name=""/>
        <dsp:cNvSpPr/>
      </dsp:nvSpPr>
      <dsp:spPr>
        <a:xfrm>
          <a:off x="1218410"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59E69C0-E01A-4FCF-8B29-F370A3586526}">
      <dsp:nvSpPr>
        <dsp:cNvPr id="0" name=""/>
        <dsp:cNvSpPr/>
      </dsp:nvSpPr>
      <dsp:spPr>
        <a:xfrm>
          <a:off x="1328892"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Loose coupling.</a:t>
          </a:r>
        </a:p>
      </dsp:txBody>
      <dsp:txXfrm>
        <a:off x="1347385" y="2262305"/>
        <a:ext cx="957349" cy="594417"/>
      </dsp:txXfrm>
    </dsp:sp>
    <dsp:sp modelId="{D814B436-5B7C-464D-9BBF-C137DC82B156}">
      <dsp:nvSpPr>
        <dsp:cNvPr id="0" name=""/>
        <dsp:cNvSpPr/>
      </dsp:nvSpPr>
      <dsp:spPr>
        <a:xfrm>
          <a:off x="2433709"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63A7B54-4AFC-4BF5-B6E8-5A1FE7F21343}">
      <dsp:nvSpPr>
        <dsp:cNvPr id="0" name=""/>
        <dsp:cNvSpPr/>
      </dsp:nvSpPr>
      <dsp:spPr>
        <a:xfrm>
          <a:off x="2544191"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 abstraction.</a:t>
          </a:r>
        </a:p>
      </dsp:txBody>
      <dsp:txXfrm>
        <a:off x="2562684" y="2262305"/>
        <a:ext cx="957349" cy="594417"/>
      </dsp:txXfrm>
    </dsp:sp>
    <dsp:sp modelId="{2585BF4D-436F-419C-A434-1C7715373BE1}">
      <dsp:nvSpPr>
        <dsp:cNvPr id="0" name=""/>
        <dsp:cNvSpPr/>
      </dsp:nvSpPr>
      <dsp:spPr>
        <a:xfrm>
          <a:off x="3649008"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9BC5BDB-4360-43B5-B6A5-7B8275FDBEDE}">
      <dsp:nvSpPr>
        <dsp:cNvPr id="0" name=""/>
        <dsp:cNvSpPr/>
      </dsp:nvSpPr>
      <dsp:spPr>
        <a:xfrm>
          <a:off x="3759490"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 reuse.</a:t>
          </a:r>
        </a:p>
      </dsp:txBody>
      <dsp:txXfrm>
        <a:off x="3777983" y="2262305"/>
        <a:ext cx="957349" cy="594417"/>
      </dsp:txXfrm>
    </dsp:sp>
    <dsp:sp modelId="{84BC49DE-8658-4CE3-86C4-4C9E938E760A}">
      <dsp:nvSpPr>
        <dsp:cNvPr id="0" name=""/>
        <dsp:cNvSpPr/>
      </dsp:nvSpPr>
      <dsp:spPr>
        <a:xfrm>
          <a:off x="4864307"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1E8EF67-D523-4084-8847-5206ABF07B64}">
      <dsp:nvSpPr>
        <dsp:cNvPr id="0" name=""/>
        <dsp:cNvSpPr/>
      </dsp:nvSpPr>
      <dsp:spPr>
        <a:xfrm>
          <a:off x="4974789"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Statelessness</a:t>
          </a:r>
        </a:p>
      </dsp:txBody>
      <dsp:txXfrm>
        <a:off x="4993282" y="2262305"/>
        <a:ext cx="957349" cy="594417"/>
      </dsp:txXfrm>
    </dsp:sp>
    <dsp:sp modelId="{7933C217-FE42-4120-AA04-A382BB1ADD94}">
      <dsp:nvSpPr>
        <dsp:cNvPr id="0" name=""/>
        <dsp:cNvSpPr/>
      </dsp:nvSpPr>
      <dsp:spPr>
        <a:xfrm>
          <a:off x="6079606"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3370ED2-2C77-4865-BB13-AFB10A1893B3}">
      <dsp:nvSpPr>
        <dsp:cNvPr id="0" name=""/>
        <dsp:cNvSpPr/>
      </dsp:nvSpPr>
      <dsp:spPr>
        <a:xfrm>
          <a:off x="6190088"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Services are discoverable</a:t>
          </a:r>
        </a:p>
      </dsp:txBody>
      <dsp:txXfrm>
        <a:off x="6208581" y="2262305"/>
        <a:ext cx="957349" cy="594417"/>
      </dsp:txXfrm>
    </dsp:sp>
    <dsp:sp modelId="{845723F2-8E3E-4465-9F80-4CFA23512D1D}">
      <dsp:nvSpPr>
        <dsp:cNvPr id="0" name=""/>
        <dsp:cNvSpPr/>
      </dsp:nvSpPr>
      <dsp:spPr>
        <a:xfrm>
          <a:off x="7294905"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A4F6D62-6CB6-4B1C-92F5-EA3E223E7DF1}">
      <dsp:nvSpPr>
        <dsp:cNvPr id="0" name=""/>
        <dsp:cNvSpPr/>
      </dsp:nvSpPr>
      <dsp:spPr>
        <a:xfrm>
          <a:off x="7405387"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 Interoperability</a:t>
          </a:r>
        </a:p>
      </dsp:txBody>
      <dsp:txXfrm>
        <a:off x="7423880" y="2262305"/>
        <a:ext cx="957349" cy="594417"/>
      </dsp:txXfrm>
    </dsp:sp>
    <dsp:sp modelId="{36742BB1-FBEA-478A-ADC3-F36B6B92A873}">
      <dsp:nvSpPr>
        <dsp:cNvPr id="0" name=""/>
        <dsp:cNvSpPr/>
      </dsp:nvSpPr>
      <dsp:spPr>
        <a:xfrm>
          <a:off x="8510204" y="2138855"/>
          <a:ext cx="994335" cy="631403"/>
        </a:xfrm>
        <a:prstGeom prst="roundRect">
          <a:avLst>
            <a:gd name="adj" fmla="val 10000"/>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B572B40-D165-4A81-A703-1DACA072C547}">
      <dsp:nvSpPr>
        <dsp:cNvPr id="0" name=""/>
        <dsp:cNvSpPr/>
      </dsp:nvSpPr>
      <dsp:spPr>
        <a:xfrm>
          <a:off x="8620686" y="2243812"/>
          <a:ext cx="994335" cy="631403"/>
        </a:xfrm>
        <a:prstGeom prst="roundRect">
          <a:avLst>
            <a:gd name="adj" fmla="val 10000"/>
          </a:avLst>
        </a:prstGeom>
        <a:solidFill>
          <a:schemeClr val="lt1">
            <a:alpha val="90000"/>
            <a:hueOff val="0"/>
            <a:satOff val="0"/>
            <a:lumOff val="0"/>
            <a:alphaOff val="0"/>
          </a:schemeClr>
        </a:solidFill>
        <a:ln w="12700" cap="rnd" cmpd="sng" algn="ctr">
          <a:solidFill>
            <a:schemeClr val="accent2">
              <a:tint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Service Composability</a:t>
          </a:r>
        </a:p>
      </dsp:txBody>
      <dsp:txXfrm>
        <a:off x="8639179" y="2262305"/>
        <a:ext cx="957349" cy="594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FC146-16E8-4AD8-A906-97BFA9034E4F}">
      <dsp:nvSpPr>
        <dsp:cNvPr id="0" name=""/>
        <dsp:cNvSpPr/>
      </dsp:nvSpPr>
      <dsp:spPr>
        <a:xfrm rot="5400000">
          <a:off x="1577124" y="651600"/>
          <a:ext cx="1014277" cy="122396"/>
        </a:xfrm>
        <a:prstGeom prst="rect">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80A8FA-77C1-40EB-AB9D-BBC99BA24053}">
      <dsp:nvSpPr>
        <dsp:cNvPr id="0" name=""/>
        <dsp:cNvSpPr/>
      </dsp:nvSpPr>
      <dsp:spPr>
        <a:xfrm>
          <a:off x="1809422" y="2770"/>
          <a:ext cx="1359963" cy="815978"/>
        </a:xfrm>
        <a:prstGeom prst="roundRect">
          <a:avLst>
            <a:gd name="adj" fmla="val 10000"/>
          </a:avLst>
        </a:prstGeom>
        <a:solidFill>
          <a:schemeClr val="accent3">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Supports polyglot architecture</a:t>
          </a:r>
        </a:p>
      </dsp:txBody>
      <dsp:txXfrm>
        <a:off x="1833321" y="26669"/>
        <a:ext cx="1312165" cy="768180"/>
      </dsp:txXfrm>
    </dsp:sp>
    <dsp:sp modelId="{B974FA86-D0CD-4373-A6C9-35CBE0C44C83}">
      <dsp:nvSpPr>
        <dsp:cNvPr id="0" name=""/>
        <dsp:cNvSpPr/>
      </dsp:nvSpPr>
      <dsp:spPr>
        <a:xfrm rot="5400000">
          <a:off x="1577124" y="1671573"/>
          <a:ext cx="1014277" cy="122396"/>
        </a:xfrm>
        <a:prstGeom prst="rect">
          <a:avLst/>
        </a:prstGeom>
        <a:solidFill>
          <a:schemeClr val="accent3">
            <a:shade val="90000"/>
            <a:hueOff val="-46630"/>
            <a:satOff val="-696"/>
            <a:lumOff val="34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F498FC-F4B0-47ED-850A-7C07B66869B5}">
      <dsp:nvSpPr>
        <dsp:cNvPr id="0" name=""/>
        <dsp:cNvSpPr/>
      </dsp:nvSpPr>
      <dsp:spPr>
        <a:xfrm>
          <a:off x="1809422" y="1022743"/>
          <a:ext cx="1359963" cy="815978"/>
        </a:xfrm>
        <a:prstGeom prst="roundRect">
          <a:avLst>
            <a:gd name="adj" fmla="val 10000"/>
          </a:avLst>
        </a:prstGeom>
        <a:solidFill>
          <a:schemeClr val="accent3">
            <a:shade val="80000"/>
            <a:hueOff val="-41452"/>
            <a:satOff val="-668"/>
            <a:lumOff val="33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Enabling experimentation and innovation</a:t>
          </a:r>
        </a:p>
      </dsp:txBody>
      <dsp:txXfrm>
        <a:off x="1833321" y="1046642"/>
        <a:ext cx="1312165" cy="768180"/>
      </dsp:txXfrm>
    </dsp:sp>
    <dsp:sp modelId="{A5A08C64-C8E8-4DF6-ADDA-2EA670CF25A5}">
      <dsp:nvSpPr>
        <dsp:cNvPr id="0" name=""/>
        <dsp:cNvSpPr/>
      </dsp:nvSpPr>
      <dsp:spPr>
        <a:xfrm rot="5400000">
          <a:off x="1577124" y="2691546"/>
          <a:ext cx="1014277" cy="122396"/>
        </a:xfrm>
        <a:prstGeom prst="rect">
          <a:avLst/>
        </a:prstGeom>
        <a:solidFill>
          <a:schemeClr val="accent3">
            <a:shade val="90000"/>
            <a:hueOff val="-93260"/>
            <a:satOff val="-1393"/>
            <a:lumOff val="69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E4CD79-54DE-42C2-8CE6-84CFB7A6BBA5}">
      <dsp:nvSpPr>
        <dsp:cNvPr id="0" name=""/>
        <dsp:cNvSpPr/>
      </dsp:nvSpPr>
      <dsp:spPr>
        <a:xfrm>
          <a:off x="1809422" y="2042715"/>
          <a:ext cx="1359963" cy="815978"/>
        </a:xfrm>
        <a:prstGeom prst="roundRect">
          <a:avLst>
            <a:gd name="adj" fmla="val 10000"/>
          </a:avLst>
        </a:prstGeom>
        <a:solidFill>
          <a:schemeClr val="accent3">
            <a:shade val="80000"/>
            <a:hueOff val="-82905"/>
            <a:satOff val="-1337"/>
            <a:lumOff val="67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Elastically and selectively scalable</a:t>
          </a:r>
        </a:p>
      </dsp:txBody>
      <dsp:txXfrm>
        <a:off x="1833321" y="2066614"/>
        <a:ext cx="1312165" cy="768180"/>
      </dsp:txXfrm>
    </dsp:sp>
    <dsp:sp modelId="{C050C381-9C2D-4457-ABE5-0465682D196B}">
      <dsp:nvSpPr>
        <dsp:cNvPr id="0" name=""/>
        <dsp:cNvSpPr/>
      </dsp:nvSpPr>
      <dsp:spPr>
        <a:xfrm>
          <a:off x="2087110" y="3201532"/>
          <a:ext cx="1803056" cy="122396"/>
        </a:xfrm>
        <a:prstGeom prst="rect">
          <a:avLst/>
        </a:prstGeom>
        <a:solidFill>
          <a:schemeClr val="accent3">
            <a:shade val="90000"/>
            <a:hueOff val="-139890"/>
            <a:satOff val="-2089"/>
            <a:lumOff val="103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5EB61F-8F08-485A-96C9-468A87DDAE09}">
      <dsp:nvSpPr>
        <dsp:cNvPr id="0" name=""/>
        <dsp:cNvSpPr/>
      </dsp:nvSpPr>
      <dsp:spPr>
        <a:xfrm>
          <a:off x="1809422" y="3062688"/>
          <a:ext cx="1359963" cy="815978"/>
        </a:xfrm>
        <a:prstGeom prst="roundRect">
          <a:avLst>
            <a:gd name="adj" fmla="val 10000"/>
          </a:avLst>
        </a:prstGeom>
        <a:solidFill>
          <a:schemeClr val="accent3">
            <a:shade val="80000"/>
            <a:hueOff val="-124357"/>
            <a:satOff val="-2005"/>
            <a:lumOff val="100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Allowing substitution</a:t>
          </a:r>
        </a:p>
      </dsp:txBody>
      <dsp:txXfrm>
        <a:off x="1833321" y="3086587"/>
        <a:ext cx="1312165" cy="768180"/>
      </dsp:txXfrm>
    </dsp:sp>
    <dsp:sp modelId="{268D79B7-9D12-46EC-BF28-FD3E58712DE5}">
      <dsp:nvSpPr>
        <dsp:cNvPr id="0" name=""/>
        <dsp:cNvSpPr/>
      </dsp:nvSpPr>
      <dsp:spPr>
        <a:xfrm rot="16200000">
          <a:off x="3385876" y="2691546"/>
          <a:ext cx="1014277" cy="122396"/>
        </a:xfrm>
        <a:prstGeom prst="rect">
          <a:avLst/>
        </a:prstGeom>
        <a:solidFill>
          <a:schemeClr val="accent3">
            <a:shade val="90000"/>
            <a:hueOff val="-186520"/>
            <a:satOff val="-2785"/>
            <a:lumOff val="138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683FAD-7177-4725-A6BA-A5A96FB4A628}">
      <dsp:nvSpPr>
        <dsp:cNvPr id="0" name=""/>
        <dsp:cNvSpPr/>
      </dsp:nvSpPr>
      <dsp:spPr>
        <a:xfrm>
          <a:off x="3618174" y="3062688"/>
          <a:ext cx="1359963" cy="815978"/>
        </a:xfrm>
        <a:prstGeom prst="roundRect">
          <a:avLst>
            <a:gd name="adj" fmla="val 10000"/>
          </a:avLst>
        </a:prstGeom>
        <a:solidFill>
          <a:schemeClr val="accent3">
            <a:shade val="80000"/>
            <a:hueOff val="-165810"/>
            <a:satOff val="-2674"/>
            <a:lumOff val="134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Enabling to build organic systems</a:t>
          </a:r>
        </a:p>
      </dsp:txBody>
      <dsp:txXfrm>
        <a:off x="3642073" y="3086587"/>
        <a:ext cx="1312165" cy="768180"/>
      </dsp:txXfrm>
    </dsp:sp>
    <dsp:sp modelId="{9DADA967-5719-4AD9-8882-D73E0AFC838A}">
      <dsp:nvSpPr>
        <dsp:cNvPr id="0" name=""/>
        <dsp:cNvSpPr/>
      </dsp:nvSpPr>
      <dsp:spPr>
        <a:xfrm rot="16200000">
          <a:off x="3385876" y="1671573"/>
          <a:ext cx="1014277" cy="122396"/>
        </a:xfrm>
        <a:prstGeom prst="rect">
          <a:avLst/>
        </a:prstGeom>
        <a:solidFill>
          <a:schemeClr val="accent3">
            <a:shade val="90000"/>
            <a:hueOff val="-233150"/>
            <a:satOff val="-3481"/>
            <a:lumOff val="172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387F0-FCF6-46C3-A8CA-30A13B9B6381}">
      <dsp:nvSpPr>
        <dsp:cNvPr id="0" name=""/>
        <dsp:cNvSpPr/>
      </dsp:nvSpPr>
      <dsp:spPr>
        <a:xfrm>
          <a:off x="3618174" y="2042715"/>
          <a:ext cx="1359963" cy="815978"/>
        </a:xfrm>
        <a:prstGeom prst="roundRect">
          <a:avLst>
            <a:gd name="adj" fmla="val 10000"/>
          </a:avLst>
        </a:prstGeom>
        <a:solidFill>
          <a:schemeClr val="accent3">
            <a:shade val="80000"/>
            <a:hueOff val="-207262"/>
            <a:satOff val="-3342"/>
            <a:lumOff val="1681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Helping reducing technology debt</a:t>
          </a:r>
        </a:p>
      </dsp:txBody>
      <dsp:txXfrm>
        <a:off x="3642073" y="2066614"/>
        <a:ext cx="1312165" cy="768180"/>
      </dsp:txXfrm>
    </dsp:sp>
    <dsp:sp modelId="{D1EEC558-D2A0-4744-96C9-1756B362180C}">
      <dsp:nvSpPr>
        <dsp:cNvPr id="0" name=""/>
        <dsp:cNvSpPr/>
      </dsp:nvSpPr>
      <dsp:spPr>
        <a:xfrm rot="16200000">
          <a:off x="3385876" y="651600"/>
          <a:ext cx="1014277" cy="122396"/>
        </a:xfrm>
        <a:prstGeom prst="rect">
          <a:avLst/>
        </a:prstGeom>
        <a:solidFill>
          <a:schemeClr val="accent3">
            <a:shade val="90000"/>
            <a:hueOff val="-279780"/>
            <a:satOff val="-4178"/>
            <a:lumOff val="207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C4B3E7-1CCA-4700-9888-5F89F3028CE1}">
      <dsp:nvSpPr>
        <dsp:cNvPr id="0" name=""/>
        <dsp:cNvSpPr/>
      </dsp:nvSpPr>
      <dsp:spPr>
        <a:xfrm>
          <a:off x="3618174" y="1022743"/>
          <a:ext cx="1359963" cy="815978"/>
        </a:xfrm>
        <a:prstGeom prst="roundRect">
          <a:avLst>
            <a:gd name="adj" fmla="val 10000"/>
          </a:avLst>
        </a:prstGeom>
        <a:solidFill>
          <a:schemeClr val="accent3">
            <a:shade val="80000"/>
            <a:hueOff val="-248715"/>
            <a:satOff val="-4011"/>
            <a:lumOff val="201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Allowing the coexistence of different versions</a:t>
          </a:r>
        </a:p>
      </dsp:txBody>
      <dsp:txXfrm>
        <a:off x="3642073" y="1046642"/>
        <a:ext cx="1312165" cy="768180"/>
      </dsp:txXfrm>
    </dsp:sp>
    <dsp:sp modelId="{3D4B2298-C19D-40D1-A754-2A6DE0616DC4}">
      <dsp:nvSpPr>
        <dsp:cNvPr id="0" name=""/>
        <dsp:cNvSpPr/>
      </dsp:nvSpPr>
      <dsp:spPr>
        <a:xfrm>
          <a:off x="3895862" y="141614"/>
          <a:ext cx="1803056" cy="122396"/>
        </a:xfrm>
        <a:prstGeom prst="rect">
          <a:avLst/>
        </a:prstGeom>
        <a:solidFill>
          <a:schemeClr val="accent3">
            <a:shade val="90000"/>
            <a:hueOff val="-326410"/>
            <a:satOff val="-4874"/>
            <a:lumOff val="242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69B99E-1D5D-45E4-959F-FD5B57916412}">
      <dsp:nvSpPr>
        <dsp:cNvPr id="0" name=""/>
        <dsp:cNvSpPr/>
      </dsp:nvSpPr>
      <dsp:spPr>
        <a:xfrm>
          <a:off x="3618174" y="2770"/>
          <a:ext cx="1359963" cy="815978"/>
        </a:xfrm>
        <a:prstGeom prst="roundRect">
          <a:avLst>
            <a:gd name="adj" fmla="val 10000"/>
          </a:avLst>
        </a:prstGeom>
        <a:solidFill>
          <a:schemeClr val="accent3">
            <a:shade val="80000"/>
            <a:hueOff val="-290167"/>
            <a:satOff val="-4679"/>
            <a:lumOff val="235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Supporting the building of self-organizing Systems</a:t>
          </a:r>
        </a:p>
      </dsp:txBody>
      <dsp:txXfrm>
        <a:off x="3642073" y="26669"/>
        <a:ext cx="1312165" cy="768180"/>
      </dsp:txXfrm>
    </dsp:sp>
    <dsp:sp modelId="{668F9E2E-AA21-4158-A95B-F30AB9CE64F4}">
      <dsp:nvSpPr>
        <dsp:cNvPr id="0" name=""/>
        <dsp:cNvSpPr/>
      </dsp:nvSpPr>
      <dsp:spPr>
        <a:xfrm rot="5400000">
          <a:off x="5194627" y="651600"/>
          <a:ext cx="1014277" cy="122396"/>
        </a:xfrm>
        <a:prstGeom prst="rect">
          <a:avLst/>
        </a:prstGeom>
        <a:solidFill>
          <a:schemeClr val="accent3">
            <a:shade val="90000"/>
            <a:hueOff val="-373040"/>
            <a:satOff val="-5570"/>
            <a:lumOff val="276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8473C5-0203-4A9D-90B9-C98D8757E0BA}">
      <dsp:nvSpPr>
        <dsp:cNvPr id="0" name=""/>
        <dsp:cNvSpPr/>
      </dsp:nvSpPr>
      <dsp:spPr>
        <a:xfrm>
          <a:off x="5426925" y="2770"/>
          <a:ext cx="1359963" cy="815978"/>
        </a:xfrm>
        <a:prstGeom prst="roundRect">
          <a:avLst>
            <a:gd name="adj" fmla="val 10000"/>
          </a:avLst>
        </a:prstGeom>
        <a:solidFill>
          <a:schemeClr val="accent3">
            <a:shade val="80000"/>
            <a:hueOff val="-331620"/>
            <a:satOff val="-5348"/>
            <a:lumOff val="269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Supporting event-driven architecture</a:t>
          </a:r>
        </a:p>
      </dsp:txBody>
      <dsp:txXfrm>
        <a:off x="5450824" y="26669"/>
        <a:ext cx="1312165" cy="768180"/>
      </dsp:txXfrm>
    </dsp:sp>
    <dsp:sp modelId="{6CCA2DD2-E6D4-4CB9-82E5-37A4F8FA840E}">
      <dsp:nvSpPr>
        <dsp:cNvPr id="0" name=""/>
        <dsp:cNvSpPr/>
      </dsp:nvSpPr>
      <dsp:spPr>
        <a:xfrm>
          <a:off x="5426925" y="1022743"/>
          <a:ext cx="1359963" cy="815978"/>
        </a:xfrm>
        <a:prstGeom prst="roundRect">
          <a:avLst>
            <a:gd name="adj" fmla="val 10000"/>
          </a:avLst>
        </a:prstGeom>
        <a:solidFill>
          <a:schemeClr val="accent3">
            <a:shade val="80000"/>
            <a:hueOff val="-373072"/>
            <a:satOff val="-6016"/>
            <a:lumOff val="302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Enabling DevOps</a:t>
          </a:r>
        </a:p>
      </dsp:txBody>
      <dsp:txXfrm>
        <a:off x="5450824" y="1046642"/>
        <a:ext cx="1312165" cy="768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9546F-B067-4BB8-819E-AC8BAF5F3EA9}">
      <dsp:nvSpPr>
        <dsp:cNvPr id="0" name=""/>
        <dsp:cNvSpPr/>
      </dsp:nvSpPr>
      <dsp:spPr>
        <a:xfrm>
          <a:off x="1607525" y="1057688"/>
          <a:ext cx="3043237" cy="197810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a:t>Relations with SOA</a:t>
          </a:r>
          <a:endParaRPr lang="en-US" sz="3300" kern="1200"/>
        </a:p>
      </dsp:txBody>
      <dsp:txXfrm>
        <a:off x="1704088" y="1154251"/>
        <a:ext cx="2850111" cy="1784978"/>
      </dsp:txXfrm>
    </dsp:sp>
    <dsp:sp modelId="{4FE46589-5561-4651-B6DB-3D604F28BD05}">
      <dsp:nvSpPr>
        <dsp:cNvPr id="0" name=""/>
        <dsp:cNvSpPr/>
      </dsp:nvSpPr>
      <dsp:spPr>
        <a:xfrm>
          <a:off x="3129144" y="366818"/>
          <a:ext cx="3359844" cy="3359844"/>
        </a:xfrm>
        <a:custGeom>
          <a:avLst/>
          <a:gdLst/>
          <a:ahLst/>
          <a:cxnLst/>
          <a:rect l="0" t="0" r="0" b="0"/>
          <a:pathLst>
            <a:path>
              <a:moveTo>
                <a:pt x="338180" y="669047"/>
              </a:moveTo>
              <a:arcTo wR="1679922" hR="1679922" stAng="13019672" swAng="6360656"/>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C89BBA-0EFE-40A6-86EF-7B7C9D83B53D}">
      <dsp:nvSpPr>
        <dsp:cNvPr id="0" name=""/>
        <dsp:cNvSpPr/>
      </dsp:nvSpPr>
      <dsp:spPr>
        <a:xfrm>
          <a:off x="4967369" y="1057688"/>
          <a:ext cx="3043237" cy="1978104"/>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kern="1200" dirty="0"/>
            <a:t>Relations with Twelve-Factor apps</a:t>
          </a:r>
          <a:endParaRPr lang="en-US" sz="3300" kern="1200" dirty="0"/>
        </a:p>
      </dsp:txBody>
      <dsp:txXfrm>
        <a:off x="5063932" y="1154251"/>
        <a:ext cx="2850111" cy="1784978"/>
      </dsp:txXfrm>
    </dsp:sp>
    <dsp:sp modelId="{6F8A2B33-4C49-4586-9E33-EC617DE89414}">
      <dsp:nvSpPr>
        <dsp:cNvPr id="0" name=""/>
        <dsp:cNvSpPr/>
      </dsp:nvSpPr>
      <dsp:spPr>
        <a:xfrm>
          <a:off x="3129144" y="366818"/>
          <a:ext cx="3359844" cy="3359844"/>
        </a:xfrm>
        <a:custGeom>
          <a:avLst/>
          <a:gdLst/>
          <a:ahLst/>
          <a:cxnLst/>
          <a:rect l="0" t="0" r="0" b="0"/>
          <a:pathLst>
            <a:path>
              <a:moveTo>
                <a:pt x="3021663" y="2690796"/>
              </a:moveTo>
              <a:arcTo wR="1679922" hR="1679922" stAng="2219672" swAng="6360656"/>
            </a:path>
          </a:pathLst>
        </a:custGeom>
        <a:noFill/>
        <a:ln w="12700"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3D65-BB74-4BCD-9B5E-47DA2EF2713A}">
      <dsp:nvSpPr>
        <dsp:cNvPr id="0" name=""/>
        <dsp:cNvSpPr/>
      </dsp:nvSpPr>
      <dsp:spPr>
        <a:xfrm>
          <a:off x="128860" y="1511"/>
          <a:ext cx="1939207" cy="1163524"/>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 single code base</a:t>
          </a:r>
          <a:endParaRPr lang="en-US" sz="1900" kern="1200"/>
        </a:p>
      </dsp:txBody>
      <dsp:txXfrm>
        <a:off x="128860" y="1511"/>
        <a:ext cx="1939207" cy="1163524"/>
      </dsp:txXfrm>
    </dsp:sp>
    <dsp:sp modelId="{4671F1A8-95EF-4A7B-B366-FD2DB639846E}">
      <dsp:nvSpPr>
        <dsp:cNvPr id="0" name=""/>
        <dsp:cNvSpPr/>
      </dsp:nvSpPr>
      <dsp:spPr>
        <a:xfrm>
          <a:off x="2261988" y="1511"/>
          <a:ext cx="1939207" cy="1163524"/>
        </a:xfrm>
        <a:prstGeom prst="rect">
          <a:avLst/>
        </a:prstGeom>
        <a:gradFill rotWithShape="0">
          <a:gsLst>
            <a:gs pos="0">
              <a:schemeClr val="accent2">
                <a:hueOff val="-269481"/>
                <a:satOff val="1291"/>
                <a:lumOff val="1194"/>
                <a:alphaOff val="0"/>
                <a:tint val="96000"/>
                <a:lumMod val="100000"/>
              </a:schemeClr>
            </a:gs>
            <a:gs pos="78000">
              <a:schemeClr val="accent2">
                <a:hueOff val="-269481"/>
                <a:satOff val="1291"/>
                <a:lumOff val="119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Bundling dependencies</a:t>
          </a:r>
          <a:endParaRPr lang="en-US" sz="1900" kern="1200"/>
        </a:p>
      </dsp:txBody>
      <dsp:txXfrm>
        <a:off x="2261988" y="1511"/>
        <a:ext cx="1939207" cy="1163524"/>
      </dsp:txXfrm>
    </dsp:sp>
    <dsp:sp modelId="{6F23792D-3CCA-4BD5-8981-9FBC4C5837A0}">
      <dsp:nvSpPr>
        <dsp:cNvPr id="0" name=""/>
        <dsp:cNvSpPr/>
      </dsp:nvSpPr>
      <dsp:spPr>
        <a:xfrm>
          <a:off x="4395116" y="1511"/>
          <a:ext cx="1939207" cy="1163524"/>
        </a:xfrm>
        <a:prstGeom prst="rect">
          <a:avLst/>
        </a:prstGeom>
        <a:gradFill rotWithShape="0">
          <a:gsLst>
            <a:gs pos="0">
              <a:schemeClr val="accent2">
                <a:hueOff val="-538961"/>
                <a:satOff val="2582"/>
                <a:lumOff val="2389"/>
                <a:alphaOff val="0"/>
                <a:tint val="96000"/>
                <a:lumMod val="100000"/>
              </a:schemeClr>
            </a:gs>
            <a:gs pos="78000">
              <a:schemeClr val="accent2">
                <a:hueOff val="-538961"/>
                <a:satOff val="2582"/>
                <a:lumOff val="238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Externalizing configurations</a:t>
          </a:r>
          <a:endParaRPr lang="en-US" sz="1900" kern="1200"/>
        </a:p>
      </dsp:txBody>
      <dsp:txXfrm>
        <a:off x="4395116" y="1511"/>
        <a:ext cx="1939207" cy="1163524"/>
      </dsp:txXfrm>
    </dsp:sp>
    <dsp:sp modelId="{2F43D7EF-CB83-4580-8F65-CB0F867D51F9}">
      <dsp:nvSpPr>
        <dsp:cNvPr id="0" name=""/>
        <dsp:cNvSpPr/>
      </dsp:nvSpPr>
      <dsp:spPr>
        <a:xfrm>
          <a:off x="6528244" y="1511"/>
          <a:ext cx="1939207" cy="1163524"/>
        </a:xfrm>
        <a:prstGeom prst="rect">
          <a:avLst/>
        </a:prstGeom>
        <a:gradFill rotWithShape="0">
          <a:gsLst>
            <a:gs pos="0">
              <a:schemeClr val="accent2">
                <a:hueOff val="-808442"/>
                <a:satOff val="3873"/>
                <a:lumOff val="3583"/>
                <a:alphaOff val="0"/>
                <a:tint val="96000"/>
                <a:lumMod val="100000"/>
              </a:schemeClr>
            </a:gs>
            <a:gs pos="78000">
              <a:schemeClr val="accent2">
                <a:hueOff val="-808442"/>
                <a:satOff val="3873"/>
                <a:lumOff val="358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Backing services are addressable</a:t>
          </a:r>
          <a:endParaRPr lang="en-US" sz="1900" kern="1200"/>
        </a:p>
      </dsp:txBody>
      <dsp:txXfrm>
        <a:off x="6528244" y="1511"/>
        <a:ext cx="1939207" cy="1163524"/>
      </dsp:txXfrm>
    </dsp:sp>
    <dsp:sp modelId="{4C003E01-179A-49C6-A6F1-ABFAF8FDBDF2}">
      <dsp:nvSpPr>
        <dsp:cNvPr id="0" name=""/>
        <dsp:cNvSpPr/>
      </dsp:nvSpPr>
      <dsp:spPr>
        <a:xfrm>
          <a:off x="128860" y="1358956"/>
          <a:ext cx="1939207" cy="1163524"/>
        </a:xfrm>
        <a:prstGeom prst="rect">
          <a:avLst/>
        </a:prstGeom>
        <a:gradFill rotWithShape="0">
          <a:gsLst>
            <a:gs pos="0">
              <a:schemeClr val="accent2">
                <a:hueOff val="-1077922"/>
                <a:satOff val="5164"/>
                <a:lumOff val="4777"/>
                <a:alphaOff val="0"/>
                <a:tint val="96000"/>
                <a:lumMod val="100000"/>
              </a:schemeClr>
            </a:gs>
            <a:gs pos="78000">
              <a:schemeClr val="accent2">
                <a:hueOff val="-1077922"/>
                <a:satOff val="5164"/>
                <a:lumOff val="47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Isolation between build, release, and run</a:t>
          </a:r>
          <a:endParaRPr lang="en-US" sz="1900" kern="1200"/>
        </a:p>
      </dsp:txBody>
      <dsp:txXfrm>
        <a:off x="128860" y="1358956"/>
        <a:ext cx="1939207" cy="1163524"/>
      </dsp:txXfrm>
    </dsp:sp>
    <dsp:sp modelId="{282470AD-097E-4273-B451-427BDFCAE60E}">
      <dsp:nvSpPr>
        <dsp:cNvPr id="0" name=""/>
        <dsp:cNvSpPr/>
      </dsp:nvSpPr>
      <dsp:spPr>
        <a:xfrm>
          <a:off x="2261988" y="1358956"/>
          <a:ext cx="1939207" cy="1163524"/>
        </a:xfrm>
        <a:prstGeom prst="rect">
          <a:avLst/>
        </a:prstGeom>
        <a:gradFill rotWithShape="0">
          <a:gsLst>
            <a:gs pos="0">
              <a:schemeClr val="accent2">
                <a:hueOff val="-1347403"/>
                <a:satOff val="6455"/>
                <a:lumOff val="5971"/>
                <a:alphaOff val="0"/>
                <a:tint val="96000"/>
                <a:lumMod val="100000"/>
              </a:schemeClr>
            </a:gs>
            <a:gs pos="78000">
              <a:schemeClr val="accent2">
                <a:hueOff val="-1347403"/>
                <a:satOff val="6455"/>
                <a:lumOff val="59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Stateless, shared nothing processes</a:t>
          </a:r>
          <a:endParaRPr lang="en-US" sz="1900" kern="1200"/>
        </a:p>
      </dsp:txBody>
      <dsp:txXfrm>
        <a:off x="2261988" y="1358956"/>
        <a:ext cx="1939207" cy="1163524"/>
      </dsp:txXfrm>
    </dsp:sp>
    <dsp:sp modelId="{30E312B0-178C-4472-A3AB-70746B09B52E}">
      <dsp:nvSpPr>
        <dsp:cNvPr id="0" name=""/>
        <dsp:cNvSpPr/>
      </dsp:nvSpPr>
      <dsp:spPr>
        <a:xfrm>
          <a:off x="4395116" y="1358956"/>
          <a:ext cx="1939207" cy="1163524"/>
        </a:xfrm>
        <a:prstGeom prst="rect">
          <a:avLst/>
        </a:prstGeom>
        <a:gradFill rotWithShape="0">
          <a:gsLst>
            <a:gs pos="0">
              <a:schemeClr val="accent2">
                <a:hueOff val="-1616883"/>
                <a:satOff val="7745"/>
                <a:lumOff val="7166"/>
                <a:alphaOff val="0"/>
                <a:tint val="96000"/>
                <a:lumMod val="100000"/>
              </a:schemeClr>
            </a:gs>
            <a:gs pos="78000">
              <a:schemeClr val="accent2">
                <a:hueOff val="-1616883"/>
                <a:satOff val="7745"/>
                <a:lumOff val="716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Exposing services through port bindings</a:t>
          </a:r>
          <a:endParaRPr lang="en-US" sz="1900" kern="1200"/>
        </a:p>
      </dsp:txBody>
      <dsp:txXfrm>
        <a:off x="4395116" y="1358956"/>
        <a:ext cx="1939207" cy="1163524"/>
      </dsp:txXfrm>
    </dsp:sp>
    <dsp:sp modelId="{F096C338-A33B-4374-BC42-D867FC5FE054}">
      <dsp:nvSpPr>
        <dsp:cNvPr id="0" name=""/>
        <dsp:cNvSpPr/>
      </dsp:nvSpPr>
      <dsp:spPr>
        <a:xfrm>
          <a:off x="6528244" y="1358956"/>
          <a:ext cx="1939207" cy="1163524"/>
        </a:xfrm>
        <a:prstGeom prst="rect">
          <a:avLst/>
        </a:prstGeom>
        <a:gradFill rotWithShape="0">
          <a:gsLst>
            <a:gs pos="0">
              <a:schemeClr val="accent2">
                <a:hueOff val="-1886364"/>
                <a:satOff val="9036"/>
                <a:lumOff val="8360"/>
                <a:alphaOff val="0"/>
                <a:tint val="96000"/>
                <a:lumMod val="100000"/>
              </a:schemeClr>
            </a:gs>
            <a:gs pos="78000">
              <a:schemeClr val="accent2">
                <a:hueOff val="-1886364"/>
                <a:satOff val="9036"/>
                <a:lumOff val="83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Concurrency to scale out</a:t>
          </a:r>
          <a:endParaRPr lang="en-US" sz="1900" kern="1200"/>
        </a:p>
      </dsp:txBody>
      <dsp:txXfrm>
        <a:off x="6528244" y="1358956"/>
        <a:ext cx="1939207" cy="1163524"/>
      </dsp:txXfrm>
    </dsp:sp>
    <dsp:sp modelId="{3096242D-5A5E-4912-848B-33EB9BD99605}">
      <dsp:nvSpPr>
        <dsp:cNvPr id="0" name=""/>
        <dsp:cNvSpPr/>
      </dsp:nvSpPr>
      <dsp:spPr>
        <a:xfrm>
          <a:off x="128860" y="2716401"/>
          <a:ext cx="1939207" cy="1163524"/>
        </a:xfrm>
        <a:prstGeom prst="rect">
          <a:avLst/>
        </a:prstGeom>
        <a:gradFill rotWithShape="0">
          <a:gsLst>
            <a:gs pos="0">
              <a:schemeClr val="accent2">
                <a:hueOff val="-2155844"/>
                <a:satOff val="10327"/>
                <a:lumOff val="9554"/>
                <a:alphaOff val="0"/>
                <a:tint val="96000"/>
                <a:lumMod val="100000"/>
              </a:schemeClr>
            </a:gs>
            <a:gs pos="78000">
              <a:schemeClr val="accent2">
                <a:hueOff val="-2155844"/>
                <a:satOff val="10327"/>
                <a:lumOff val="955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Disposability with minimal overhead</a:t>
          </a:r>
          <a:endParaRPr lang="en-US" sz="1900" kern="1200"/>
        </a:p>
      </dsp:txBody>
      <dsp:txXfrm>
        <a:off x="128860" y="2716401"/>
        <a:ext cx="1939207" cy="1163524"/>
      </dsp:txXfrm>
    </dsp:sp>
    <dsp:sp modelId="{E07C14DE-EC7A-4B45-A409-7C92E1729EE6}">
      <dsp:nvSpPr>
        <dsp:cNvPr id="0" name=""/>
        <dsp:cNvSpPr/>
      </dsp:nvSpPr>
      <dsp:spPr>
        <a:xfrm>
          <a:off x="2261988" y="2716401"/>
          <a:ext cx="1939207" cy="1163524"/>
        </a:xfrm>
        <a:prstGeom prst="rect">
          <a:avLst/>
        </a:prstGeom>
        <a:gradFill rotWithShape="0">
          <a:gsLst>
            <a:gs pos="0">
              <a:schemeClr val="accent2">
                <a:hueOff val="-2425325"/>
                <a:satOff val="11618"/>
                <a:lumOff val="10748"/>
                <a:alphaOff val="0"/>
                <a:tint val="96000"/>
                <a:lumMod val="100000"/>
              </a:schemeClr>
            </a:gs>
            <a:gs pos="78000">
              <a:schemeClr val="accent2">
                <a:hueOff val="-2425325"/>
                <a:satOff val="11618"/>
                <a:lumOff val="107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Development and production parity</a:t>
          </a:r>
          <a:endParaRPr lang="en-US" sz="1900" kern="1200"/>
        </a:p>
      </dsp:txBody>
      <dsp:txXfrm>
        <a:off x="2261988" y="2716401"/>
        <a:ext cx="1939207" cy="1163524"/>
      </dsp:txXfrm>
    </dsp:sp>
    <dsp:sp modelId="{67D9B466-07CB-4490-A21C-DC54C7B51165}">
      <dsp:nvSpPr>
        <dsp:cNvPr id="0" name=""/>
        <dsp:cNvSpPr/>
      </dsp:nvSpPr>
      <dsp:spPr>
        <a:xfrm>
          <a:off x="4395116" y="2716401"/>
          <a:ext cx="1939207" cy="1163524"/>
        </a:xfrm>
        <a:prstGeom prst="rect">
          <a:avLst/>
        </a:prstGeom>
        <a:gradFill rotWithShape="0">
          <a:gsLst>
            <a:gs pos="0">
              <a:schemeClr val="accent2">
                <a:hueOff val="-2694806"/>
                <a:satOff val="12909"/>
                <a:lumOff val="11943"/>
                <a:alphaOff val="0"/>
                <a:tint val="96000"/>
                <a:lumMod val="100000"/>
              </a:schemeClr>
            </a:gs>
            <a:gs pos="78000">
              <a:schemeClr val="accent2">
                <a:hueOff val="-2694806"/>
                <a:satOff val="12909"/>
                <a:lumOff val="1194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Externalizing logs</a:t>
          </a:r>
          <a:endParaRPr lang="en-US" sz="1900" kern="1200"/>
        </a:p>
      </dsp:txBody>
      <dsp:txXfrm>
        <a:off x="4395116" y="2716401"/>
        <a:ext cx="1939207" cy="1163524"/>
      </dsp:txXfrm>
    </dsp:sp>
    <dsp:sp modelId="{F7AE41F6-8299-4198-9587-E23CD57E0635}">
      <dsp:nvSpPr>
        <dsp:cNvPr id="0" name=""/>
        <dsp:cNvSpPr/>
      </dsp:nvSpPr>
      <dsp:spPr>
        <a:xfrm>
          <a:off x="6528244" y="2716401"/>
          <a:ext cx="1939207" cy="1163524"/>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Package admin processes</a:t>
          </a:r>
          <a:endParaRPr lang="en-US" sz="1900" kern="1200"/>
        </a:p>
      </dsp:txBody>
      <dsp:txXfrm>
        <a:off x="6528244" y="2716401"/>
        <a:ext cx="1939207" cy="11635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146D7-B499-43DF-BC6E-ECE5D280CB94}">
      <dsp:nvSpPr>
        <dsp:cNvPr id="0" name=""/>
        <dsp:cNvSpPr/>
      </dsp:nvSpPr>
      <dsp:spPr>
        <a:xfrm>
          <a:off x="0" y="119055"/>
          <a:ext cx="6628804" cy="1148647"/>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build stage refers to compiling and producing binaries by including all the assets required.</a:t>
          </a:r>
        </a:p>
      </dsp:txBody>
      <dsp:txXfrm>
        <a:off x="56072" y="175127"/>
        <a:ext cx="6516660" cy="1036503"/>
      </dsp:txXfrm>
    </dsp:sp>
    <dsp:sp modelId="{8E1DF0F0-6A86-4D97-A6F6-EA938912F8BC}">
      <dsp:nvSpPr>
        <dsp:cNvPr id="0" name=""/>
        <dsp:cNvSpPr/>
      </dsp:nvSpPr>
      <dsp:spPr>
        <a:xfrm>
          <a:off x="0" y="1316662"/>
          <a:ext cx="6628804" cy="1148647"/>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release stage refers to combining binaries with environment specific configuration parameters</a:t>
          </a:r>
        </a:p>
      </dsp:txBody>
      <dsp:txXfrm>
        <a:off x="56072" y="1372734"/>
        <a:ext cx="6516660" cy="1036503"/>
      </dsp:txXfrm>
    </dsp:sp>
    <dsp:sp modelId="{C6A76FE0-4EFC-494C-ACEE-BE6913F8CE05}">
      <dsp:nvSpPr>
        <dsp:cNvPr id="0" name=""/>
        <dsp:cNvSpPr/>
      </dsp:nvSpPr>
      <dsp:spPr>
        <a:xfrm>
          <a:off x="0" y="2514270"/>
          <a:ext cx="6628804" cy="1148647"/>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run stage refers to running application on a specific execution environment.</a:t>
          </a:r>
        </a:p>
      </dsp:txBody>
      <dsp:txXfrm>
        <a:off x="56072" y="2570342"/>
        <a:ext cx="6516660" cy="1036503"/>
      </dsp:txXfrm>
    </dsp:sp>
    <dsp:sp modelId="{2808AD9F-9727-4DF2-9F73-2C593A1F525F}">
      <dsp:nvSpPr>
        <dsp:cNvPr id="0" name=""/>
        <dsp:cNvSpPr/>
      </dsp:nvSpPr>
      <dsp:spPr>
        <a:xfrm>
          <a:off x="0" y="3711878"/>
          <a:ext cx="6628804" cy="1148647"/>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pipeline is unidirectional, so it is not possible to propagate changes from the run stages back to the build stage. Essentially, it also means that it is not recommended to do specific builds for production; rather, it has to go through the pipeline.</a:t>
          </a:r>
        </a:p>
      </dsp:txBody>
      <dsp:txXfrm>
        <a:off x="56072" y="3767950"/>
        <a:ext cx="6516660" cy="1036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D6D05-DC50-461E-8F4A-37C633155B09}">
      <dsp:nvSpPr>
        <dsp:cNvPr id="0" name=""/>
        <dsp:cNvSpPr/>
      </dsp:nvSpPr>
      <dsp:spPr>
        <a:xfrm>
          <a:off x="497160" y="0"/>
          <a:ext cx="5634483" cy="497958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5D274E7-254A-44B1-818C-BF1783BD4644}">
      <dsp:nvSpPr>
        <dsp:cNvPr id="0" name=""/>
        <dsp:cNvSpPr/>
      </dsp:nvSpPr>
      <dsp:spPr>
        <a:xfrm>
          <a:off x="224628" y="1493874"/>
          <a:ext cx="1988641" cy="1991832"/>
        </a:xfrm>
        <a:prstGeom prst="roundRect">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microservices, the build will create executable JAR files, including the service runtime such as an HTTP listener. </a:t>
          </a:r>
        </a:p>
      </dsp:txBody>
      <dsp:txXfrm>
        <a:off x="321705" y="1590951"/>
        <a:ext cx="1794487" cy="1797678"/>
      </dsp:txXfrm>
    </dsp:sp>
    <dsp:sp modelId="{0018965C-5B0B-4185-A300-A54D734251AE}">
      <dsp:nvSpPr>
        <dsp:cNvPr id="0" name=""/>
        <dsp:cNvSpPr/>
      </dsp:nvSpPr>
      <dsp:spPr>
        <a:xfrm>
          <a:off x="2320081" y="1493874"/>
          <a:ext cx="1988641" cy="1991832"/>
        </a:xfrm>
        <a:prstGeom prst="roundRect">
          <a:avLst/>
        </a:prstGeom>
        <a:gradFill rotWithShape="0">
          <a:gsLst>
            <a:gs pos="0">
              <a:schemeClr val="accent2">
                <a:hueOff val="-1482143"/>
                <a:satOff val="7100"/>
                <a:lumOff val="6569"/>
                <a:alphaOff val="0"/>
                <a:tint val="65000"/>
                <a:lumMod val="110000"/>
              </a:schemeClr>
            </a:gs>
            <a:gs pos="88000">
              <a:schemeClr val="accent2">
                <a:hueOff val="-1482143"/>
                <a:satOff val="7100"/>
                <a:lumOff val="656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During the release phase, these executables will be combined with release configurations such as production URLs and so on and create a release version, most probably as a container similar to Docker. </a:t>
          </a:r>
        </a:p>
      </dsp:txBody>
      <dsp:txXfrm>
        <a:off x="2417158" y="1590951"/>
        <a:ext cx="1794487" cy="1797678"/>
      </dsp:txXfrm>
    </dsp:sp>
    <dsp:sp modelId="{FDAA5121-5835-4980-A4BB-FBAB242B8AF1}">
      <dsp:nvSpPr>
        <dsp:cNvPr id="0" name=""/>
        <dsp:cNvSpPr/>
      </dsp:nvSpPr>
      <dsp:spPr>
        <a:xfrm>
          <a:off x="4415534" y="1493874"/>
          <a:ext cx="1988641" cy="1991832"/>
        </a:xfrm>
        <a:prstGeom prst="roundRect">
          <a:avLst/>
        </a:prstGeom>
        <a:gradFill rotWithShape="0">
          <a:gsLst>
            <a:gs pos="0">
              <a:schemeClr val="accent2">
                <a:hueOff val="-2964286"/>
                <a:satOff val="14200"/>
                <a:lumOff val="13137"/>
                <a:alphaOff val="0"/>
                <a:tint val="65000"/>
                <a:lumMod val="110000"/>
              </a:schemeClr>
            </a:gs>
            <a:gs pos="88000">
              <a:schemeClr val="accent2">
                <a:hueOff val="-2964286"/>
                <a:satOff val="14200"/>
                <a:lumOff val="1313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the run stage, these containers will be deployed on production via a container scheduler.</a:t>
          </a:r>
        </a:p>
      </dsp:txBody>
      <dsp:txXfrm>
        <a:off x="4512611" y="1590951"/>
        <a:ext cx="1794487" cy="17976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6D815-8671-41EE-9FCE-328CBADF98F0}">
      <dsp:nvSpPr>
        <dsp:cNvPr id="0" name=""/>
        <dsp:cNvSpPr/>
      </dsp:nvSpPr>
      <dsp:spPr>
        <a:xfrm>
          <a:off x="1294" y="652051"/>
          <a:ext cx="2760922" cy="3675478"/>
        </a:xfrm>
        <a:prstGeom prst="roundRect">
          <a:avLst>
            <a:gd name="adj" fmla="val 10000"/>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the organization's policies are forced to use centrally managed heavyweight components such as ESB to host a business logic or if the organization has any other policies that hinder the fundamental principles of microservices, then microservices are not the right solution unless the organizational process is relaxed.</a:t>
          </a:r>
        </a:p>
      </dsp:txBody>
      <dsp:txXfrm>
        <a:off x="82159" y="732916"/>
        <a:ext cx="2599192" cy="3513748"/>
      </dsp:txXfrm>
    </dsp:sp>
    <dsp:sp modelId="{A8C9F939-78E2-4830-AA9D-ABE8E1C77F99}">
      <dsp:nvSpPr>
        <dsp:cNvPr id="0" name=""/>
        <dsp:cNvSpPr/>
      </dsp:nvSpPr>
      <dsp:spPr>
        <a:xfrm>
          <a:off x="3038309" y="2147436"/>
          <a:ext cx="585315" cy="684708"/>
        </a:xfrm>
        <a:prstGeom prst="rightArrow">
          <a:avLst>
            <a:gd name="adj1" fmla="val 60000"/>
            <a:gd name="adj2" fmla="val 50000"/>
          </a:avLst>
        </a:prstGeom>
        <a:gradFill rotWithShape="0">
          <a:gsLst>
            <a:gs pos="0">
              <a:schemeClr val="accent2">
                <a:tint val="60000"/>
                <a:hueOff val="0"/>
                <a:satOff val="0"/>
                <a:lumOff val="0"/>
                <a:alphaOff val="0"/>
                <a:tint val="65000"/>
                <a:lumMod val="110000"/>
              </a:schemeClr>
            </a:gs>
            <a:gs pos="88000">
              <a:schemeClr val="accent2">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38309" y="2284378"/>
        <a:ext cx="409721" cy="410824"/>
      </dsp:txXfrm>
    </dsp:sp>
    <dsp:sp modelId="{076908DA-96DA-402E-8787-68D90EE6D64A}">
      <dsp:nvSpPr>
        <dsp:cNvPr id="0" name=""/>
        <dsp:cNvSpPr/>
      </dsp:nvSpPr>
      <dsp:spPr>
        <a:xfrm>
          <a:off x="3866586" y="652051"/>
          <a:ext cx="2760922" cy="3675478"/>
        </a:xfrm>
        <a:prstGeom prst="roundRect">
          <a:avLst>
            <a:gd name="adj" fmla="val 10000"/>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the organization's culture, processes, and so on are based on the traditional waterfall delivery model, lengthy release cycles, matrix teams, manual deployments and cumbersome release processes, no infrastructure provisioning, and so on, then microservices may not be the right fit.</a:t>
          </a:r>
        </a:p>
      </dsp:txBody>
      <dsp:txXfrm>
        <a:off x="3947451" y="732916"/>
        <a:ext cx="2599192" cy="351374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066D7-9D08-44C1-9CB8-516FADEB6F3A}" type="datetimeFigureOut">
              <a:rPr lang="en-US" smtClean="0"/>
              <a:t>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2B5DB-460D-4A0F-B4F7-AF2B0E1E709D}" type="slidenum">
              <a:rPr lang="en-US" smtClean="0"/>
              <a:t>‹#›</a:t>
            </a:fld>
            <a:endParaRPr lang="en-US"/>
          </a:p>
        </p:txBody>
      </p:sp>
    </p:spTree>
    <p:extLst>
      <p:ext uri="{BB962C8B-B14F-4D97-AF65-F5344CB8AC3E}">
        <p14:creationId xmlns:p14="http://schemas.microsoft.com/office/powerpoint/2010/main" val="36112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Pass the response through new functions.</a:t>
            </a:r>
          </a:p>
          <a:p>
            <a:r>
              <a:rPr lang="en-US" dirty="0"/>
              <a:t>B) Modify core legacy system to call out these functions as part of the processing.</a:t>
            </a:r>
          </a:p>
          <a:p>
            <a:endParaRPr lang="en-US" dirty="0"/>
          </a:p>
          <a:p>
            <a:r>
              <a:rPr lang="en-US" dirty="0"/>
              <a:t>These functions are typically written as microservices.</a:t>
            </a: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a:t>
            </a:fld>
            <a:endParaRPr lang="en-US"/>
          </a:p>
        </p:txBody>
      </p:sp>
    </p:spTree>
    <p:extLst>
      <p:ext uri="{BB962C8B-B14F-4D97-AF65-F5344CB8AC3E}">
        <p14:creationId xmlns:p14="http://schemas.microsoft.com/office/powerpoint/2010/main" val="1783600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typical SOA implementation.</a:t>
            </a:r>
          </a:p>
          <a:p>
            <a:r>
              <a:rPr lang="en-US" sz="1200" b="0" i="0" u="none" strike="noStrike" kern="1200" baseline="0" dirty="0">
                <a:solidFill>
                  <a:schemeClr val="tx1"/>
                </a:solidFill>
                <a:latin typeface="+mn-lt"/>
                <a:ea typeface="+mn-ea"/>
                <a:cs typeface="+mn-cs"/>
              </a:rPr>
              <a:t>Shopping logic is fully implemented in ESB by orchestrating different services exposed by Customer, Order, and Product</a:t>
            </a:r>
          </a:p>
          <a:p>
            <a:r>
              <a:rPr lang="en-US" sz="1200" b="0" i="0" u="none" strike="noStrike" kern="1200" baseline="0" dirty="0">
                <a:solidFill>
                  <a:schemeClr val="tx1"/>
                </a:solidFill>
                <a:latin typeface="+mn-lt"/>
                <a:ea typeface="+mn-ea"/>
                <a:cs typeface="+mn-cs"/>
              </a:rPr>
              <a:t>SOA implementations heavily relay on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static registry </a:t>
            </a:r>
            <a:r>
              <a:rPr lang="en-US" sz="1200" b="0" i="0" u="none" strike="noStrike" kern="1200" baseline="0" dirty="0">
                <a:solidFill>
                  <a:schemeClr val="tx1"/>
                </a:solidFill>
                <a:latin typeface="+mn-lt"/>
                <a:ea typeface="+mn-ea"/>
                <a:cs typeface="+mn-cs"/>
              </a:rPr>
              <a:t>and repository configurations to manage services and other artifacts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microservices approach, on the other hand, Shopping itself will run as a separate microservice, which interacts with Customer, Product, and Order in a fairly decoupled way.</a:t>
            </a:r>
          </a:p>
          <a:p>
            <a:r>
              <a:rPr lang="en-US" sz="1200" b="0" i="0" u="none" strike="noStrike" kern="1200" baseline="0" dirty="0">
                <a:solidFill>
                  <a:schemeClr val="tx1"/>
                </a:solidFill>
                <a:latin typeface="+mn-lt"/>
                <a:ea typeface="+mn-ea"/>
                <a:cs typeface="+mn-cs"/>
              </a:rPr>
              <a:t>Microservices bring a more dynamic nature into this.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Hence, a static governance approach is seen as an overhead in maintaining up-to-date information</a:t>
            </a:r>
            <a:r>
              <a:rPr lang="en-US" sz="1200" b="0" i="0" u="none" strike="noStrike" kern="1200" baseline="0" dirty="0">
                <a:solidFill>
                  <a:schemeClr val="tx1"/>
                </a:solidFill>
                <a:latin typeface="+mn-lt"/>
                <a:ea typeface="+mn-ea"/>
                <a:cs typeface="+mn-cs"/>
              </a:rPr>
              <a:t>. This is why most of the microservices implementations use automated mechanisms to build registry information dynamically from the runtime topologies.</a:t>
            </a: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27</a:t>
            </a:fld>
            <a:endParaRPr lang="en-US"/>
          </a:p>
        </p:txBody>
      </p:sp>
    </p:spTree>
    <p:extLst>
      <p:ext uri="{BB962C8B-B14F-4D97-AF65-F5344CB8AC3E}">
        <p14:creationId xmlns:p14="http://schemas.microsoft.com/office/powerpoint/2010/main" val="131829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antifragility concept is introduced by Nassim Nicholas </a:t>
            </a:r>
            <a:r>
              <a:rPr lang="en-US" sz="1200" b="0" i="0" u="none" strike="noStrike" kern="1200" baseline="0" dirty="0" err="1">
                <a:solidFill>
                  <a:schemeClr val="tx1"/>
                </a:solidFill>
                <a:latin typeface="+mn-lt"/>
                <a:ea typeface="+mn-ea"/>
                <a:cs typeface="+mn-cs"/>
              </a:rPr>
              <a:t>Taleb</a:t>
            </a:r>
            <a:r>
              <a:rPr lang="en-US" sz="1200" b="0" i="0" u="none" strike="noStrike" kern="1200" baseline="0" dirty="0">
                <a:solidFill>
                  <a:schemeClr val="tx1"/>
                </a:solidFill>
                <a:latin typeface="+mn-lt"/>
                <a:ea typeface="+mn-ea"/>
                <a:cs typeface="+mn-cs"/>
              </a:rPr>
              <a:t> in his book </a:t>
            </a:r>
            <a:r>
              <a:rPr lang="en-US" sz="1200" b="0" i="1" u="none" strike="noStrike" kern="1200" baseline="0" dirty="0">
                <a:solidFill>
                  <a:schemeClr val="tx1"/>
                </a:solidFill>
                <a:latin typeface="+mn-lt"/>
                <a:ea typeface="+mn-ea"/>
                <a:cs typeface="+mn-cs"/>
              </a:rPr>
              <a:t>Antifragile: Things That Gain from Disorder</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28</a:t>
            </a:fld>
            <a:endParaRPr lang="en-US"/>
          </a:p>
        </p:txBody>
      </p:sp>
    </p:spTree>
    <p:extLst>
      <p:ext uri="{BB962C8B-B14F-4D97-AF65-F5344CB8AC3E}">
        <p14:creationId xmlns:p14="http://schemas.microsoft.com/office/powerpoint/2010/main" val="413174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antifragility concept is introduced by Nassim Nicholas </a:t>
            </a:r>
            <a:r>
              <a:rPr lang="en-US" sz="1200" b="0" i="0" u="none" strike="noStrike" kern="1200" baseline="0" dirty="0" err="1">
                <a:solidFill>
                  <a:schemeClr val="tx1"/>
                </a:solidFill>
                <a:latin typeface="+mn-lt"/>
                <a:ea typeface="+mn-ea"/>
                <a:cs typeface="+mn-cs"/>
              </a:rPr>
              <a:t>Taleb</a:t>
            </a:r>
            <a:r>
              <a:rPr lang="en-US" sz="1200" b="0" i="0" u="none" strike="noStrike" kern="1200" baseline="0" dirty="0">
                <a:solidFill>
                  <a:schemeClr val="tx1"/>
                </a:solidFill>
                <a:latin typeface="+mn-lt"/>
                <a:ea typeface="+mn-ea"/>
                <a:cs typeface="+mn-cs"/>
              </a:rPr>
              <a:t> in his book </a:t>
            </a:r>
            <a:r>
              <a:rPr lang="en-US" sz="1200" b="0" i="1" u="none" strike="noStrike" kern="1200" baseline="0" dirty="0">
                <a:solidFill>
                  <a:schemeClr val="tx1"/>
                </a:solidFill>
                <a:latin typeface="+mn-lt"/>
                <a:ea typeface="+mn-ea"/>
                <a:cs typeface="+mn-cs"/>
              </a:rPr>
              <a:t>Antifragile: Things That Gain from Disorder</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29</a:t>
            </a:fld>
            <a:endParaRPr lang="en-US"/>
          </a:p>
        </p:txBody>
      </p:sp>
    </p:spTree>
    <p:extLst>
      <p:ext uri="{BB962C8B-B14F-4D97-AF65-F5344CB8AC3E}">
        <p14:creationId xmlns:p14="http://schemas.microsoft.com/office/powerpoint/2010/main" val="3638676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antifragility concept is introduced by Nassim Nicholas </a:t>
            </a:r>
            <a:r>
              <a:rPr lang="en-US" sz="1200" b="0" i="0" u="none" strike="noStrike" kern="1200" baseline="0" dirty="0" err="1">
                <a:solidFill>
                  <a:schemeClr val="tx1"/>
                </a:solidFill>
                <a:latin typeface="+mn-lt"/>
                <a:ea typeface="+mn-ea"/>
                <a:cs typeface="+mn-cs"/>
              </a:rPr>
              <a:t>Taleb</a:t>
            </a:r>
            <a:r>
              <a:rPr lang="en-US" sz="1200" b="0" i="0" u="none" strike="noStrike" kern="1200" baseline="0" dirty="0">
                <a:solidFill>
                  <a:schemeClr val="tx1"/>
                </a:solidFill>
                <a:latin typeface="+mn-lt"/>
                <a:ea typeface="+mn-ea"/>
                <a:cs typeface="+mn-cs"/>
              </a:rPr>
              <a:t> in his book </a:t>
            </a:r>
            <a:r>
              <a:rPr lang="en-US" sz="1200" b="0" i="1" u="none" strike="noStrike" kern="1200" baseline="0" dirty="0">
                <a:solidFill>
                  <a:schemeClr val="tx1"/>
                </a:solidFill>
                <a:latin typeface="+mn-lt"/>
                <a:ea typeface="+mn-ea"/>
                <a:cs typeface="+mn-cs"/>
              </a:rPr>
              <a:t>Antifragile: Things That Gain from Disorder</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30</a:t>
            </a:fld>
            <a:endParaRPr lang="en-US"/>
          </a:p>
        </p:txBody>
      </p:sp>
    </p:spTree>
    <p:extLst>
      <p:ext uri="{BB962C8B-B14F-4D97-AF65-F5344CB8AC3E}">
        <p14:creationId xmlns:p14="http://schemas.microsoft.com/office/powerpoint/2010/main" val="91792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Fly By Points collects points that are accumulated when a customer books a hotel, flight, or car through the online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customer logs in to the Fly By Points website, he/she is able to see the points accumulated, personalized offers that can be availed of by redeeming the points, and upcoming trips if any.</a:t>
            </a: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31</a:t>
            </a:fld>
            <a:endParaRPr lang="en-US"/>
          </a:p>
        </p:txBody>
      </p:sp>
    </p:spTree>
    <p:extLst>
      <p:ext uri="{BB962C8B-B14F-4D97-AF65-F5344CB8AC3E}">
        <p14:creationId xmlns:p14="http://schemas.microsoft.com/office/powerpoint/2010/main" val="26970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holiday portal's architecture is web-based and modular, with a clear separation between layers</a:t>
            </a:r>
          </a:p>
          <a:p>
            <a:r>
              <a:rPr lang="en-US" sz="1200" b="0" i="0" u="none" strike="noStrike" kern="1200" baseline="0" dirty="0">
                <a:solidFill>
                  <a:schemeClr val="tx1"/>
                </a:solidFill>
                <a:latin typeface="+mn-lt"/>
                <a:ea typeface="+mn-ea"/>
                <a:cs typeface="+mn-cs"/>
              </a:rPr>
              <a:t>The holiday portal is also deployed as a single WAR file on a web server such as Tomcat</a:t>
            </a:r>
          </a:p>
          <a:p>
            <a:r>
              <a:rPr lang="en-US" sz="1200" b="0" i="0" u="none" strike="noStrike" kern="1200" baseline="0" dirty="0">
                <a:solidFill>
                  <a:schemeClr val="tx1"/>
                </a:solidFill>
                <a:latin typeface="+mn-lt"/>
                <a:ea typeface="+mn-ea"/>
                <a:cs typeface="+mn-cs"/>
              </a:rPr>
              <a:t>Data is stored on an all-encompassing backing relational database.</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33</a:t>
            </a:fld>
            <a:endParaRPr lang="en-US"/>
          </a:p>
        </p:txBody>
      </p:sp>
    </p:spTree>
    <p:extLst>
      <p:ext uri="{BB962C8B-B14F-4D97-AF65-F5344CB8AC3E}">
        <p14:creationId xmlns:p14="http://schemas.microsoft.com/office/powerpoint/2010/main" val="1519586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r>
              <a:rPr lang="en-US" sz="1200" b="0" i="0" u="none" strike="noStrike" kern="1200" baseline="0" dirty="0">
                <a:solidFill>
                  <a:schemeClr val="tx1"/>
                </a:solidFill>
                <a:latin typeface="+mn-lt"/>
                <a:ea typeface="+mn-ea"/>
                <a:cs typeface="+mn-cs"/>
              </a:rPr>
              <a:t>Each subsystem has now become an independent system by itself, a microservice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three microservices representing three business functions: </a:t>
            </a:r>
            <a:r>
              <a:rPr lang="en-US" sz="1200" b="1" i="0" u="none" strike="noStrike" kern="1200" baseline="0" dirty="0">
                <a:solidFill>
                  <a:schemeClr val="tx1"/>
                </a:solidFill>
                <a:latin typeface="+mn-lt"/>
                <a:ea typeface="+mn-ea"/>
                <a:cs typeface="+mn-cs"/>
              </a:rPr>
              <a:t>Trips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Offers</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Points</a:t>
            </a:r>
            <a:r>
              <a:rPr lang="en-US" sz="1200" b="0" i="0" u="none" strike="noStrike" kern="1200" baseline="0" dirty="0">
                <a:solidFill>
                  <a:schemeClr val="tx1"/>
                </a:solidFill>
                <a:latin typeface="+mn-lt"/>
                <a:ea typeface="+mn-ea"/>
                <a:cs typeface="+mn-cs"/>
              </a:rPr>
              <a:t>. Each one has its internal data store and middle layer. The internal structure of each service remains the same.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service encapsulates its own database as well as its own HTTP listener.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opposed to the previous model, there is no web server or WAR. Instead, each service has its own embedded HTTP listener, such as Jetty, Tomcat, and so 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microservice exposes a REST service to manipulate the resources/entity that belong to this service.</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37</a:t>
            </a:fld>
            <a:endParaRPr lang="en-US"/>
          </a:p>
        </p:txBody>
      </p:sp>
    </p:spTree>
    <p:extLst>
      <p:ext uri="{BB962C8B-B14F-4D97-AF65-F5344CB8AC3E}">
        <p14:creationId xmlns:p14="http://schemas.microsoft.com/office/powerpoint/2010/main" val="3109087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sz="1200" b="0" i="0" u="none" strike="noStrike" kern="1200" baseline="0" dirty="0">
                <a:solidFill>
                  <a:schemeClr val="tx1"/>
                </a:solidFill>
                <a:latin typeface="+mn-lt"/>
                <a:ea typeface="+mn-ea"/>
                <a:cs typeface="+mn-cs"/>
              </a:rPr>
              <a:t>Order Service processes the Order Event generated when a customer places an order through the website.</a:t>
            </a:r>
          </a:p>
          <a:p>
            <a:r>
              <a:rPr lang="en-US" sz="1200" b="0" i="0" u="none" strike="noStrike" kern="1200" baseline="0" dirty="0">
                <a:solidFill>
                  <a:schemeClr val="tx1"/>
                </a:solidFill>
                <a:latin typeface="+mn-lt"/>
                <a:ea typeface="+mn-ea"/>
                <a:cs typeface="+mn-cs"/>
              </a:rPr>
              <a:t>This is based on reactive programming practices.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preceding diagram, there are eight microservices shown. The following activities take place upon the arrival of </a:t>
            </a:r>
            <a:r>
              <a:rPr lang="en-US" sz="1200" b="1" i="0" u="none" strike="noStrike" kern="1200" baseline="0" dirty="0">
                <a:solidFill>
                  <a:schemeClr val="tx1"/>
                </a:solidFill>
                <a:latin typeface="+mn-lt"/>
                <a:ea typeface="+mn-ea"/>
                <a:cs typeface="+mn-cs"/>
              </a:rPr>
              <a:t>Order Event:</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Order Service kicks off when Order Event is received. Order Service creates an order and saves the details to its own database.</a:t>
            </a:r>
          </a:p>
          <a:p>
            <a:r>
              <a:rPr lang="en-US" sz="1200" b="0" i="0" u="none" strike="noStrike" kern="1200" baseline="0" dirty="0">
                <a:solidFill>
                  <a:schemeClr val="tx1"/>
                </a:solidFill>
                <a:latin typeface="+mn-lt"/>
                <a:ea typeface="+mn-ea"/>
                <a:cs typeface="+mn-cs"/>
              </a:rPr>
              <a:t>2. If the order is successfully saved, Order Successful Event is created by Order Service and published.</a:t>
            </a:r>
          </a:p>
          <a:p>
            <a:r>
              <a:rPr lang="en-US" sz="1200" b="0" i="0" u="none" strike="noStrike" kern="1200" baseline="0" dirty="0">
                <a:solidFill>
                  <a:schemeClr val="tx1"/>
                </a:solidFill>
                <a:latin typeface="+mn-lt"/>
                <a:ea typeface="+mn-ea"/>
                <a:cs typeface="+mn-cs"/>
              </a:rPr>
              <a:t>3. A series of actions take place when Order Successful Event arrives.</a:t>
            </a:r>
          </a:p>
          <a:p>
            <a:r>
              <a:rPr lang="en-US" sz="1200" b="0" i="0" u="none" strike="noStrike" kern="1200" baseline="0" dirty="0">
                <a:solidFill>
                  <a:schemeClr val="tx1"/>
                </a:solidFill>
                <a:latin typeface="+mn-lt"/>
                <a:ea typeface="+mn-ea"/>
                <a:cs typeface="+mn-cs"/>
              </a:rPr>
              <a:t>4. Delivery Service accepts the event and places Delivery Record to deliver the order to the customer. This, in turn, generates Delivery Event and publishes the event.</a:t>
            </a:r>
          </a:p>
          <a:p>
            <a:r>
              <a:rPr lang="en-US" sz="1200" b="0" i="0" u="none" strike="noStrike" kern="1200" baseline="0" dirty="0">
                <a:solidFill>
                  <a:schemeClr val="tx1"/>
                </a:solidFill>
                <a:latin typeface="+mn-lt"/>
                <a:ea typeface="+mn-ea"/>
                <a:cs typeface="+mn-cs"/>
              </a:rPr>
              <a:t>5. Trucking Service picks up Delivery Event and processes it. For instance, </a:t>
            </a:r>
            <a:r>
              <a:rPr lang="en-US" sz="1200" b="1" i="0" u="none" strike="noStrike" kern="1200" baseline="0" dirty="0">
                <a:solidFill>
                  <a:schemeClr val="tx1"/>
                </a:solidFill>
                <a:latin typeface="+mn-lt"/>
                <a:ea typeface="+mn-ea"/>
                <a:cs typeface="+mn-cs"/>
              </a:rPr>
              <a:t>Trucking Service creates a trucking plan</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6. Customer Notification Service sends a notification to the customer informing the customer that an order is placed.</a:t>
            </a:r>
          </a:p>
          <a:p>
            <a:r>
              <a:rPr lang="en-US" sz="1200" b="0" i="0" u="none" strike="noStrike" kern="1200" baseline="0" dirty="0">
                <a:solidFill>
                  <a:schemeClr val="tx1"/>
                </a:solidFill>
                <a:latin typeface="+mn-lt"/>
                <a:ea typeface="+mn-ea"/>
                <a:cs typeface="+mn-cs"/>
              </a:rPr>
              <a:t>7. Inventory Cache Service updates the inventory cache with the available product count.</a:t>
            </a:r>
          </a:p>
          <a:p>
            <a:r>
              <a:rPr lang="en-US" sz="1200" b="0" i="0" u="none" strike="noStrike" kern="1200" baseline="0" dirty="0">
                <a:solidFill>
                  <a:schemeClr val="tx1"/>
                </a:solidFill>
                <a:latin typeface="+mn-lt"/>
                <a:ea typeface="+mn-ea"/>
                <a:cs typeface="+mn-cs"/>
              </a:rPr>
              <a:t>8. Stock Reorder Service checks whether the stock limits are adequate and generates Replenish Event if required.</a:t>
            </a:r>
          </a:p>
          <a:p>
            <a:r>
              <a:rPr lang="en-US" sz="1200" b="0" i="0" u="none" strike="noStrike" kern="1200" baseline="0" dirty="0">
                <a:solidFill>
                  <a:schemeClr val="tx1"/>
                </a:solidFill>
                <a:latin typeface="+mn-lt"/>
                <a:ea typeface="+mn-ea"/>
                <a:cs typeface="+mn-cs"/>
              </a:rPr>
              <a:t>9. Customer Points Service recalculates the customer's loyalty points based on this purchase.</a:t>
            </a:r>
          </a:p>
          <a:p>
            <a:r>
              <a:rPr lang="en-US" sz="1200" b="0" i="0" u="none" strike="noStrike" kern="1200" baseline="0" dirty="0">
                <a:solidFill>
                  <a:schemeClr val="tx1"/>
                </a:solidFill>
                <a:latin typeface="+mn-lt"/>
                <a:ea typeface="+mn-ea"/>
                <a:cs typeface="+mn-cs"/>
              </a:rPr>
              <a:t>10. </a:t>
            </a:r>
            <a:r>
              <a:rPr lang="en-US" sz="1200" b="1" i="0" u="none" strike="noStrike" kern="1200" baseline="0" dirty="0">
                <a:solidFill>
                  <a:schemeClr val="tx1"/>
                </a:solidFill>
                <a:latin typeface="+mn-lt"/>
                <a:ea typeface="+mn-ea"/>
                <a:cs typeface="+mn-cs"/>
              </a:rPr>
              <a:t>Customer Account Service </a:t>
            </a:r>
            <a:r>
              <a:rPr lang="en-US" sz="1200" b="0" i="0" u="none" strike="noStrike" kern="1200" baseline="0" dirty="0">
                <a:solidFill>
                  <a:schemeClr val="tx1"/>
                </a:solidFill>
                <a:latin typeface="+mn-lt"/>
                <a:ea typeface="+mn-ea"/>
                <a:cs typeface="+mn-cs"/>
              </a:rPr>
              <a:t>updates the order history in the customer’s account.</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40</a:t>
            </a:fld>
            <a:endParaRPr lang="en-US"/>
          </a:p>
        </p:txBody>
      </p:sp>
    </p:spTree>
    <p:extLst>
      <p:ext uri="{BB962C8B-B14F-4D97-AF65-F5344CB8AC3E}">
        <p14:creationId xmlns:p14="http://schemas.microsoft.com/office/powerpoint/2010/main" val="2261009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example, we will see both synchronous REST calls as well as asynchronous events.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Here, The portal is just a container application with multiple menu items or links in the portal.</a:t>
            </a:r>
          </a:p>
          <a:p>
            <a:r>
              <a:rPr lang="en-US" sz="1200" b="0" i="0" u="none" strike="noStrike" kern="1200" baseline="0" dirty="0">
                <a:solidFill>
                  <a:schemeClr val="tx1"/>
                </a:solidFill>
                <a:latin typeface="+mn-lt"/>
                <a:ea typeface="+mn-ea"/>
                <a:cs typeface="+mn-cs"/>
              </a:rPr>
              <a:t>When specific pages are requested—for example, when the menu or a link is clicked on—they will be loaded from the specific microservices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a customer requests a booking, the following events take place internally: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The travel agent opens the flight UI, searches for a flight, and identifies the right flight for the customer. Behind the scenes, the flight UI is loaded from the Flight microservice. The flight UI only interacts with its own backend APIs within the Flight microservice. In this case, it makes a REST call to the Flight microservice to load the flights to be displayed.</a:t>
            </a:r>
          </a:p>
          <a:p>
            <a:r>
              <a:rPr lang="en-US" sz="1200" b="0" i="0" u="none" strike="noStrike" kern="1200" baseline="0" dirty="0">
                <a:solidFill>
                  <a:schemeClr val="tx1"/>
                </a:solidFill>
                <a:latin typeface="+mn-lt"/>
                <a:ea typeface="+mn-ea"/>
                <a:cs typeface="+mn-cs"/>
              </a:rPr>
              <a:t>2. The travel agent then queries the customer details by accessing the customer UI. Similar to the flight UI, the customer UI is loaded from the Customer microservice. Actions in the customer UI will invoke REST calls on the Customer microservice. In this case, customer details are loaded by invoking appropriate APIs on the Customer microservice.</a:t>
            </a:r>
          </a:p>
          <a:p>
            <a:r>
              <a:rPr lang="en-US" sz="1200" b="0" i="0" u="none" strike="noStrike" kern="1200" baseline="0" dirty="0">
                <a:solidFill>
                  <a:schemeClr val="tx1"/>
                </a:solidFill>
                <a:latin typeface="+mn-lt"/>
                <a:ea typeface="+mn-ea"/>
                <a:cs typeface="+mn-cs"/>
              </a:rPr>
              <a:t>3. Then, the travel agent checks the visa details for the customer's eligibility to travel to the selected country. This also follows the same pattern as mentioned in the previous two points.</a:t>
            </a:r>
          </a:p>
          <a:p>
            <a:r>
              <a:rPr lang="en-US" sz="1200" b="0" i="0" u="none" strike="noStrike" kern="1200" baseline="0" dirty="0">
                <a:solidFill>
                  <a:schemeClr val="tx1"/>
                </a:solidFill>
                <a:latin typeface="+mn-lt"/>
                <a:ea typeface="+mn-ea"/>
                <a:cs typeface="+mn-cs"/>
              </a:rPr>
              <a:t>4. Next, the travel agent makes a booking using the booking UI from the Booking microservice, which again follows the same pattern.</a:t>
            </a:r>
          </a:p>
          <a:p>
            <a:r>
              <a:rPr lang="en-US" sz="1200" b="0" i="0" u="none" strike="noStrike" kern="1200" baseline="0" dirty="0">
                <a:solidFill>
                  <a:schemeClr val="tx1"/>
                </a:solidFill>
                <a:latin typeface="+mn-lt"/>
                <a:ea typeface="+mn-ea"/>
                <a:cs typeface="+mn-cs"/>
              </a:rPr>
              <a:t>5. The payment pages are loaded from the Payment microservice. In general, the </a:t>
            </a:r>
            <a:r>
              <a:rPr lang="en-US" sz="1200" b="1" i="0" u="none" strike="noStrike" kern="1200" baseline="0" dirty="0">
                <a:solidFill>
                  <a:schemeClr val="tx1"/>
                </a:solidFill>
                <a:latin typeface="+mn-lt"/>
                <a:ea typeface="+mn-ea"/>
                <a:cs typeface="+mn-cs"/>
              </a:rPr>
              <a:t>payment service has additional constraints such as PCIDSS compliance</a:t>
            </a:r>
            <a:r>
              <a:rPr lang="en-US" sz="1200" b="0" i="0" u="none" strike="noStrike" kern="1200" baseline="0" dirty="0">
                <a:solidFill>
                  <a:schemeClr val="tx1"/>
                </a:solidFill>
                <a:latin typeface="+mn-lt"/>
                <a:ea typeface="+mn-ea"/>
                <a:cs typeface="+mn-cs"/>
              </a:rPr>
              <a:t> (protecting and encrypting data in motion and data at rest). </a:t>
            </a:r>
          </a:p>
          <a:p>
            <a:r>
              <a:rPr lang="en-US" sz="1200" b="1" i="1"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The advantage of the microservices approach is that none of the other microservices need to be considered under the purview of PCIDSS as opposed to the monolithic application, where the complete application comes under the governing rules of PCIDSS</a:t>
            </a:r>
            <a:r>
              <a:rPr lang="en-US" sz="1200" b="0" i="0" u="none" strike="noStrike" kern="1200" baseline="0" dirty="0">
                <a:solidFill>
                  <a:schemeClr val="tx1"/>
                </a:solidFill>
                <a:latin typeface="+mn-lt"/>
                <a:ea typeface="+mn-ea"/>
                <a:cs typeface="+mn-cs"/>
              </a:rPr>
              <a:t>. Payment also follows the same pattern as described earlier.</a:t>
            </a:r>
          </a:p>
          <a:p>
            <a:r>
              <a:rPr lang="en-US" sz="1200" b="0" i="0" u="none" strike="noStrike" kern="1200" baseline="0" dirty="0">
                <a:solidFill>
                  <a:schemeClr val="tx1"/>
                </a:solidFill>
                <a:latin typeface="+mn-lt"/>
                <a:ea typeface="+mn-ea"/>
                <a:cs typeface="+mn-cs"/>
              </a:rPr>
              <a:t>6. Once the booking is submitted, the Booking microservice calls the flight service to validate and update the flight booking. This orchestration is defined as part of the Booking microservice. Intelligence to make a booking is also held within the Booking microservice. As part of the booking process, it also validates, retrieves, and updates the Customer microservice.</a:t>
            </a:r>
          </a:p>
          <a:p>
            <a:r>
              <a:rPr lang="en-US" sz="1200" b="0" i="0" u="none" strike="noStrike" kern="1200" baseline="0" dirty="0">
                <a:solidFill>
                  <a:schemeClr val="tx1"/>
                </a:solidFill>
                <a:latin typeface="+mn-lt"/>
                <a:ea typeface="+mn-ea"/>
                <a:cs typeface="+mn-cs"/>
              </a:rPr>
              <a:t>7. Finally, the Booking microservice sends the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Booking Event</a:t>
            </a:r>
            <a:r>
              <a:rPr lang="en-US" sz="1200" b="0" i="0" u="none" strike="noStrike" kern="1200" baseline="0" dirty="0">
                <a:solidFill>
                  <a:schemeClr val="tx1"/>
                </a:solidFill>
                <a:latin typeface="+mn-lt"/>
                <a:ea typeface="+mn-ea"/>
                <a:cs typeface="+mn-cs"/>
              </a:rPr>
              <a:t>, which the notification service picks up and sends a notification of to the customer.</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43</a:t>
            </a:fld>
            <a:endParaRPr lang="en-US"/>
          </a:p>
        </p:txBody>
      </p:sp>
    </p:spTree>
    <p:extLst>
      <p:ext uri="{BB962C8B-B14F-4D97-AF65-F5344CB8AC3E}">
        <p14:creationId xmlns:p14="http://schemas.microsoft.com/office/powerpoint/2010/main" val="330998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46</a:t>
            </a:fld>
            <a:endParaRPr lang="en-US"/>
          </a:p>
        </p:txBody>
      </p:sp>
    </p:spTree>
    <p:extLst>
      <p:ext uri="{BB962C8B-B14F-4D97-AF65-F5344CB8AC3E}">
        <p14:creationId xmlns:p14="http://schemas.microsoft.com/office/powerpoint/2010/main" val="96893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traditional application developments, we build a WAR or an EAR, then deploy it into a JEE application server, such as with </a:t>
            </a:r>
            <a:r>
              <a:rPr lang="en-US" sz="1200" b="0" i="0" u="none" strike="noStrike" kern="1200" baseline="0" dirty="0" err="1">
                <a:solidFill>
                  <a:schemeClr val="tx1"/>
                </a:solidFill>
                <a:latin typeface="+mn-lt"/>
                <a:ea typeface="+mn-ea"/>
                <a:cs typeface="+mn-cs"/>
              </a:rPr>
              <a:t>JBoss</a:t>
            </a:r>
            <a:r>
              <a:rPr lang="en-US" sz="1200" b="0" i="0" u="none" strike="noStrike" kern="1200" baseline="0" dirty="0">
                <a:solidFill>
                  <a:schemeClr val="tx1"/>
                </a:solidFill>
                <a:latin typeface="+mn-lt"/>
                <a:ea typeface="+mn-ea"/>
                <a:cs typeface="+mn-cs"/>
              </a:rPr>
              <a:t>, WebLogic, WebSphere, and so on. We may deploy multiple applications into the same JEE container</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 In the microservices approach, each microservice will be built as a fat Jar, embedding all dependencies and run as a standalone Java process.</a:t>
            </a:r>
          </a:p>
          <a:p>
            <a:endPar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r>
              <a:rPr lang="en-US" sz="1200" b="0" i="0" u="none" strike="noStrike" kern="1200" baseline="0" dirty="0">
                <a:solidFill>
                  <a:schemeClr val="tx1"/>
                </a:solidFill>
                <a:latin typeface="+mn-lt"/>
                <a:ea typeface="+mn-ea"/>
                <a:cs typeface="+mn-cs"/>
              </a:rPr>
              <a:t>Microservices may also get their own containers for execution. Containers are portable, independently manageable, lightweight runtime environments. Container technologies, such as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Docker</a:t>
            </a:r>
            <a:r>
              <a:rPr lang="en-US" sz="1200" b="0" i="0" u="none" strike="noStrike" kern="1200" baseline="0" dirty="0">
                <a:solidFill>
                  <a:schemeClr val="tx1"/>
                </a:solidFill>
                <a:latin typeface="+mn-lt"/>
                <a:ea typeface="+mn-ea"/>
                <a:cs typeface="+mn-cs"/>
              </a:rPr>
              <a:t>, are an ideal choice for microservices deployment.</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5F2B5DB-460D-4A0F-B4F7-AF2B0E1E709D}" type="slidenum">
              <a:rPr lang="en-US" smtClean="0"/>
              <a:t>14</a:t>
            </a:fld>
            <a:endParaRPr lang="en-US"/>
          </a:p>
        </p:txBody>
      </p:sp>
    </p:spTree>
    <p:extLst>
      <p:ext uri="{BB962C8B-B14F-4D97-AF65-F5344CB8AC3E}">
        <p14:creationId xmlns:p14="http://schemas.microsoft.com/office/powerpoint/2010/main" val="2015385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is a requirement to audit all system transactions and record transaction details such as request and response data, the user who initiated the transaction, the service invoked, and so 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the preceding diagram, while core services such as the Order and Products microservices use a relational data store, the Audit microservice persists data in Hadoop File System (HDFS).</a:t>
            </a:r>
          </a:p>
          <a:p>
            <a:r>
              <a:rPr lang="en-US" sz="1200" b="0" i="0" u="none" strike="noStrike" kern="1200" baseline="0" dirty="0">
                <a:solidFill>
                  <a:schemeClr val="tx1"/>
                </a:solidFill>
                <a:latin typeface="+mn-lt"/>
                <a:ea typeface="+mn-ea"/>
                <a:cs typeface="+mn-cs"/>
              </a:rPr>
              <a:t>A relational data store is neither ideal nor cost effective in storing large data volumes such as in the case of audit data. In the monolithic approach, the application generally uses a shared, single database that stores Order, Products, and Audit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example, the audit service is a technical microservice using a different architecture. Similarly, different functional services could also use different architectures.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another example, there could be a Reservation microservice running on Java 7, while a Search microservice could be running on Java 8. Similarly, an Order microservice could be written on Erlang, whereas a Delivery microservice could be on the Go language. None of these are possible with a monolithic architecture.</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48</a:t>
            </a:fld>
            <a:endParaRPr lang="en-US"/>
          </a:p>
        </p:txBody>
      </p:sp>
    </p:spTree>
    <p:extLst>
      <p:ext uri="{BB962C8B-B14F-4D97-AF65-F5344CB8AC3E}">
        <p14:creationId xmlns:p14="http://schemas.microsoft.com/office/powerpoint/2010/main" val="393004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another example of an airline booking website, the airline wants to show personalized hotel recommendations in their booking page. The recommendations must be displayed on the booking confirmation page.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the preceding diagram, it is convenient to write a microservice that can be plugged into the monolithic applications booking flow rather than incorporating this requirement in the monolithic application itself. The airline may choose to start</a:t>
            </a:r>
          </a:p>
          <a:p>
            <a:r>
              <a:rPr lang="en-US" sz="1200" b="0" i="0" u="none" strike="noStrike" kern="1200" baseline="0" dirty="0">
                <a:solidFill>
                  <a:schemeClr val="tx1"/>
                </a:solidFill>
                <a:latin typeface="+mn-lt"/>
                <a:ea typeface="+mn-ea"/>
                <a:cs typeface="+mn-cs"/>
              </a:rPr>
              <a:t>with a simple recommendation service and keep replacing it with newer versions </a:t>
            </a:r>
            <a:r>
              <a:rPr lang="en-US" sz="1200" b="1" i="0" u="sng" strike="noStrike" kern="1200" baseline="0" dirty="0">
                <a:solidFill>
                  <a:schemeClr val="tx1"/>
                </a:solidFill>
                <a:latin typeface="+mn-lt"/>
                <a:ea typeface="+mn-ea"/>
                <a:cs typeface="+mn-cs"/>
              </a:rPr>
              <a:t>till it meets the required accuracy.</a:t>
            </a:r>
            <a:endParaRPr lang="en-US" b="1" u="sng" dirty="0"/>
          </a:p>
        </p:txBody>
      </p:sp>
      <p:sp>
        <p:nvSpPr>
          <p:cNvPr id="4" name="Slide Number Placeholder 3"/>
          <p:cNvSpPr>
            <a:spLocks noGrp="1"/>
          </p:cNvSpPr>
          <p:nvPr>
            <p:ph type="sldNum" sz="quarter" idx="10"/>
          </p:nvPr>
        </p:nvSpPr>
        <p:spPr/>
        <p:txBody>
          <a:bodyPr/>
          <a:lstStyle/>
          <a:p>
            <a:fld id="{D5F2B5DB-460D-4A0F-B4F7-AF2B0E1E709D}" type="slidenum">
              <a:rPr lang="en-US" smtClean="0"/>
              <a:t>50</a:t>
            </a:fld>
            <a:endParaRPr lang="en-US"/>
          </a:p>
        </p:txBody>
      </p:sp>
    </p:spTree>
    <p:extLst>
      <p:ext uri="{BB962C8B-B14F-4D97-AF65-F5344CB8AC3E}">
        <p14:creationId xmlns:p14="http://schemas.microsoft.com/office/powerpoint/2010/main" val="261949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In principle, the resulting units of functions are in line with the microservices characteristics.</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5F2B5DB-460D-4A0F-B4F7-AF2B0E1E709D}" type="slidenum">
              <a:rPr lang="en-US" smtClean="0"/>
              <a:t>52</a:t>
            </a:fld>
            <a:endParaRPr lang="en-US"/>
          </a:p>
        </p:txBody>
      </p:sp>
    </p:spTree>
    <p:extLst>
      <p:ext uri="{BB962C8B-B14F-4D97-AF65-F5344CB8AC3E}">
        <p14:creationId xmlns:p14="http://schemas.microsoft.com/office/powerpoint/2010/main" val="3198186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53</a:t>
            </a:fld>
            <a:endParaRPr lang="en-US"/>
          </a:p>
        </p:txBody>
      </p:sp>
    </p:spTree>
    <p:extLst>
      <p:ext uri="{BB962C8B-B14F-4D97-AF65-F5344CB8AC3E}">
        <p14:creationId xmlns:p14="http://schemas.microsoft.com/office/powerpoint/2010/main" val="2081071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Selective Scaling:</a:t>
            </a:r>
          </a:p>
          <a:p>
            <a:endParaRPr lang="en-US" dirty="0"/>
          </a:p>
          <a:p>
            <a:r>
              <a:rPr lang="en-US" sz="1200" b="0" i="0" u="none" strike="noStrike" kern="1200" baseline="0" dirty="0">
                <a:solidFill>
                  <a:schemeClr val="tx1"/>
                </a:solidFill>
                <a:latin typeface="+mn-lt"/>
                <a:ea typeface="+mn-ea"/>
                <a:cs typeface="+mn-cs"/>
              </a:rPr>
              <a:t>For instance, in a typical airline website, statistics indicate that the ratio of flight searching to flight booking could be as high as 500:1. This means one booking transaction for every 500 search transactions. In this scenario, the search needs 500 times more scalability than the booking function. This is an ideal use case for </a:t>
            </a:r>
            <a:r>
              <a:rPr lang="en-US" sz="1200" b="1" i="0" u="none" strike="noStrike" kern="1200" baseline="0" dirty="0">
                <a:solidFill>
                  <a:schemeClr val="tx1"/>
                </a:solidFill>
                <a:latin typeface="+mn-lt"/>
                <a:ea typeface="+mn-ea"/>
                <a:cs typeface="+mn-cs"/>
              </a:rPr>
              <a:t>selective scaling.</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highlight>
                  <a:srgbClr val="FFFF00"/>
                </a:highlight>
                <a:latin typeface="+mn-lt"/>
                <a:ea typeface="+mn-ea"/>
                <a:cs typeface="+mn-cs"/>
              </a:rPr>
              <a:t>With a monolithic architecture, this is only possible with </a:t>
            </a:r>
            <a:r>
              <a:rPr lang="en-US" sz="1200" b="0" i="1" u="none" strike="noStrike" kern="1200" baseline="0" dirty="0">
                <a:solidFill>
                  <a:schemeClr val="tx1"/>
                </a:solidFill>
                <a:highlight>
                  <a:srgbClr val="FFFF00"/>
                </a:highlight>
                <a:latin typeface="+mn-lt"/>
                <a:ea typeface="+mn-ea"/>
                <a:cs typeface="+mn-cs"/>
              </a:rPr>
              <a:t>z </a:t>
            </a:r>
            <a:r>
              <a:rPr lang="en-US" sz="1200" b="0" i="0" u="none" strike="noStrike" kern="1200" baseline="0" dirty="0">
                <a:solidFill>
                  <a:schemeClr val="tx1"/>
                </a:solidFill>
                <a:highlight>
                  <a:srgbClr val="FFFF00"/>
                </a:highlight>
                <a:latin typeface="+mn-lt"/>
                <a:ea typeface="+mn-ea"/>
                <a:cs typeface="+mn-cs"/>
              </a:rPr>
              <a:t>scaling in the scale cube.</a:t>
            </a:r>
          </a:p>
          <a:p>
            <a:r>
              <a:rPr lang="en-US" sz="1200" b="0" i="0" u="none" strike="noStrike" kern="1200" baseline="0" dirty="0">
                <a:solidFill>
                  <a:schemeClr val="tx1"/>
                </a:solidFill>
                <a:highlight>
                  <a:srgbClr val="FFFF00"/>
                </a:highlight>
                <a:latin typeface="+mn-lt"/>
                <a:ea typeface="+mn-ea"/>
                <a:cs typeface="+mn-cs"/>
              </a:rPr>
              <a:t>However, this approach is expensive because in the </a:t>
            </a:r>
            <a:r>
              <a:rPr lang="en-US" sz="1200" b="0" i="1" u="none" strike="noStrike" kern="1200" baseline="0" dirty="0">
                <a:solidFill>
                  <a:schemeClr val="tx1"/>
                </a:solidFill>
                <a:highlight>
                  <a:srgbClr val="FFFF00"/>
                </a:highlight>
                <a:latin typeface="+mn-lt"/>
                <a:ea typeface="+mn-ea"/>
                <a:cs typeface="+mn-cs"/>
              </a:rPr>
              <a:t>z </a:t>
            </a:r>
            <a:r>
              <a:rPr lang="en-US" sz="1200" b="0" i="0" u="none" strike="noStrike" kern="1200" baseline="0" dirty="0">
                <a:solidFill>
                  <a:schemeClr val="tx1"/>
                </a:solidFill>
                <a:highlight>
                  <a:srgbClr val="FFFF00"/>
                </a:highlight>
                <a:latin typeface="+mn-lt"/>
                <a:ea typeface="+mn-ea"/>
                <a:cs typeface="+mn-cs"/>
              </a:rPr>
              <a:t>scale, the entire code base is replicated.</a:t>
            </a:r>
          </a:p>
          <a:p>
            <a:endParaRPr lang="en-US" sz="1200" b="0" i="0" u="none" strike="noStrike" kern="1200" baseline="0" dirty="0">
              <a:solidFill>
                <a:schemeClr val="tx1"/>
              </a:solidFill>
              <a:highlight>
                <a:srgbClr val="FFFF00"/>
              </a:highlight>
              <a:latin typeface="+mn-lt"/>
              <a:ea typeface="+mn-ea"/>
              <a:cs typeface="+mn-cs"/>
            </a:endParaRPr>
          </a:p>
          <a:p>
            <a:r>
              <a:rPr lang="en-US" sz="1200" b="0" i="0" u="none" strike="noStrike" kern="1200" baseline="0" dirty="0">
                <a:solidFill>
                  <a:schemeClr val="tx1"/>
                </a:solidFill>
                <a:highlight>
                  <a:srgbClr val="FFFF00"/>
                </a:highlight>
                <a:latin typeface="+mn-lt"/>
                <a:ea typeface="+mn-ea"/>
                <a:cs typeface="+mn-cs"/>
              </a:rPr>
              <a:t>In the preceding diagram, Search and Booking are designed as different </a:t>
            </a:r>
            <a:r>
              <a:rPr lang="en-US" sz="1200" b="1" i="0" u="none" strike="noStrike" kern="1200" baseline="0" dirty="0">
                <a:solidFill>
                  <a:schemeClr val="tx1"/>
                </a:solidFill>
                <a:highlight>
                  <a:srgbClr val="FFFF00"/>
                </a:highlight>
                <a:latin typeface="+mn-lt"/>
                <a:ea typeface="+mn-ea"/>
                <a:cs typeface="+mn-cs"/>
              </a:rPr>
              <a:t>microservices</a:t>
            </a:r>
            <a:r>
              <a:rPr lang="en-US" sz="1200" b="0" i="0" u="none" strike="noStrike" kern="1200" baseline="0" dirty="0">
                <a:solidFill>
                  <a:schemeClr val="tx1"/>
                </a:solidFill>
                <a:highlight>
                  <a:srgbClr val="FFFF00"/>
                </a:highlight>
                <a:latin typeface="+mn-lt"/>
                <a:ea typeface="+mn-ea"/>
                <a:cs typeface="+mn-cs"/>
              </a:rPr>
              <a:t> so that Search can be scaled differently from Booking. In the diagram, Search has</a:t>
            </a:r>
          </a:p>
          <a:p>
            <a:r>
              <a:rPr lang="en-US" sz="1200" b="0" i="0" u="none" strike="noStrike" kern="1200" baseline="0" dirty="0">
                <a:solidFill>
                  <a:schemeClr val="tx1"/>
                </a:solidFill>
                <a:highlight>
                  <a:srgbClr val="FFFF00"/>
                </a:highlight>
                <a:latin typeface="+mn-lt"/>
                <a:ea typeface="+mn-ea"/>
                <a:cs typeface="+mn-cs"/>
              </a:rPr>
              <a:t>three instances, and Booking has two instances. Selective scalability is not limited to the number of instances, as shown in the diagram, but also in the way in which</a:t>
            </a:r>
          </a:p>
          <a:p>
            <a:r>
              <a:rPr lang="en-US" sz="1200" b="0" i="0" u="none" strike="noStrike" kern="1200" baseline="0" dirty="0">
                <a:solidFill>
                  <a:schemeClr val="tx1"/>
                </a:solidFill>
                <a:highlight>
                  <a:srgbClr val="FFFF00"/>
                </a:highlight>
                <a:latin typeface="+mn-lt"/>
                <a:ea typeface="+mn-ea"/>
                <a:cs typeface="+mn-cs"/>
              </a:rPr>
              <a:t>the microservices are architected. In the case of Search, an </a:t>
            </a:r>
            <a:r>
              <a:rPr lang="en-US" sz="1200" b="1" i="0" u="none" strike="noStrike" kern="1200" baseline="0" dirty="0">
                <a:solidFill>
                  <a:schemeClr val="tx1"/>
                </a:solidFill>
                <a:highlight>
                  <a:srgbClr val="FFFF00"/>
                </a:highlight>
                <a:latin typeface="+mn-lt"/>
                <a:ea typeface="+mn-ea"/>
                <a:cs typeface="+mn-cs"/>
              </a:rPr>
              <a:t>in-memory data grid </a:t>
            </a:r>
            <a:r>
              <a:rPr lang="en-US" sz="1200" b="0" i="0" u="none" strike="noStrike" kern="1200" baseline="0" dirty="0">
                <a:solidFill>
                  <a:schemeClr val="tx1"/>
                </a:solidFill>
                <a:highlight>
                  <a:srgbClr val="FFFF00"/>
                </a:highlight>
                <a:latin typeface="+mn-lt"/>
                <a:ea typeface="+mn-ea"/>
                <a:cs typeface="+mn-cs"/>
              </a:rPr>
              <a:t>(</a:t>
            </a:r>
            <a:r>
              <a:rPr lang="en-US" sz="1200" b="1" i="0" u="none" strike="noStrike" kern="1200" baseline="0" dirty="0">
                <a:solidFill>
                  <a:schemeClr val="tx1"/>
                </a:solidFill>
                <a:highlight>
                  <a:srgbClr val="FFFF00"/>
                </a:highlight>
                <a:latin typeface="+mn-lt"/>
                <a:ea typeface="+mn-ea"/>
                <a:cs typeface="+mn-cs"/>
              </a:rPr>
              <a:t>IMDG</a:t>
            </a:r>
            <a:r>
              <a:rPr lang="en-US" sz="1200" b="0" i="0" u="none" strike="noStrike" kern="1200" baseline="0" dirty="0">
                <a:solidFill>
                  <a:schemeClr val="tx1"/>
                </a:solidFill>
                <a:highlight>
                  <a:srgbClr val="FFFF00"/>
                </a:highlight>
                <a:latin typeface="+mn-lt"/>
                <a:ea typeface="+mn-ea"/>
                <a:cs typeface="+mn-cs"/>
              </a:rPr>
              <a:t>) such as </a:t>
            </a:r>
            <a:r>
              <a:rPr lang="en-US" sz="1200" b="0" i="0" u="none" strike="noStrike" kern="1200" baseline="0" dirty="0" err="1">
                <a:solidFill>
                  <a:schemeClr val="tx1"/>
                </a:solidFill>
                <a:highlight>
                  <a:srgbClr val="FFFF00"/>
                </a:highlight>
                <a:latin typeface="+mn-lt"/>
                <a:ea typeface="+mn-ea"/>
                <a:cs typeface="+mn-cs"/>
              </a:rPr>
              <a:t>Hazelcast</a:t>
            </a:r>
            <a:r>
              <a:rPr lang="en-US" sz="1200" b="0" i="0" u="none" strike="noStrike" kern="1200" baseline="0" dirty="0">
                <a:solidFill>
                  <a:schemeClr val="tx1"/>
                </a:solidFill>
                <a:highlight>
                  <a:srgbClr val="FFFF00"/>
                </a:highlight>
                <a:latin typeface="+mn-lt"/>
                <a:ea typeface="+mn-ea"/>
                <a:cs typeface="+mn-cs"/>
              </a:rPr>
              <a:t> can be used as the data store. This will further increase the</a:t>
            </a:r>
          </a:p>
          <a:p>
            <a:r>
              <a:rPr lang="en-US" sz="1200" b="0" i="0" u="none" strike="noStrike" kern="1200" baseline="0" dirty="0">
                <a:solidFill>
                  <a:schemeClr val="tx1"/>
                </a:solidFill>
                <a:highlight>
                  <a:srgbClr val="FFFF00"/>
                </a:highlight>
                <a:latin typeface="+mn-lt"/>
                <a:ea typeface="+mn-ea"/>
                <a:cs typeface="+mn-cs"/>
              </a:rPr>
              <a:t>performance and scalability of Search. When a new Search microservice instance is instantiated, an additional IMDG node is added to the IMDG cluster. Booking does</a:t>
            </a:r>
          </a:p>
          <a:p>
            <a:r>
              <a:rPr lang="en-US" sz="1200" b="0" i="0" u="none" strike="noStrike" kern="1200" baseline="0" dirty="0">
                <a:solidFill>
                  <a:schemeClr val="tx1"/>
                </a:solidFill>
                <a:highlight>
                  <a:srgbClr val="FFFF00"/>
                </a:highlight>
                <a:latin typeface="+mn-lt"/>
                <a:ea typeface="+mn-ea"/>
                <a:cs typeface="+mn-cs"/>
              </a:rPr>
              <a:t>not require the same level of scalability. In the case of Booking, both instances of the Booking microservice are connected to the same instance of the database.</a:t>
            </a:r>
          </a:p>
        </p:txBody>
      </p:sp>
      <p:sp>
        <p:nvSpPr>
          <p:cNvPr id="4" name="Slide Number Placeholder 3"/>
          <p:cNvSpPr>
            <a:spLocks noGrp="1"/>
          </p:cNvSpPr>
          <p:nvPr>
            <p:ph type="sldNum" sz="quarter" idx="10"/>
          </p:nvPr>
        </p:nvSpPr>
        <p:spPr/>
        <p:txBody>
          <a:bodyPr/>
          <a:lstStyle/>
          <a:p>
            <a:fld id="{D5F2B5DB-460D-4A0F-B4F7-AF2B0E1E709D}" type="slidenum">
              <a:rPr lang="en-US" smtClean="0"/>
              <a:t>54</a:t>
            </a:fld>
            <a:endParaRPr lang="en-US"/>
          </a:p>
        </p:txBody>
      </p:sp>
    </p:spTree>
    <p:extLst>
      <p:ext uri="{BB962C8B-B14F-4D97-AF65-F5344CB8AC3E}">
        <p14:creationId xmlns:p14="http://schemas.microsoft.com/office/powerpoint/2010/main" val="1587398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large enterprises follow buy-versus-build policies to implement software systems. </a:t>
            </a:r>
          </a:p>
          <a:p>
            <a:r>
              <a:rPr lang="en-US" sz="1200" b="0" i="0" u="none" strike="noStrike" kern="1200" baseline="0" dirty="0">
                <a:solidFill>
                  <a:schemeClr val="tx1"/>
                </a:solidFill>
                <a:latin typeface="+mn-lt"/>
                <a:ea typeface="+mn-ea"/>
                <a:cs typeface="+mn-cs"/>
              </a:rPr>
              <a:t>A common scenario is to build most of the functions in house and buy certain niche capabilities from specialists outside.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poses challenges in traditional </a:t>
            </a:r>
            <a:r>
              <a:rPr lang="en-US" sz="1200" b="1" i="0" u="none" strike="noStrike" kern="1200" baseline="0" dirty="0">
                <a:solidFill>
                  <a:schemeClr val="tx1"/>
                </a:solidFill>
                <a:latin typeface="+mn-lt"/>
                <a:ea typeface="+mn-ea"/>
                <a:cs typeface="+mn-cs"/>
              </a:rPr>
              <a:t>monolithic</a:t>
            </a:r>
            <a:r>
              <a:rPr lang="en-US" sz="1200" b="0" i="0" u="none" strike="noStrike" kern="1200" baseline="0" dirty="0">
                <a:solidFill>
                  <a:schemeClr val="tx1"/>
                </a:solidFill>
                <a:latin typeface="+mn-lt"/>
                <a:ea typeface="+mn-ea"/>
                <a:cs typeface="+mn-cs"/>
              </a:rPr>
              <a:t> applications as these application components are highly cohesive.</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 Attempting to plug in third-party solutions to the monolithic applications results in complex integrations.</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Architecturally, a </a:t>
            </a:r>
            <a:r>
              <a:rPr lang="en-US" sz="1200" b="1" i="0" u="none" strike="noStrike" kern="1200" baseline="0" dirty="0">
                <a:solidFill>
                  <a:schemeClr val="tx1"/>
                </a:solidFill>
                <a:latin typeface="+mn-lt"/>
                <a:ea typeface="+mn-ea"/>
                <a:cs typeface="+mn-cs"/>
              </a:rPr>
              <a:t>microservice</a:t>
            </a:r>
            <a:r>
              <a:rPr lang="en-US" sz="1200" b="0" i="0" u="none" strike="noStrike" kern="1200" baseline="0" dirty="0">
                <a:solidFill>
                  <a:schemeClr val="tx1"/>
                </a:solidFill>
                <a:latin typeface="+mn-lt"/>
                <a:ea typeface="+mn-ea"/>
                <a:cs typeface="+mn-cs"/>
              </a:rPr>
              <a:t> can be easily replaced by another microservice developed either in-house or even extended by a microservice from a third party</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55</a:t>
            </a:fld>
            <a:endParaRPr lang="en-US"/>
          </a:p>
        </p:txBody>
      </p:sp>
    </p:spTree>
    <p:extLst>
      <p:ext uri="{BB962C8B-B14F-4D97-AF65-F5344CB8AC3E}">
        <p14:creationId xmlns:p14="http://schemas.microsoft.com/office/powerpoint/2010/main" val="3703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pricing engine in the airline business is complex. Fares for different routes are calculated using complex mathematical formulas known as the pricing logic. Airlines</a:t>
            </a:r>
          </a:p>
          <a:p>
            <a:r>
              <a:rPr lang="en-US" sz="1200" b="0" i="0" u="none" strike="noStrike" kern="1200" baseline="0" dirty="0">
                <a:solidFill>
                  <a:schemeClr val="tx1"/>
                </a:solidFill>
                <a:latin typeface="+mn-lt"/>
                <a:ea typeface="+mn-ea"/>
                <a:cs typeface="+mn-cs"/>
              </a:rPr>
              <a:t>may choose to buy a pricing engine from the market instead of building the product in house.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a:t>
            </a:r>
            <a:r>
              <a:rPr lang="en-US" sz="1200" b="1" i="0" u="none" strike="noStrike" kern="1200" baseline="0" dirty="0">
                <a:solidFill>
                  <a:schemeClr val="tx1"/>
                </a:solidFill>
                <a:latin typeface="+mn-lt"/>
                <a:ea typeface="+mn-ea"/>
                <a:cs typeface="+mn-cs"/>
              </a:rPr>
              <a:t>monolithic</a:t>
            </a:r>
            <a:r>
              <a:rPr lang="en-US" sz="1200" b="0" i="0" u="none" strike="noStrike" kern="1200" baseline="0" dirty="0">
                <a:solidFill>
                  <a:schemeClr val="tx1"/>
                </a:solidFill>
                <a:latin typeface="+mn-lt"/>
                <a:ea typeface="+mn-ea"/>
                <a:cs typeface="+mn-cs"/>
              </a:rPr>
              <a:t> architecture, Pricing is a function of Fares and Booking.</a:t>
            </a:r>
          </a:p>
          <a:p>
            <a:r>
              <a:rPr lang="en-US" sz="1200" b="0" i="0" u="none" strike="noStrike" kern="1200" baseline="0" dirty="0">
                <a:solidFill>
                  <a:schemeClr val="tx1"/>
                </a:solidFill>
                <a:latin typeface="+mn-lt"/>
                <a:ea typeface="+mn-ea"/>
                <a:cs typeface="+mn-cs"/>
              </a:rPr>
              <a:t>In most cases Pricing, Fares, and Booking are hardwired, making it almost impossible to detach.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 well-designed </a:t>
            </a:r>
            <a:r>
              <a:rPr lang="en-US" sz="1200" b="1" i="0" u="none" strike="noStrike" kern="1200" baseline="0" dirty="0">
                <a:solidFill>
                  <a:schemeClr val="tx1"/>
                </a:solidFill>
                <a:latin typeface="+mn-lt"/>
                <a:ea typeface="+mn-ea"/>
                <a:cs typeface="+mn-cs"/>
              </a:rPr>
              <a:t>microservices</a:t>
            </a:r>
            <a:r>
              <a:rPr lang="en-US" sz="1200" b="0" i="0" u="none" strike="noStrike" kern="1200" baseline="0" dirty="0">
                <a:solidFill>
                  <a:schemeClr val="tx1"/>
                </a:solidFill>
                <a:latin typeface="+mn-lt"/>
                <a:ea typeface="+mn-ea"/>
                <a:cs typeface="+mn-cs"/>
              </a:rPr>
              <a:t> system, Booking, Fares, and Pricing would be independent microservices. Replacing the Pricing microservice will have  only a minimal impact on any other services as they are all loosely coupled and independent. Today, it could be a third-party service; tomorrow, it could be easily substituted by another third-party or home-grown service</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56</a:t>
            </a:fld>
            <a:endParaRPr lang="en-US"/>
          </a:p>
        </p:txBody>
      </p:sp>
    </p:spTree>
    <p:extLst>
      <p:ext uri="{BB962C8B-B14F-4D97-AF65-F5344CB8AC3E}">
        <p14:creationId xmlns:p14="http://schemas.microsoft.com/office/powerpoint/2010/main" val="250781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example, a loyalty system in an airline was built years ago, targeting individual passengers.</a:t>
            </a:r>
          </a:p>
          <a:p>
            <a:r>
              <a:rPr lang="en-US" sz="1200" b="0" i="0" u="none" strike="noStrike" kern="1200" baseline="0" dirty="0">
                <a:solidFill>
                  <a:schemeClr val="tx1"/>
                </a:solidFill>
                <a:latin typeface="+mn-lt"/>
                <a:ea typeface="+mn-ea"/>
                <a:cs typeface="+mn-cs"/>
              </a:rPr>
              <a:t>Everything was fine until the airline started offering loyalty benefits to their corporate customers. </a:t>
            </a:r>
          </a:p>
          <a:p>
            <a:r>
              <a:rPr lang="en-US" sz="1200" b="0" i="0" u="none" strike="noStrike" kern="1200" baseline="0" dirty="0">
                <a:solidFill>
                  <a:schemeClr val="tx1"/>
                </a:solidFill>
                <a:latin typeface="+mn-lt"/>
                <a:ea typeface="+mn-ea"/>
                <a:cs typeface="+mn-cs"/>
              </a:rPr>
              <a:t>Corporate customers are individuals grouped under corporations. </a:t>
            </a:r>
          </a:p>
          <a:p>
            <a:r>
              <a:rPr lang="en-US" sz="1200" b="0" i="0" u="none" strike="noStrike" kern="1200" baseline="0" dirty="0">
                <a:solidFill>
                  <a:schemeClr val="tx1"/>
                </a:solidFill>
                <a:latin typeface="+mn-lt"/>
                <a:ea typeface="+mn-ea"/>
                <a:cs typeface="+mn-cs"/>
              </a:rPr>
              <a:t>As the current systems core data model is flat, targeting individuals, the corporate environment needs a fundamental change in the core data model, and hence huge reworking, to incorporate this requirement.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the preceding diagram, in a </a:t>
            </a:r>
            <a:r>
              <a:rPr lang="en-US" sz="1200" b="1" i="0" u="none" strike="noStrike" kern="1200" baseline="0" dirty="0">
                <a:solidFill>
                  <a:schemeClr val="tx1"/>
                </a:solidFill>
                <a:latin typeface="+mn-lt"/>
                <a:ea typeface="+mn-ea"/>
                <a:cs typeface="+mn-cs"/>
              </a:rPr>
              <a:t>microservices</a:t>
            </a:r>
            <a:r>
              <a:rPr lang="en-US" sz="1200" b="0" i="0" u="none" strike="noStrike" kern="1200" baseline="0" dirty="0">
                <a:solidFill>
                  <a:schemeClr val="tx1"/>
                </a:solidFill>
                <a:latin typeface="+mn-lt"/>
                <a:ea typeface="+mn-ea"/>
                <a:cs typeface="+mn-cs"/>
              </a:rPr>
              <a:t>-based architecture, customer information would be managed by the Customer microservice and loyalty by the Loyalty Points microservice.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situation, it is easy to add a new Corporate Customer microservice to manage corporate customers. </a:t>
            </a:r>
          </a:p>
          <a:p>
            <a:r>
              <a:rPr lang="en-US" sz="1200" b="0" i="0" u="none" strike="noStrike" kern="1200" baseline="0" dirty="0">
                <a:solidFill>
                  <a:schemeClr val="tx1"/>
                </a:solidFill>
                <a:latin typeface="+mn-lt"/>
                <a:ea typeface="+mn-ea"/>
                <a:cs typeface="+mn-cs"/>
              </a:rPr>
              <a:t>When a corporation is registered, individual members will be pushed to the Customer microservice to manage them as usual. </a:t>
            </a:r>
          </a:p>
          <a:p>
            <a:r>
              <a:rPr lang="en-US" sz="1200" b="0" i="0" u="none" strike="noStrike" kern="1200" baseline="0" dirty="0">
                <a:solidFill>
                  <a:schemeClr val="tx1"/>
                </a:solidFill>
                <a:latin typeface="+mn-lt"/>
                <a:ea typeface="+mn-ea"/>
                <a:cs typeface="+mn-cs"/>
              </a:rPr>
              <a:t>The </a:t>
            </a:r>
            <a:r>
              <a:rPr lang="en-US" sz="1200" b="1" i="1" u="none" strike="noStrike" kern="1200" baseline="0" dirty="0">
                <a:solidFill>
                  <a:schemeClr val="tx1"/>
                </a:solidFill>
                <a:latin typeface="+mn-lt"/>
                <a:ea typeface="+mn-ea"/>
                <a:cs typeface="+mn-cs"/>
              </a:rPr>
              <a:t>Corporate Customer microservice </a:t>
            </a:r>
            <a:r>
              <a:rPr lang="en-US" sz="1200" b="0" i="0" u="none" strike="noStrike" kern="1200" baseline="0" dirty="0">
                <a:solidFill>
                  <a:schemeClr val="tx1"/>
                </a:solidFill>
                <a:latin typeface="+mn-lt"/>
                <a:ea typeface="+mn-ea"/>
                <a:cs typeface="+mn-cs"/>
              </a:rPr>
              <a:t>provides a corporate view by aggregating data from the Customer microservice. It will also provide services to support corporate-specific business rules.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this approach, adding new services will have only a minimal impact on the existing services.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59</a:t>
            </a:fld>
            <a:endParaRPr lang="en-US"/>
          </a:p>
        </p:txBody>
      </p:sp>
    </p:spTree>
    <p:extLst>
      <p:ext uri="{BB962C8B-B14F-4D97-AF65-F5344CB8AC3E}">
        <p14:creationId xmlns:p14="http://schemas.microsoft.com/office/powerpoint/2010/main" val="1295360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Upgrading an application with, for instance, five million lines written on EJB 1.1 and Hibernate to the Spring, JPA, and REST services is almost similar to rewriting the entire application. In the microservices world, this could be done incrementally.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the preceding diagram, while older versions of the services are running on old versions of technologies, new service developments can leverage the latest technologies. The cost of migrating microservices with end-of-life technologies is considerably less compared to enhancing monolithic applications.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61</a:t>
            </a:fld>
            <a:endParaRPr lang="en-US"/>
          </a:p>
        </p:txBody>
      </p:sp>
    </p:spTree>
    <p:extLst>
      <p:ext uri="{BB962C8B-B14F-4D97-AF65-F5344CB8AC3E}">
        <p14:creationId xmlns:p14="http://schemas.microsoft.com/office/powerpoint/2010/main" val="3116260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will be situations where we will have to run multiple versions of the same service at the same time. Zero downtime promote, where one has to gracefully switch over from one version to another, is one example of a such a scenario as there will be a time window where both services will have to be up and running simultaneously.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a:t>
            </a:r>
            <a:r>
              <a:rPr lang="en-US" sz="1200" b="1" i="0" u="none" strike="noStrike" kern="1200" baseline="0" dirty="0">
                <a:solidFill>
                  <a:schemeClr val="tx1"/>
                </a:solidFill>
                <a:latin typeface="+mn-lt"/>
                <a:ea typeface="+mn-ea"/>
                <a:cs typeface="+mn-cs"/>
              </a:rPr>
              <a:t>monolithic</a:t>
            </a:r>
            <a:r>
              <a:rPr lang="en-US" sz="1200" b="0" i="0" u="none" strike="noStrike" kern="1200" baseline="0" dirty="0">
                <a:solidFill>
                  <a:schemeClr val="tx1"/>
                </a:solidFill>
                <a:latin typeface="+mn-lt"/>
                <a:ea typeface="+mn-ea"/>
                <a:cs typeface="+mn-cs"/>
              </a:rPr>
              <a:t> applications, this is a complex procedure because upgrading new services in one node of the cluster is cumbersome as, for instance, this could lead to class loading issues. A canary release, where a new version is only released to a few users to validate the new service, is another example where multiple versions of the services have to coexist.</a:t>
            </a:r>
          </a:p>
          <a:p>
            <a:endParaRPr lang="en-US" dirty="0"/>
          </a:p>
          <a:p>
            <a:r>
              <a:rPr lang="en-US" sz="1200" b="0" i="0" u="none" strike="noStrike" kern="1200" baseline="0" dirty="0">
                <a:solidFill>
                  <a:schemeClr val="tx1"/>
                </a:solidFill>
                <a:latin typeface="+mn-lt"/>
                <a:ea typeface="+mn-ea"/>
                <a:cs typeface="+mn-cs"/>
              </a:rPr>
              <a:t>With microservices, both these scenarios are easily manageable. As each microservice uses independent environments, including service listeners such as Tomcat or Jetty</a:t>
            </a:r>
          </a:p>
          <a:p>
            <a:r>
              <a:rPr lang="en-US" sz="1200" b="0" i="0" u="none" strike="noStrike" kern="1200" baseline="0" dirty="0">
                <a:solidFill>
                  <a:schemeClr val="tx1"/>
                </a:solidFill>
                <a:latin typeface="+mn-lt"/>
                <a:ea typeface="+mn-ea"/>
                <a:cs typeface="+mn-cs"/>
              </a:rPr>
              <a:t>embedded, multiple versions can be released and gracefully transitioned without many issues. When consumers look up services, they look for specific versions of</a:t>
            </a:r>
          </a:p>
          <a:p>
            <a:r>
              <a:rPr lang="en-US" sz="1200" b="0" i="0" u="none" strike="noStrike" kern="1200" baseline="0" dirty="0">
                <a:solidFill>
                  <a:schemeClr val="tx1"/>
                </a:solidFill>
                <a:latin typeface="+mn-lt"/>
                <a:ea typeface="+mn-ea"/>
                <a:cs typeface="+mn-cs"/>
              </a:rPr>
              <a:t>services. For example, in a canary release, a new user interface is released to user A. When user A sends a request to the microservice, it looks up the canary release</a:t>
            </a:r>
          </a:p>
          <a:p>
            <a:r>
              <a:rPr lang="en-US" sz="1200" b="0" i="0" u="none" strike="noStrike" kern="1200" baseline="0" dirty="0">
                <a:solidFill>
                  <a:schemeClr val="tx1"/>
                </a:solidFill>
                <a:latin typeface="+mn-lt"/>
                <a:ea typeface="+mn-ea"/>
                <a:cs typeface="+mn-cs"/>
              </a:rPr>
              <a:t>version, whereas all other users will continue to look up the last production version.</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62</a:t>
            </a:fld>
            <a:endParaRPr lang="en-US"/>
          </a:p>
        </p:txBody>
      </p:sp>
    </p:spTree>
    <p:extLst>
      <p:ext uri="{BB962C8B-B14F-4D97-AF65-F5344CB8AC3E}">
        <p14:creationId xmlns:p14="http://schemas.microsoft.com/office/powerpoint/2010/main" val="164083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a:t>
            </a:r>
            <a:r>
              <a:rPr lang="en-US" sz="1200" b="0" i="0" u="none" strike="noStrike" kern="1200" baseline="0" dirty="0">
                <a:solidFill>
                  <a:schemeClr val="tx1"/>
                </a:solidFill>
                <a:latin typeface="+mn-lt"/>
                <a:ea typeface="+mn-ea"/>
                <a:cs typeface="+mn-cs"/>
              </a:rPr>
              <a:t>in the microservices architecture, there is no more application development; instead, organizations focus on service development. In most enterprises, this requires a major cultural shift in the way that applications are built.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 </a:t>
            </a:r>
            <a:r>
              <a:rPr lang="en-US" sz="1200" b="1" i="0" u="none" strike="noStrike" kern="1200" baseline="0" dirty="0">
                <a:solidFill>
                  <a:schemeClr val="tx1"/>
                </a:solidFill>
                <a:latin typeface="+mn-lt"/>
                <a:ea typeface="+mn-ea"/>
                <a:cs typeface="+mn-cs"/>
              </a:rPr>
              <a:t>Customer Profile </a:t>
            </a:r>
            <a:r>
              <a:rPr lang="en-US" sz="1200" b="0" i="0" u="none" strike="noStrike" kern="1200" baseline="0" dirty="0">
                <a:solidFill>
                  <a:schemeClr val="tx1"/>
                </a:solidFill>
                <a:latin typeface="+mn-lt"/>
                <a:ea typeface="+mn-ea"/>
                <a:cs typeface="+mn-cs"/>
              </a:rPr>
              <a:t>microservice, internals such as the data structure, technologies, business logic, and so on are hidden. They aren't exposed or visible to any external</a:t>
            </a:r>
          </a:p>
          <a:p>
            <a:r>
              <a:rPr lang="en-US" sz="1200" b="0" i="0" u="none" strike="noStrike" kern="1200" baseline="0" dirty="0">
                <a:solidFill>
                  <a:schemeClr val="tx1"/>
                </a:solidFill>
                <a:latin typeface="+mn-lt"/>
                <a:ea typeface="+mn-ea"/>
                <a:cs typeface="+mn-cs"/>
              </a:rPr>
              <a:t>entities. Access is restricted through the service endpoints or APIs. For instance, Customer Profile microservices may expose </a:t>
            </a:r>
            <a:r>
              <a:rPr lang="en-US" sz="1200" b="1" i="0" u="none" strike="noStrike" kern="1200" baseline="0" dirty="0">
                <a:solidFill>
                  <a:schemeClr val="tx1"/>
                </a:solidFill>
                <a:latin typeface="+mn-lt"/>
                <a:ea typeface="+mn-ea"/>
                <a:cs typeface="+mn-cs"/>
              </a:rPr>
              <a:t>Register Customer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Get Customer</a:t>
            </a:r>
          </a:p>
          <a:p>
            <a:r>
              <a:rPr lang="en-US" sz="1200" b="0" i="0" u="none" strike="noStrike" kern="1200" baseline="0" dirty="0">
                <a:solidFill>
                  <a:schemeClr val="tx1"/>
                </a:solidFill>
                <a:latin typeface="+mn-lt"/>
                <a:ea typeface="+mn-ea"/>
                <a:cs typeface="+mn-cs"/>
              </a:rPr>
              <a:t>as two APIs for others to interact with.</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15</a:t>
            </a:fld>
            <a:endParaRPr lang="en-US"/>
          </a:p>
        </p:txBody>
      </p:sp>
    </p:spTree>
    <p:extLst>
      <p:ext uri="{BB962C8B-B14F-4D97-AF65-F5344CB8AC3E}">
        <p14:creationId xmlns:p14="http://schemas.microsoft.com/office/powerpoint/2010/main" val="1577496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shown in the preceding diagram, version 1 and 2 of the </a:t>
            </a:r>
            <a:r>
              <a:rPr lang="en-US" sz="1200" b="1" i="0" u="none" strike="noStrike" kern="1200" baseline="0" dirty="0">
                <a:solidFill>
                  <a:schemeClr val="tx1"/>
                </a:solidFill>
                <a:latin typeface="+mn-lt"/>
                <a:ea typeface="+mn-ea"/>
                <a:cs typeface="+mn-cs"/>
              </a:rPr>
              <a:t>Customer </a:t>
            </a:r>
            <a:r>
              <a:rPr lang="en-US" sz="1200" b="0" i="0" u="none" strike="noStrike" kern="1200" baseline="0" dirty="0">
                <a:solidFill>
                  <a:schemeClr val="tx1"/>
                </a:solidFill>
                <a:latin typeface="+mn-lt"/>
                <a:ea typeface="+mn-ea"/>
                <a:cs typeface="+mn-cs"/>
              </a:rPr>
              <a:t>service can coexist as they are not interfering with each other, given their respective deployment environments. Routing rules can be set at the gateway to divert traffic to specific instances, as shown in the diagram. Alternatively, clients can request specific versions as part of the request itself. In the diagram, the gateway selects the version based on the region from which the request is originated.</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63</a:t>
            </a:fld>
            <a:endParaRPr lang="en-US"/>
          </a:p>
        </p:txBody>
      </p:sp>
    </p:spTree>
    <p:extLst>
      <p:ext uri="{BB962C8B-B14F-4D97-AF65-F5344CB8AC3E}">
        <p14:creationId xmlns:p14="http://schemas.microsoft.com/office/powerpoint/2010/main" val="2950411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Imagine an existing notification service that listens to an </a:t>
            </a:r>
            <a:r>
              <a:rPr lang="en-US" sz="1200" b="1" i="0" u="none" strike="noStrike" kern="1200" baseline="0" dirty="0">
                <a:solidFill>
                  <a:schemeClr val="tx1"/>
                </a:solidFill>
                <a:latin typeface="+mn-lt"/>
                <a:ea typeface="+mn-ea"/>
                <a:cs typeface="+mn-cs"/>
              </a:rPr>
              <a:t>INPUT </a:t>
            </a:r>
            <a:r>
              <a:rPr lang="en-US" sz="1200" b="0" i="0" u="none" strike="noStrike" kern="1200" baseline="0" dirty="0">
                <a:solidFill>
                  <a:schemeClr val="tx1"/>
                </a:solidFill>
                <a:latin typeface="+mn-lt"/>
                <a:ea typeface="+mn-ea"/>
                <a:cs typeface="+mn-cs"/>
              </a:rPr>
              <a:t>queue and sends notifications to an </a:t>
            </a:r>
            <a:r>
              <a:rPr lang="en-US" sz="1200" b="1" i="0" u="none" strike="noStrike" kern="1200" baseline="0" dirty="0">
                <a:solidFill>
                  <a:schemeClr val="tx1"/>
                </a:solidFill>
                <a:latin typeface="+mn-lt"/>
                <a:ea typeface="+mn-ea"/>
                <a:cs typeface="+mn-cs"/>
              </a:rPr>
              <a:t>SMTP </a:t>
            </a:r>
            <a:r>
              <a:rPr lang="en-US" sz="1200" b="0" i="0" u="none" strike="noStrike" kern="1200" baseline="0" dirty="0">
                <a:solidFill>
                  <a:schemeClr val="tx1"/>
                </a:solidFill>
                <a:latin typeface="+mn-lt"/>
                <a:ea typeface="+mn-ea"/>
                <a:cs typeface="+mn-cs"/>
              </a:rPr>
              <a:t>server, as shown in the figure on the left.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Let's assume, later, a personalization engine, responsible for changing the language of the message to the customer's native language, needs to be introduced to personalize messages before sending them to the customer, the personalization engine is responsible for changing the language of the message to the customer's</a:t>
            </a:r>
          </a:p>
          <a:p>
            <a:r>
              <a:rPr lang="en-US" sz="1200" b="0" i="0" u="none" strike="noStrike" kern="1200" baseline="0" dirty="0">
                <a:solidFill>
                  <a:schemeClr val="tx1"/>
                </a:solidFill>
                <a:latin typeface="+mn-lt"/>
                <a:ea typeface="+mn-ea"/>
                <a:cs typeface="+mn-cs"/>
              </a:rPr>
              <a:t>native language.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microservices, a new personalization microservice will be created to do this job. The input queue will be configured as INPUT in an external configuration server, and the personalization service will pick up the messages from the INPUT queue (earlier, this was used by the notification service) and send the messages to the OUTPUT queue after completing process. The notification services input queue will then send to OUTPUT. From the very next moment onward, the system automatically adopts this new message flow.</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66</a:t>
            </a:fld>
            <a:endParaRPr lang="en-US"/>
          </a:p>
        </p:txBody>
      </p:sp>
    </p:spTree>
    <p:extLst>
      <p:ext uri="{BB962C8B-B14F-4D97-AF65-F5344CB8AC3E}">
        <p14:creationId xmlns:p14="http://schemas.microsoft.com/office/powerpoint/2010/main" val="558455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well-architected microservice always works with events for both input and output. These events can be tapped by any service. Once extracted, events can be used for</a:t>
            </a:r>
          </a:p>
          <a:p>
            <a:r>
              <a:rPr lang="en-US" sz="1200" b="0" i="0" u="none" strike="noStrike" kern="1200" baseline="0" dirty="0">
                <a:solidFill>
                  <a:schemeClr val="tx1"/>
                </a:solidFill>
                <a:latin typeface="+mn-lt"/>
                <a:ea typeface="+mn-ea"/>
                <a:cs typeface="+mn-cs"/>
              </a:rPr>
              <a:t>a variety of use cases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67</a:t>
            </a:fld>
            <a:endParaRPr lang="en-US"/>
          </a:p>
        </p:txBody>
      </p:sp>
    </p:spTree>
    <p:extLst>
      <p:ext uri="{BB962C8B-B14F-4D97-AF65-F5344CB8AC3E}">
        <p14:creationId xmlns:p14="http://schemas.microsoft.com/office/powerpoint/2010/main" val="557502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the business wants to see the velocity of orders categorized by product type in real time.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 monolithic system, we need to think about how to extract these events. This may impose changes in the system.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microservices world, </a:t>
            </a:r>
            <a:r>
              <a:rPr lang="en-US" sz="1200" b="1" i="0" u="none" strike="noStrike" kern="1200" baseline="0" dirty="0">
                <a:solidFill>
                  <a:schemeClr val="tx1"/>
                </a:solidFill>
                <a:latin typeface="+mn-lt"/>
                <a:ea typeface="+mn-ea"/>
                <a:cs typeface="+mn-cs"/>
              </a:rPr>
              <a:t>Order Event </a:t>
            </a:r>
            <a:r>
              <a:rPr lang="en-US" sz="1200" b="0" i="0" u="none" strike="noStrike" kern="1200" baseline="0" dirty="0">
                <a:solidFill>
                  <a:schemeClr val="tx1"/>
                </a:solidFill>
                <a:latin typeface="+mn-lt"/>
                <a:ea typeface="+mn-ea"/>
                <a:cs typeface="+mn-cs"/>
              </a:rPr>
              <a:t>is already published whenever an order is created. This means that it is just a matter of adding a new service to subscribe to the</a:t>
            </a:r>
          </a:p>
          <a:p>
            <a:r>
              <a:rPr lang="en-US" sz="1200" b="0" i="0" u="none" strike="noStrike" kern="1200" baseline="0" dirty="0">
                <a:solidFill>
                  <a:schemeClr val="tx1"/>
                </a:solidFill>
                <a:latin typeface="+mn-lt"/>
                <a:ea typeface="+mn-ea"/>
                <a:cs typeface="+mn-cs"/>
              </a:rPr>
              <a:t>same topic, extract the event, perform the requested aggregations, and push another event for the dashboard to consume.</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68</a:t>
            </a:fld>
            <a:endParaRPr lang="en-US"/>
          </a:p>
        </p:txBody>
      </p:sp>
    </p:spTree>
    <p:extLst>
      <p:ext uri="{BB962C8B-B14F-4D97-AF65-F5344CB8AC3E}">
        <p14:creationId xmlns:p14="http://schemas.microsoft.com/office/powerpoint/2010/main" val="1491022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69</a:t>
            </a:fld>
            <a:endParaRPr lang="en-US"/>
          </a:p>
        </p:txBody>
      </p:sp>
    </p:spTree>
    <p:extLst>
      <p:ext uri="{BB962C8B-B14F-4D97-AF65-F5344CB8AC3E}">
        <p14:creationId xmlns:p14="http://schemas.microsoft.com/office/powerpoint/2010/main" val="3108526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70</a:t>
            </a:fld>
            <a:endParaRPr lang="en-US"/>
          </a:p>
        </p:txBody>
      </p:sp>
    </p:spTree>
    <p:extLst>
      <p:ext uri="{BB962C8B-B14F-4D97-AF65-F5344CB8AC3E}">
        <p14:creationId xmlns:p14="http://schemas.microsoft.com/office/powerpoint/2010/main" val="3309846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71</a:t>
            </a:fld>
            <a:endParaRPr lang="en-US"/>
          </a:p>
        </p:txBody>
      </p:sp>
    </p:spTree>
    <p:extLst>
      <p:ext uri="{BB962C8B-B14F-4D97-AF65-F5344CB8AC3E}">
        <p14:creationId xmlns:p14="http://schemas.microsoft.com/office/powerpoint/2010/main" val="4154790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72</a:t>
            </a:fld>
            <a:endParaRPr lang="en-US"/>
          </a:p>
        </p:txBody>
      </p:sp>
    </p:spTree>
    <p:extLst>
      <p:ext uri="{BB962C8B-B14F-4D97-AF65-F5344CB8AC3E}">
        <p14:creationId xmlns:p14="http://schemas.microsoft.com/office/powerpoint/2010/main" val="3653045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Service-oriented integration refers to a service-based integration approach used by many organizations.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Generally, this is termed as </a:t>
            </a:r>
            <a:r>
              <a:rPr lang="en-US" sz="1200" b="1" i="0" u="none" strike="noStrike" kern="1200" baseline="0" dirty="0">
                <a:solidFill>
                  <a:schemeClr val="tx1"/>
                </a:solidFill>
                <a:latin typeface="+mn-lt"/>
                <a:ea typeface="+mn-ea"/>
                <a:cs typeface="+mn-cs"/>
              </a:rPr>
              <a:t>Service-Oriented Integration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SOI</a:t>
            </a:r>
            <a:r>
              <a:rPr lang="en-US" sz="1200" b="0" i="0" u="none" strike="noStrike" kern="1200" baseline="0" dirty="0">
                <a:solidFill>
                  <a:schemeClr val="tx1"/>
                </a:solidFill>
                <a:latin typeface="+mn-lt"/>
                <a:ea typeface="+mn-ea"/>
                <a:cs typeface="+mn-cs"/>
              </a:rPr>
              <a:t>): Many organizations would have used SOA primarily to solve their integration complexities, also known as integration spaghetti</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Applications communicate with each other through a common integration layer using standard protocols and message formats such as SOAP/XML-based web services over HTTP or JMS. These types of organizations focus on </a:t>
            </a:r>
            <a:r>
              <a:rPr lang="en-US" sz="1200" b="1" i="0" u="none" strike="noStrike" kern="1200" baseline="0" dirty="0">
                <a:solidFill>
                  <a:schemeClr val="tx1"/>
                </a:solidFill>
                <a:latin typeface="+mn-lt"/>
                <a:ea typeface="+mn-ea"/>
                <a:cs typeface="+mn-cs"/>
              </a:rPr>
              <a:t>Enterprise Integration Patterns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EIP</a:t>
            </a:r>
            <a:r>
              <a:rPr lang="en-US" sz="1200" b="0" i="0" u="none" strike="noStrike" kern="1200" baseline="0" dirty="0">
                <a:solidFill>
                  <a:schemeClr val="tx1"/>
                </a:solidFill>
                <a:latin typeface="+mn-lt"/>
                <a:ea typeface="+mn-ea"/>
                <a:cs typeface="+mn-cs"/>
              </a:rPr>
              <a:t>) to model their integration requirements.</a:t>
            </a:r>
          </a:p>
          <a:p>
            <a:r>
              <a:rPr lang="en-US" sz="1200" b="0" i="0" u="none" strike="noStrike" kern="1200" baseline="0" dirty="0">
                <a:solidFill>
                  <a:schemeClr val="tx1"/>
                </a:solidFill>
                <a:latin typeface="+mn-lt"/>
                <a:ea typeface="+mn-ea"/>
                <a:cs typeface="+mn-cs"/>
              </a:rPr>
              <a:t>This approach strongly relies on heavyweight ESB such as TIBCO Business Works, WebSphere ESB, Oracle ESB, and the likes.</a:t>
            </a:r>
          </a:p>
          <a:p>
            <a:r>
              <a:rPr lang="en-US" sz="1200" b="0" i="0" u="none" strike="noStrike" kern="1200" baseline="0" dirty="0">
                <a:solidFill>
                  <a:schemeClr val="tx1"/>
                </a:solidFill>
                <a:latin typeface="+mn-lt"/>
                <a:ea typeface="+mn-ea"/>
                <a:cs typeface="+mn-cs"/>
              </a:rPr>
              <a:t>They either write heavy orchestration logic in the ESB layer or the business logic itself in the service bus.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In both cases, all enterprise services are deployed and accessed via ESB</a:t>
            </a:r>
          </a:p>
          <a:p>
            <a:endPar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r>
              <a:rPr lang="en-US" sz="1200" b="0" i="1" u="none" strike="noStrike" kern="1200" baseline="0" dirty="0">
                <a:solidFill>
                  <a:srgbClr val="FF0000"/>
                </a:solidFill>
                <a:effectLst>
                  <a:outerShdw blurRad="38100" dist="38100" dir="2700000" algn="tl">
                    <a:srgbClr val="000000">
                      <a:alpha val="43137"/>
                    </a:srgbClr>
                  </a:outerShdw>
                </a:effectLst>
                <a:latin typeface="+mn-lt"/>
                <a:ea typeface="+mn-ea"/>
                <a:cs typeface="+mn-cs"/>
              </a:rPr>
              <a:t>These services are managed through an enterprise governance model. For such organizations, microservices are altogether different from SOA.</a:t>
            </a:r>
            <a:endParaRPr lang="en-US" sz="1200" b="1" i="1" u="none" strike="noStrike" kern="1200" baseline="0" dirty="0">
              <a:solidFill>
                <a:srgbClr val="FF0000"/>
              </a:solidFill>
              <a:effectLst>
                <a:outerShdw blurRad="38100" dist="38100" dir="2700000" algn="tl">
                  <a:srgbClr val="000000">
                    <a:alpha val="43137"/>
                  </a:srgbClr>
                </a:outerShdw>
              </a:effectLst>
              <a:latin typeface="+mn-lt"/>
              <a:ea typeface="+mn-ea"/>
              <a:cs typeface="+mn-cs"/>
            </a:endParaRPr>
          </a:p>
          <a:p>
            <a:endPar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76</a:t>
            </a:fld>
            <a:endParaRPr lang="en-US"/>
          </a:p>
        </p:txBody>
      </p:sp>
    </p:spTree>
    <p:extLst>
      <p:ext uri="{BB962C8B-B14F-4D97-AF65-F5344CB8AC3E}">
        <p14:creationId xmlns:p14="http://schemas.microsoft.com/office/powerpoint/2010/main" val="927777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SOA is also used to build service layers on top of legacy applications.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Another category of organizations would use SOA in transformation projects or legacy modernization projects.</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In such cases, the services are built and deployed in the ESB layer connecting to backend systems using ESB adapters. For these organizations, microservices are different from SOA.</a:t>
            </a:r>
            <a:endParaRPr lang="en-US" i="1" dirty="0"/>
          </a:p>
        </p:txBody>
      </p:sp>
      <p:sp>
        <p:nvSpPr>
          <p:cNvPr id="4" name="Slide Number Placeholder 3"/>
          <p:cNvSpPr>
            <a:spLocks noGrp="1"/>
          </p:cNvSpPr>
          <p:nvPr>
            <p:ph type="sldNum" sz="quarter" idx="10"/>
          </p:nvPr>
        </p:nvSpPr>
        <p:spPr/>
        <p:txBody>
          <a:bodyPr/>
          <a:lstStyle/>
          <a:p>
            <a:fld id="{D5F2B5DB-460D-4A0F-B4F7-AF2B0E1E709D}" type="slidenum">
              <a:rPr lang="en-US" smtClean="0"/>
              <a:t>77</a:t>
            </a:fld>
            <a:endParaRPr lang="en-US"/>
          </a:p>
        </p:txBody>
      </p:sp>
    </p:spTree>
    <p:extLst>
      <p:ext uri="{BB962C8B-B14F-4D97-AF65-F5344CB8AC3E}">
        <p14:creationId xmlns:p14="http://schemas.microsoft.com/office/powerpoint/2010/main" val="23573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Service contract</a:t>
            </a:r>
            <a:r>
              <a:rPr lang="en-US" sz="1200" b="0" i="0" u="none" strike="noStrike" kern="1200" baseline="0" dirty="0">
                <a:solidFill>
                  <a:schemeClr val="tx1"/>
                </a:solidFill>
                <a:latin typeface="+mn-lt"/>
                <a:ea typeface="+mn-ea"/>
                <a:cs typeface="+mn-cs"/>
              </a:rPr>
              <a:t>: Similar to SOA, microservices are described through well-defined service contracts. In the microservices world, JSON and REST are universally accepted for service communication. In the case of JSON/REST, there are many techniques used to define service contracts. JSON Schema, WADL, Swagger, and RAML are a few examples.</a:t>
            </a:r>
          </a:p>
          <a:p>
            <a:r>
              <a:rPr lang="en-US" sz="1200" b="1" i="0" u="none" strike="noStrike" kern="1200" baseline="0" dirty="0">
                <a:solidFill>
                  <a:schemeClr val="tx1"/>
                </a:solidFill>
                <a:latin typeface="+mn-lt"/>
                <a:ea typeface="+mn-ea"/>
                <a:cs typeface="+mn-cs"/>
              </a:rPr>
              <a:t>Loose coupling</a:t>
            </a:r>
            <a:r>
              <a:rPr lang="en-US" sz="1200" b="0" i="0" u="none" strike="noStrike" kern="1200" baseline="0" dirty="0">
                <a:solidFill>
                  <a:schemeClr val="tx1"/>
                </a:solidFill>
                <a:latin typeface="+mn-lt"/>
                <a:ea typeface="+mn-ea"/>
                <a:cs typeface="+mn-cs"/>
              </a:rPr>
              <a:t>: Microservices are independent and loosely coupled. In most cases, microservices accept an event as input and respond with another event. Messaging, HTTP, and REST are commonly used for interaction between microservices. Message-based endpoints provide higher levels of decoupling.</a:t>
            </a:r>
          </a:p>
          <a:p>
            <a:r>
              <a:rPr lang="en-US" sz="1200" b="1" i="0" u="none" strike="noStrike" kern="1200" baseline="0" dirty="0">
                <a:solidFill>
                  <a:schemeClr val="tx1"/>
                </a:solidFill>
                <a:latin typeface="+mn-lt"/>
                <a:ea typeface="+mn-ea"/>
                <a:cs typeface="+mn-cs"/>
              </a:rPr>
              <a:t>Service abstraction</a:t>
            </a:r>
            <a:r>
              <a:rPr lang="en-US" sz="1200" b="0" i="0" u="none" strike="noStrike" kern="1200" baseline="0" dirty="0">
                <a:solidFill>
                  <a:schemeClr val="tx1"/>
                </a:solidFill>
                <a:latin typeface="+mn-lt"/>
                <a:ea typeface="+mn-ea"/>
                <a:cs typeface="+mn-cs"/>
              </a:rPr>
              <a:t>: In microservices, service abstraction is not just an abstraction of service realization, but it also provides a complete abstraction of all libraries and environment details.</a:t>
            </a:r>
          </a:p>
          <a:p>
            <a:r>
              <a:rPr lang="en-US" sz="1200" b="1" i="0" u="none" strike="noStrike" kern="1200" baseline="0" dirty="0">
                <a:solidFill>
                  <a:schemeClr val="tx1"/>
                </a:solidFill>
                <a:latin typeface="+mn-lt"/>
                <a:ea typeface="+mn-ea"/>
                <a:cs typeface="+mn-cs"/>
              </a:rPr>
              <a:t>Service reuse</a:t>
            </a:r>
            <a:r>
              <a:rPr lang="en-US" sz="1200" b="0" i="0" u="none" strike="noStrike" kern="1200" baseline="0" dirty="0">
                <a:solidFill>
                  <a:schemeClr val="tx1"/>
                </a:solidFill>
                <a:latin typeface="+mn-lt"/>
                <a:ea typeface="+mn-ea"/>
                <a:cs typeface="+mn-cs"/>
              </a:rPr>
              <a:t>: Microservices are course-grained reusable business services. These are accessed by mobile devices and desktop channels, other microservices, or even other systems.</a:t>
            </a:r>
          </a:p>
          <a:p>
            <a:r>
              <a:rPr lang="en-US" sz="1200" b="1" i="0" u="none" strike="noStrike" kern="1200" baseline="0" dirty="0">
                <a:solidFill>
                  <a:schemeClr val="tx1"/>
                </a:solidFill>
                <a:latin typeface="+mn-lt"/>
                <a:ea typeface="+mn-ea"/>
                <a:cs typeface="+mn-cs"/>
              </a:rPr>
              <a:t>Statelessness</a:t>
            </a:r>
            <a:r>
              <a:rPr lang="en-US" sz="1200" b="0" i="0" u="none" strike="noStrike" kern="1200" baseline="0" dirty="0">
                <a:solidFill>
                  <a:schemeClr val="tx1"/>
                </a:solidFill>
                <a:latin typeface="+mn-lt"/>
                <a:ea typeface="+mn-ea"/>
                <a:cs typeface="+mn-cs"/>
              </a:rPr>
              <a:t>: Well-designed microservices are stateless and share nothing with no shared state or conversational state maintained by the services. In case there is a requirement to maintain state, they are maintained in a database, perhaps in memory.</a:t>
            </a:r>
          </a:p>
          <a:p>
            <a:r>
              <a:rPr lang="en-US" sz="1200" b="1" i="0" u="none" strike="noStrike" kern="1200" baseline="0" dirty="0">
                <a:solidFill>
                  <a:schemeClr val="tx1"/>
                </a:solidFill>
                <a:latin typeface="+mn-lt"/>
                <a:ea typeface="+mn-ea"/>
                <a:cs typeface="+mn-cs"/>
              </a:rPr>
              <a:t>Services are discoverable</a:t>
            </a:r>
            <a:r>
              <a:rPr lang="en-US" sz="1200" b="0" i="0" u="none" strike="noStrike" kern="1200" baseline="0" dirty="0">
                <a:solidFill>
                  <a:schemeClr val="tx1"/>
                </a:solidFill>
                <a:latin typeface="+mn-lt"/>
                <a:ea typeface="+mn-ea"/>
                <a:cs typeface="+mn-cs"/>
              </a:rPr>
              <a:t>: Microservices are discoverable. In a typical microservices environment, microservices self-advertise their existence and make themselves available for discovery. When services die, they automatically take themselves out from the microservices ecosystem.</a:t>
            </a:r>
          </a:p>
          <a:p>
            <a:r>
              <a:rPr lang="en-US" sz="1200" b="1" i="0" u="none" strike="noStrike" kern="1200" baseline="0" dirty="0">
                <a:solidFill>
                  <a:schemeClr val="tx1"/>
                </a:solidFill>
                <a:latin typeface="+mn-lt"/>
                <a:ea typeface="+mn-ea"/>
                <a:cs typeface="+mn-cs"/>
              </a:rPr>
              <a:t>Service interoperability</a:t>
            </a:r>
            <a:r>
              <a:rPr lang="en-US" sz="1200" b="0" i="0" u="none" strike="noStrike" kern="1200" baseline="0" dirty="0">
                <a:solidFill>
                  <a:schemeClr val="tx1"/>
                </a:solidFill>
                <a:latin typeface="+mn-lt"/>
                <a:ea typeface="+mn-ea"/>
                <a:cs typeface="+mn-cs"/>
              </a:rPr>
              <a:t>: Services are interoperable as they use standard protocols and message exchange standards. Messaging, HTTP, and so on are used as transport mechanisms. REST/JSON is the most popular method for developing interoperable services in the microservices world. In cases where further optimization is required on communications, other protocols such as Protocol Buffers, Thrift, Avro, or Zero MQ could be used. However, the use of these protocols may limit the overall interoperability of the services</a:t>
            </a:r>
          </a:p>
          <a:p>
            <a:r>
              <a:rPr lang="en-US" sz="1200" b="1" i="0" u="none" strike="noStrike" kern="1200" baseline="0" dirty="0">
                <a:solidFill>
                  <a:schemeClr val="tx1"/>
                </a:solidFill>
                <a:latin typeface="+mn-lt"/>
                <a:ea typeface="+mn-ea"/>
                <a:cs typeface="+mn-cs"/>
              </a:rPr>
              <a:t>Service composability</a:t>
            </a:r>
            <a:r>
              <a:rPr lang="en-US" sz="1200" b="0" i="0" u="none" strike="noStrike" kern="1200" baseline="0" dirty="0">
                <a:solidFill>
                  <a:schemeClr val="tx1"/>
                </a:solidFill>
                <a:latin typeface="+mn-lt"/>
                <a:ea typeface="+mn-ea"/>
                <a:cs typeface="+mn-cs"/>
              </a:rPr>
              <a:t>: Microservices are composable. Service composability is achieved either through service orchestration or service choreography.</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16</a:t>
            </a:fld>
            <a:endParaRPr lang="en-US"/>
          </a:p>
        </p:txBody>
      </p:sp>
    </p:spTree>
    <p:extLst>
      <p:ext uri="{BB962C8B-B14F-4D97-AF65-F5344CB8AC3E}">
        <p14:creationId xmlns:p14="http://schemas.microsoft.com/office/powerpoint/2010/main" val="2107934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approach, lightweight integration frameworks, such as Apache Camel or Spring Integration, are embedded within applications to handle service-related cross-cutting capabilities such as protocol mediation, parallel execution, orchestration, and service integration.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some of the lightweight integration frameworks have native Java object support, such applications would even use native </a:t>
            </a:r>
            <a:r>
              <a:rPr lang="en-US" sz="1200" b="1" i="0" u="none" strike="noStrike" kern="1200" baseline="0" dirty="0">
                <a:solidFill>
                  <a:schemeClr val="tx1"/>
                </a:solidFill>
                <a:latin typeface="+mn-lt"/>
                <a:ea typeface="+mn-ea"/>
                <a:cs typeface="+mn-cs"/>
              </a:rPr>
              <a:t>Plain Old Java Objects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POJO</a:t>
            </a:r>
            <a:r>
              <a:rPr lang="en-US" sz="1200" b="0" i="0" u="none" strike="noStrike" kern="1200" baseline="0" dirty="0">
                <a:solidFill>
                  <a:schemeClr val="tx1"/>
                </a:solidFill>
                <a:latin typeface="+mn-lt"/>
                <a:ea typeface="+mn-ea"/>
                <a:cs typeface="+mn-cs"/>
              </a:rPr>
              <a:t>) services for integration and data exchange between services. </a:t>
            </a:r>
            <a:r>
              <a:rPr lang="en-US" sz="1200" b="0" i="1" u="none" strike="noStrike" kern="1200" baseline="0" dirty="0">
                <a:solidFill>
                  <a:schemeClr val="tx1"/>
                </a:solidFill>
                <a:latin typeface="+mn-lt"/>
                <a:ea typeface="+mn-ea"/>
                <a:cs typeface="+mn-cs"/>
              </a:rPr>
              <a:t>As a result, all services have to be packaged as one monolithic web archive. Such organizations could see microservices as the next logical step of their SOA.</a:t>
            </a:r>
            <a:endParaRPr lang="en-US" i="1" dirty="0"/>
          </a:p>
        </p:txBody>
      </p:sp>
      <p:sp>
        <p:nvSpPr>
          <p:cNvPr id="4" name="Slide Number Placeholder 3"/>
          <p:cNvSpPr>
            <a:spLocks noGrp="1"/>
          </p:cNvSpPr>
          <p:nvPr>
            <p:ph type="sldNum" sz="quarter" idx="10"/>
          </p:nvPr>
        </p:nvSpPr>
        <p:spPr/>
        <p:txBody>
          <a:bodyPr/>
          <a:lstStyle/>
          <a:p>
            <a:fld id="{D5F2B5DB-460D-4A0F-B4F7-AF2B0E1E709D}" type="slidenum">
              <a:rPr lang="en-US" smtClean="0"/>
              <a:t>78</a:t>
            </a:fld>
            <a:endParaRPr lang="en-US"/>
          </a:p>
        </p:txBody>
      </p:sp>
    </p:spTree>
    <p:extLst>
      <p:ext uri="{BB962C8B-B14F-4D97-AF65-F5344CB8AC3E}">
        <p14:creationId xmlns:p14="http://schemas.microsoft.com/office/powerpoint/2010/main" val="135261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last possibility is transforming a monolithic application into smaller units after hitting the breaking point with the monolithic system.</a:t>
            </a:r>
          </a:p>
          <a:p>
            <a:r>
              <a:rPr lang="en-US" sz="1200" b="0" i="0" u="none" strike="noStrike" kern="1200" baseline="0" dirty="0">
                <a:solidFill>
                  <a:schemeClr val="tx1"/>
                </a:solidFill>
                <a:latin typeface="+mn-lt"/>
                <a:ea typeface="+mn-ea"/>
                <a:cs typeface="+mn-cs"/>
              </a:rPr>
              <a:t>They would break the application into smaller, physically deployable subsystems, similar to the </a:t>
            </a:r>
            <a:r>
              <a:rPr lang="en-US" sz="1200" b="0" i="1" u="none" strike="noStrike" kern="1200" baseline="0" dirty="0">
                <a:solidFill>
                  <a:schemeClr val="tx1"/>
                </a:solidFill>
                <a:latin typeface="+mn-lt"/>
                <a:ea typeface="+mn-ea"/>
                <a:cs typeface="+mn-cs"/>
              </a:rPr>
              <a:t>y </a:t>
            </a:r>
            <a:r>
              <a:rPr lang="en-US" sz="1200" b="0" i="0" u="none" strike="noStrike" kern="1200" baseline="0" dirty="0">
                <a:solidFill>
                  <a:schemeClr val="tx1"/>
                </a:solidFill>
                <a:latin typeface="+mn-lt"/>
                <a:ea typeface="+mn-ea"/>
                <a:cs typeface="+mn-cs"/>
              </a:rPr>
              <a:t>axis scaling approach explained earlier, and deploy them as web archives on web servers or as JARs deployed on some home-grown containers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subsystems as service would use web services or other lightweight protocols to exchange data between services. They would also use SOA and service design principles to achieve this. For such organizations, they may tend to think that microservices are the same old wine in a new bottle.</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79</a:t>
            </a:fld>
            <a:endParaRPr lang="en-US"/>
          </a:p>
        </p:txBody>
      </p:sp>
    </p:spTree>
    <p:extLst>
      <p:ext uri="{BB962C8B-B14F-4D97-AF65-F5344CB8AC3E}">
        <p14:creationId xmlns:p14="http://schemas.microsoft.com/office/powerpoint/2010/main" val="3187572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83</a:t>
            </a:fld>
            <a:endParaRPr lang="en-US"/>
          </a:p>
        </p:txBody>
      </p:sp>
    </p:spTree>
    <p:extLst>
      <p:ext uri="{BB962C8B-B14F-4D97-AF65-F5344CB8AC3E}">
        <p14:creationId xmlns:p14="http://schemas.microsoft.com/office/powerpoint/2010/main" val="3124531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86</a:t>
            </a:fld>
            <a:endParaRPr lang="en-US"/>
          </a:p>
        </p:txBody>
      </p:sp>
    </p:spTree>
    <p:extLst>
      <p:ext uri="{BB962C8B-B14F-4D97-AF65-F5344CB8AC3E}">
        <p14:creationId xmlns:p14="http://schemas.microsoft.com/office/powerpoint/2010/main" val="593246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87</a:t>
            </a:fld>
            <a:endParaRPr lang="en-US"/>
          </a:p>
        </p:txBody>
      </p:sp>
    </p:spTree>
    <p:extLst>
      <p:ext uri="{BB962C8B-B14F-4D97-AF65-F5344CB8AC3E}">
        <p14:creationId xmlns:p14="http://schemas.microsoft.com/office/powerpoint/2010/main" val="3279221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89</a:t>
            </a:fld>
            <a:endParaRPr lang="en-US"/>
          </a:p>
        </p:txBody>
      </p:sp>
    </p:spTree>
    <p:extLst>
      <p:ext uri="{BB962C8B-B14F-4D97-AF65-F5344CB8AC3E}">
        <p14:creationId xmlns:p14="http://schemas.microsoft.com/office/powerpoint/2010/main" val="28540887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90</a:t>
            </a:fld>
            <a:endParaRPr lang="en-US"/>
          </a:p>
        </p:txBody>
      </p:sp>
    </p:spTree>
    <p:extLst>
      <p:ext uri="{BB962C8B-B14F-4D97-AF65-F5344CB8AC3E}">
        <p14:creationId xmlns:p14="http://schemas.microsoft.com/office/powerpoint/2010/main" val="42561974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91</a:t>
            </a:fld>
            <a:endParaRPr lang="en-US"/>
          </a:p>
        </p:txBody>
      </p:sp>
    </p:spTree>
    <p:extLst>
      <p:ext uri="{BB962C8B-B14F-4D97-AF65-F5344CB8AC3E}">
        <p14:creationId xmlns:p14="http://schemas.microsoft.com/office/powerpoint/2010/main" val="1094991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92</a:t>
            </a:fld>
            <a:endParaRPr lang="en-US"/>
          </a:p>
        </p:txBody>
      </p:sp>
    </p:spTree>
    <p:extLst>
      <p:ext uri="{BB962C8B-B14F-4D97-AF65-F5344CB8AC3E}">
        <p14:creationId xmlns:p14="http://schemas.microsoft.com/office/powerpoint/2010/main" val="739356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93</a:t>
            </a:fld>
            <a:endParaRPr lang="en-US"/>
          </a:p>
        </p:txBody>
      </p:sp>
    </p:spTree>
    <p:extLst>
      <p:ext uri="{BB962C8B-B14F-4D97-AF65-F5344CB8AC3E}">
        <p14:creationId xmlns:p14="http://schemas.microsoft.com/office/powerpoint/2010/main" val="602479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a:t>
            </a:r>
            <a:r>
              <a:rPr lang="en-US" sz="1200" b="1" i="0" u="none" strike="noStrike" kern="1200" baseline="0" dirty="0">
                <a:solidFill>
                  <a:schemeClr val="tx1"/>
                </a:solidFill>
                <a:latin typeface="+mn-lt"/>
                <a:ea typeface="+mn-ea"/>
                <a:cs typeface="+mn-cs"/>
              </a:rPr>
              <a:t>Jetty</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Tomcat</a:t>
            </a:r>
            <a:r>
              <a:rPr lang="en-US" sz="1200" b="0" i="0" u="none" strike="noStrike" kern="1200" baseline="0" dirty="0">
                <a:solidFill>
                  <a:schemeClr val="tx1"/>
                </a:solidFill>
                <a:latin typeface="+mn-lt"/>
                <a:ea typeface="+mn-ea"/>
                <a:cs typeface="+mn-cs"/>
              </a:rPr>
              <a:t> are better choices as application containers for microservices compared to more complex traditional application servers such as </a:t>
            </a:r>
            <a:r>
              <a:rPr lang="en-US" sz="1200" b="1" i="1" u="none" strike="noStrike" kern="1200" baseline="0" dirty="0">
                <a:solidFill>
                  <a:schemeClr val="tx1"/>
                </a:solidFill>
                <a:latin typeface="+mn-lt"/>
                <a:ea typeface="+mn-ea"/>
                <a:cs typeface="+mn-cs"/>
              </a:rPr>
              <a:t>WebLogic</a:t>
            </a:r>
            <a:r>
              <a:rPr lang="en-US" sz="1200" b="0" i="0" u="none" strike="noStrike" kern="1200" baseline="0" dirty="0">
                <a:solidFill>
                  <a:schemeClr val="tx1"/>
                </a:solidFill>
                <a:latin typeface="+mn-lt"/>
                <a:ea typeface="+mn-ea"/>
                <a:cs typeface="+mn-cs"/>
              </a:rPr>
              <a:t> or </a:t>
            </a:r>
            <a:r>
              <a:rPr lang="en-US" sz="1200" b="1" i="1" u="none" strike="noStrike" kern="1200" baseline="0" dirty="0">
                <a:solidFill>
                  <a:schemeClr val="tx1"/>
                </a:solidFill>
                <a:latin typeface="+mn-lt"/>
                <a:ea typeface="+mn-ea"/>
                <a:cs typeface="+mn-cs"/>
              </a:rPr>
              <a:t>WebSphere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Container technologies such as </a:t>
            </a:r>
            <a:r>
              <a:rPr lang="en-US" sz="1200" b="1" i="0" u="sng" strike="noStrike" kern="1200" baseline="0" dirty="0">
                <a:solidFill>
                  <a:schemeClr val="tx1"/>
                </a:solidFill>
                <a:latin typeface="+mn-lt"/>
                <a:ea typeface="+mn-ea"/>
                <a:cs typeface="+mn-cs"/>
              </a:rPr>
              <a:t>Docker</a:t>
            </a:r>
            <a:r>
              <a:rPr lang="en-US" sz="1200" b="0" i="0" u="none" strike="noStrike" kern="1200" baseline="0" dirty="0">
                <a:solidFill>
                  <a:schemeClr val="tx1"/>
                </a:solidFill>
                <a:latin typeface="+mn-lt"/>
                <a:ea typeface="+mn-ea"/>
                <a:cs typeface="+mn-cs"/>
              </a:rPr>
              <a:t> also help us keep the infrastructure footprint as minimal as possible compared to hypervisors such as VMWare or Hyper-V.</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17</a:t>
            </a:fld>
            <a:endParaRPr lang="en-US"/>
          </a:p>
        </p:txBody>
      </p:sp>
    </p:spTree>
    <p:extLst>
      <p:ext uri="{BB962C8B-B14F-4D97-AF65-F5344CB8AC3E}">
        <p14:creationId xmlns:p14="http://schemas.microsoft.com/office/powerpoint/2010/main" val="2001561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95</a:t>
            </a:fld>
            <a:endParaRPr lang="en-US"/>
          </a:p>
        </p:txBody>
      </p:sp>
    </p:spTree>
    <p:extLst>
      <p:ext uri="{BB962C8B-B14F-4D97-AF65-F5344CB8AC3E}">
        <p14:creationId xmlns:p14="http://schemas.microsoft.com/office/powerpoint/2010/main" val="1814518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,2 : In both first and second cases, microservices present an opportunity. Using a microservices architecture, it is possible to re-platform a legacy application </a:t>
            </a:r>
            <a:r>
              <a:rPr lang="en-US" sz="1200" b="1" i="0" u="sng" strike="noStrike" kern="1200" baseline="0" dirty="0">
                <a:solidFill>
                  <a:schemeClr val="tx1"/>
                </a:solidFill>
                <a:latin typeface="+mn-lt"/>
                <a:ea typeface="+mn-ea"/>
                <a:cs typeface="+mn-cs"/>
              </a:rPr>
              <a:t>by slowly transforming functions to microservices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There are benefits in this approach. There is no huge upfront investment required, no major disruption to business, and no severe business risks. As the service dependencies are known, the microservices dependencies can be well managed.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 4 : These are independent stateless computing units that accept certain data, apply algorithms, and return the results.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112</a:t>
            </a:fld>
            <a:endParaRPr lang="en-US"/>
          </a:p>
        </p:txBody>
      </p:sp>
    </p:spTree>
    <p:extLst>
      <p:ext uri="{BB962C8B-B14F-4D97-AF65-F5344CB8AC3E}">
        <p14:creationId xmlns:p14="http://schemas.microsoft.com/office/powerpoint/2010/main" val="3255127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3: </a:t>
            </a:r>
            <a:r>
              <a:rPr lang="en-US" dirty="0"/>
              <a:t>A simple time tracking application is an example of this category. All it does is capture the time, duration, and task performed. Common-use enterprise applications are also candidates for microservices.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4: </a:t>
            </a:r>
            <a:r>
              <a:rPr lang="en-US" sz="1200" b="0" i="0" u="none" strike="noStrike" kern="1200" baseline="0" dirty="0">
                <a:solidFill>
                  <a:schemeClr val="tx1"/>
                </a:solidFill>
                <a:latin typeface="+mn-lt"/>
                <a:ea typeface="+mn-ea"/>
                <a:cs typeface="+mn-cs"/>
              </a:rPr>
              <a:t>In most of these scenarios, data could be coming from multiple logically different data sources as described in the </a:t>
            </a:r>
            <a:r>
              <a:rPr lang="en-US" sz="1200" b="0" i="1" u="none" strike="noStrike" kern="1200" baseline="0" dirty="0">
                <a:solidFill>
                  <a:schemeClr val="tx1"/>
                </a:solidFill>
                <a:latin typeface="+mn-lt"/>
                <a:ea typeface="+mn-ea"/>
                <a:cs typeface="+mn-cs"/>
              </a:rPr>
              <a:t>Fly By Points </a:t>
            </a:r>
            <a:r>
              <a:rPr lang="en-US" sz="1200" b="0" i="0" u="none" strike="noStrike" kern="1200" baseline="0" dirty="0">
                <a:solidFill>
                  <a:schemeClr val="tx1"/>
                </a:solidFill>
                <a:latin typeface="+mn-lt"/>
                <a:ea typeface="+mn-ea"/>
                <a:cs typeface="+mn-cs"/>
              </a:rPr>
              <a:t>example mentioned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113</a:t>
            </a:fld>
            <a:endParaRPr lang="en-US"/>
          </a:p>
        </p:txBody>
      </p:sp>
    </p:spTree>
    <p:extLst>
      <p:ext uri="{BB962C8B-B14F-4D97-AF65-F5344CB8AC3E}">
        <p14:creationId xmlns:p14="http://schemas.microsoft.com/office/powerpoint/2010/main" val="2057573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Command Query Responsibility segregations </a:t>
            </a:r>
            <a:r>
              <a:rPr lang="en-US" dirty="0"/>
              <a:t>(</a:t>
            </a:r>
            <a:r>
              <a:rPr lang="en-US" b="1" dirty="0"/>
              <a:t>CQRS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answers the question: </a:t>
            </a:r>
            <a:r>
              <a:rPr lang="en-US" b="1" dirty="0"/>
              <a:t>How to implement queries in a microservice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Split the application into two parts: </a:t>
            </a:r>
            <a:r>
              <a:rPr lang="en-US" b="1" u="sng" dirty="0">
                <a:effectLst>
                  <a:outerShdw blurRad="38100" dist="38100" dir="2700000" algn="tl">
                    <a:srgbClr val="000000">
                      <a:alpha val="43137"/>
                    </a:srgbClr>
                  </a:outerShdw>
                </a:effectLst>
              </a:rPr>
              <a:t>the command-side</a:t>
            </a:r>
            <a:r>
              <a:rPr lang="en-US" dirty="0"/>
              <a:t> and </a:t>
            </a:r>
            <a:r>
              <a:rPr lang="en-US" b="1" u="sng" dirty="0">
                <a:effectLst>
                  <a:outerShdw blurRad="38100" dist="38100" dir="2700000" algn="tl">
                    <a:srgbClr val="000000">
                      <a:alpha val="43137"/>
                    </a:srgbClr>
                  </a:outerShdw>
                </a:effectLst>
              </a:rPr>
              <a:t>the query-side</a:t>
            </a:r>
            <a:r>
              <a:rPr lang="en-US" dirty="0"/>
              <a:t>. The command-side handles create, update, and delete requests and emits events when data changes. The query-side handles queries by executing them against one or more materialized views that are kept up to date by subscribing to the stream of events emitted when data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For more info. , check http://microservices.io/patterns/data/cqrs.html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114</a:t>
            </a:fld>
            <a:endParaRPr lang="en-US"/>
          </a:p>
        </p:txBody>
      </p:sp>
    </p:spTree>
    <p:extLst>
      <p:ext uri="{BB962C8B-B14F-4D97-AF65-F5344CB8AC3E}">
        <p14:creationId xmlns:p14="http://schemas.microsoft.com/office/powerpoint/2010/main" val="2025164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sz="1200" b="0" i="0" u="none" strike="noStrike" kern="1200" baseline="0" dirty="0">
                <a:solidFill>
                  <a:schemeClr val="tx1"/>
                </a:solidFill>
                <a:latin typeface="+mn-lt"/>
                <a:ea typeface="+mn-ea"/>
                <a:cs typeface="+mn-cs"/>
              </a:rPr>
              <a:t>This is underpinned by Conway's Law.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This states that there is a strong link between the organizational structure and software it creates.</a:t>
            </a:r>
          </a:p>
          <a:p>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5F2B5DB-460D-4A0F-B4F7-AF2B0E1E709D}" type="slidenum">
              <a:rPr lang="en-US" smtClean="0"/>
              <a:t>115</a:t>
            </a:fld>
            <a:endParaRPr lang="en-US"/>
          </a:p>
        </p:txBody>
      </p:sp>
    </p:spTree>
    <p:extLst>
      <p:ext uri="{BB962C8B-B14F-4D97-AF65-F5344CB8AC3E}">
        <p14:creationId xmlns:p14="http://schemas.microsoft.com/office/powerpoint/2010/main" val="3380843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u="none" strike="noStrike" kern="1200" baseline="0" dirty="0">
                <a:solidFill>
                  <a:schemeClr val="tx1"/>
                </a:solidFill>
                <a:latin typeface="+mn-lt"/>
                <a:ea typeface="+mn-ea"/>
                <a:cs typeface="+mn-cs"/>
              </a:rPr>
              <a:t>Netflix </a:t>
            </a:r>
            <a:r>
              <a:rPr lang="fr-FR" sz="1200" b="0" i="0" u="none" strike="noStrike" kern="1200" baseline="0" dirty="0">
                <a:solidFill>
                  <a:schemeClr val="tx1"/>
                </a:solidFill>
                <a:latin typeface="+mn-lt"/>
                <a:ea typeface="+mn-ea"/>
                <a:cs typeface="+mn-cs"/>
              </a:rPr>
              <a:t>(www.netflix.com): Netflix, an international on-</a:t>
            </a:r>
            <a:r>
              <a:rPr lang="fr-FR" sz="1200" b="0" i="0" u="none" strike="noStrike" kern="1200" baseline="0" dirty="0" err="1">
                <a:solidFill>
                  <a:schemeClr val="tx1"/>
                </a:solidFill>
                <a:latin typeface="+mn-lt"/>
                <a:ea typeface="+mn-ea"/>
                <a:cs typeface="+mn-cs"/>
              </a:rPr>
              <a:t>demand</a:t>
            </a:r>
            <a:r>
              <a:rPr lang="fr-FR" sz="1200" b="0" i="0" u="none" strike="noStrike" kern="1200" baseline="0" dirty="0">
                <a:solidFill>
                  <a:schemeClr val="tx1"/>
                </a:solidFill>
                <a:latin typeface="+mn-lt"/>
                <a:ea typeface="+mn-ea"/>
                <a:cs typeface="+mn-cs"/>
              </a:rPr>
              <a:t> media </a:t>
            </a:r>
            <a:r>
              <a:rPr lang="en-US" sz="1200" b="0" i="0" u="none" strike="noStrike" kern="1200" baseline="0" dirty="0">
                <a:solidFill>
                  <a:schemeClr val="tx1"/>
                </a:solidFill>
                <a:latin typeface="+mn-lt"/>
                <a:ea typeface="+mn-ea"/>
                <a:cs typeface="+mn-cs"/>
              </a:rPr>
              <a:t>streaming company, is a pioneer in the microservices space. </a:t>
            </a:r>
          </a:p>
          <a:p>
            <a:r>
              <a:rPr lang="en-US" sz="1200" b="0" i="0" u="none" strike="noStrike" kern="1200" baseline="0" dirty="0">
                <a:solidFill>
                  <a:schemeClr val="tx1"/>
                </a:solidFill>
                <a:latin typeface="+mn-lt"/>
                <a:ea typeface="+mn-ea"/>
                <a:cs typeface="+mn-cs"/>
              </a:rPr>
              <a:t>Netflix transformed their large pool of developers developing traditional monolithic code to smaller development teams producing microservices. These microservices work together to stream digital media to millions of Netflix customers. </a:t>
            </a:r>
          </a:p>
          <a:p>
            <a:r>
              <a:rPr lang="en-US" sz="1200" b="0" i="0" u="none" strike="noStrike" kern="1200" baseline="0" dirty="0">
                <a:solidFill>
                  <a:schemeClr val="tx1"/>
                </a:solidFill>
                <a:latin typeface="+mn-lt"/>
                <a:ea typeface="+mn-ea"/>
                <a:cs typeface="+mn-cs"/>
              </a:rPr>
              <a:t>At Netflix, engineers started with monolithic, went through the pain, and then broke the application into smaller units that are loosely coupled and aligned to the business capability.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Uber </a:t>
            </a:r>
            <a:r>
              <a:rPr lang="en-US" sz="1200" b="0" i="0" u="none" strike="noStrike" kern="1200" baseline="0" dirty="0">
                <a:solidFill>
                  <a:schemeClr val="tx1"/>
                </a:solidFill>
                <a:latin typeface="+mn-lt"/>
                <a:ea typeface="+mn-ea"/>
                <a:cs typeface="+mn-cs"/>
              </a:rPr>
              <a:t>(www.uber.com): Uber, an international transportation network company, began in 2008 with a monolithic architecture with a single code base. All services were embedded into the monolithic application. When Uber expanded their business from one city to multiple cities, the challenges started. </a:t>
            </a:r>
          </a:p>
          <a:p>
            <a:r>
              <a:rPr lang="en-US" sz="1200" b="0" i="0" u="none" strike="noStrike" kern="1200" baseline="0" dirty="0">
                <a:solidFill>
                  <a:schemeClr val="tx1"/>
                </a:solidFill>
                <a:latin typeface="+mn-lt"/>
                <a:ea typeface="+mn-ea"/>
                <a:cs typeface="+mn-cs"/>
              </a:rPr>
              <a:t>Uber then moved to SOA-based architecture by breaking the system into smaller independent units. Each module was given to different teams and empowered them to choose their language, framework, and database. </a:t>
            </a:r>
          </a:p>
          <a:p>
            <a:r>
              <a:rPr lang="en-US" sz="1200" b="0" i="0" u="none" strike="noStrike" kern="1200" baseline="0" dirty="0">
                <a:solidFill>
                  <a:schemeClr val="tx1"/>
                </a:solidFill>
                <a:latin typeface="+mn-lt"/>
                <a:ea typeface="+mn-ea"/>
                <a:cs typeface="+mn-cs"/>
              </a:rPr>
              <a:t>Uber has many microservices deployed in their ecosystem using RPC and REST.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Airbnb </a:t>
            </a:r>
            <a:r>
              <a:rPr lang="en-US" sz="1200" b="0" i="0" u="none" strike="noStrike" kern="1200" baseline="0" dirty="0">
                <a:solidFill>
                  <a:schemeClr val="tx1"/>
                </a:solidFill>
                <a:latin typeface="+mn-lt"/>
                <a:ea typeface="+mn-ea"/>
                <a:cs typeface="+mn-cs"/>
              </a:rPr>
              <a:t>(www.airbnb.com): Airbnb, a world leader providing a trusted marketplace for accommodation, started with a monolithic application that performed all the required functions of the business. </a:t>
            </a:r>
          </a:p>
          <a:p>
            <a:r>
              <a:rPr lang="en-US" sz="1200" b="0" i="0" u="none" strike="noStrike" kern="1200" baseline="0" dirty="0">
                <a:solidFill>
                  <a:schemeClr val="tx1"/>
                </a:solidFill>
                <a:latin typeface="+mn-lt"/>
                <a:ea typeface="+mn-ea"/>
                <a:cs typeface="+mn-cs"/>
              </a:rPr>
              <a:t>Airbnb faced scalability issues with increased traffic. A single code base became too complicated to manage, resulted in a poor separation of concerns, and ran into performance issues. </a:t>
            </a:r>
          </a:p>
          <a:p>
            <a:r>
              <a:rPr lang="en-US" sz="1200" b="0" i="0" u="none" strike="noStrike" kern="1200" baseline="0" dirty="0">
                <a:solidFill>
                  <a:schemeClr val="tx1"/>
                </a:solidFill>
                <a:latin typeface="+mn-lt"/>
                <a:ea typeface="+mn-ea"/>
                <a:cs typeface="+mn-cs"/>
              </a:rPr>
              <a:t>Airbnb broke their monolithic application into smaller pieces with separate code bases running on separate machines with separate deployment cycles. </a:t>
            </a:r>
          </a:p>
          <a:p>
            <a:r>
              <a:rPr lang="en-US" sz="1200" b="0" i="0" u="none" strike="noStrike" kern="1200" baseline="0" dirty="0">
                <a:solidFill>
                  <a:schemeClr val="tx1"/>
                </a:solidFill>
                <a:latin typeface="+mn-lt"/>
                <a:ea typeface="+mn-ea"/>
                <a:cs typeface="+mn-cs"/>
              </a:rPr>
              <a:t>Airbnb developed their own microservices or SOA ecosystem around these services.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Orbitz </a:t>
            </a:r>
            <a:r>
              <a:rPr lang="en-US" sz="1200" b="0" i="0" u="none" strike="noStrike" kern="1200" baseline="0" dirty="0">
                <a:solidFill>
                  <a:schemeClr val="tx1"/>
                </a:solidFill>
                <a:latin typeface="+mn-lt"/>
                <a:ea typeface="+mn-ea"/>
                <a:cs typeface="+mn-cs"/>
              </a:rPr>
              <a:t>(www.orbitz.com): Orbitz, an online travel portal, started with a monolithic architecture in the 2000s with a web layer, a business layer, and a database layer. As Orbitz expanded their business, they faced manageability and scalability issues with monolithic-tiered architecture. Orbitz then went through continuous architecture changes. </a:t>
            </a:r>
          </a:p>
          <a:p>
            <a:r>
              <a:rPr lang="en-US" sz="1200" b="0" i="0" u="none" strike="noStrike" kern="1200" baseline="0" dirty="0">
                <a:solidFill>
                  <a:schemeClr val="tx1"/>
                </a:solidFill>
                <a:latin typeface="+mn-lt"/>
                <a:ea typeface="+mn-ea"/>
                <a:cs typeface="+mn-cs"/>
              </a:rPr>
              <a:t>Later, Orbitz broke down their monolithic to many smaller applications.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eBay </a:t>
            </a:r>
            <a:r>
              <a:rPr lang="en-US" sz="1200" b="0" i="0" u="none" strike="noStrike" kern="1200" baseline="0" dirty="0">
                <a:solidFill>
                  <a:schemeClr val="tx1"/>
                </a:solidFill>
                <a:latin typeface="+mn-lt"/>
                <a:ea typeface="+mn-ea"/>
                <a:cs typeface="+mn-cs"/>
              </a:rPr>
              <a:t>(www.ebay.com): eBay, one of the largest online retailers, started in the late 1990s with a monolithic Perl application and FreeBSD as the database. </a:t>
            </a:r>
          </a:p>
          <a:p>
            <a:r>
              <a:rPr lang="en-US" sz="1200" b="0" i="0" u="none" strike="noStrike" kern="1200" baseline="0" dirty="0">
                <a:solidFill>
                  <a:schemeClr val="tx1"/>
                </a:solidFill>
                <a:latin typeface="+mn-lt"/>
                <a:ea typeface="+mn-ea"/>
                <a:cs typeface="+mn-cs"/>
              </a:rPr>
              <a:t>eBay went through scaling issues as the business grew. It was consistently investing in improving its architecture. In the mid 2000s, eBay moved to smaller decomposed systems based on Java and web services. They employed database partitions and functional segregation to meet the required scalability.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Amazon </a:t>
            </a:r>
            <a:r>
              <a:rPr lang="en-US" sz="1200" b="0" i="0" u="none" strike="noStrike" kern="1200" baseline="0" dirty="0">
                <a:solidFill>
                  <a:schemeClr val="tx1"/>
                </a:solidFill>
                <a:latin typeface="+mn-lt"/>
                <a:ea typeface="+mn-ea"/>
                <a:cs typeface="+mn-cs"/>
              </a:rPr>
              <a:t>(www.amazon.com): Amazon, one of the largest online retailer websites, was run on a big monolithic application written on C++ in 2001. The well-architected monolithic application was based on a tiered architecture with many modular components. However, all these components were tightly coupled. As a result, Amazon was not able to speed up their development cycle by splitting teams into smaller groups. Amazon then separated out the code as independent functional services, wrapped</a:t>
            </a:r>
          </a:p>
          <a:p>
            <a:r>
              <a:rPr lang="en-US" sz="1200" b="0" i="0" u="none" strike="noStrike" kern="1200" baseline="0" dirty="0">
                <a:solidFill>
                  <a:schemeClr val="tx1"/>
                </a:solidFill>
                <a:latin typeface="+mn-lt"/>
                <a:ea typeface="+mn-ea"/>
                <a:cs typeface="+mn-cs"/>
              </a:rPr>
              <a:t>with web services, and eventually advanced to microservices.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Gilt </a:t>
            </a:r>
            <a:r>
              <a:rPr lang="en-US" sz="1200" b="0" i="0" u="none" strike="noStrike" kern="1200" baseline="0" dirty="0">
                <a:solidFill>
                  <a:schemeClr val="tx1"/>
                </a:solidFill>
                <a:latin typeface="+mn-lt"/>
                <a:ea typeface="+mn-ea"/>
                <a:cs typeface="+mn-cs"/>
              </a:rPr>
              <a:t>(www.gilt.com): Gilt, an online shopping website, began in 2007 with a tiered monolithic Rails application and a Postgres database at the back. Similarly to many other applications, as traffic volumes increased, the web application was not able to provide the required resiliency. </a:t>
            </a:r>
          </a:p>
          <a:p>
            <a:r>
              <a:rPr lang="en-US" sz="1200" b="0" i="0" u="none" strike="noStrike" kern="1200" baseline="0" dirty="0">
                <a:solidFill>
                  <a:schemeClr val="tx1"/>
                </a:solidFill>
                <a:latin typeface="+mn-lt"/>
                <a:ea typeface="+mn-ea"/>
                <a:cs typeface="+mn-cs"/>
              </a:rPr>
              <a:t>Gilt went through an architecture overhaul by introducing Java and polyglot persistence. Later, Gilt moved to many smaller applications using the microservices concept.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(www.twitter.com): Twitter, one of the largest social websites, began with a three-tiered monolithic rails application in the mid 2000s. Later, when Twitter experienced growth in its user base, they went through an architecture-refactoring cycle. With this refactoring, Twitter moved away from a typical web application to an API-based even driven core. </a:t>
            </a:r>
          </a:p>
          <a:p>
            <a:r>
              <a:rPr lang="en-US" sz="1200" b="0" i="0" u="none" strike="noStrike" kern="1200" baseline="0" dirty="0">
                <a:solidFill>
                  <a:schemeClr val="tx1"/>
                </a:solidFill>
                <a:latin typeface="+mn-lt"/>
                <a:ea typeface="+mn-ea"/>
                <a:cs typeface="+mn-cs"/>
              </a:rPr>
              <a:t>Twitter uses Scala and Java to develop microservices with polyglot persistence.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Nike </a:t>
            </a:r>
            <a:r>
              <a:rPr lang="en-US" sz="1200" b="0" i="0" u="none" strike="noStrike" kern="1200" baseline="0" dirty="0">
                <a:solidFill>
                  <a:schemeClr val="tx1"/>
                </a:solidFill>
                <a:latin typeface="+mn-lt"/>
                <a:ea typeface="+mn-ea"/>
                <a:cs typeface="+mn-cs"/>
              </a:rPr>
              <a:t>(www.nike.com): Nike, the world leader in apparel and footwear, transformed their monolithic applications to microservices. Similarly to many other organizations, Nike too was run with age-old legacy applications that were hardly stable. In their journey, Nike moved to heavyweight commercial products with an objective to stabilize legacy applications but ended up in monolithic applications that were expensive to scale, had long release cycles, and needed too much manual work to deploy and manage applications. </a:t>
            </a:r>
          </a:p>
          <a:p>
            <a:r>
              <a:rPr lang="en-US" sz="1200" b="0" i="0" u="none" strike="noStrike" kern="1200" baseline="0" dirty="0">
                <a:solidFill>
                  <a:schemeClr val="tx1"/>
                </a:solidFill>
                <a:latin typeface="+mn-lt"/>
                <a:ea typeface="+mn-ea"/>
                <a:cs typeface="+mn-cs"/>
              </a:rPr>
              <a:t>Later, Nike moved to a microservices-based architecture that brought down the development cycle considerably.</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116</a:t>
            </a:fld>
            <a:endParaRPr lang="en-US"/>
          </a:p>
        </p:txBody>
      </p:sp>
    </p:spTree>
    <p:extLst>
      <p:ext uri="{BB962C8B-B14F-4D97-AF65-F5344CB8AC3E}">
        <p14:creationId xmlns:p14="http://schemas.microsoft.com/office/powerpoint/2010/main" val="4655417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important observation is that most of the organizations examined previously are at different levels of maturity in their microservices journey.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eBay transitioned from a monolithic application in the early 2000s, they functionally split the application into smaller, independent, and deployable units. These logically divided units are wrapped with web services. While single responsibility and autonomy are their underpinning principles, the architectures are limited to the</a:t>
            </a:r>
          </a:p>
          <a:p>
            <a:r>
              <a:rPr lang="en-US" sz="1200" b="0" i="0" u="none" strike="noStrike" kern="1200" baseline="0" dirty="0">
                <a:solidFill>
                  <a:schemeClr val="tx1"/>
                </a:solidFill>
                <a:latin typeface="+mn-lt"/>
                <a:ea typeface="+mn-ea"/>
                <a:cs typeface="+mn-cs"/>
              </a:rPr>
              <a:t>technologies and tools available at that point in time.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Organizations such as Netflix and Airbnb built capabilities of their own to solve the specific challenges they faced.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summarize, all of these are not truly microservices, but are small, business-aligned services following the same characteristics.</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118</a:t>
            </a:fld>
            <a:endParaRPr lang="en-US"/>
          </a:p>
        </p:txBody>
      </p:sp>
    </p:spTree>
    <p:extLst>
      <p:ext uri="{BB962C8B-B14F-4D97-AF65-F5344CB8AC3E}">
        <p14:creationId xmlns:p14="http://schemas.microsoft.com/office/powerpoint/2010/main" val="768708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119</a:t>
            </a:fld>
            <a:endParaRPr lang="en-US"/>
          </a:p>
        </p:txBody>
      </p:sp>
    </p:spTree>
    <p:extLst>
      <p:ext uri="{BB962C8B-B14F-4D97-AF65-F5344CB8AC3E}">
        <p14:creationId xmlns:p14="http://schemas.microsoft.com/office/powerpoint/2010/main" val="305445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Microservices are deployed in Docker containers, </a:t>
            </a:r>
            <a:r>
              <a:rPr lang="en-US" sz="1200" b="0" i="0" u="none" strike="noStrike" kern="1200" baseline="0" dirty="0">
                <a:solidFill>
                  <a:schemeClr val="tx1"/>
                </a:solidFill>
                <a:latin typeface="+mn-lt"/>
                <a:ea typeface="+mn-ea"/>
                <a:cs typeface="+mn-cs"/>
              </a:rPr>
              <a:t>which encapsulate the business logic and needed libraries.</a:t>
            </a:r>
          </a:p>
          <a:p>
            <a:r>
              <a:rPr lang="en-US" sz="1200" b="0" i="0" u="none" strike="noStrike" kern="1200" baseline="0" dirty="0">
                <a:solidFill>
                  <a:schemeClr val="tx1"/>
                </a:solidFill>
                <a:latin typeface="+mn-lt"/>
                <a:ea typeface="+mn-ea"/>
                <a:cs typeface="+mn-cs"/>
              </a:rPr>
              <a:t>This help us quickly replicate the entire setup on a new machine or on a completely different hosting environment or even to move across different cloud providers.</a:t>
            </a:r>
          </a:p>
          <a:p>
            <a:r>
              <a:rPr lang="en-US" sz="1200" b="0" i="0" u="none" strike="noStrike" kern="1200" baseline="0" dirty="0">
                <a:solidFill>
                  <a:schemeClr val="tx1"/>
                </a:solidFill>
                <a:latin typeface="+mn-lt"/>
                <a:ea typeface="+mn-ea"/>
                <a:cs typeface="+mn-cs"/>
              </a:rPr>
              <a:t>As there is no physical infrastructure dependency, containerized microservices are easily portable.</a:t>
            </a:r>
            <a:endParaRPr lang="en-US" dirty="0"/>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18</a:t>
            </a:fld>
            <a:endParaRPr lang="en-US"/>
          </a:p>
        </p:txBody>
      </p:sp>
    </p:spTree>
    <p:extLst>
      <p:ext uri="{BB962C8B-B14F-4D97-AF65-F5344CB8AC3E}">
        <p14:creationId xmlns:p14="http://schemas.microsoft.com/office/powerpoint/2010/main" val="3076224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microservices implementations are automated to a maximum from development to production.</a:t>
            </a:r>
          </a:p>
          <a:p>
            <a:r>
              <a:rPr lang="en-US" dirty="0"/>
              <a:t>A large number of microservices is hard to manage until and unless automation is in place. The smaller footprint of microservices also helps us automate the microservices development to the deployment life cycle.</a:t>
            </a:r>
          </a:p>
          <a:p>
            <a:r>
              <a:rPr lang="en-US" dirty="0"/>
              <a:t>Microservices are automated end to end—for example, automated builds, automated testing, automated deployment, and elastic scaling.</a:t>
            </a:r>
          </a:p>
          <a:p>
            <a:endParaRPr lang="en-US" dirty="0"/>
          </a:p>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As indicated in the preceding diagram, automations are typically applied during the development, test, release, and deployment phases</a:t>
            </a:r>
            <a:endParaRPr lang="en-US" b="1" dirty="0">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19</a:t>
            </a:fld>
            <a:endParaRPr lang="en-US"/>
          </a:p>
        </p:txBody>
      </p:sp>
    </p:spTree>
    <p:extLst>
      <p:ext uri="{BB962C8B-B14F-4D97-AF65-F5344CB8AC3E}">
        <p14:creationId xmlns:p14="http://schemas.microsoft.com/office/powerpoint/2010/main" val="349595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Most of the large-scale microservices implementations have a supporting ecosystem in place. The ecosystem capabilities include DevOps processes, centralized log management, service registry, API gateways, extensive monitoring, service routing, and flow control mechanisms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24</a:t>
            </a:fld>
            <a:endParaRPr lang="en-US"/>
          </a:p>
        </p:txBody>
      </p:sp>
    </p:spTree>
    <p:extLst>
      <p:ext uri="{BB962C8B-B14F-4D97-AF65-F5344CB8AC3E}">
        <p14:creationId xmlns:p14="http://schemas.microsoft.com/office/powerpoint/2010/main" val="105047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dotted</a:t>
            </a:r>
            <a:r>
              <a:rPr lang="en-US" sz="1200" b="0" i="0" u="none" strike="noStrike" kern="1200" baseline="0" dirty="0">
                <a:solidFill>
                  <a:schemeClr val="tx1"/>
                </a:solidFill>
                <a:latin typeface="+mn-lt"/>
                <a:ea typeface="+mn-ea"/>
                <a:cs typeface="+mn-cs"/>
              </a:rPr>
              <a:t> line in the preceding diagram implies the logical monolithic application boundary. When we migrate this to microservices, each microservice </a:t>
            </a:r>
            <a:r>
              <a:rPr lang="en-US" sz="1200" b="1" i="0" u="none" strike="noStrike" kern="1200" baseline="0" dirty="0">
                <a:solidFill>
                  <a:schemeClr val="tx1"/>
                </a:solidFill>
                <a:latin typeface="+mn-lt"/>
                <a:ea typeface="+mn-ea"/>
                <a:cs typeface="+mn-cs"/>
              </a:rPr>
              <a:t>A</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B</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C </a:t>
            </a:r>
            <a:r>
              <a:rPr lang="en-US" sz="1200" b="0" i="0" u="none" strike="noStrike" kern="1200" baseline="0" dirty="0">
                <a:solidFill>
                  <a:schemeClr val="tx1"/>
                </a:solidFill>
                <a:latin typeface="+mn-lt"/>
                <a:ea typeface="+mn-ea"/>
                <a:cs typeface="+mn-cs"/>
              </a:rPr>
              <a:t>creates its own physical boundaries.</a:t>
            </a:r>
            <a:endParaRPr lang="en-US" dirty="0"/>
          </a:p>
        </p:txBody>
      </p:sp>
      <p:sp>
        <p:nvSpPr>
          <p:cNvPr id="4" name="Slide Number Placeholder 3"/>
          <p:cNvSpPr>
            <a:spLocks noGrp="1"/>
          </p:cNvSpPr>
          <p:nvPr>
            <p:ph type="sldNum" sz="quarter" idx="10"/>
          </p:nvPr>
        </p:nvSpPr>
        <p:spPr/>
        <p:txBody>
          <a:bodyPr/>
          <a:lstStyle/>
          <a:p>
            <a:fld id="{D5F2B5DB-460D-4A0F-B4F7-AF2B0E1E709D}" type="slidenum">
              <a:rPr lang="en-US" smtClean="0"/>
              <a:t>25</a:t>
            </a:fld>
            <a:endParaRPr lang="en-US"/>
          </a:p>
        </p:txBody>
      </p:sp>
    </p:spTree>
    <p:extLst>
      <p:ext uri="{BB962C8B-B14F-4D97-AF65-F5344CB8AC3E}">
        <p14:creationId xmlns:p14="http://schemas.microsoft.com/office/powerpoint/2010/main" val="174539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366082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211689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5162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8203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252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811932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794079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4329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37425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46F170-57C3-4BE0-A738-0A617892EB4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65509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6F170-57C3-4BE0-A738-0A617892EB4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342063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6F170-57C3-4BE0-A738-0A617892EB43}"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93708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6F170-57C3-4BE0-A738-0A617892EB43}"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318320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6F170-57C3-4BE0-A738-0A617892EB43}"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28680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46F170-57C3-4BE0-A738-0A617892EB4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16534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46F170-57C3-4BE0-A738-0A617892EB4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7A34D-F4B1-45D9-99B7-B25FD0ECF1BE}" type="slidenum">
              <a:rPr lang="en-US" smtClean="0"/>
              <a:t>‹#›</a:t>
            </a:fld>
            <a:endParaRPr lang="en-US"/>
          </a:p>
        </p:txBody>
      </p:sp>
    </p:spTree>
    <p:extLst>
      <p:ext uri="{BB962C8B-B14F-4D97-AF65-F5344CB8AC3E}">
        <p14:creationId xmlns:p14="http://schemas.microsoft.com/office/powerpoint/2010/main" val="305970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46F170-57C3-4BE0-A738-0A617892EB43}" type="datetimeFigureOut">
              <a:rPr lang="en-US" smtClean="0"/>
              <a:t>2/12/2018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97A34D-F4B1-45D9-99B7-B25FD0ECF1BE}" type="slidenum">
              <a:rPr lang="en-US" smtClean="0"/>
              <a:t>‹#›</a:t>
            </a:fld>
            <a:endParaRPr lang="en-US"/>
          </a:p>
        </p:txBody>
      </p:sp>
    </p:spTree>
    <p:extLst>
      <p:ext uri="{BB962C8B-B14F-4D97-AF65-F5344CB8AC3E}">
        <p14:creationId xmlns:p14="http://schemas.microsoft.com/office/powerpoint/2010/main" val="287516953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microservices.io/patterns/data/cqrs.htm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6.xml.rels><?xml version="1.0" encoding="UTF-8" standalone="yes"?>
<Relationships xmlns="http://schemas.openxmlformats.org/package/2006/relationships"><Relationship Id="rId8" Type="http://schemas.openxmlformats.org/officeDocument/2006/relationships/hyperlink" Target="http://www.amazon.com/" TargetMode="External"/><Relationship Id="rId3" Type="http://schemas.openxmlformats.org/officeDocument/2006/relationships/hyperlink" Target="http://www.netflix.com/" TargetMode="External"/><Relationship Id="rId7" Type="http://schemas.openxmlformats.org/officeDocument/2006/relationships/hyperlink" Target="http://www.ebay.co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orbitz.com/" TargetMode="External"/><Relationship Id="rId11" Type="http://schemas.openxmlformats.org/officeDocument/2006/relationships/hyperlink" Target="http://www.nike.com/" TargetMode="External"/><Relationship Id="rId5" Type="http://schemas.openxmlformats.org/officeDocument/2006/relationships/hyperlink" Target="http://www.airbnb.com/" TargetMode="External"/><Relationship Id="rId10" Type="http://schemas.openxmlformats.org/officeDocument/2006/relationships/hyperlink" Target="http://www.twitter.com/" TargetMode="External"/><Relationship Id="rId4" Type="http://schemas.openxmlformats.org/officeDocument/2006/relationships/hyperlink" Target="http://www.uber.com/" TargetMode="External"/><Relationship Id="rId9" Type="http://schemas.openxmlformats.org/officeDocument/2006/relationships/hyperlink" Target="http://www.gilt.co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2A930-E96A-4D9F-8A58-D27DC16AF7B2}"/>
              </a:ext>
            </a:extLst>
          </p:cNvPr>
          <p:cNvSpPr>
            <a:spLocks noGrp="1"/>
          </p:cNvSpPr>
          <p:nvPr>
            <p:ph type="ctrTitle"/>
          </p:nvPr>
        </p:nvSpPr>
        <p:spPr>
          <a:xfrm>
            <a:off x="4419136" y="1020871"/>
            <a:ext cx="6960759" cy="2849671"/>
          </a:xfrm>
        </p:spPr>
        <p:txBody>
          <a:bodyPr vert="horz" lIns="91440" tIns="45720" rIns="91440" bIns="45720" rtlCol="0">
            <a:normAutofit/>
          </a:bodyPr>
          <a:lstStyle/>
          <a:p>
            <a:pPr algn="l"/>
            <a:r>
              <a:rPr lang="en-US" sz="6000" b="1">
                <a:solidFill>
                  <a:srgbClr val="FFFFFF"/>
                </a:solidFill>
                <a:effectLst>
                  <a:outerShdw blurRad="38100" dist="38100" dir="2700000" algn="tl">
                    <a:srgbClr val="000000">
                      <a:alpha val="43137"/>
                    </a:srgbClr>
                  </a:outerShdw>
                </a:effectLst>
              </a:rPr>
              <a:t>Spring Microservices</a:t>
            </a:r>
          </a:p>
        </p:txBody>
      </p:sp>
      <p:sp>
        <p:nvSpPr>
          <p:cNvPr id="3" name="Subtitle 2">
            <a:extLst>
              <a:ext uri="{FF2B5EF4-FFF2-40B4-BE49-F238E27FC236}">
                <a16:creationId xmlns:a16="http://schemas.microsoft.com/office/drawing/2014/main" id="{7B6A43A6-649C-41A8-AD6F-B3800CE9F84F}"/>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By Ahmed Hisham</a:t>
            </a:r>
          </a:p>
        </p:txBody>
      </p:sp>
    </p:spTree>
    <p:extLst>
      <p:ext uri="{BB962C8B-B14F-4D97-AF65-F5344CB8AC3E}">
        <p14:creationId xmlns:p14="http://schemas.microsoft.com/office/powerpoint/2010/main" val="8502475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92A344-38BC-4947-A15D-A62569566515}"/>
              </a:ext>
            </a:extLst>
          </p:cNvPr>
          <p:cNvSpPr>
            <a:spLocks noGrp="1"/>
          </p:cNvSpPr>
          <p:nvPr>
            <p:ph type="title"/>
          </p:nvPr>
        </p:nvSpPr>
        <p:spPr>
          <a:xfrm>
            <a:off x="1286933" y="609600"/>
            <a:ext cx="10197494" cy="1099457"/>
          </a:xfrm>
        </p:spPr>
        <p:txBody>
          <a:bodyPr vert="horz" lIns="91440" tIns="45720" rIns="91440" bIns="45720" rtlCol="0">
            <a:normAutofit/>
          </a:bodyPr>
          <a:lstStyle/>
          <a:p>
            <a:r>
              <a:rPr lang="en-US" b="1">
                <a:effectLst>
                  <a:outerShdw blurRad="38100" dist="38100" dir="2700000" algn="tl">
                    <a:srgbClr val="000000">
                      <a:alpha val="43137"/>
                    </a:srgbClr>
                  </a:outerShdw>
                </a:effectLst>
              </a:rPr>
              <a:t>Principles of Microservices</a:t>
            </a:r>
          </a:p>
        </p:txBody>
      </p:sp>
      <p:graphicFrame>
        <p:nvGraphicFramePr>
          <p:cNvPr id="28" name="Content Placeholder 2"/>
          <p:cNvGraphicFramePr>
            <a:graphicFrameLocks noGrp="1"/>
          </p:cNvGraphicFramePr>
          <p:nvPr>
            <p:ph idx="1"/>
            <p:extLst>
              <p:ext uri="{D42A27DB-BD31-4B8C-83A1-F6EECF244321}">
                <p14:modId xmlns:p14="http://schemas.microsoft.com/office/powerpoint/2010/main" val="19075885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0907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2">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44">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6" name="Straight Connector 45">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0" name="Rectangle 55">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9D338-59C2-428D-9092-31CDEDD55ED0}"/>
              </a:ext>
            </a:extLst>
          </p:cNvPr>
          <p:cNvSpPr>
            <a:spLocks noGrp="1"/>
          </p:cNvSpPr>
          <p:nvPr>
            <p:ph type="title"/>
          </p:nvPr>
        </p:nvSpPr>
        <p:spPr>
          <a:xfrm>
            <a:off x="652481" y="1382486"/>
            <a:ext cx="3547581" cy="4093028"/>
          </a:xfrm>
        </p:spPr>
        <p:txBody>
          <a:bodyPr anchor="ctr">
            <a:normAutofit/>
          </a:bodyPr>
          <a:lstStyle/>
          <a:p>
            <a:r>
              <a:rPr lang="en-US" sz="4400" b="1"/>
              <a:t>Isolation between build, release, and run</a:t>
            </a:r>
            <a:endParaRPr lang="en-US" sz="4400"/>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63981431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7544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B336-385D-4B54-9A6D-11F9759CBAD5}"/>
              </a:ext>
            </a:extLst>
          </p:cNvPr>
          <p:cNvSpPr>
            <a:spLocks noGrp="1"/>
          </p:cNvSpPr>
          <p:nvPr>
            <p:ph type="title"/>
          </p:nvPr>
        </p:nvSpPr>
        <p:spPr/>
        <p:txBody>
          <a:bodyPr/>
          <a:lstStyle/>
          <a:p>
            <a:r>
              <a:rPr lang="en-US" b="1" dirty="0"/>
              <a:t>Stateless, shared nothing processes</a:t>
            </a:r>
            <a:endParaRPr lang="en-US" dirty="0"/>
          </a:p>
        </p:txBody>
      </p:sp>
      <p:sp>
        <p:nvSpPr>
          <p:cNvPr id="3" name="Content Placeholder 2">
            <a:extLst>
              <a:ext uri="{FF2B5EF4-FFF2-40B4-BE49-F238E27FC236}">
                <a16:creationId xmlns:a16="http://schemas.microsoft.com/office/drawing/2014/main" id="{CE7FC237-15B4-4CD0-9976-1FAA9D70396B}"/>
              </a:ext>
            </a:extLst>
          </p:cNvPr>
          <p:cNvSpPr>
            <a:spLocks noGrp="1"/>
          </p:cNvSpPr>
          <p:nvPr>
            <p:ph idx="1"/>
          </p:nvPr>
        </p:nvSpPr>
        <p:spPr/>
        <p:txBody>
          <a:bodyPr/>
          <a:lstStyle/>
          <a:p>
            <a:r>
              <a:rPr lang="en-US" dirty="0"/>
              <a:t>This principle suggests that processes should be stateless and share nothing. </a:t>
            </a:r>
          </a:p>
          <a:p>
            <a:r>
              <a:rPr lang="en-US" dirty="0"/>
              <a:t>If the application is stateless, then it is fault tolerant and can be scaled out easily.</a:t>
            </a:r>
          </a:p>
          <a:p>
            <a:endParaRPr lang="en-US" dirty="0"/>
          </a:p>
          <a:p>
            <a:r>
              <a:rPr lang="en-US" dirty="0"/>
              <a:t>All microservices should be designed as stateless functions. </a:t>
            </a:r>
          </a:p>
          <a:p>
            <a:r>
              <a:rPr lang="en-US" dirty="0"/>
              <a:t>If there is any requirement to store a state, it should be done with a backing database or in an in-memory cache.</a:t>
            </a:r>
          </a:p>
        </p:txBody>
      </p:sp>
    </p:spTree>
    <p:extLst>
      <p:ext uri="{BB962C8B-B14F-4D97-AF65-F5344CB8AC3E}">
        <p14:creationId xmlns:p14="http://schemas.microsoft.com/office/powerpoint/2010/main" val="34478792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C0A9-C1FC-4DE5-ABF5-0CD82FDDD5B1}"/>
              </a:ext>
            </a:extLst>
          </p:cNvPr>
          <p:cNvSpPr>
            <a:spLocks noGrp="1"/>
          </p:cNvSpPr>
          <p:nvPr>
            <p:ph type="title"/>
          </p:nvPr>
        </p:nvSpPr>
        <p:spPr/>
        <p:txBody>
          <a:bodyPr/>
          <a:lstStyle/>
          <a:p>
            <a:r>
              <a:rPr lang="en-US" b="1" dirty="0"/>
              <a:t>Exposing services through port bindings</a:t>
            </a:r>
            <a:endParaRPr lang="en-US" dirty="0"/>
          </a:p>
        </p:txBody>
      </p:sp>
      <p:sp>
        <p:nvSpPr>
          <p:cNvPr id="3" name="Content Placeholder 2">
            <a:extLst>
              <a:ext uri="{FF2B5EF4-FFF2-40B4-BE49-F238E27FC236}">
                <a16:creationId xmlns:a16="http://schemas.microsoft.com/office/drawing/2014/main" id="{F5CC4D9E-CAA0-4495-ABCF-0ADB0439FBC8}"/>
              </a:ext>
            </a:extLst>
          </p:cNvPr>
          <p:cNvSpPr>
            <a:spLocks noGrp="1"/>
          </p:cNvSpPr>
          <p:nvPr>
            <p:ph idx="1"/>
          </p:nvPr>
        </p:nvSpPr>
        <p:spPr/>
        <p:txBody>
          <a:bodyPr>
            <a:normAutofit/>
          </a:bodyPr>
          <a:lstStyle/>
          <a:p>
            <a:r>
              <a:rPr lang="en-US" dirty="0"/>
              <a:t>A Twelve-Factor application is expected to be self-contained. </a:t>
            </a:r>
          </a:p>
          <a:p>
            <a:r>
              <a:rPr lang="en-US" dirty="0"/>
              <a:t>Traditionally, applications are deployed to a server: a web server or an application server such as Apache Tomcat or </a:t>
            </a:r>
            <a:r>
              <a:rPr lang="en-US" dirty="0" err="1"/>
              <a:t>JBoss</a:t>
            </a:r>
            <a:r>
              <a:rPr lang="en-US" dirty="0"/>
              <a:t>. </a:t>
            </a:r>
          </a:p>
          <a:p>
            <a:r>
              <a:rPr lang="en-US" dirty="0"/>
              <a:t>A Twelve-Factor application does not rely on an external web server. HTTP listeners such as Tomcat or Jetty have to be embedded in the service itself.</a:t>
            </a:r>
          </a:p>
          <a:p>
            <a:endParaRPr lang="en-US" dirty="0"/>
          </a:p>
          <a:p>
            <a:r>
              <a:rPr lang="en-US" dirty="0"/>
              <a:t>Port binding is one of the fundamental requirements for microservices to be autonomous and self-contained. </a:t>
            </a:r>
          </a:p>
          <a:p>
            <a:r>
              <a:rPr lang="en-US" dirty="0"/>
              <a:t>Microservices embed service listeners as a part of the service itself.</a:t>
            </a:r>
          </a:p>
        </p:txBody>
      </p:sp>
    </p:spTree>
    <p:extLst>
      <p:ext uri="{BB962C8B-B14F-4D97-AF65-F5344CB8AC3E}">
        <p14:creationId xmlns:p14="http://schemas.microsoft.com/office/powerpoint/2010/main" val="15229577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BE35-1872-4FE5-87EF-9892B6347311}"/>
              </a:ext>
            </a:extLst>
          </p:cNvPr>
          <p:cNvSpPr>
            <a:spLocks noGrp="1"/>
          </p:cNvSpPr>
          <p:nvPr>
            <p:ph type="title"/>
          </p:nvPr>
        </p:nvSpPr>
        <p:spPr/>
        <p:txBody>
          <a:bodyPr/>
          <a:lstStyle/>
          <a:p>
            <a:r>
              <a:rPr lang="en-US" b="1" dirty="0"/>
              <a:t>Concurrency to scale out</a:t>
            </a:r>
            <a:endParaRPr lang="en-US" dirty="0"/>
          </a:p>
        </p:txBody>
      </p:sp>
      <p:sp>
        <p:nvSpPr>
          <p:cNvPr id="3" name="Content Placeholder 2">
            <a:extLst>
              <a:ext uri="{FF2B5EF4-FFF2-40B4-BE49-F238E27FC236}">
                <a16:creationId xmlns:a16="http://schemas.microsoft.com/office/drawing/2014/main" id="{B8D50E84-C204-4966-8FF8-F25F7C2F9DFC}"/>
              </a:ext>
            </a:extLst>
          </p:cNvPr>
          <p:cNvSpPr>
            <a:spLocks noGrp="1"/>
          </p:cNvSpPr>
          <p:nvPr>
            <p:ph idx="1"/>
          </p:nvPr>
        </p:nvSpPr>
        <p:spPr/>
        <p:txBody>
          <a:bodyPr>
            <a:normAutofit lnSpcReduction="10000"/>
          </a:bodyPr>
          <a:lstStyle/>
          <a:p>
            <a:r>
              <a:rPr lang="en-US" dirty="0"/>
              <a:t>This principle states that processes should be designed to scale out by </a:t>
            </a:r>
            <a:r>
              <a:rPr lang="en-US" b="1" u="sng" dirty="0"/>
              <a:t>replicating the processes</a:t>
            </a:r>
            <a:r>
              <a:rPr lang="en-US" dirty="0"/>
              <a:t>. </a:t>
            </a:r>
            <a:r>
              <a:rPr lang="en-US" b="1" dirty="0"/>
              <a:t>This is in addition to the use of threads within the process.</a:t>
            </a:r>
          </a:p>
          <a:p>
            <a:endParaRPr lang="en-US" dirty="0"/>
          </a:p>
          <a:p>
            <a:r>
              <a:rPr lang="en-US" dirty="0"/>
              <a:t>In the microservices world, services are designed to scale out rather than scale up.</a:t>
            </a:r>
          </a:p>
          <a:p>
            <a:r>
              <a:rPr lang="en-US" dirty="0"/>
              <a:t>The </a:t>
            </a:r>
            <a:r>
              <a:rPr lang="en-US" i="1" dirty="0"/>
              <a:t>x </a:t>
            </a:r>
            <a:r>
              <a:rPr lang="en-US" dirty="0"/>
              <a:t>axis scaling technique is primarily used for a scaling service by spinning up another identical service instance. The services can be elastically scaled or shrunk based on the traffic flow. </a:t>
            </a:r>
          </a:p>
          <a:p>
            <a:r>
              <a:rPr lang="en-US" dirty="0"/>
              <a:t>Further to this, microservices may make use of </a:t>
            </a:r>
            <a:r>
              <a:rPr lang="en-US" b="1" dirty="0"/>
              <a:t>parallel processing </a:t>
            </a:r>
            <a:r>
              <a:rPr lang="en-US" dirty="0"/>
              <a:t>and concurrency frameworks to further speed up or scale up the transaction processing.</a:t>
            </a:r>
          </a:p>
        </p:txBody>
      </p:sp>
    </p:spTree>
    <p:extLst>
      <p:ext uri="{BB962C8B-B14F-4D97-AF65-F5344CB8AC3E}">
        <p14:creationId xmlns:p14="http://schemas.microsoft.com/office/powerpoint/2010/main" val="37746513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80E5-F840-4A27-BEA5-6958D0F179C9}"/>
              </a:ext>
            </a:extLst>
          </p:cNvPr>
          <p:cNvSpPr>
            <a:spLocks noGrp="1"/>
          </p:cNvSpPr>
          <p:nvPr>
            <p:ph type="title"/>
          </p:nvPr>
        </p:nvSpPr>
        <p:spPr/>
        <p:txBody>
          <a:bodyPr/>
          <a:lstStyle/>
          <a:p>
            <a:r>
              <a:rPr lang="en-US" b="1" dirty="0"/>
              <a:t>Disposability with minimal overhead</a:t>
            </a:r>
            <a:endParaRPr lang="en-US" dirty="0"/>
          </a:p>
        </p:txBody>
      </p:sp>
      <p:sp>
        <p:nvSpPr>
          <p:cNvPr id="3" name="Content Placeholder 2">
            <a:extLst>
              <a:ext uri="{FF2B5EF4-FFF2-40B4-BE49-F238E27FC236}">
                <a16:creationId xmlns:a16="http://schemas.microsoft.com/office/drawing/2014/main" id="{4E26F971-9602-448F-BCD9-D3240EFC8956}"/>
              </a:ext>
            </a:extLst>
          </p:cNvPr>
          <p:cNvSpPr>
            <a:spLocks noGrp="1"/>
          </p:cNvSpPr>
          <p:nvPr>
            <p:ph idx="1"/>
          </p:nvPr>
        </p:nvSpPr>
        <p:spPr/>
        <p:txBody>
          <a:bodyPr>
            <a:normAutofit/>
          </a:bodyPr>
          <a:lstStyle/>
          <a:p>
            <a:r>
              <a:rPr lang="en-US" dirty="0"/>
              <a:t>This principle advocates building applications with minimal startup and shutdown times with graceful shutdown support. </a:t>
            </a:r>
          </a:p>
          <a:p>
            <a:r>
              <a:rPr lang="en-US" dirty="0"/>
              <a:t>In an automated deployment environment, we should be able bring up or bring down instances as quick as possible. If the application's startup or shutdown takes considerable time, it will have an adverse effect on automation. </a:t>
            </a:r>
          </a:p>
          <a:p>
            <a:r>
              <a:rPr lang="en-US" dirty="0"/>
              <a:t>The startup time is proportionally related to the size of the application. </a:t>
            </a:r>
          </a:p>
          <a:p>
            <a:r>
              <a:rPr lang="en-US" dirty="0"/>
              <a:t>In a cloud environment targeting auto-scaling, we should be able to spin up new instance quickly. This is also applicable when promoting new versions of services.</a:t>
            </a:r>
          </a:p>
        </p:txBody>
      </p:sp>
    </p:spTree>
    <p:extLst>
      <p:ext uri="{BB962C8B-B14F-4D97-AF65-F5344CB8AC3E}">
        <p14:creationId xmlns:p14="http://schemas.microsoft.com/office/powerpoint/2010/main" val="3477157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70F9-D8B6-4BBE-AA28-8222305EA257}"/>
              </a:ext>
            </a:extLst>
          </p:cNvPr>
          <p:cNvSpPr>
            <a:spLocks noGrp="1"/>
          </p:cNvSpPr>
          <p:nvPr>
            <p:ph type="title"/>
          </p:nvPr>
        </p:nvSpPr>
        <p:spPr/>
        <p:txBody>
          <a:bodyPr/>
          <a:lstStyle/>
          <a:p>
            <a:r>
              <a:rPr lang="en-US" b="1" dirty="0"/>
              <a:t>Disposability with minimal overhead</a:t>
            </a:r>
            <a:endParaRPr lang="en-US" dirty="0"/>
          </a:p>
        </p:txBody>
      </p:sp>
      <p:sp>
        <p:nvSpPr>
          <p:cNvPr id="3" name="Content Placeholder 2">
            <a:extLst>
              <a:ext uri="{FF2B5EF4-FFF2-40B4-BE49-F238E27FC236}">
                <a16:creationId xmlns:a16="http://schemas.microsoft.com/office/drawing/2014/main" id="{8035774F-8ADB-43E6-94D6-1FBC9DF231C3}"/>
              </a:ext>
            </a:extLst>
          </p:cNvPr>
          <p:cNvSpPr>
            <a:spLocks noGrp="1"/>
          </p:cNvSpPr>
          <p:nvPr>
            <p:ph idx="1"/>
          </p:nvPr>
        </p:nvSpPr>
        <p:spPr/>
        <p:txBody>
          <a:bodyPr/>
          <a:lstStyle/>
          <a:p>
            <a:r>
              <a:rPr lang="en-US" dirty="0"/>
              <a:t>In the microservices context, in order to achieve full automation, </a:t>
            </a:r>
            <a:r>
              <a:rPr lang="en-US" b="1" u="sng" dirty="0">
                <a:effectLst>
                  <a:outerShdw blurRad="38100" dist="38100" dir="2700000" algn="tl">
                    <a:srgbClr val="000000">
                      <a:alpha val="43137"/>
                    </a:srgbClr>
                  </a:outerShdw>
                </a:effectLst>
              </a:rPr>
              <a:t>it is extremely important to keep the size of the application as thin as possible</a:t>
            </a:r>
            <a:r>
              <a:rPr lang="en-US" dirty="0"/>
              <a:t>, with minimal startup and shutdown time. </a:t>
            </a:r>
          </a:p>
          <a:p>
            <a:r>
              <a:rPr lang="en-US" dirty="0"/>
              <a:t>Microservices also should consider a lazy loading of objects and data.</a:t>
            </a:r>
          </a:p>
        </p:txBody>
      </p:sp>
    </p:spTree>
    <p:extLst>
      <p:ext uri="{BB962C8B-B14F-4D97-AF65-F5344CB8AC3E}">
        <p14:creationId xmlns:p14="http://schemas.microsoft.com/office/powerpoint/2010/main" val="26998227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AF5C-43CE-4AA0-B520-2D5A46D86E9F}"/>
              </a:ext>
            </a:extLst>
          </p:cNvPr>
          <p:cNvSpPr>
            <a:spLocks noGrp="1"/>
          </p:cNvSpPr>
          <p:nvPr>
            <p:ph type="title"/>
          </p:nvPr>
        </p:nvSpPr>
        <p:spPr/>
        <p:txBody>
          <a:bodyPr/>
          <a:lstStyle/>
          <a:p>
            <a:r>
              <a:rPr lang="en-US" b="1" dirty="0"/>
              <a:t>Development and production parity</a:t>
            </a:r>
            <a:endParaRPr lang="en-US" dirty="0"/>
          </a:p>
        </p:txBody>
      </p:sp>
      <p:sp>
        <p:nvSpPr>
          <p:cNvPr id="3" name="Content Placeholder 2">
            <a:extLst>
              <a:ext uri="{FF2B5EF4-FFF2-40B4-BE49-F238E27FC236}">
                <a16:creationId xmlns:a16="http://schemas.microsoft.com/office/drawing/2014/main" id="{50DFF40D-C9A3-4E0C-83C9-6E4E5F4C2C66}"/>
              </a:ext>
            </a:extLst>
          </p:cNvPr>
          <p:cNvSpPr>
            <a:spLocks noGrp="1"/>
          </p:cNvSpPr>
          <p:nvPr>
            <p:ph idx="1"/>
          </p:nvPr>
        </p:nvSpPr>
        <p:spPr/>
        <p:txBody>
          <a:bodyPr>
            <a:normAutofit lnSpcReduction="10000"/>
          </a:bodyPr>
          <a:lstStyle/>
          <a:p>
            <a:r>
              <a:rPr lang="en-US" dirty="0"/>
              <a:t>This principle states the importance of keeping development and production environments as identical as possible. </a:t>
            </a:r>
          </a:p>
          <a:p>
            <a:r>
              <a:rPr lang="en-US" dirty="0"/>
              <a:t>For example, let's consider an application with multiple services or processes, such as a </a:t>
            </a:r>
            <a:r>
              <a:rPr lang="en-US" b="1" dirty="0"/>
              <a:t>job scheduler service</a:t>
            </a:r>
            <a:r>
              <a:rPr lang="en-US" dirty="0"/>
              <a:t>, </a:t>
            </a:r>
            <a:r>
              <a:rPr lang="en-US" b="1" dirty="0"/>
              <a:t>cache services</a:t>
            </a:r>
            <a:r>
              <a:rPr lang="en-US" dirty="0"/>
              <a:t>, and </a:t>
            </a:r>
            <a:r>
              <a:rPr lang="en-US" b="1" dirty="0"/>
              <a:t>one or more application services</a:t>
            </a:r>
            <a:r>
              <a:rPr lang="en-US" dirty="0"/>
              <a:t>. In a development environment, we tend to run all of them on a single machine, whereas in production, we will facilitate independent machines to run each of these processes. </a:t>
            </a:r>
          </a:p>
          <a:p>
            <a:r>
              <a:rPr lang="en-US" dirty="0"/>
              <a:t>This is primarily to manage the cost of infrastructure. </a:t>
            </a:r>
          </a:p>
          <a:p>
            <a:r>
              <a:rPr lang="en-US" dirty="0"/>
              <a:t>The downside is that if production fails, there is no identical environment to re-produce and fix the issues. </a:t>
            </a:r>
          </a:p>
          <a:p>
            <a:r>
              <a:rPr lang="en-US" dirty="0"/>
              <a:t>Not only is this principle valid for microservices, but it is also applicable to any application development.</a:t>
            </a:r>
          </a:p>
        </p:txBody>
      </p:sp>
    </p:spTree>
    <p:extLst>
      <p:ext uri="{BB962C8B-B14F-4D97-AF65-F5344CB8AC3E}">
        <p14:creationId xmlns:p14="http://schemas.microsoft.com/office/powerpoint/2010/main" val="2307127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descr="A screenshot of a cell phone&#10;&#10;Description generated with very high confidence">
            <a:extLst>
              <a:ext uri="{FF2B5EF4-FFF2-40B4-BE49-F238E27FC236}">
                <a16:creationId xmlns:a16="http://schemas.microsoft.com/office/drawing/2014/main" id="{23CFCDA2-0E91-4FA2-87C7-874E1E3BCBC1}"/>
              </a:ext>
            </a:extLst>
          </p:cNvPr>
          <p:cNvPicPr>
            <a:picLocks noGrp="1" noChangeAspect="1"/>
          </p:cNvPicPr>
          <p:nvPr>
            <p:ph idx="1"/>
          </p:nvPr>
        </p:nvPicPr>
        <p:blipFill>
          <a:blip r:embed="rId2"/>
          <a:stretch>
            <a:fillRect/>
          </a:stretch>
        </p:blipFill>
        <p:spPr>
          <a:xfrm>
            <a:off x="2579303" y="934222"/>
            <a:ext cx="5101363" cy="3299450"/>
          </a:xfrm>
          <a:prstGeom prst="rect">
            <a:avLst/>
          </a:prstGeom>
        </p:spPr>
      </p:pic>
      <p:sp>
        <p:nvSpPr>
          <p:cNvPr id="2" name="Title 1">
            <a:extLst>
              <a:ext uri="{FF2B5EF4-FFF2-40B4-BE49-F238E27FC236}">
                <a16:creationId xmlns:a16="http://schemas.microsoft.com/office/drawing/2014/main" id="{843D5444-E396-4436-B1D9-6B7DC3CAAA21}"/>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b="1" kern="1200">
                <a:solidFill>
                  <a:schemeClr val="accent1"/>
                </a:solidFill>
                <a:latin typeface="+mj-lt"/>
                <a:ea typeface="+mj-ea"/>
                <a:cs typeface="+mj-cs"/>
              </a:rPr>
              <a:t>Externalizing logs</a:t>
            </a:r>
            <a:endParaRPr lang="en-US" sz="4800" kern="1200">
              <a:solidFill>
                <a:schemeClr val="accent1"/>
              </a:solidFill>
              <a:latin typeface="+mj-lt"/>
              <a:ea typeface="+mj-ea"/>
              <a:cs typeface="+mj-cs"/>
            </a:endParaRPr>
          </a:p>
        </p:txBody>
      </p:sp>
    </p:spTree>
    <p:extLst>
      <p:ext uri="{BB962C8B-B14F-4D97-AF65-F5344CB8AC3E}">
        <p14:creationId xmlns:p14="http://schemas.microsoft.com/office/powerpoint/2010/main" val="923400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14F9-132A-4CA6-B695-DA6D3E781BD3}"/>
              </a:ext>
            </a:extLst>
          </p:cNvPr>
          <p:cNvSpPr>
            <a:spLocks noGrp="1"/>
          </p:cNvSpPr>
          <p:nvPr>
            <p:ph type="title"/>
          </p:nvPr>
        </p:nvSpPr>
        <p:spPr/>
        <p:txBody>
          <a:bodyPr/>
          <a:lstStyle/>
          <a:p>
            <a:r>
              <a:rPr lang="en-US" b="1" dirty="0"/>
              <a:t>Externalizing logs</a:t>
            </a:r>
            <a:endParaRPr lang="en-US" dirty="0"/>
          </a:p>
        </p:txBody>
      </p:sp>
      <p:sp>
        <p:nvSpPr>
          <p:cNvPr id="3" name="Content Placeholder 2">
            <a:extLst>
              <a:ext uri="{FF2B5EF4-FFF2-40B4-BE49-F238E27FC236}">
                <a16:creationId xmlns:a16="http://schemas.microsoft.com/office/drawing/2014/main" id="{A2845E62-3B65-41EB-B18D-1581CDE3D95C}"/>
              </a:ext>
            </a:extLst>
          </p:cNvPr>
          <p:cNvSpPr>
            <a:spLocks noGrp="1"/>
          </p:cNvSpPr>
          <p:nvPr>
            <p:ph idx="1"/>
          </p:nvPr>
        </p:nvSpPr>
        <p:spPr/>
        <p:txBody>
          <a:bodyPr>
            <a:noAutofit/>
          </a:bodyPr>
          <a:lstStyle/>
          <a:p>
            <a:r>
              <a:rPr lang="en-US" sz="2000" dirty="0"/>
              <a:t>A Twelve-Factor application never attempts to store or ship log files. </a:t>
            </a:r>
          </a:p>
          <a:p>
            <a:r>
              <a:rPr lang="en-US" sz="2000" dirty="0"/>
              <a:t>In a cloud, it is better to avoid local I/</a:t>
            </a:r>
            <a:r>
              <a:rPr lang="en-US" sz="2000" dirty="0" err="1"/>
              <a:t>Os</a:t>
            </a:r>
            <a:r>
              <a:rPr lang="en-US" sz="2000" dirty="0"/>
              <a:t>. If the I/</a:t>
            </a:r>
            <a:r>
              <a:rPr lang="en-US" sz="2000" dirty="0" err="1"/>
              <a:t>Os</a:t>
            </a:r>
            <a:r>
              <a:rPr lang="en-US" sz="2000" dirty="0"/>
              <a:t> are not fast enough in a given infrastructure, it could create a bottleneck. </a:t>
            </a:r>
          </a:p>
          <a:p>
            <a:r>
              <a:rPr lang="en-US" sz="2000" dirty="0"/>
              <a:t>The solution to this is to use a centralized logging framework. </a:t>
            </a:r>
          </a:p>
          <a:p>
            <a:r>
              <a:rPr lang="en-US" sz="2000" dirty="0"/>
              <a:t>Splunk, </a:t>
            </a:r>
            <a:r>
              <a:rPr lang="en-US" sz="2000" dirty="0" err="1"/>
              <a:t>Greylog</a:t>
            </a:r>
            <a:r>
              <a:rPr lang="en-US" sz="2000" dirty="0"/>
              <a:t>, Logstash, </a:t>
            </a:r>
            <a:r>
              <a:rPr lang="en-US" sz="2000" dirty="0" err="1"/>
              <a:t>Logplex</a:t>
            </a:r>
            <a:r>
              <a:rPr lang="en-US" sz="2000" dirty="0"/>
              <a:t>, and </a:t>
            </a:r>
            <a:r>
              <a:rPr lang="en-US" sz="2000" dirty="0" err="1"/>
              <a:t>Loggly</a:t>
            </a:r>
            <a:r>
              <a:rPr lang="en-US" sz="2000" dirty="0"/>
              <a:t> are some examples of log shipping and analysis tools. </a:t>
            </a:r>
          </a:p>
          <a:p>
            <a:r>
              <a:rPr lang="en-US" sz="2000" dirty="0"/>
              <a:t>The recommended approach is to ship logs to a central repository by tapping the </a:t>
            </a:r>
            <a:r>
              <a:rPr lang="en-US" sz="2000" dirty="0" err="1"/>
              <a:t>logback</a:t>
            </a:r>
            <a:r>
              <a:rPr lang="en-US" sz="2000" dirty="0"/>
              <a:t> </a:t>
            </a:r>
            <a:r>
              <a:rPr lang="en-US" sz="2000" dirty="0" err="1"/>
              <a:t>appenders</a:t>
            </a:r>
            <a:r>
              <a:rPr lang="en-US" sz="2000" dirty="0"/>
              <a:t> and write to one of the shippers' endpoints.</a:t>
            </a:r>
          </a:p>
        </p:txBody>
      </p:sp>
    </p:spTree>
    <p:extLst>
      <p:ext uri="{BB962C8B-B14F-4D97-AF65-F5344CB8AC3E}">
        <p14:creationId xmlns:p14="http://schemas.microsoft.com/office/powerpoint/2010/main" val="20933735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14F9-132A-4CA6-B695-DA6D3E781BD3}"/>
              </a:ext>
            </a:extLst>
          </p:cNvPr>
          <p:cNvSpPr>
            <a:spLocks noGrp="1"/>
          </p:cNvSpPr>
          <p:nvPr>
            <p:ph type="title"/>
          </p:nvPr>
        </p:nvSpPr>
        <p:spPr/>
        <p:txBody>
          <a:bodyPr/>
          <a:lstStyle/>
          <a:p>
            <a:r>
              <a:rPr lang="en-US" b="1" dirty="0"/>
              <a:t>Externalizing logs</a:t>
            </a:r>
            <a:endParaRPr lang="en-US" dirty="0"/>
          </a:p>
        </p:txBody>
      </p:sp>
      <p:sp>
        <p:nvSpPr>
          <p:cNvPr id="3" name="Content Placeholder 2">
            <a:extLst>
              <a:ext uri="{FF2B5EF4-FFF2-40B4-BE49-F238E27FC236}">
                <a16:creationId xmlns:a16="http://schemas.microsoft.com/office/drawing/2014/main" id="{A2845E62-3B65-41EB-B18D-1581CDE3D95C}"/>
              </a:ext>
            </a:extLst>
          </p:cNvPr>
          <p:cNvSpPr>
            <a:spLocks noGrp="1"/>
          </p:cNvSpPr>
          <p:nvPr>
            <p:ph idx="1"/>
          </p:nvPr>
        </p:nvSpPr>
        <p:spPr/>
        <p:txBody>
          <a:bodyPr>
            <a:normAutofit/>
          </a:bodyPr>
          <a:lstStyle/>
          <a:p>
            <a:r>
              <a:rPr lang="en-US" sz="2000" dirty="0"/>
              <a:t>In a microservices ecosystem, this is very important as we are breaking a system into a number of smaller services, which could result in decentralized logging. </a:t>
            </a:r>
          </a:p>
          <a:p>
            <a:r>
              <a:rPr lang="en-US" sz="2000" dirty="0"/>
              <a:t>If they store logs in a local storage, it would be extremely difficult to correlate logs between services.</a:t>
            </a:r>
          </a:p>
          <a:p>
            <a:r>
              <a:rPr lang="en-US" sz="2000" dirty="0"/>
              <a:t>In development, the microservice may direct the log stream to </a:t>
            </a:r>
            <a:r>
              <a:rPr lang="en-US" sz="2000" dirty="0" err="1"/>
              <a:t>stdout</a:t>
            </a:r>
            <a:r>
              <a:rPr lang="en-US" sz="2000" dirty="0"/>
              <a:t>, whereas in production, these streams will be captured by the log shippers and sent to a central log service for storage and analysis.</a:t>
            </a:r>
          </a:p>
        </p:txBody>
      </p:sp>
    </p:spTree>
    <p:extLst>
      <p:ext uri="{BB962C8B-B14F-4D97-AF65-F5344CB8AC3E}">
        <p14:creationId xmlns:p14="http://schemas.microsoft.com/office/powerpoint/2010/main" val="225362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828C3802-927A-4646-9FD9-CC8B322CA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89" y="934222"/>
            <a:ext cx="6699390" cy="3299450"/>
          </a:xfrm>
          <a:prstGeom prst="rect">
            <a:avLst/>
          </a:prstGeom>
        </p:spPr>
      </p:pic>
      <p:sp>
        <p:nvSpPr>
          <p:cNvPr id="2" name="Title 1">
            <a:extLst>
              <a:ext uri="{FF2B5EF4-FFF2-40B4-BE49-F238E27FC236}">
                <a16:creationId xmlns:a16="http://schemas.microsoft.com/office/drawing/2014/main" id="{1FCA0731-1EA5-4D35-9FC2-EC20A24F58C1}"/>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2300" kern="1200">
                <a:solidFill>
                  <a:schemeClr val="accent1"/>
                </a:solidFill>
                <a:latin typeface="+mj-lt"/>
                <a:ea typeface="+mj-ea"/>
                <a:cs typeface="+mj-cs"/>
              </a:rPr>
              <a:t>Microservices Have Single Responsibility</a:t>
            </a:r>
          </a:p>
        </p:txBody>
      </p:sp>
    </p:spTree>
    <p:extLst>
      <p:ext uri="{BB962C8B-B14F-4D97-AF65-F5344CB8AC3E}">
        <p14:creationId xmlns:p14="http://schemas.microsoft.com/office/powerpoint/2010/main" val="21331245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46E7-EBBB-43B0-8C4F-895726ADEBDD}"/>
              </a:ext>
            </a:extLst>
          </p:cNvPr>
          <p:cNvSpPr>
            <a:spLocks noGrp="1"/>
          </p:cNvSpPr>
          <p:nvPr>
            <p:ph type="title"/>
          </p:nvPr>
        </p:nvSpPr>
        <p:spPr/>
        <p:txBody>
          <a:bodyPr/>
          <a:lstStyle/>
          <a:p>
            <a:r>
              <a:rPr lang="en-US" b="1" dirty="0"/>
              <a:t>Package admin processes</a:t>
            </a:r>
            <a:endParaRPr lang="en-US" dirty="0"/>
          </a:p>
        </p:txBody>
      </p:sp>
      <p:sp>
        <p:nvSpPr>
          <p:cNvPr id="3" name="Content Placeholder 2">
            <a:extLst>
              <a:ext uri="{FF2B5EF4-FFF2-40B4-BE49-F238E27FC236}">
                <a16:creationId xmlns:a16="http://schemas.microsoft.com/office/drawing/2014/main" id="{0AAE8A94-F736-41D1-996C-2E91BEF317DF}"/>
              </a:ext>
            </a:extLst>
          </p:cNvPr>
          <p:cNvSpPr>
            <a:spLocks noGrp="1"/>
          </p:cNvSpPr>
          <p:nvPr>
            <p:ph idx="1"/>
          </p:nvPr>
        </p:nvSpPr>
        <p:spPr/>
        <p:txBody>
          <a:bodyPr>
            <a:normAutofit/>
          </a:bodyPr>
          <a:lstStyle/>
          <a:p>
            <a:r>
              <a:rPr lang="en-US" sz="2000" dirty="0"/>
              <a:t>Apart from application services, most applications provide admin tasks as well. </a:t>
            </a:r>
          </a:p>
          <a:p>
            <a:r>
              <a:rPr lang="en-US" sz="2000" dirty="0"/>
              <a:t>This principle advises to use the same release bundle as well as an identical environment for both application services and admin tasks. </a:t>
            </a:r>
          </a:p>
          <a:p>
            <a:r>
              <a:rPr lang="en-US" sz="2000" dirty="0"/>
              <a:t>Admin code should also be packaged along with the application code.</a:t>
            </a:r>
          </a:p>
          <a:p>
            <a:endParaRPr lang="en-US" sz="2000" dirty="0"/>
          </a:p>
          <a:p>
            <a:r>
              <a:rPr lang="en-US" sz="2000" dirty="0"/>
              <a:t>Not only is this principle valid for microservices, but also it is applicable to any application development.</a:t>
            </a:r>
          </a:p>
        </p:txBody>
      </p:sp>
    </p:spTree>
    <p:extLst>
      <p:ext uri="{BB962C8B-B14F-4D97-AF65-F5344CB8AC3E}">
        <p14:creationId xmlns:p14="http://schemas.microsoft.com/office/powerpoint/2010/main" val="7546822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BF3D-6D89-4D5B-B95C-F7F7B33D80F5}"/>
              </a:ext>
            </a:extLst>
          </p:cNvPr>
          <p:cNvSpPr>
            <a:spLocks noGrp="1"/>
          </p:cNvSpPr>
          <p:nvPr>
            <p:ph type="title"/>
          </p:nvPr>
        </p:nvSpPr>
        <p:spPr/>
        <p:txBody>
          <a:bodyPr/>
          <a:lstStyle/>
          <a:p>
            <a:r>
              <a:rPr lang="en-US" b="1" dirty="0"/>
              <a:t>Microservice use cases</a:t>
            </a:r>
            <a:endParaRPr lang="en-US" dirty="0"/>
          </a:p>
        </p:txBody>
      </p:sp>
      <p:sp>
        <p:nvSpPr>
          <p:cNvPr id="3" name="Content Placeholder 2">
            <a:extLst>
              <a:ext uri="{FF2B5EF4-FFF2-40B4-BE49-F238E27FC236}">
                <a16:creationId xmlns:a16="http://schemas.microsoft.com/office/drawing/2014/main" id="{5E160494-A413-451B-95A4-9DE80EE72251}"/>
              </a:ext>
            </a:extLst>
          </p:cNvPr>
          <p:cNvSpPr>
            <a:spLocks noGrp="1"/>
          </p:cNvSpPr>
          <p:nvPr>
            <p:ph idx="1"/>
          </p:nvPr>
        </p:nvSpPr>
        <p:spPr/>
        <p:txBody>
          <a:bodyPr/>
          <a:lstStyle/>
          <a:p>
            <a:r>
              <a:rPr lang="en-US" dirty="0"/>
              <a:t>A microservice will not solve all the architectural challenges of today's world. There is no hard-and-fast rule or rigid guideline on when to use microservices</a:t>
            </a:r>
          </a:p>
          <a:p>
            <a:r>
              <a:rPr lang="en-US" dirty="0"/>
              <a:t>Microservices may not fit in each and every use case.</a:t>
            </a:r>
          </a:p>
          <a:p>
            <a:r>
              <a:rPr lang="en-US" dirty="0"/>
              <a:t>The success of microservices largely depends on the selection of use cases</a:t>
            </a:r>
          </a:p>
          <a:p>
            <a:r>
              <a:rPr lang="en-US" dirty="0"/>
              <a:t>The first and the foremost activity is to do a test of the use case against the microservices' benefits in a way that covers all the microservices' benefits we discussed earlier.</a:t>
            </a:r>
          </a:p>
          <a:p>
            <a:r>
              <a:rPr lang="en-US" dirty="0"/>
              <a:t>For a given use case, if there are no quantifiable benefits or the cost outweighs the benefits, then the use case may not be the right choice for microservices.</a:t>
            </a:r>
          </a:p>
          <a:p>
            <a:endParaRPr lang="en-US" dirty="0"/>
          </a:p>
        </p:txBody>
      </p:sp>
    </p:spTree>
    <p:extLst>
      <p:ext uri="{BB962C8B-B14F-4D97-AF65-F5344CB8AC3E}">
        <p14:creationId xmlns:p14="http://schemas.microsoft.com/office/powerpoint/2010/main" val="10174906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5FED-801B-46CC-A386-8DF47835C136}"/>
              </a:ext>
            </a:extLst>
          </p:cNvPr>
          <p:cNvSpPr>
            <a:spLocks noGrp="1"/>
          </p:cNvSpPr>
          <p:nvPr>
            <p:ph type="title"/>
          </p:nvPr>
        </p:nvSpPr>
        <p:spPr/>
        <p:txBody>
          <a:bodyPr/>
          <a:lstStyle/>
          <a:p>
            <a:r>
              <a:rPr lang="en-US" dirty="0"/>
              <a:t>Valid Use case Scenarios</a:t>
            </a:r>
          </a:p>
        </p:txBody>
      </p:sp>
      <p:sp>
        <p:nvSpPr>
          <p:cNvPr id="3" name="Content Placeholder 2">
            <a:extLst>
              <a:ext uri="{FF2B5EF4-FFF2-40B4-BE49-F238E27FC236}">
                <a16:creationId xmlns:a16="http://schemas.microsoft.com/office/drawing/2014/main" id="{1B978413-E0CB-43E6-B6AD-C22C6EC5F429}"/>
              </a:ext>
            </a:extLst>
          </p:cNvPr>
          <p:cNvSpPr>
            <a:spLocks noGrp="1"/>
          </p:cNvSpPr>
          <p:nvPr>
            <p:ph idx="1"/>
          </p:nvPr>
        </p:nvSpPr>
        <p:spPr/>
        <p:txBody>
          <a:bodyPr/>
          <a:lstStyle/>
          <a:p>
            <a:r>
              <a:rPr lang="en-US" sz="2000" dirty="0"/>
              <a:t>Migrating a monolithic application due to improvements required in scalability, manageability, agility, or speed of delivery.</a:t>
            </a:r>
          </a:p>
          <a:p>
            <a:r>
              <a:rPr lang="en-US" sz="2000" dirty="0"/>
              <a:t>Rewriting an end-of-life heavily used legacy application.</a:t>
            </a:r>
          </a:p>
          <a:p>
            <a:r>
              <a:rPr lang="en-US" sz="2000" dirty="0"/>
              <a:t>Integrating an optimization service, forecasting service, price calculation service, prediction service, offer service, recommendation service, and so on are good candidates for microservices.</a:t>
            </a:r>
          </a:p>
          <a:p>
            <a:r>
              <a:rPr lang="en-US" sz="2000" dirty="0"/>
              <a:t>Independent technical services such as the communication service, the encryption service, authentication services, and so on are also good candidates for microservices</a:t>
            </a:r>
          </a:p>
          <a:p>
            <a:endParaRPr lang="en-US" dirty="0"/>
          </a:p>
        </p:txBody>
      </p:sp>
    </p:spTree>
    <p:extLst>
      <p:ext uri="{BB962C8B-B14F-4D97-AF65-F5344CB8AC3E}">
        <p14:creationId xmlns:p14="http://schemas.microsoft.com/office/powerpoint/2010/main" val="591341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5FED-801B-46CC-A386-8DF47835C136}"/>
              </a:ext>
            </a:extLst>
          </p:cNvPr>
          <p:cNvSpPr>
            <a:spLocks noGrp="1"/>
          </p:cNvSpPr>
          <p:nvPr>
            <p:ph type="title"/>
          </p:nvPr>
        </p:nvSpPr>
        <p:spPr/>
        <p:txBody>
          <a:bodyPr/>
          <a:lstStyle/>
          <a:p>
            <a:r>
              <a:rPr lang="en-US" dirty="0"/>
              <a:t>Valid Use case Scenarios (Cont.)</a:t>
            </a:r>
          </a:p>
        </p:txBody>
      </p:sp>
      <p:sp>
        <p:nvSpPr>
          <p:cNvPr id="3" name="Content Placeholder 2">
            <a:extLst>
              <a:ext uri="{FF2B5EF4-FFF2-40B4-BE49-F238E27FC236}">
                <a16:creationId xmlns:a16="http://schemas.microsoft.com/office/drawing/2014/main" id="{1B978413-E0CB-43E6-B6AD-C22C6EC5F429}"/>
              </a:ext>
            </a:extLst>
          </p:cNvPr>
          <p:cNvSpPr>
            <a:spLocks noGrp="1"/>
          </p:cNvSpPr>
          <p:nvPr>
            <p:ph idx="1"/>
          </p:nvPr>
        </p:nvSpPr>
        <p:spPr/>
        <p:txBody>
          <a:bodyPr/>
          <a:lstStyle/>
          <a:p>
            <a:r>
              <a:rPr lang="en-US" dirty="0"/>
              <a:t>In many cases, we can build </a:t>
            </a:r>
            <a:r>
              <a:rPr lang="en-US" b="1" dirty="0"/>
              <a:t>headless business applications or services </a:t>
            </a:r>
            <a:r>
              <a:rPr lang="en-US" dirty="0"/>
              <a:t>that are autonomous in nature—for instance, the payment service, login service, flight search service, customer profile service, notification service, and so on.</a:t>
            </a:r>
          </a:p>
          <a:p>
            <a:r>
              <a:rPr lang="en-US" dirty="0"/>
              <a:t>These are normally </a:t>
            </a:r>
            <a:r>
              <a:rPr lang="en-US" b="1" u="sng" dirty="0"/>
              <a:t>reused</a:t>
            </a:r>
            <a:r>
              <a:rPr lang="en-US" dirty="0"/>
              <a:t> across multiple channels and, hence, are good candidates for building them as microservices.</a:t>
            </a:r>
          </a:p>
          <a:p>
            <a:r>
              <a:rPr lang="en-US" dirty="0"/>
              <a:t>There could be micro or macro applications that serve a single purpose and performing a single responsibility. </a:t>
            </a:r>
          </a:p>
          <a:p>
            <a:r>
              <a:rPr lang="en-US" dirty="0"/>
              <a:t>Backend services of a well-architected, responsive client-side MVC web application (the </a:t>
            </a:r>
            <a:r>
              <a:rPr lang="en-US" b="1" dirty="0"/>
              <a:t>Backend as a Service </a:t>
            </a:r>
            <a:r>
              <a:rPr lang="en-US" dirty="0"/>
              <a:t>(</a:t>
            </a:r>
            <a:r>
              <a:rPr lang="en-US" b="1" dirty="0"/>
              <a:t>BaaS</a:t>
            </a:r>
            <a:r>
              <a:rPr lang="en-US" dirty="0"/>
              <a:t>) scenario) load data on demand in response to the user navigation.</a:t>
            </a:r>
          </a:p>
        </p:txBody>
      </p:sp>
    </p:spTree>
    <p:extLst>
      <p:ext uri="{BB962C8B-B14F-4D97-AF65-F5344CB8AC3E}">
        <p14:creationId xmlns:p14="http://schemas.microsoft.com/office/powerpoint/2010/main" val="25013407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5FED-801B-46CC-A386-8DF47835C136}"/>
              </a:ext>
            </a:extLst>
          </p:cNvPr>
          <p:cNvSpPr>
            <a:spLocks noGrp="1"/>
          </p:cNvSpPr>
          <p:nvPr>
            <p:ph type="title"/>
          </p:nvPr>
        </p:nvSpPr>
        <p:spPr/>
        <p:txBody>
          <a:bodyPr/>
          <a:lstStyle/>
          <a:p>
            <a:r>
              <a:rPr lang="en-US" dirty="0"/>
              <a:t>Valid Use case Scenarios (Cont.)</a:t>
            </a:r>
          </a:p>
        </p:txBody>
      </p:sp>
      <p:sp>
        <p:nvSpPr>
          <p:cNvPr id="3" name="Content Placeholder 2">
            <a:extLst>
              <a:ext uri="{FF2B5EF4-FFF2-40B4-BE49-F238E27FC236}">
                <a16:creationId xmlns:a16="http://schemas.microsoft.com/office/drawing/2014/main" id="{1B978413-E0CB-43E6-B6AD-C22C6EC5F429}"/>
              </a:ext>
            </a:extLst>
          </p:cNvPr>
          <p:cNvSpPr>
            <a:spLocks noGrp="1"/>
          </p:cNvSpPr>
          <p:nvPr>
            <p:ph idx="1"/>
          </p:nvPr>
        </p:nvSpPr>
        <p:spPr/>
        <p:txBody>
          <a:bodyPr/>
          <a:lstStyle/>
          <a:p>
            <a:r>
              <a:rPr lang="en-US" dirty="0"/>
              <a:t>Highly agile applications, applications demanding speed of delivery or time to market, innovation pilots, applications selected for DevOps, applications of the System of Innovation type, and so on could also be considered as potential candidates for the microservices architecture</a:t>
            </a:r>
          </a:p>
          <a:p>
            <a:r>
              <a:rPr lang="en-US" dirty="0"/>
              <a:t>Applications that we could anticipate getting benefits from microservices such as polyglot requirements, applications that require </a:t>
            </a:r>
            <a:r>
              <a:rPr lang="en-US" b="1" dirty="0"/>
              <a:t>Command Query Responsibility segregations </a:t>
            </a:r>
            <a:r>
              <a:rPr lang="en-US" dirty="0"/>
              <a:t>(</a:t>
            </a:r>
            <a:r>
              <a:rPr lang="en-US" b="1" dirty="0"/>
              <a:t>CQRS</a:t>
            </a:r>
            <a:r>
              <a:rPr lang="en-US" dirty="0"/>
              <a:t>), and so on are also potential candidates of the microservices architecture.</a:t>
            </a:r>
          </a:p>
          <a:p>
            <a:r>
              <a:rPr lang="en-US" dirty="0"/>
              <a:t>For more examples on CQRS, please check </a:t>
            </a:r>
            <a:r>
              <a:rPr lang="en-US" dirty="0">
                <a:hlinkClick r:id="rId3"/>
              </a:rPr>
              <a:t>http://microservices.io/patterns/data/cqrs.html</a:t>
            </a:r>
            <a:endParaRPr lang="en-US" dirty="0"/>
          </a:p>
        </p:txBody>
      </p:sp>
    </p:spTree>
    <p:extLst>
      <p:ext uri="{BB962C8B-B14F-4D97-AF65-F5344CB8AC3E}">
        <p14:creationId xmlns:p14="http://schemas.microsoft.com/office/powerpoint/2010/main" val="4127277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05">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07">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09" name="Straight Connector 108">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11"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7" name="Rectangle 118">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19D01-389E-45AC-9A5A-14865D4001BF}"/>
              </a:ext>
            </a:extLst>
          </p:cNvPr>
          <p:cNvSpPr>
            <a:spLocks noGrp="1"/>
          </p:cNvSpPr>
          <p:nvPr>
            <p:ph type="title"/>
          </p:nvPr>
        </p:nvSpPr>
        <p:spPr>
          <a:xfrm>
            <a:off x="652481" y="1382486"/>
            <a:ext cx="3547581" cy="4093028"/>
          </a:xfrm>
        </p:spPr>
        <p:txBody>
          <a:bodyPr anchor="ctr">
            <a:normAutofit/>
          </a:bodyPr>
          <a:lstStyle/>
          <a:p>
            <a:r>
              <a:rPr lang="en-US" sz="4100"/>
              <a:t>When To Avoid Microservices?</a:t>
            </a:r>
          </a:p>
        </p:txBody>
      </p:sp>
      <p:graphicFrame>
        <p:nvGraphicFramePr>
          <p:cNvPr id="28" name="Content Placeholder 2"/>
          <p:cNvGraphicFramePr>
            <a:graphicFrameLocks noGrp="1"/>
          </p:cNvGraphicFramePr>
          <p:nvPr>
            <p:ph idx="1"/>
            <p:extLst>
              <p:ext uri="{D42A27DB-BD31-4B8C-83A1-F6EECF244321}">
                <p14:modId xmlns:p14="http://schemas.microsoft.com/office/powerpoint/2010/main" val="420193908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43062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8C35-31D2-403B-95E7-3BD3BA145DD5}"/>
              </a:ext>
            </a:extLst>
          </p:cNvPr>
          <p:cNvSpPr>
            <a:spLocks noGrp="1"/>
          </p:cNvSpPr>
          <p:nvPr>
            <p:ph type="title"/>
          </p:nvPr>
        </p:nvSpPr>
        <p:spPr/>
        <p:txBody>
          <a:bodyPr/>
          <a:lstStyle/>
          <a:p>
            <a:r>
              <a:rPr lang="en-US" b="1" dirty="0"/>
              <a:t>Microservices early adopters</a:t>
            </a:r>
            <a:endParaRPr lang="en-US" dirty="0"/>
          </a:p>
        </p:txBody>
      </p:sp>
      <p:sp>
        <p:nvSpPr>
          <p:cNvPr id="3" name="Content Placeholder 2">
            <a:extLst>
              <a:ext uri="{FF2B5EF4-FFF2-40B4-BE49-F238E27FC236}">
                <a16:creationId xmlns:a16="http://schemas.microsoft.com/office/drawing/2014/main" id="{2C63A4D1-1045-450F-AA35-BBEDC71CA455}"/>
              </a:ext>
            </a:extLst>
          </p:cNvPr>
          <p:cNvSpPr>
            <a:spLocks noGrp="1"/>
          </p:cNvSpPr>
          <p:nvPr>
            <p:ph idx="1"/>
          </p:nvPr>
        </p:nvSpPr>
        <p:spPr/>
        <p:txBody>
          <a:bodyPr/>
          <a:lstStyle/>
          <a:p>
            <a:r>
              <a:rPr lang="en-US" b="1" dirty="0"/>
              <a:t>Netflix </a:t>
            </a:r>
            <a:r>
              <a:rPr lang="en-US" dirty="0"/>
              <a:t>(</a:t>
            </a:r>
            <a:r>
              <a:rPr lang="en-US" dirty="0">
                <a:hlinkClick r:id="rId3"/>
              </a:rPr>
              <a:t>www.netflix.com</a:t>
            </a:r>
            <a:r>
              <a:rPr lang="en-US" dirty="0"/>
              <a:t>)</a:t>
            </a:r>
          </a:p>
          <a:p>
            <a:r>
              <a:rPr lang="en-US" b="1" dirty="0"/>
              <a:t>Uber </a:t>
            </a:r>
            <a:r>
              <a:rPr lang="en-US" dirty="0"/>
              <a:t>(</a:t>
            </a:r>
            <a:r>
              <a:rPr lang="en-US" dirty="0">
                <a:hlinkClick r:id="rId4"/>
              </a:rPr>
              <a:t>www.uber.com</a:t>
            </a:r>
            <a:r>
              <a:rPr lang="en-US" dirty="0"/>
              <a:t>)</a:t>
            </a:r>
          </a:p>
          <a:p>
            <a:r>
              <a:rPr lang="en-US" b="1" dirty="0"/>
              <a:t>Airbnb </a:t>
            </a:r>
            <a:r>
              <a:rPr lang="en-US" dirty="0"/>
              <a:t>(</a:t>
            </a:r>
            <a:r>
              <a:rPr lang="en-US" dirty="0">
                <a:hlinkClick r:id="rId5"/>
              </a:rPr>
              <a:t>www.airbnb.com</a:t>
            </a:r>
            <a:r>
              <a:rPr lang="en-US" dirty="0"/>
              <a:t>)</a:t>
            </a:r>
          </a:p>
          <a:p>
            <a:r>
              <a:rPr lang="en-US" b="1" dirty="0"/>
              <a:t>Orbitz </a:t>
            </a:r>
            <a:r>
              <a:rPr lang="en-US" dirty="0"/>
              <a:t>(</a:t>
            </a:r>
            <a:r>
              <a:rPr lang="en-US" dirty="0">
                <a:hlinkClick r:id="rId6"/>
              </a:rPr>
              <a:t>www.orbitz.com</a:t>
            </a:r>
            <a:r>
              <a:rPr lang="en-US" dirty="0"/>
              <a:t>)</a:t>
            </a:r>
          </a:p>
          <a:p>
            <a:r>
              <a:rPr lang="en-US" b="1" dirty="0"/>
              <a:t>eBay </a:t>
            </a:r>
            <a:r>
              <a:rPr lang="en-US" dirty="0"/>
              <a:t>(</a:t>
            </a:r>
            <a:r>
              <a:rPr lang="en-US" dirty="0">
                <a:hlinkClick r:id="rId7"/>
              </a:rPr>
              <a:t>www.ebay.com</a:t>
            </a:r>
            <a:r>
              <a:rPr lang="en-US" dirty="0"/>
              <a:t>)</a:t>
            </a:r>
          </a:p>
          <a:p>
            <a:r>
              <a:rPr lang="en-US" b="1" dirty="0"/>
              <a:t>Amazon </a:t>
            </a:r>
            <a:r>
              <a:rPr lang="en-US" dirty="0"/>
              <a:t>(</a:t>
            </a:r>
            <a:r>
              <a:rPr lang="en-US" dirty="0">
                <a:hlinkClick r:id="rId8"/>
              </a:rPr>
              <a:t>www.amazon.com</a:t>
            </a:r>
            <a:r>
              <a:rPr lang="en-US" dirty="0"/>
              <a:t>)</a:t>
            </a:r>
          </a:p>
          <a:p>
            <a:r>
              <a:rPr lang="en-US" b="1" dirty="0"/>
              <a:t>Gilt </a:t>
            </a:r>
            <a:r>
              <a:rPr lang="en-US" dirty="0"/>
              <a:t>(</a:t>
            </a:r>
            <a:r>
              <a:rPr lang="en-US" dirty="0">
                <a:hlinkClick r:id="rId9"/>
              </a:rPr>
              <a:t>www.gilt.com</a:t>
            </a:r>
            <a:r>
              <a:rPr lang="en-US" dirty="0"/>
              <a:t>)</a:t>
            </a:r>
          </a:p>
          <a:p>
            <a:r>
              <a:rPr lang="en-US" b="1" dirty="0"/>
              <a:t>Twitter </a:t>
            </a:r>
            <a:r>
              <a:rPr lang="en-US" dirty="0"/>
              <a:t>(</a:t>
            </a:r>
            <a:r>
              <a:rPr lang="en-US" dirty="0">
                <a:hlinkClick r:id="rId10"/>
              </a:rPr>
              <a:t>www.twitter.com</a:t>
            </a:r>
            <a:r>
              <a:rPr lang="en-US" dirty="0"/>
              <a:t>):</a:t>
            </a:r>
          </a:p>
          <a:p>
            <a:r>
              <a:rPr lang="en-US" b="1" dirty="0"/>
              <a:t>Nike </a:t>
            </a:r>
            <a:r>
              <a:rPr lang="en-US" dirty="0"/>
              <a:t>(</a:t>
            </a:r>
            <a:r>
              <a:rPr lang="en-US" dirty="0">
                <a:hlinkClick r:id="rId11"/>
              </a:rPr>
              <a:t>www.nike.com</a:t>
            </a:r>
            <a:r>
              <a:rPr lang="en-US" dirty="0"/>
              <a:t>)</a:t>
            </a:r>
          </a:p>
          <a:p>
            <a:endParaRPr lang="en-US" dirty="0"/>
          </a:p>
        </p:txBody>
      </p:sp>
    </p:spTree>
    <p:extLst>
      <p:ext uri="{BB962C8B-B14F-4D97-AF65-F5344CB8AC3E}">
        <p14:creationId xmlns:p14="http://schemas.microsoft.com/office/powerpoint/2010/main" val="28567704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13A-D9A9-449D-8001-B23B0A634215}"/>
              </a:ext>
            </a:extLst>
          </p:cNvPr>
          <p:cNvSpPr>
            <a:spLocks noGrp="1"/>
          </p:cNvSpPr>
          <p:nvPr>
            <p:ph type="title"/>
          </p:nvPr>
        </p:nvSpPr>
        <p:spPr/>
        <p:txBody>
          <a:bodyPr/>
          <a:lstStyle/>
          <a:p>
            <a:r>
              <a:rPr lang="en-US" b="1" dirty="0"/>
              <a:t>The common theme is monolithic migrations</a:t>
            </a:r>
            <a:endParaRPr lang="en-US" dirty="0"/>
          </a:p>
        </p:txBody>
      </p:sp>
      <p:sp>
        <p:nvSpPr>
          <p:cNvPr id="3" name="Content Placeholder 2">
            <a:extLst>
              <a:ext uri="{FF2B5EF4-FFF2-40B4-BE49-F238E27FC236}">
                <a16:creationId xmlns:a16="http://schemas.microsoft.com/office/drawing/2014/main" id="{6E4D7F42-5F85-4880-88EF-40DBAF0A6DDB}"/>
              </a:ext>
            </a:extLst>
          </p:cNvPr>
          <p:cNvSpPr>
            <a:spLocks noGrp="1"/>
          </p:cNvSpPr>
          <p:nvPr>
            <p:ph idx="1"/>
          </p:nvPr>
        </p:nvSpPr>
        <p:spPr/>
        <p:txBody>
          <a:bodyPr>
            <a:normAutofit/>
          </a:bodyPr>
          <a:lstStyle/>
          <a:p>
            <a:r>
              <a:rPr lang="en-US" dirty="0"/>
              <a:t>All these enterprises started with monolithic applications and transitioned to a microservices architecture by applying learning and pain points from their previous editions</a:t>
            </a:r>
          </a:p>
          <a:p>
            <a:r>
              <a:rPr lang="en-US" dirty="0"/>
              <a:t>Many start-ups begin with monolith as it is easy to start, conceptualize, and then slowly move to microservices when the demand arises. </a:t>
            </a:r>
          </a:p>
          <a:p>
            <a:r>
              <a:rPr lang="en-US" dirty="0"/>
              <a:t>Monolithic to microservices migration scenarios have an added advantage: they have all the information upfront, readily available for refactoring.</a:t>
            </a:r>
          </a:p>
          <a:p>
            <a:r>
              <a:rPr lang="en-US" dirty="0"/>
              <a:t>The catalysts are different for different organizations. Some of the common motivations are a lack of scalability, long development cycles, process automation, manageability, and changes in the business models.</a:t>
            </a:r>
          </a:p>
        </p:txBody>
      </p:sp>
    </p:spTree>
    <p:extLst>
      <p:ext uri="{BB962C8B-B14F-4D97-AF65-F5344CB8AC3E}">
        <p14:creationId xmlns:p14="http://schemas.microsoft.com/office/powerpoint/2010/main" val="30371772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13A-D9A9-449D-8001-B23B0A634215}"/>
              </a:ext>
            </a:extLst>
          </p:cNvPr>
          <p:cNvSpPr>
            <a:spLocks noGrp="1"/>
          </p:cNvSpPr>
          <p:nvPr>
            <p:ph type="title"/>
          </p:nvPr>
        </p:nvSpPr>
        <p:spPr/>
        <p:txBody>
          <a:bodyPr/>
          <a:lstStyle/>
          <a:p>
            <a:r>
              <a:rPr lang="en-US" b="1" dirty="0"/>
              <a:t>The common theme is monolithic migrations (Cont.)</a:t>
            </a:r>
            <a:endParaRPr lang="en-US" dirty="0"/>
          </a:p>
        </p:txBody>
      </p:sp>
      <p:sp>
        <p:nvSpPr>
          <p:cNvPr id="3" name="Content Placeholder 2">
            <a:extLst>
              <a:ext uri="{FF2B5EF4-FFF2-40B4-BE49-F238E27FC236}">
                <a16:creationId xmlns:a16="http://schemas.microsoft.com/office/drawing/2014/main" id="{6E4D7F42-5F85-4880-88EF-40DBAF0A6DDB}"/>
              </a:ext>
            </a:extLst>
          </p:cNvPr>
          <p:cNvSpPr>
            <a:spLocks noGrp="1"/>
          </p:cNvSpPr>
          <p:nvPr>
            <p:ph idx="1"/>
          </p:nvPr>
        </p:nvSpPr>
        <p:spPr/>
        <p:txBody>
          <a:bodyPr>
            <a:normAutofit/>
          </a:bodyPr>
          <a:lstStyle/>
          <a:p>
            <a:r>
              <a:rPr lang="en-US" dirty="0"/>
              <a:t>On the other hand, there are opportunities to build microservices from the ground up</a:t>
            </a:r>
          </a:p>
          <a:p>
            <a:r>
              <a:rPr lang="en-US" dirty="0"/>
              <a:t>Look for opportunities to build smaller services that are quick wins for business</a:t>
            </a:r>
          </a:p>
          <a:p>
            <a:r>
              <a:rPr lang="en-US" dirty="0"/>
              <a:t>For example, adding a trucking service to an airline's end-to-end cargo management system or adding a customer scoring service to a retailer's loyalty system. These could be implemented as independent microservices exchanging messages with their respective monolithic applications.</a:t>
            </a:r>
          </a:p>
          <a:p>
            <a:r>
              <a:rPr lang="en-US" dirty="0"/>
              <a:t>Also, many organizations use microservices only for their business-critical customer engagement applications, leaving the rest of the legacy monolithic applications to take their own trajectory.</a:t>
            </a:r>
          </a:p>
        </p:txBody>
      </p:sp>
    </p:spTree>
    <p:extLst>
      <p:ext uri="{BB962C8B-B14F-4D97-AF65-F5344CB8AC3E}">
        <p14:creationId xmlns:p14="http://schemas.microsoft.com/office/powerpoint/2010/main" val="16571718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13A-D9A9-449D-8001-B23B0A634215}"/>
              </a:ext>
            </a:extLst>
          </p:cNvPr>
          <p:cNvSpPr>
            <a:spLocks noGrp="1"/>
          </p:cNvSpPr>
          <p:nvPr>
            <p:ph type="title"/>
          </p:nvPr>
        </p:nvSpPr>
        <p:spPr/>
        <p:txBody>
          <a:bodyPr/>
          <a:lstStyle/>
          <a:p>
            <a:r>
              <a:rPr lang="en-US" b="1" dirty="0"/>
              <a:t>The common theme is monolithic migrations (Cont.)</a:t>
            </a:r>
            <a:endParaRPr lang="en-US" dirty="0"/>
          </a:p>
        </p:txBody>
      </p:sp>
      <p:sp>
        <p:nvSpPr>
          <p:cNvPr id="3" name="Content Placeholder 2">
            <a:extLst>
              <a:ext uri="{FF2B5EF4-FFF2-40B4-BE49-F238E27FC236}">
                <a16:creationId xmlns:a16="http://schemas.microsoft.com/office/drawing/2014/main" id="{6E4D7F42-5F85-4880-88EF-40DBAF0A6DDB}"/>
              </a:ext>
            </a:extLst>
          </p:cNvPr>
          <p:cNvSpPr>
            <a:spLocks noGrp="1"/>
          </p:cNvSpPr>
          <p:nvPr>
            <p:ph idx="1"/>
          </p:nvPr>
        </p:nvSpPr>
        <p:spPr/>
        <p:txBody>
          <a:bodyPr>
            <a:normAutofit/>
          </a:bodyPr>
          <a:lstStyle/>
          <a:p>
            <a:r>
              <a:rPr lang="en-US" dirty="0"/>
              <a:t>There is no state called "definite or ultimate microservices".</a:t>
            </a:r>
          </a:p>
          <a:p>
            <a:r>
              <a:rPr lang="en-US" dirty="0"/>
              <a:t>It is a journey and is evolving and maturing day by day. </a:t>
            </a:r>
          </a:p>
          <a:p>
            <a:r>
              <a:rPr lang="en-US" dirty="0"/>
              <a:t>The mantra for architects and developers is the replaceability principle; build an architecture that maximizes the ability to replace its parts and minimizes the cost of replacing its parts. </a:t>
            </a:r>
          </a:p>
          <a:p>
            <a:r>
              <a:rPr lang="en-US" u="sng" dirty="0">
                <a:solidFill>
                  <a:schemeClr val="tx1"/>
                </a:solidFill>
                <a:effectLst>
                  <a:outerShdw blurRad="38100" dist="38100" dir="2700000" algn="tl">
                    <a:srgbClr val="000000">
                      <a:alpha val="43137"/>
                    </a:srgbClr>
                  </a:outerShdw>
                </a:effectLst>
              </a:rPr>
              <a:t>The bottom line is that enterprises shouldn't attempt to develop microservices by just following the hype.</a:t>
            </a:r>
          </a:p>
        </p:txBody>
      </p:sp>
    </p:spTree>
    <p:extLst>
      <p:ext uri="{BB962C8B-B14F-4D97-AF65-F5344CB8AC3E}">
        <p14:creationId xmlns:p14="http://schemas.microsoft.com/office/powerpoint/2010/main" val="315914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7EDA2E1C-6F15-4522-9972-A56BF6F49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946" y="934222"/>
            <a:ext cx="5076076" cy="3299450"/>
          </a:xfrm>
          <a:prstGeom prst="rect">
            <a:avLst/>
          </a:prstGeom>
        </p:spPr>
      </p:pic>
      <p:sp>
        <p:nvSpPr>
          <p:cNvPr id="2" name="Title 1">
            <a:extLst>
              <a:ext uri="{FF2B5EF4-FFF2-40B4-BE49-F238E27FC236}">
                <a16:creationId xmlns:a16="http://schemas.microsoft.com/office/drawing/2014/main" id="{89EE77F6-991D-48AC-BCC7-B74F88B79E5D}"/>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3000" kern="1200">
                <a:solidFill>
                  <a:schemeClr val="accent1"/>
                </a:solidFill>
                <a:latin typeface="+mj-lt"/>
                <a:ea typeface="+mj-ea"/>
                <a:cs typeface="+mj-cs"/>
              </a:rPr>
              <a:t>Microservices are Autonomous</a:t>
            </a:r>
          </a:p>
        </p:txBody>
      </p:sp>
    </p:spTree>
    <p:extLst>
      <p:ext uri="{BB962C8B-B14F-4D97-AF65-F5344CB8AC3E}">
        <p14:creationId xmlns:p14="http://schemas.microsoft.com/office/powerpoint/2010/main" val="1072810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7019-5E2D-4E90-81DA-A3BC53292F8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80A12A3-2881-4630-A257-3E9D7046A550}"/>
              </a:ext>
            </a:extLst>
          </p:cNvPr>
          <p:cNvSpPr>
            <a:spLocks noGrp="1"/>
          </p:cNvSpPr>
          <p:nvPr>
            <p:ph idx="1"/>
          </p:nvPr>
        </p:nvSpPr>
        <p:spPr/>
        <p:txBody>
          <a:bodyPr>
            <a:normAutofit/>
          </a:bodyPr>
          <a:lstStyle/>
          <a:p>
            <a:r>
              <a:rPr lang="en-US" dirty="0"/>
              <a:t>you learned about the fundamentals of microservices with the help of a few examples.</a:t>
            </a:r>
          </a:p>
          <a:p>
            <a:r>
              <a:rPr lang="en-US" dirty="0"/>
              <a:t>We explored the evolution of microservices from traditional monolithic applications.</a:t>
            </a:r>
          </a:p>
          <a:p>
            <a:r>
              <a:rPr lang="en-US" dirty="0"/>
              <a:t>We examined some of the principles and the mind shift required for modern application architectures. </a:t>
            </a:r>
          </a:p>
          <a:p>
            <a:r>
              <a:rPr lang="en-US" dirty="0"/>
              <a:t>We also took a look at the characteristics and benefits of microservices and use cases. </a:t>
            </a:r>
          </a:p>
          <a:p>
            <a:r>
              <a:rPr lang="en-US" dirty="0"/>
              <a:t>We established the microservices’ relationship with service-oriented architecture and Twelve-Factor Apps. </a:t>
            </a:r>
          </a:p>
          <a:p>
            <a:r>
              <a:rPr lang="en-US" dirty="0"/>
              <a:t>Lastly, we analyzed examples of a few enterprises from different industries.</a:t>
            </a:r>
          </a:p>
        </p:txBody>
      </p:sp>
    </p:spTree>
    <p:extLst>
      <p:ext uri="{BB962C8B-B14F-4D97-AF65-F5344CB8AC3E}">
        <p14:creationId xmlns:p14="http://schemas.microsoft.com/office/powerpoint/2010/main" val="426135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3C2D-B9D6-4F72-AB42-E88C3F045A84}"/>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Microservices are Autonomous (Cont.)</a:t>
            </a:r>
          </a:p>
        </p:txBody>
      </p:sp>
      <p:sp>
        <p:nvSpPr>
          <p:cNvPr id="3" name="Content Placeholder 2">
            <a:extLst>
              <a:ext uri="{FF2B5EF4-FFF2-40B4-BE49-F238E27FC236}">
                <a16:creationId xmlns:a16="http://schemas.microsoft.com/office/drawing/2014/main" id="{691D17EB-D7D7-4080-99A3-0B634CAD8727}"/>
              </a:ext>
            </a:extLst>
          </p:cNvPr>
          <p:cNvSpPr>
            <a:spLocks noGrp="1"/>
          </p:cNvSpPr>
          <p:nvPr>
            <p:ph idx="1"/>
          </p:nvPr>
        </p:nvSpPr>
        <p:spPr/>
        <p:txBody>
          <a:bodyPr/>
          <a:lstStyle/>
          <a:p>
            <a:r>
              <a:rPr lang="en-US" dirty="0"/>
              <a:t>Microservices are self-contained, independently deployable, and autonomous services that take full responsibility of a business capability and its execution</a:t>
            </a:r>
          </a:p>
          <a:p>
            <a:r>
              <a:rPr lang="en-US" dirty="0"/>
              <a:t>Microservices bundle all dependencies, including library dependencies, and execution environments such as web servers and containers or virtual machines that abstract physical resources.</a:t>
            </a:r>
          </a:p>
          <a:p>
            <a:endParaRPr lang="en-US" dirty="0"/>
          </a:p>
        </p:txBody>
      </p:sp>
    </p:spTree>
    <p:extLst>
      <p:ext uri="{BB962C8B-B14F-4D97-AF65-F5344CB8AC3E}">
        <p14:creationId xmlns:p14="http://schemas.microsoft.com/office/powerpoint/2010/main" val="93742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18C3-DCDD-42BE-81EE-36F1A60ECA8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Microservices VS SOA</a:t>
            </a:r>
          </a:p>
        </p:txBody>
      </p:sp>
      <p:sp>
        <p:nvSpPr>
          <p:cNvPr id="3" name="Content Placeholder 2">
            <a:extLst>
              <a:ext uri="{FF2B5EF4-FFF2-40B4-BE49-F238E27FC236}">
                <a16:creationId xmlns:a16="http://schemas.microsoft.com/office/drawing/2014/main" id="{09BCB06C-DC7C-4A37-868A-B4A3D39936CA}"/>
              </a:ext>
            </a:extLst>
          </p:cNvPr>
          <p:cNvSpPr>
            <a:spLocks noGrp="1"/>
          </p:cNvSpPr>
          <p:nvPr>
            <p:ph idx="1"/>
          </p:nvPr>
        </p:nvSpPr>
        <p:spPr/>
        <p:txBody>
          <a:bodyPr/>
          <a:lstStyle/>
          <a:p>
            <a:r>
              <a:rPr lang="en-US" dirty="0"/>
              <a:t>One of the major differences between microservices and SOA is in their level of autonomy. While most SOA implementations provide service-level abstraction, microservices go further and abstract the realization and execution environment.</a:t>
            </a:r>
          </a:p>
        </p:txBody>
      </p:sp>
    </p:spTree>
    <p:extLst>
      <p:ext uri="{BB962C8B-B14F-4D97-AF65-F5344CB8AC3E}">
        <p14:creationId xmlns:p14="http://schemas.microsoft.com/office/powerpoint/2010/main" val="115042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3800-6751-4A61-9B6B-5E8761B517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Microservices, First-Class Citizens</a:t>
            </a:r>
          </a:p>
        </p:txBody>
      </p:sp>
      <p:sp>
        <p:nvSpPr>
          <p:cNvPr id="3" name="Content Placeholder 2">
            <a:extLst>
              <a:ext uri="{FF2B5EF4-FFF2-40B4-BE49-F238E27FC236}">
                <a16:creationId xmlns:a16="http://schemas.microsoft.com/office/drawing/2014/main" id="{0BE2A449-B2D0-4EA9-932E-D1FB8659DC79}"/>
              </a:ext>
            </a:extLst>
          </p:cNvPr>
          <p:cNvSpPr>
            <a:spLocks noGrp="1"/>
          </p:cNvSpPr>
          <p:nvPr>
            <p:ph idx="1"/>
          </p:nvPr>
        </p:nvSpPr>
        <p:spPr/>
        <p:txBody>
          <a:bodyPr/>
          <a:lstStyle/>
          <a:p>
            <a:r>
              <a:rPr lang="en-US" dirty="0"/>
              <a:t>Microservices expose service endpoints as APIs and abstract all their realization details. </a:t>
            </a:r>
          </a:p>
          <a:p>
            <a:r>
              <a:rPr lang="en-US" dirty="0"/>
              <a:t>The internal implementation logic, architecture, and technologies (including programming language, database, quality of services mechanisms, and so on) are completely hidden behind the service API.</a:t>
            </a:r>
          </a:p>
          <a:p>
            <a:endParaRPr lang="en-US" dirty="0"/>
          </a:p>
        </p:txBody>
      </p:sp>
    </p:spTree>
    <p:extLst>
      <p:ext uri="{BB962C8B-B14F-4D97-AF65-F5344CB8AC3E}">
        <p14:creationId xmlns:p14="http://schemas.microsoft.com/office/powerpoint/2010/main" val="346422288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8">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40">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A5248F-9634-4839-B970-37CD0B0F1177}"/>
              </a:ext>
            </a:extLst>
          </p:cNvPr>
          <p:cNvSpPr>
            <a:spLocks noGrp="1"/>
          </p:cNvSpPr>
          <p:nvPr>
            <p:ph type="title"/>
          </p:nvPr>
        </p:nvSpPr>
        <p:spPr>
          <a:xfrm>
            <a:off x="1286933" y="609600"/>
            <a:ext cx="10197494" cy="1099457"/>
          </a:xfrm>
        </p:spPr>
        <p:txBody>
          <a:bodyPr>
            <a:normAutofit/>
          </a:bodyPr>
          <a:lstStyle/>
          <a:p>
            <a:r>
              <a:rPr lang="en-US" b="1">
                <a:effectLst>
                  <a:outerShdw blurRad="38100" dist="38100" dir="2700000" algn="tl">
                    <a:srgbClr val="000000">
                      <a:alpha val="43137"/>
                    </a:srgbClr>
                  </a:outerShdw>
                </a:effectLst>
              </a:rPr>
              <a:t>Characteristics of Microservices</a:t>
            </a:r>
            <a:endParaRPr lang="en-US" b="1" dirty="0">
              <a:effectLst>
                <a:outerShdw blurRad="38100" dist="38100" dir="2700000" algn="tl">
                  <a:srgbClr val="000000">
                    <a:alpha val="43137"/>
                  </a:srgbClr>
                </a:outerShdw>
              </a:effectLst>
            </a:endParaRPr>
          </a:p>
        </p:txBody>
      </p:sp>
      <p:graphicFrame>
        <p:nvGraphicFramePr>
          <p:cNvPr id="34" name="Content Placeholder 2"/>
          <p:cNvGraphicFramePr>
            <a:graphicFrameLocks noGrp="1"/>
          </p:cNvGraphicFramePr>
          <p:nvPr>
            <p:ph idx="1"/>
            <p:extLst>
              <p:ext uri="{D42A27DB-BD31-4B8C-83A1-F6EECF244321}">
                <p14:modId xmlns:p14="http://schemas.microsoft.com/office/powerpoint/2010/main" val="114966130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764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75E8-19D3-4C3A-A015-E3F31908AE1D}"/>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Microservices are lightweight</a:t>
            </a:r>
          </a:p>
        </p:txBody>
      </p:sp>
      <p:sp>
        <p:nvSpPr>
          <p:cNvPr id="3" name="Content Placeholder 2">
            <a:extLst>
              <a:ext uri="{FF2B5EF4-FFF2-40B4-BE49-F238E27FC236}">
                <a16:creationId xmlns:a16="http://schemas.microsoft.com/office/drawing/2014/main" id="{EB8C6B1C-08CC-4AF2-A0C6-072A5CF9E6AC}"/>
              </a:ext>
            </a:extLst>
          </p:cNvPr>
          <p:cNvSpPr>
            <a:spLocks noGrp="1"/>
          </p:cNvSpPr>
          <p:nvPr>
            <p:ph idx="1"/>
          </p:nvPr>
        </p:nvSpPr>
        <p:spPr/>
        <p:txBody>
          <a:bodyPr/>
          <a:lstStyle/>
          <a:p>
            <a:r>
              <a:rPr lang="en-US" dirty="0"/>
              <a:t>Microservices perform only one function.</a:t>
            </a:r>
          </a:p>
          <a:p>
            <a:r>
              <a:rPr lang="en-US" dirty="0"/>
              <a:t>As a result, microservices with small footprints.</a:t>
            </a:r>
          </a:p>
          <a:p>
            <a:r>
              <a:rPr lang="en-US" dirty="0"/>
              <a:t>Choose lightweight web containers to ensure that overall footprint remains manageable*.</a:t>
            </a:r>
          </a:p>
          <a:p>
            <a:endParaRPr lang="en-US" dirty="0"/>
          </a:p>
        </p:txBody>
      </p:sp>
    </p:spTree>
    <p:extLst>
      <p:ext uri="{BB962C8B-B14F-4D97-AF65-F5344CB8AC3E}">
        <p14:creationId xmlns:p14="http://schemas.microsoft.com/office/powerpoint/2010/main" val="361312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generated with very high confidence">
            <a:extLst>
              <a:ext uri="{FF2B5EF4-FFF2-40B4-BE49-F238E27FC236}">
                <a16:creationId xmlns:a16="http://schemas.microsoft.com/office/drawing/2014/main" id="{A8CF0C7C-82AC-4E2E-B6FE-ED50DF1833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968" y="1312142"/>
            <a:ext cx="8288033" cy="2921530"/>
          </a:xfrm>
          <a:prstGeom prst="rect">
            <a:avLst/>
          </a:prstGeom>
        </p:spPr>
      </p:pic>
      <p:sp>
        <p:nvSpPr>
          <p:cNvPr id="2" name="Title 1">
            <a:extLst>
              <a:ext uri="{FF2B5EF4-FFF2-40B4-BE49-F238E27FC236}">
                <a16:creationId xmlns:a16="http://schemas.microsoft.com/office/drawing/2014/main" id="{35CD1006-BCA4-4E38-93FC-38DF724CA59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effectLst>
                  <a:outerShdw blurRad="38100" dist="38100" dir="2700000" algn="tl">
                    <a:srgbClr val="000000">
                      <a:alpha val="43137"/>
                    </a:srgbClr>
                  </a:outerShdw>
                </a:effectLst>
                <a:latin typeface="+mj-lt"/>
                <a:ea typeface="+mj-ea"/>
                <a:cs typeface="+mj-cs"/>
              </a:rPr>
              <a:t>Traditional VS Microservices Deployment</a:t>
            </a:r>
          </a:p>
        </p:txBody>
      </p:sp>
    </p:spTree>
    <p:extLst>
      <p:ext uri="{BB962C8B-B14F-4D97-AF65-F5344CB8AC3E}">
        <p14:creationId xmlns:p14="http://schemas.microsoft.com/office/powerpoint/2010/main" val="115575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high confidence">
            <a:extLst>
              <a:ext uri="{FF2B5EF4-FFF2-40B4-BE49-F238E27FC236}">
                <a16:creationId xmlns:a16="http://schemas.microsoft.com/office/drawing/2014/main" id="{85CAEB55-25D9-438D-B6ED-22092D2F30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968" y="2534626"/>
            <a:ext cx="8288033" cy="1699046"/>
          </a:xfrm>
          <a:prstGeom prst="rect">
            <a:avLst/>
          </a:prstGeom>
        </p:spPr>
      </p:pic>
      <p:sp>
        <p:nvSpPr>
          <p:cNvPr id="2" name="Title 1">
            <a:extLst>
              <a:ext uri="{FF2B5EF4-FFF2-40B4-BE49-F238E27FC236}">
                <a16:creationId xmlns:a16="http://schemas.microsoft.com/office/drawing/2014/main" id="{33D09D22-D997-4A3E-8D28-F5BC2BD6E1A1}"/>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effectLst>
                  <a:outerShdw blurRad="38100" dist="38100" dir="2700000" algn="tl">
                    <a:srgbClr val="000000">
                      <a:alpha val="43137"/>
                    </a:srgbClr>
                  </a:outerShdw>
                </a:effectLst>
                <a:latin typeface="+mj-lt"/>
                <a:ea typeface="+mj-ea"/>
                <a:cs typeface="+mj-cs"/>
              </a:rPr>
              <a:t>Automation in microservice environment</a:t>
            </a:r>
          </a:p>
        </p:txBody>
      </p:sp>
    </p:spTree>
    <p:extLst>
      <p:ext uri="{BB962C8B-B14F-4D97-AF65-F5344CB8AC3E}">
        <p14:creationId xmlns:p14="http://schemas.microsoft.com/office/powerpoint/2010/main" val="404962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6">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68">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0">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EE9B1-C550-49B7-AB4C-1E647D4326FC}"/>
              </a:ext>
            </a:extLst>
          </p:cNvPr>
          <p:cNvSpPr>
            <a:spLocks noGrp="1"/>
          </p:cNvSpPr>
          <p:nvPr>
            <p:ph type="title"/>
          </p:nvPr>
        </p:nvSpPr>
        <p:spPr>
          <a:xfrm>
            <a:off x="1286933" y="609600"/>
            <a:ext cx="10197494" cy="1099457"/>
          </a:xfrm>
        </p:spPr>
        <p:txBody>
          <a:bodyPr vert="horz" lIns="91440" tIns="45720" rIns="91440" bIns="45720" rtlCol="0">
            <a:normAutofit/>
          </a:bodyPr>
          <a:lstStyle/>
          <a:p>
            <a:r>
              <a:rPr lang="en-US" b="1">
                <a:effectLst>
                  <a:outerShdw blurRad="38100" dist="38100" dir="2700000" algn="tl">
                    <a:srgbClr val="000000">
                      <a:alpha val="43137"/>
                    </a:srgbClr>
                  </a:outerShdw>
                </a:effectLst>
              </a:rPr>
              <a:t>Agenda</a:t>
            </a:r>
            <a:endParaRPr lang="en-US" b="1" dirty="0">
              <a:effectLst>
                <a:outerShdw blurRad="38100" dist="38100" dir="2700000" algn="tl">
                  <a:srgbClr val="000000">
                    <a:alpha val="43137"/>
                  </a:srgbClr>
                </a:outerShdw>
              </a:effectLst>
            </a:endParaRPr>
          </a:p>
        </p:txBody>
      </p:sp>
      <p:graphicFrame>
        <p:nvGraphicFramePr>
          <p:cNvPr id="41" name="Content Placeholder 2"/>
          <p:cNvGraphicFramePr>
            <a:graphicFrameLocks noGrp="1"/>
          </p:cNvGraphicFramePr>
          <p:nvPr>
            <p:ph idx="1"/>
            <p:extLst>
              <p:ext uri="{D42A27DB-BD31-4B8C-83A1-F6EECF244321}">
                <p14:modId xmlns:p14="http://schemas.microsoft.com/office/powerpoint/2010/main" val="3341445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96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74F9-3865-4CE1-B1C3-C69B8DCBA036}"/>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Automation in Microservice Environment</a:t>
            </a:r>
          </a:p>
        </p:txBody>
      </p:sp>
      <p:sp>
        <p:nvSpPr>
          <p:cNvPr id="3" name="Content Placeholder 2">
            <a:extLst>
              <a:ext uri="{FF2B5EF4-FFF2-40B4-BE49-F238E27FC236}">
                <a16:creationId xmlns:a16="http://schemas.microsoft.com/office/drawing/2014/main" id="{5328C5EA-FFD0-4BA8-A741-F49D0BF02032}"/>
              </a:ext>
            </a:extLst>
          </p:cNvPr>
          <p:cNvSpPr>
            <a:spLocks noGrp="1"/>
          </p:cNvSpPr>
          <p:nvPr>
            <p:ph idx="1"/>
          </p:nvPr>
        </p:nvSpPr>
        <p:spPr/>
        <p:txBody>
          <a:bodyPr/>
          <a:lstStyle/>
          <a:p>
            <a:r>
              <a:rPr lang="en-US" dirty="0"/>
              <a:t>Most of the microservices implementations are automated to a maximum from development to production.</a:t>
            </a:r>
          </a:p>
          <a:p>
            <a:r>
              <a:rPr lang="en-US" dirty="0"/>
              <a:t>A large number of microservices is hard to manage until and unless automation is in place. The smaller footprint of microservices also helps us automate the microservices development to the deployment life cycle.</a:t>
            </a:r>
          </a:p>
          <a:p>
            <a:r>
              <a:rPr lang="en-US" dirty="0"/>
              <a:t>Microservices are automated end to end—for example, automated builds, automated testing, automated deployment, and elastic scaling.</a:t>
            </a:r>
          </a:p>
        </p:txBody>
      </p:sp>
    </p:spTree>
    <p:extLst>
      <p:ext uri="{BB962C8B-B14F-4D97-AF65-F5344CB8AC3E}">
        <p14:creationId xmlns:p14="http://schemas.microsoft.com/office/powerpoint/2010/main" val="2264907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9DE2-48F5-4149-B97F-3409287DD7DE}"/>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Development Automation Phase</a:t>
            </a:r>
          </a:p>
        </p:txBody>
      </p:sp>
      <p:sp>
        <p:nvSpPr>
          <p:cNvPr id="3" name="Content Placeholder 2">
            <a:extLst>
              <a:ext uri="{FF2B5EF4-FFF2-40B4-BE49-F238E27FC236}">
                <a16:creationId xmlns:a16="http://schemas.microsoft.com/office/drawing/2014/main" id="{28272051-7A68-42D0-AF44-63564EE48DC8}"/>
              </a:ext>
            </a:extLst>
          </p:cNvPr>
          <p:cNvSpPr>
            <a:spLocks noGrp="1"/>
          </p:cNvSpPr>
          <p:nvPr>
            <p:ph idx="1"/>
          </p:nvPr>
        </p:nvSpPr>
        <p:spPr/>
        <p:txBody>
          <a:bodyPr/>
          <a:lstStyle/>
          <a:p>
            <a:r>
              <a:rPr lang="en-US" dirty="0"/>
              <a:t>The development phase is automated using version control tools such as Git together with </a:t>
            </a:r>
            <a:r>
              <a:rPr lang="en-US" b="1" dirty="0"/>
              <a:t>Continuous Integration </a:t>
            </a:r>
            <a:r>
              <a:rPr lang="en-US" dirty="0"/>
              <a:t>(</a:t>
            </a:r>
            <a:r>
              <a:rPr lang="en-US" b="1" dirty="0"/>
              <a:t>CI</a:t>
            </a:r>
            <a:r>
              <a:rPr lang="en-US" dirty="0"/>
              <a:t>) tools such as Jenkins, Travis CI, and so on. This may also include code quality checks and automation of unit testing. Automation of a full build on every code check-in is also achievable with microservices.</a:t>
            </a:r>
          </a:p>
        </p:txBody>
      </p:sp>
    </p:spTree>
    <p:extLst>
      <p:ext uri="{BB962C8B-B14F-4D97-AF65-F5344CB8AC3E}">
        <p14:creationId xmlns:p14="http://schemas.microsoft.com/office/powerpoint/2010/main" val="335855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42AF-A98C-44C3-BD7D-96C2872101D5}"/>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Testing Automation Phase</a:t>
            </a:r>
          </a:p>
        </p:txBody>
      </p:sp>
      <p:sp>
        <p:nvSpPr>
          <p:cNvPr id="3" name="Content Placeholder 2">
            <a:extLst>
              <a:ext uri="{FF2B5EF4-FFF2-40B4-BE49-F238E27FC236}">
                <a16:creationId xmlns:a16="http://schemas.microsoft.com/office/drawing/2014/main" id="{5FA5C638-B680-4FBD-B783-C46E22C66CC2}"/>
              </a:ext>
            </a:extLst>
          </p:cNvPr>
          <p:cNvSpPr>
            <a:spLocks noGrp="1"/>
          </p:cNvSpPr>
          <p:nvPr>
            <p:ph idx="1"/>
          </p:nvPr>
        </p:nvSpPr>
        <p:spPr/>
        <p:txBody>
          <a:bodyPr/>
          <a:lstStyle/>
          <a:p>
            <a:r>
              <a:rPr lang="en-US" dirty="0"/>
              <a:t>The testing phase will be automated using testing tools such as Selenium, Cucumber, and other AB testing strategies. As microservices are aligned to business capabilities, the number of test cases to automate is fewer compared to monolithic applications, hence regression testing on every build also becomes possible.</a:t>
            </a:r>
          </a:p>
        </p:txBody>
      </p:sp>
    </p:spTree>
    <p:extLst>
      <p:ext uri="{BB962C8B-B14F-4D97-AF65-F5344CB8AC3E}">
        <p14:creationId xmlns:p14="http://schemas.microsoft.com/office/powerpoint/2010/main" val="282359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E700-1C26-43CB-95BC-B4BEB8FE2BF1}"/>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Infrastructure provisioning Automation Phase</a:t>
            </a:r>
          </a:p>
        </p:txBody>
      </p:sp>
      <p:sp>
        <p:nvSpPr>
          <p:cNvPr id="3" name="Content Placeholder 2">
            <a:extLst>
              <a:ext uri="{FF2B5EF4-FFF2-40B4-BE49-F238E27FC236}">
                <a16:creationId xmlns:a16="http://schemas.microsoft.com/office/drawing/2014/main" id="{91ACA503-2DA2-479C-9373-D5B01CFE3809}"/>
              </a:ext>
            </a:extLst>
          </p:cNvPr>
          <p:cNvSpPr>
            <a:spLocks noGrp="1"/>
          </p:cNvSpPr>
          <p:nvPr>
            <p:ph idx="1"/>
          </p:nvPr>
        </p:nvSpPr>
        <p:spPr/>
        <p:txBody>
          <a:bodyPr/>
          <a:lstStyle/>
          <a:p>
            <a:r>
              <a:rPr lang="en-US" dirty="0"/>
              <a:t>Infrastructure provisioning is done through container technologies such as Docker, together with release management tools such as Chef or Puppet, and configuration management tools such as Ansible. </a:t>
            </a:r>
          </a:p>
          <a:p>
            <a:r>
              <a:rPr lang="en-US" dirty="0"/>
              <a:t>Automated deployments are handled using tools such as Spring Cloud, Kubernetes, Mesos, and Marathon.</a:t>
            </a:r>
          </a:p>
        </p:txBody>
      </p:sp>
    </p:spTree>
    <p:extLst>
      <p:ext uri="{BB962C8B-B14F-4D97-AF65-F5344CB8AC3E}">
        <p14:creationId xmlns:p14="http://schemas.microsoft.com/office/powerpoint/2010/main" val="353465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E0716F4D-9311-4671-ACF0-A53575DCC9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3011" y="934222"/>
            <a:ext cx="7133946" cy="3299450"/>
          </a:xfrm>
          <a:prstGeom prst="rect">
            <a:avLst/>
          </a:prstGeom>
        </p:spPr>
      </p:pic>
      <p:sp>
        <p:nvSpPr>
          <p:cNvPr id="2" name="Title 1">
            <a:extLst>
              <a:ext uri="{FF2B5EF4-FFF2-40B4-BE49-F238E27FC236}">
                <a16:creationId xmlns:a16="http://schemas.microsoft.com/office/drawing/2014/main" id="{C2BDFA66-5A10-43E9-8089-C06F0212C2F5}"/>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2300" kern="1200">
                <a:solidFill>
                  <a:schemeClr val="accent1"/>
                </a:solidFill>
                <a:latin typeface="+mj-lt"/>
                <a:ea typeface="+mj-ea"/>
                <a:cs typeface="+mj-cs"/>
              </a:rPr>
              <a:t>Microservices with a supporting ecosystem</a:t>
            </a:r>
          </a:p>
        </p:txBody>
      </p:sp>
    </p:spTree>
    <p:extLst>
      <p:ext uri="{BB962C8B-B14F-4D97-AF65-F5344CB8AC3E}">
        <p14:creationId xmlns:p14="http://schemas.microsoft.com/office/powerpoint/2010/main" val="237903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high confidence">
            <a:extLst>
              <a:ext uri="{FF2B5EF4-FFF2-40B4-BE49-F238E27FC236}">
                <a16:creationId xmlns:a16="http://schemas.microsoft.com/office/drawing/2014/main" id="{52BC74C6-814A-4025-BE33-C8CFE9359C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609600"/>
            <a:ext cx="5079807" cy="3642357"/>
          </a:xfrm>
          <a:prstGeom prst="rect">
            <a:avLst/>
          </a:prstGeom>
        </p:spPr>
      </p:pic>
      <p:sp>
        <p:nvSpPr>
          <p:cNvPr id="2" name="Title 1">
            <a:extLst>
              <a:ext uri="{FF2B5EF4-FFF2-40B4-BE49-F238E27FC236}">
                <a16:creationId xmlns:a16="http://schemas.microsoft.com/office/drawing/2014/main" id="{174E699A-1A1E-47D5-9B12-A90FB074A030}"/>
              </a:ext>
            </a:extLst>
          </p:cNvPr>
          <p:cNvSpPr>
            <a:spLocks noGrp="1"/>
          </p:cNvSpPr>
          <p:nvPr>
            <p:ph type="title"/>
          </p:nvPr>
        </p:nvSpPr>
        <p:spPr>
          <a:xfrm>
            <a:off x="1600199" y="4571999"/>
            <a:ext cx="7673801" cy="1087656"/>
          </a:xfrm>
          <a:prstGeom prst="ellipse">
            <a:avLst/>
          </a:prstGeom>
        </p:spPr>
        <p:txBody>
          <a:bodyPr vert="horz" lIns="91440" tIns="45720" rIns="91440" bIns="45720" rtlCol="0" anchor="b">
            <a:normAutofit/>
          </a:bodyPr>
          <a:lstStyle/>
          <a:p>
            <a:pPr>
              <a:lnSpc>
                <a:spcPct val="90000"/>
              </a:lnSpc>
            </a:pPr>
            <a:r>
              <a:rPr lang="en-US" sz="2300" kern="1200">
                <a:solidFill>
                  <a:schemeClr val="accent1"/>
                </a:solidFill>
                <a:latin typeface="+mj-lt"/>
                <a:ea typeface="+mj-ea"/>
                <a:cs typeface="+mj-cs"/>
              </a:rPr>
              <a:t>Microservices are distributed and dynamic</a:t>
            </a:r>
          </a:p>
        </p:txBody>
      </p:sp>
    </p:spTree>
    <p:extLst>
      <p:ext uri="{BB962C8B-B14F-4D97-AF65-F5344CB8AC3E}">
        <p14:creationId xmlns:p14="http://schemas.microsoft.com/office/powerpoint/2010/main" val="329215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BCE1-3E62-4CCF-A63A-8E3C7B473049}"/>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Microservices are distributed and dynamic (Cont.)</a:t>
            </a:r>
          </a:p>
        </p:txBody>
      </p:sp>
      <p:sp>
        <p:nvSpPr>
          <p:cNvPr id="3" name="Content Placeholder 2">
            <a:extLst>
              <a:ext uri="{FF2B5EF4-FFF2-40B4-BE49-F238E27FC236}">
                <a16:creationId xmlns:a16="http://schemas.microsoft.com/office/drawing/2014/main" id="{10BEEB27-BA11-4B5D-82C6-963F20697BA4}"/>
              </a:ext>
            </a:extLst>
          </p:cNvPr>
          <p:cNvSpPr>
            <a:spLocks noGrp="1"/>
          </p:cNvSpPr>
          <p:nvPr>
            <p:ph idx="1"/>
          </p:nvPr>
        </p:nvSpPr>
        <p:spPr/>
        <p:txBody>
          <a:bodyPr/>
          <a:lstStyle/>
          <a:p>
            <a:r>
              <a:rPr lang="en-US" dirty="0"/>
              <a:t>Successful microservices implementations encapsulate logic and data within the service. This results in two unconventional situations: distributed data and logic and decentralized governance.</a:t>
            </a:r>
          </a:p>
          <a:p>
            <a:r>
              <a:rPr lang="en-US" dirty="0"/>
              <a:t>Compared to traditional applications, which consolidate all logic and data into one application boundary, microservices decentralize data and logic. Each service, aligned to a specific business capability, owns its data and logic.</a:t>
            </a:r>
          </a:p>
        </p:txBody>
      </p:sp>
    </p:spTree>
    <p:extLst>
      <p:ext uri="{BB962C8B-B14F-4D97-AF65-F5344CB8AC3E}">
        <p14:creationId xmlns:p14="http://schemas.microsoft.com/office/powerpoint/2010/main" val="3509166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high confidence">
            <a:extLst>
              <a:ext uri="{FF2B5EF4-FFF2-40B4-BE49-F238E27FC236}">
                <a16:creationId xmlns:a16="http://schemas.microsoft.com/office/drawing/2014/main" id="{70B90548-A9A7-4AAF-8553-00A3E7AB64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842" y="934222"/>
            <a:ext cx="5686285" cy="3299450"/>
          </a:xfrm>
          <a:prstGeom prst="rect">
            <a:avLst/>
          </a:prstGeom>
        </p:spPr>
      </p:pic>
      <p:sp>
        <p:nvSpPr>
          <p:cNvPr id="2" name="Title 1">
            <a:extLst>
              <a:ext uri="{FF2B5EF4-FFF2-40B4-BE49-F238E27FC236}">
                <a16:creationId xmlns:a16="http://schemas.microsoft.com/office/drawing/2014/main" id="{3C8B8D5F-07AE-4DFB-930F-1010C5088FA7}"/>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3000" kern="1200">
                <a:solidFill>
                  <a:schemeClr val="accent1"/>
                </a:solidFill>
                <a:latin typeface="+mj-lt"/>
                <a:ea typeface="+mj-ea"/>
                <a:cs typeface="+mj-cs"/>
              </a:rPr>
              <a:t>SOA Implementation Using ESB</a:t>
            </a:r>
          </a:p>
        </p:txBody>
      </p:sp>
    </p:spTree>
    <p:extLst>
      <p:ext uri="{BB962C8B-B14F-4D97-AF65-F5344CB8AC3E}">
        <p14:creationId xmlns:p14="http://schemas.microsoft.com/office/powerpoint/2010/main" val="392726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5998-6E09-4578-8A4F-4F04FA403518}"/>
              </a:ext>
            </a:extLst>
          </p:cNvPr>
          <p:cNvSpPr>
            <a:spLocks noGrp="1"/>
          </p:cNvSpPr>
          <p:nvPr>
            <p:ph type="title"/>
          </p:nvPr>
        </p:nvSpPr>
        <p:spPr/>
        <p:txBody>
          <a:bodyPr vert="horz" lIns="91440" tIns="45720" rIns="91440" bIns="45720" rtlCol="0" anchor="ctr">
            <a:normAutofit/>
          </a:bodyPr>
          <a:lstStyle/>
          <a:p>
            <a:r>
              <a:rPr lang="en-US" sz="4000" b="1" dirty="0">
                <a:effectLst>
                  <a:outerShdw blurRad="38100" dist="38100" dir="2700000" algn="tl">
                    <a:srgbClr val="000000">
                      <a:alpha val="43137"/>
                    </a:srgbClr>
                  </a:outerShdw>
                </a:effectLst>
              </a:rPr>
              <a:t>Antifragility, Fail Safe, Self Healing</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(Antifragility)</a:t>
            </a:r>
          </a:p>
        </p:txBody>
      </p:sp>
      <p:sp>
        <p:nvSpPr>
          <p:cNvPr id="3" name="Content Placeholder 2">
            <a:extLst>
              <a:ext uri="{FF2B5EF4-FFF2-40B4-BE49-F238E27FC236}">
                <a16:creationId xmlns:a16="http://schemas.microsoft.com/office/drawing/2014/main" id="{3E4C78B1-8BAA-4859-9043-80B2666DB361}"/>
              </a:ext>
            </a:extLst>
          </p:cNvPr>
          <p:cNvSpPr>
            <a:spLocks noGrp="1"/>
          </p:cNvSpPr>
          <p:nvPr>
            <p:ph idx="1"/>
          </p:nvPr>
        </p:nvSpPr>
        <p:spPr/>
        <p:txBody>
          <a:bodyPr/>
          <a:lstStyle/>
          <a:p>
            <a:r>
              <a:rPr lang="en-US" dirty="0"/>
              <a:t>Antifragility is a technique successfully experimented at Netflix. It is one of the most powerful approaches to building fail-safe systems in modern software development.</a:t>
            </a:r>
          </a:p>
          <a:p>
            <a:r>
              <a:rPr lang="en-US" dirty="0"/>
              <a:t>In the antifragility practice, software systems are consistently challenged</a:t>
            </a:r>
          </a:p>
          <a:p>
            <a:endParaRPr lang="en-US" dirty="0"/>
          </a:p>
          <a:p>
            <a:endParaRPr lang="en-US" dirty="0"/>
          </a:p>
        </p:txBody>
      </p:sp>
    </p:spTree>
    <p:extLst>
      <p:ext uri="{BB962C8B-B14F-4D97-AF65-F5344CB8AC3E}">
        <p14:creationId xmlns:p14="http://schemas.microsoft.com/office/powerpoint/2010/main" val="216374396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9">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1">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0" name="Straight Connector 13">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D85998-6E09-4578-8A4F-4F04FA403518}"/>
              </a:ext>
            </a:extLst>
          </p:cNvPr>
          <p:cNvSpPr>
            <a:spLocks noGrp="1"/>
          </p:cNvSpPr>
          <p:nvPr>
            <p:ph type="title"/>
          </p:nvPr>
        </p:nvSpPr>
        <p:spPr>
          <a:xfrm>
            <a:off x="1333502" y="609600"/>
            <a:ext cx="8596668" cy="1320800"/>
          </a:xfrm>
        </p:spPr>
        <p:txBody>
          <a:bodyPr vert="horz" lIns="91440" tIns="45720" rIns="91440" bIns="45720" rtlCol="0">
            <a:normAutofit/>
          </a:bodyPr>
          <a:lstStyle/>
          <a:p>
            <a:r>
              <a:rPr lang="en-US" b="1">
                <a:effectLst>
                  <a:outerShdw blurRad="38100" dist="38100" dir="2700000" algn="tl">
                    <a:srgbClr val="000000">
                      <a:alpha val="43137"/>
                    </a:srgbClr>
                  </a:outerShdw>
                </a:effectLst>
              </a:rPr>
              <a:t>Antifragility, Fail Safe, Self Healing</a:t>
            </a:r>
            <a:br>
              <a:rPr lang="en-US" b="1">
                <a:effectLst>
                  <a:outerShdw blurRad="38100" dist="38100" dir="2700000" algn="tl">
                    <a:srgbClr val="000000">
                      <a:alpha val="43137"/>
                    </a:srgbClr>
                  </a:outerShdw>
                </a:effectLst>
              </a:rPr>
            </a:br>
            <a:r>
              <a:rPr lang="en-US" b="1">
                <a:effectLst>
                  <a:outerShdw blurRad="38100" dist="38100" dir="2700000" algn="tl">
                    <a:srgbClr val="000000">
                      <a:alpha val="43137"/>
                    </a:srgbClr>
                  </a:outerShdw>
                </a:effectLst>
              </a:rPr>
              <a:t>(Fail Safe)</a:t>
            </a:r>
          </a:p>
        </p:txBody>
      </p:sp>
      <p:sp>
        <p:nvSpPr>
          <p:cNvPr id="3" name="Content Placeholder 2">
            <a:extLst>
              <a:ext uri="{FF2B5EF4-FFF2-40B4-BE49-F238E27FC236}">
                <a16:creationId xmlns:a16="http://schemas.microsoft.com/office/drawing/2014/main" id="{3E4C78B1-8BAA-4859-9043-80B2666DB361}"/>
              </a:ext>
            </a:extLst>
          </p:cNvPr>
          <p:cNvSpPr>
            <a:spLocks noGrp="1"/>
          </p:cNvSpPr>
          <p:nvPr>
            <p:ph idx="1"/>
          </p:nvPr>
        </p:nvSpPr>
        <p:spPr>
          <a:xfrm>
            <a:off x="1333502" y="2160590"/>
            <a:ext cx="8470898" cy="3429260"/>
          </a:xfrm>
        </p:spPr>
        <p:txBody>
          <a:bodyPr>
            <a:normAutofit/>
          </a:bodyPr>
          <a:lstStyle/>
          <a:p>
            <a:r>
              <a:rPr lang="en-US" dirty="0"/>
              <a:t>Fail safe is another concept used to build fault-tolerant, resilient systems. </a:t>
            </a:r>
          </a:p>
          <a:p>
            <a:r>
              <a:rPr lang="en-US" dirty="0"/>
              <a:t>This philosophy advocates systems that expect failures versus building systems that never fail.</a:t>
            </a:r>
          </a:p>
          <a:p>
            <a:r>
              <a:rPr lang="en-US" dirty="0"/>
              <a:t>Importance should be given to how quickly the system can fail and if it fails, how quickly it can recover from this failure</a:t>
            </a:r>
          </a:p>
          <a:p>
            <a:r>
              <a:rPr lang="en-US" dirty="0"/>
              <a:t>With this approach, the focus is shifted from </a:t>
            </a:r>
            <a:r>
              <a:rPr lang="en-US" b="1" dirty="0"/>
              <a:t>Mean Time Between Failures </a:t>
            </a:r>
            <a:r>
              <a:rPr lang="en-US" dirty="0"/>
              <a:t>(</a:t>
            </a:r>
            <a:r>
              <a:rPr lang="en-US" b="1" dirty="0"/>
              <a:t>MTBF</a:t>
            </a:r>
            <a:r>
              <a:rPr lang="en-US" dirty="0"/>
              <a:t>) to </a:t>
            </a:r>
            <a:r>
              <a:rPr lang="en-US" b="1" dirty="0"/>
              <a:t>Mean Time To Recover </a:t>
            </a:r>
            <a:r>
              <a:rPr lang="en-US" dirty="0"/>
              <a:t>(</a:t>
            </a:r>
            <a:r>
              <a:rPr lang="en-US" b="1" dirty="0"/>
              <a:t>MTTR</a:t>
            </a:r>
            <a:r>
              <a:rPr lang="en-US" dirty="0"/>
              <a:t>).</a:t>
            </a:r>
          </a:p>
          <a:p>
            <a:r>
              <a:rPr lang="en-US" dirty="0"/>
              <a:t>A key advantage of this approach is that if something goes wrong, it kills itself, and downstream functions aren't stressed.</a:t>
            </a:r>
          </a:p>
        </p:txBody>
      </p:sp>
    </p:spTree>
    <p:extLst>
      <p:ext uri="{BB962C8B-B14F-4D97-AF65-F5344CB8AC3E}">
        <p14:creationId xmlns:p14="http://schemas.microsoft.com/office/powerpoint/2010/main" val="219318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6FDD-0228-49DA-80BE-EA7EF2DF65A5}"/>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Microservice Definition!</a:t>
            </a:r>
          </a:p>
        </p:txBody>
      </p:sp>
      <p:sp>
        <p:nvSpPr>
          <p:cNvPr id="3" name="Content Placeholder 2">
            <a:extLst>
              <a:ext uri="{FF2B5EF4-FFF2-40B4-BE49-F238E27FC236}">
                <a16:creationId xmlns:a16="http://schemas.microsoft.com/office/drawing/2014/main" id="{E5CE5472-2EE1-4284-A8F6-243048D56D7A}"/>
              </a:ext>
            </a:extLst>
          </p:cNvPr>
          <p:cNvSpPr>
            <a:spLocks noGrp="1"/>
          </p:cNvSpPr>
          <p:nvPr>
            <p:ph idx="1"/>
          </p:nvPr>
        </p:nvSpPr>
        <p:spPr/>
        <p:txBody>
          <a:bodyPr/>
          <a:lstStyle/>
          <a:p>
            <a:r>
              <a:rPr lang="en-US" dirty="0"/>
              <a:t>The following section gives different “arbitrary” definitions for Microservices, as there is no single, concrete, and universally accepted definition for microservices.</a:t>
            </a:r>
          </a:p>
          <a:p>
            <a:r>
              <a:rPr lang="en-US" dirty="0"/>
              <a:t>However, all successful microservices implementations exhibit a number of common </a:t>
            </a:r>
            <a:r>
              <a:rPr lang="en-US" b="1" dirty="0">
                <a:effectLst>
                  <a:outerShdw blurRad="38100" dist="38100" dir="2700000" algn="tl">
                    <a:srgbClr val="000000">
                      <a:alpha val="43137"/>
                    </a:srgbClr>
                  </a:outerShdw>
                </a:effectLst>
              </a:rPr>
              <a:t>characteristics</a:t>
            </a:r>
          </a:p>
          <a:p>
            <a:r>
              <a:rPr lang="en-US" dirty="0"/>
              <a:t>It is important to understand these characteristics rather than sticking to theoretical definitions</a:t>
            </a:r>
          </a:p>
        </p:txBody>
      </p:sp>
    </p:spTree>
    <p:extLst>
      <p:ext uri="{BB962C8B-B14F-4D97-AF65-F5344CB8AC3E}">
        <p14:creationId xmlns:p14="http://schemas.microsoft.com/office/powerpoint/2010/main" val="103586775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5998-6E09-4578-8A4F-4F04FA403518}"/>
              </a:ext>
            </a:extLst>
          </p:cNvPr>
          <p:cNvSpPr>
            <a:spLocks noGrp="1"/>
          </p:cNvSpPr>
          <p:nvPr>
            <p:ph type="title"/>
          </p:nvPr>
        </p:nvSpPr>
        <p:spPr>
          <a:xfrm>
            <a:off x="677334" y="609600"/>
            <a:ext cx="8596668" cy="1320800"/>
          </a:xfrm>
        </p:spPr>
        <p:txBody>
          <a:bodyPr vert="horz" lIns="91440" tIns="45720" rIns="91440" bIns="45720" rtlCol="0" anchor="ctr">
            <a:normAutofit/>
          </a:bodyPr>
          <a:lstStyle/>
          <a:p>
            <a:r>
              <a:rPr lang="en-US" sz="4000" b="1">
                <a:effectLst>
                  <a:outerShdw blurRad="38100" dist="38100" dir="2700000" algn="tl">
                    <a:srgbClr val="000000">
                      <a:alpha val="43137"/>
                    </a:srgbClr>
                  </a:outerShdw>
                </a:effectLst>
              </a:rPr>
              <a:t>Antifragility, Fail Safe, Self Healing</a:t>
            </a:r>
            <a:br>
              <a:rPr lang="en-US" sz="4000" b="1">
                <a:effectLst>
                  <a:outerShdw blurRad="38100" dist="38100" dir="2700000" algn="tl">
                    <a:srgbClr val="000000">
                      <a:alpha val="43137"/>
                    </a:srgbClr>
                  </a:outerShdw>
                </a:effectLst>
              </a:rPr>
            </a:br>
            <a:r>
              <a:rPr lang="en-US" sz="4000" b="1">
                <a:effectLst>
                  <a:outerShdw blurRad="38100" dist="38100" dir="2700000" algn="tl">
                    <a:srgbClr val="000000">
                      <a:alpha val="43137"/>
                    </a:srgbClr>
                  </a:outerShdw>
                </a:effectLst>
              </a:rPr>
              <a:t>(Self Healing)</a:t>
            </a:r>
            <a:endParaRPr lang="en-US"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E4C78B1-8BAA-4859-9043-80B2666DB361}"/>
              </a:ext>
            </a:extLst>
          </p:cNvPr>
          <p:cNvSpPr>
            <a:spLocks noGrp="1"/>
          </p:cNvSpPr>
          <p:nvPr>
            <p:ph idx="1"/>
          </p:nvPr>
        </p:nvSpPr>
        <p:spPr>
          <a:xfrm>
            <a:off x="677334" y="2160589"/>
            <a:ext cx="8596668" cy="3880773"/>
          </a:xfrm>
        </p:spPr>
        <p:txBody>
          <a:bodyPr>
            <a:normAutofit/>
          </a:bodyPr>
          <a:lstStyle/>
          <a:p>
            <a:r>
              <a:rPr lang="en-US" dirty="0"/>
              <a:t>Self-healing is commonly used in microservices deployments, where the system automatically learns from failures and adjusts itself. These systems also prevent future failures.</a:t>
            </a:r>
          </a:p>
        </p:txBody>
      </p:sp>
    </p:spTree>
    <p:extLst>
      <p:ext uri="{BB962C8B-B14F-4D97-AF65-F5344CB8AC3E}">
        <p14:creationId xmlns:p14="http://schemas.microsoft.com/office/powerpoint/2010/main" val="2780397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Content Placeholder 8" descr="A screenshot of a cell phone&#10;&#10;Description generated with very high confidence">
            <a:extLst>
              <a:ext uri="{FF2B5EF4-FFF2-40B4-BE49-F238E27FC236}">
                <a16:creationId xmlns:a16="http://schemas.microsoft.com/office/drawing/2014/main" id="{2CA3AAE9-20D0-4512-A60C-5583976A6D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609600"/>
            <a:ext cx="5396084" cy="3642357"/>
          </a:xfrm>
          <a:prstGeom prst="rect">
            <a:avLst/>
          </a:prstGeom>
        </p:spPr>
      </p:pic>
      <p:sp>
        <p:nvSpPr>
          <p:cNvPr id="2" name="Title 1">
            <a:extLst>
              <a:ext uri="{FF2B5EF4-FFF2-40B4-BE49-F238E27FC236}">
                <a16:creationId xmlns:a16="http://schemas.microsoft.com/office/drawing/2014/main" id="{6B050218-CDB1-49B4-9A02-3B356CFC9B70}"/>
              </a:ext>
            </a:extLst>
          </p:cNvPr>
          <p:cNvSpPr>
            <a:spLocks noGrp="1"/>
          </p:cNvSpPr>
          <p:nvPr>
            <p:ph type="title"/>
          </p:nvPr>
        </p:nvSpPr>
        <p:spPr>
          <a:xfrm>
            <a:off x="1600199" y="4571999"/>
            <a:ext cx="7673801" cy="1087656"/>
          </a:xfrm>
          <a:prstGeom prst="ellipse">
            <a:avLst/>
          </a:prstGeom>
        </p:spPr>
        <p:txBody>
          <a:bodyPr vert="horz" lIns="91440" tIns="45720" rIns="91440" bIns="45720" rtlCol="0" anchor="b">
            <a:normAutofit/>
          </a:bodyPr>
          <a:lstStyle/>
          <a:p>
            <a:pPr>
              <a:lnSpc>
                <a:spcPct val="90000"/>
              </a:lnSpc>
            </a:pPr>
            <a:r>
              <a:rPr lang="en-US" sz="2300" b="1" kern="1200">
                <a:solidFill>
                  <a:schemeClr val="accent1"/>
                </a:solidFill>
                <a:effectLst>
                  <a:outerShdw blurRad="38100" dist="38100" dir="2700000" algn="tl">
                    <a:srgbClr val="000000">
                      <a:alpha val="43137"/>
                    </a:srgbClr>
                  </a:outerShdw>
                </a:effectLst>
                <a:latin typeface="+mj-lt"/>
                <a:ea typeface="+mj-ea"/>
                <a:cs typeface="+mj-cs"/>
              </a:rPr>
              <a:t>Microservice Examples: </a:t>
            </a:r>
            <a:br>
              <a:rPr lang="en-US" sz="2300" b="1" kern="1200">
                <a:solidFill>
                  <a:schemeClr val="accent1"/>
                </a:solidFill>
                <a:effectLst>
                  <a:outerShdw blurRad="38100" dist="38100" dir="2700000" algn="tl">
                    <a:srgbClr val="000000">
                      <a:alpha val="43137"/>
                    </a:srgbClr>
                  </a:outerShdw>
                </a:effectLst>
                <a:latin typeface="+mj-lt"/>
                <a:ea typeface="+mj-ea"/>
                <a:cs typeface="+mj-cs"/>
              </a:rPr>
            </a:br>
            <a:r>
              <a:rPr lang="en-US" sz="2300" b="1" kern="1200">
                <a:solidFill>
                  <a:schemeClr val="accent1"/>
                </a:solidFill>
                <a:effectLst>
                  <a:outerShdw blurRad="38100" dist="38100" dir="2700000" algn="tl">
                    <a:srgbClr val="000000">
                      <a:alpha val="43137"/>
                    </a:srgbClr>
                  </a:outerShdw>
                </a:effectLst>
                <a:latin typeface="+mj-lt"/>
                <a:ea typeface="+mj-ea"/>
                <a:cs typeface="+mj-cs"/>
              </a:rPr>
              <a:t>Fly By Points</a:t>
            </a:r>
          </a:p>
        </p:txBody>
      </p:sp>
    </p:spTree>
    <p:extLst>
      <p:ext uri="{BB962C8B-B14F-4D97-AF65-F5344CB8AC3E}">
        <p14:creationId xmlns:p14="http://schemas.microsoft.com/office/powerpoint/2010/main" val="3574118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3660-FE53-4037-AD66-4A15061E8E61}"/>
              </a:ext>
            </a:extLst>
          </p:cNvPr>
          <p:cNvSpPr>
            <a:spLocks noGrp="1"/>
          </p:cNvSpPr>
          <p:nvPr>
            <p:ph type="title"/>
          </p:nvPr>
        </p:nvSpPr>
        <p:spPr/>
        <p:txBody>
          <a:bodyPr/>
          <a:lstStyle/>
          <a:p>
            <a:r>
              <a:rPr lang="en-US" dirty="0"/>
              <a:t>Fly By Points: </a:t>
            </a:r>
            <a:r>
              <a:rPr lang="en-US" dirty="0" err="1"/>
              <a:t>Desc</a:t>
            </a:r>
            <a:r>
              <a:rPr lang="en-US" dirty="0"/>
              <a:t>.</a:t>
            </a:r>
          </a:p>
        </p:txBody>
      </p:sp>
      <p:sp>
        <p:nvSpPr>
          <p:cNvPr id="3" name="Content Placeholder 2">
            <a:extLst>
              <a:ext uri="{FF2B5EF4-FFF2-40B4-BE49-F238E27FC236}">
                <a16:creationId xmlns:a16="http://schemas.microsoft.com/office/drawing/2014/main" id="{466B024C-B116-4ABF-89B6-5B8532341912}"/>
              </a:ext>
            </a:extLst>
          </p:cNvPr>
          <p:cNvSpPr>
            <a:spLocks noGrp="1"/>
          </p:cNvSpPr>
          <p:nvPr>
            <p:ph idx="1"/>
          </p:nvPr>
        </p:nvSpPr>
        <p:spPr/>
        <p:txBody>
          <a:bodyPr>
            <a:normAutofit fontScale="85000" lnSpcReduction="20000"/>
          </a:bodyPr>
          <a:lstStyle/>
          <a:p>
            <a:r>
              <a:rPr lang="en-US" sz="4000" dirty="0"/>
              <a:t>Fly By Points collects points that are accumulated when a customer books a hotel, flight, or car through the online website. When the customer logs in to the Fly By Points website, he/she is able to see the points accumulated, personalized offers that can be availed of by redeeming the points, and upcoming trips if any.</a:t>
            </a:r>
          </a:p>
        </p:txBody>
      </p:sp>
    </p:spTree>
    <p:extLst>
      <p:ext uri="{BB962C8B-B14F-4D97-AF65-F5344CB8AC3E}">
        <p14:creationId xmlns:p14="http://schemas.microsoft.com/office/powerpoint/2010/main" val="2285464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0">
            <a:extLst>
              <a:ext uri="{FF2B5EF4-FFF2-40B4-BE49-F238E27FC236}">
                <a16:creationId xmlns:a16="http://schemas.microsoft.com/office/drawing/2014/main" id="{295C64DF-8354-4E44-A611-B1B68EDB9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687" y="563117"/>
            <a:ext cx="6584098" cy="5660702"/>
          </a:xfrm>
          <a:prstGeom prst="rect">
            <a:avLst/>
          </a:prstGeom>
          <a:effectLst/>
        </p:spPr>
      </p:pic>
      <p:sp>
        <p:nvSpPr>
          <p:cNvPr id="2" name="Title 1">
            <a:extLst>
              <a:ext uri="{FF2B5EF4-FFF2-40B4-BE49-F238E27FC236}">
                <a16:creationId xmlns:a16="http://schemas.microsoft.com/office/drawing/2014/main" id="{A0D6D554-13C9-4B1E-B1E9-138218DF62AC}"/>
              </a:ext>
            </a:extLst>
          </p:cNvPr>
          <p:cNvSpPr>
            <a:spLocks noGrp="1"/>
          </p:cNvSpPr>
          <p:nvPr>
            <p:ph type="title"/>
          </p:nvPr>
        </p:nvSpPr>
        <p:spPr>
          <a:xfrm>
            <a:off x="649347" y="2617839"/>
            <a:ext cx="3505495" cy="1622321"/>
          </a:xfrm>
        </p:spPr>
        <p:txBody>
          <a:bodyPr>
            <a:normAutofit fontScale="90000"/>
          </a:bodyPr>
          <a:lstStyle/>
          <a:p>
            <a:r>
              <a:rPr lang="en-US" sz="3600" b="1" dirty="0">
                <a:effectLst>
                  <a:outerShdw blurRad="38100" dist="38100" dir="2700000" algn="tl">
                    <a:srgbClr val="000000">
                      <a:alpha val="43137"/>
                    </a:srgbClr>
                  </a:outerShdw>
                </a:effectLst>
              </a:rPr>
              <a:t>Monolithic Approach (Traditional Way)</a:t>
            </a:r>
          </a:p>
        </p:txBody>
      </p:sp>
    </p:spTree>
    <p:extLst>
      <p:ext uri="{BB962C8B-B14F-4D97-AF65-F5344CB8AC3E}">
        <p14:creationId xmlns:p14="http://schemas.microsoft.com/office/powerpoint/2010/main" val="4293352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9BE0-10B6-42C5-918D-3F0BF76B9DD4}"/>
              </a:ext>
            </a:extLst>
          </p:cNvPr>
          <p:cNvSpPr>
            <a:spLocks noGrp="1"/>
          </p:cNvSpPr>
          <p:nvPr>
            <p:ph type="title"/>
          </p:nvPr>
        </p:nvSpPr>
        <p:spPr/>
        <p:txBody>
          <a:bodyPr/>
          <a:lstStyle/>
          <a:p>
            <a:r>
              <a:rPr lang="en-US" sz="3600" b="1" dirty="0">
                <a:effectLst>
                  <a:outerShdw blurRad="38100" dist="38100" dir="2700000" algn="tl">
                    <a:srgbClr val="000000">
                      <a:alpha val="43137"/>
                    </a:srgbClr>
                  </a:outerShdw>
                </a:effectLst>
              </a:rPr>
              <a:t>Pros</a:t>
            </a:r>
            <a:r>
              <a:rPr lang="en-US" dirty="0"/>
              <a:t>.</a:t>
            </a:r>
          </a:p>
        </p:txBody>
      </p:sp>
      <p:sp>
        <p:nvSpPr>
          <p:cNvPr id="3" name="Content Placeholder 2">
            <a:extLst>
              <a:ext uri="{FF2B5EF4-FFF2-40B4-BE49-F238E27FC236}">
                <a16:creationId xmlns:a16="http://schemas.microsoft.com/office/drawing/2014/main" id="{2C9B7552-798F-46DB-868F-866245E7BEE7}"/>
              </a:ext>
            </a:extLst>
          </p:cNvPr>
          <p:cNvSpPr>
            <a:spLocks noGrp="1"/>
          </p:cNvSpPr>
          <p:nvPr>
            <p:ph idx="1"/>
          </p:nvPr>
        </p:nvSpPr>
        <p:spPr/>
        <p:txBody>
          <a:bodyPr/>
          <a:lstStyle/>
          <a:p>
            <a:r>
              <a:rPr lang="en-US" dirty="0"/>
              <a:t>This is a good fit for the purpose architecture when the complexities are few</a:t>
            </a:r>
          </a:p>
          <a:p>
            <a:endParaRPr lang="en-US" dirty="0"/>
          </a:p>
        </p:txBody>
      </p:sp>
    </p:spTree>
    <p:extLst>
      <p:ext uri="{BB962C8B-B14F-4D97-AF65-F5344CB8AC3E}">
        <p14:creationId xmlns:p14="http://schemas.microsoft.com/office/powerpoint/2010/main" val="2924458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060D-AB8B-407A-AEEF-8E2FB414A7B8}"/>
              </a:ext>
            </a:extLst>
          </p:cNvPr>
          <p:cNvSpPr>
            <a:spLocks noGrp="1"/>
          </p:cNvSpPr>
          <p:nvPr>
            <p:ph type="title"/>
          </p:nvPr>
        </p:nvSpPr>
        <p:spPr/>
        <p:txBody>
          <a:bodyPr/>
          <a:lstStyle/>
          <a:p>
            <a:r>
              <a:rPr lang="en-US" sz="3600" b="1" dirty="0">
                <a:effectLst>
                  <a:outerShdw blurRad="38100" dist="38100" dir="2700000" algn="tl">
                    <a:srgbClr val="000000">
                      <a:alpha val="43137"/>
                    </a:srgbClr>
                  </a:outerShdw>
                </a:effectLst>
              </a:rPr>
              <a:t>Cons</a:t>
            </a:r>
            <a:r>
              <a:rPr lang="en-US" dirty="0"/>
              <a:t>.</a:t>
            </a:r>
          </a:p>
        </p:txBody>
      </p:sp>
      <p:sp>
        <p:nvSpPr>
          <p:cNvPr id="3" name="Content Placeholder 2">
            <a:extLst>
              <a:ext uri="{FF2B5EF4-FFF2-40B4-BE49-F238E27FC236}">
                <a16:creationId xmlns:a16="http://schemas.microsoft.com/office/drawing/2014/main" id="{5E210F12-A316-4F3E-81FF-F4D8759F8C8C}"/>
              </a:ext>
            </a:extLst>
          </p:cNvPr>
          <p:cNvSpPr>
            <a:spLocks noGrp="1"/>
          </p:cNvSpPr>
          <p:nvPr>
            <p:ph idx="1"/>
          </p:nvPr>
        </p:nvSpPr>
        <p:spPr/>
        <p:txBody>
          <a:bodyPr/>
          <a:lstStyle/>
          <a:p>
            <a:r>
              <a:rPr lang="en-US" dirty="0"/>
              <a:t>As the business grows, the user base expands, and the complexity also increases</a:t>
            </a:r>
          </a:p>
          <a:p>
            <a:r>
              <a:rPr lang="en-US" dirty="0"/>
              <a:t>This results in a proportional increase in transaction volumes</a:t>
            </a:r>
          </a:p>
        </p:txBody>
      </p:sp>
    </p:spTree>
    <p:extLst>
      <p:ext uri="{BB962C8B-B14F-4D97-AF65-F5344CB8AC3E}">
        <p14:creationId xmlns:p14="http://schemas.microsoft.com/office/powerpoint/2010/main" val="3343855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A894-4796-415C-BECC-903D4726FBA0}"/>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What to do ?</a:t>
            </a:r>
          </a:p>
        </p:txBody>
      </p:sp>
      <p:sp>
        <p:nvSpPr>
          <p:cNvPr id="3" name="Content Placeholder 2">
            <a:extLst>
              <a:ext uri="{FF2B5EF4-FFF2-40B4-BE49-F238E27FC236}">
                <a16:creationId xmlns:a16="http://schemas.microsoft.com/office/drawing/2014/main" id="{D5A1E67E-017F-4B00-9E18-7ABDA661702F}"/>
              </a:ext>
            </a:extLst>
          </p:cNvPr>
          <p:cNvSpPr>
            <a:spLocks noGrp="1"/>
          </p:cNvSpPr>
          <p:nvPr>
            <p:ph idx="1"/>
          </p:nvPr>
        </p:nvSpPr>
        <p:spPr/>
        <p:txBody>
          <a:bodyPr/>
          <a:lstStyle/>
          <a:p>
            <a:r>
              <a:rPr lang="en-US" dirty="0"/>
              <a:t>enterprises should look to rearchitecting the monolithic application to microservices for better speed of delivery, agility, and manageability</a:t>
            </a:r>
          </a:p>
        </p:txBody>
      </p:sp>
    </p:spTree>
    <p:extLst>
      <p:ext uri="{BB962C8B-B14F-4D97-AF65-F5344CB8AC3E}">
        <p14:creationId xmlns:p14="http://schemas.microsoft.com/office/powerpoint/2010/main" val="86146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8CA32823-6031-49AD-BA90-B037B33F1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688" y="484632"/>
            <a:ext cx="6584098" cy="5739187"/>
          </a:xfrm>
          <a:prstGeom prst="rect">
            <a:avLst/>
          </a:prstGeom>
          <a:effectLst/>
        </p:spPr>
      </p:pic>
      <p:sp>
        <p:nvSpPr>
          <p:cNvPr id="2" name="Title 1">
            <a:extLst>
              <a:ext uri="{FF2B5EF4-FFF2-40B4-BE49-F238E27FC236}">
                <a16:creationId xmlns:a16="http://schemas.microsoft.com/office/drawing/2014/main" id="{0EFCBF40-F56E-425A-9258-34C5DC61BB3E}"/>
              </a:ext>
            </a:extLst>
          </p:cNvPr>
          <p:cNvSpPr>
            <a:spLocks noGrp="1"/>
          </p:cNvSpPr>
          <p:nvPr>
            <p:ph type="title"/>
          </p:nvPr>
        </p:nvSpPr>
        <p:spPr>
          <a:xfrm>
            <a:off x="648929" y="2541229"/>
            <a:ext cx="3505495" cy="1622321"/>
          </a:xfrm>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Microservice Approach</a:t>
            </a:r>
          </a:p>
        </p:txBody>
      </p:sp>
    </p:spTree>
    <p:extLst>
      <p:ext uri="{BB962C8B-B14F-4D97-AF65-F5344CB8AC3E}">
        <p14:creationId xmlns:p14="http://schemas.microsoft.com/office/powerpoint/2010/main" val="3411538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99F1-0F4E-4BD7-A0B3-9DA557E7EFC2}"/>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Microservice Approach (Cont.)</a:t>
            </a:r>
          </a:p>
        </p:txBody>
      </p:sp>
      <p:sp>
        <p:nvSpPr>
          <p:cNvPr id="3" name="Content Placeholder 2">
            <a:extLst>
              <a:ext uri="{FF2B5EF4-FFF2-40B4-BE49-F238E27FC236}">
                <a16:creationId xmlns:a16="http://schemas.microsoft.com/office/drawing/2014/main" id="{EAC54B6E-3437-437D-9B44-8440AE4C8BA0}"/>
              </a:ext>
            </a:extLst>
          </p:cNvPr>
          <p:cNvSpPr>
            <a:spLocks noGrp="1"/>
          </p:cNvSpPr>
          <p:nvPr>
            <p:ph idx="1"/>
          </p:nvPr>
        </p:nvSpPr>
        <p:spPr/>
        <p:txBody>
          <a:bodyPr>
            <a:noAutofit/>
          </a:bodyPr>
          <a:lstStyle/>
          <a:p>
            <a:r>
              <a:rPr lang="en-US" sz="2400" dirty="0"/>
              <a:t>It is assumed that the presentation layer is developed using a client-side JavaScript MVC framework such as Angular JS. These client-side frameworks are capable of invoking REST calls directly</a:t>
            </a:r>
          </a:p>
          <a:p>
            <a:r>
              <a:rPr lang="en-US" sz="2400" dirty="0"/>
              <a:t>When the web page is loaded, all the three boxes, Trips, Offers, and Points will be displayed with details such as points, the number of offers, and the number of trips.</a:t>
            </a:r>
          </a:p>
          <a:p>
            <a:r>
              <a:rPr lang="en-US" sz="2400" dirty="0"/>
              <a:t>This will be done by each box independently making asynchronous calls to the respective backend microservices using REST.</a:t>
            </a:r>
          </a:p>
        </p:txBody>
      </p:sp>
    </p:spTree>
    <p:extLst>
      <p:ext uri="{BB962C8B-B14F-4D97-AF65-F5344CB8AC3E}">
        <p14:creationId xmlns:p14="http://schemas.microsoft.com/office/powerpoint/2010/main" val="520752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89DF-86E5-40CA-B797-1E3331B4B091}"/>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Microservice Approach (Cont.)</a:t>
            </a:r>
          </a:p>
        </p:txBody>
      </p:sp>
      <p:sp>
        <p:nvSpPr>
          <p:cNvPr id="3" name="Content Placeholder 2">
            <a:extLst>
              <a:ext uri="{FF2B5EF4-FFF2-40B4-BE49-F238E27FC236}">
                <a16:creationId xmlns:a16="http://schemas.microsoft.com/office/drawing/2014/main" id="{D7AFF483-AD2D-4257-B7AC-91D8F70A8386}"/>
              </a:ext>
            </a:extLst>
          </p:cNvPr>
          <p:cNvSpPr>
            <a:spLocks noGrp="1"/>
          </p:cNvSpPr>
          <p:nvPr>
            <p:ph idx="1"/>
          </p:nvPr>
        </p:nvSpPr>
        <p:spPr/>
        <p:txBody>
          <a:bodyPr>
            <a:normAutofit/>
          </a:bodyPr>
          <a:lstStyle/>
          <a:p>
            <a:r>
              <a:rPr lang="en-US" sz="3200" dirty="0"/>
              <a:t>There is no dependency between the services at the service layer. </a:t>
            </a:r>
          </a:p>
          <a:p>
            <a:r>
              <a:rPr lang="en-US" sz="3200" dirty="0"/>
              <a:t>When the user clicks on any of the boxes, the screen will be transitioned and will load the details of the item clicked on. This will be done by making another call to the respective microservice</a:t>
            </a:r>
          </a:p>
        </p:txBody>
      </p:sp>
    </p:spTree>
    <p:extLst>
      <p:ext uri="{BB962C8B-B14F-4D97-AF65-F5344CB8AC3E}">
        <p14:creationId xmlns:p14="http://schemas.microsoft.com/office/powerpoint/2010/main" val="39375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ACFE-1698-4215-90D5-36BE9CDFFC4F}"/>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Evolution of Microservices.</a:t>
            </a:r>
          </a:p>
        </p:txBody>
      </p:sp>
      <p:sp>
        <p:nvSpPr>
          <p:cNvPr id="3" name="Content Placeholder 2">
            <a:extLst>
              <a:ext uri="{FF2B5EF4-FFF2-40B4-BE49-F238E27FC236}">
                <a16:creationId xmlns:a16="http://schemas.microsoft.com/office/drawing/2014/main" id="{E8BD0270-D3C9-4333-A1BE-89BF2B884692}"/>
              </a:ext>
            </a:extLst>
          </p:cNvPr>
          <p:cNvSpPr>
            <a:spLocks noGrp="1"/>
          </p:cNvSpPr>
          <p:nvPr>
            <p:ph idx="1"/>
          </p:nvPr>
        </p:nvSpPr>
        <p:spPr/>
        <p:txBody>
          <a:bodyPr>
            <a:normAutofit/>
          </a:bodyPr>
          <a:lstStyle/>
          <a:p>
            <a:r>
              <a:rPr lang="en-US" dirty="0"/>
              <a:t>Microservices are an architecture style and an approach for software development to satisfy modern business demands. </a:t>
            </a:r>
          </a:p>
          <a:p>
            <a:r>
              <a:rPr lang="en-US" dirty="0"/>
              <a:t>Microservices are not invented; they are more of an evolution from the previous architecture styles</a:t>
            </a:r>
          </a:p>
          <a:p>
            <a:r>
              <a:rPr lang="en-US" dirty="0"/>
              <a:t>Microservices are one of the increasingly popular architecture patterns next to SOA, complemented by DevOps and cloud</a:t>
            </a:r>
          </a:p>
          <a:p>
            <a:r>
              <a:rPr lang="en-US" dirty="0"/>
              <a:t>Microservices provide an approach for developing quick and agile applications, resulting in less overall cost.</a:t>
            </a:r>
          </a:p>
          <a:p>
            <a:r>
              <a:rPr lang="en-US" dirty="0"/>
              <a:t>Microservices are an architectural style or an approach to building IT systems as a set of business capabilities that are autonomous, self-contained, and loosely coupled</a:t>
            </a:r>
          </a:p>
        </p:txBody>
      </p:sp>
    </p:spTree>
    <p:extLst>
      <p:ext uri="{BB962C8B-B14F-4D97-AF65-F5344CB8AC3E}">
        <p14:creationId xmlns:p14="http://schemas.microsoft.com/office/powerpoint/2010/main" val="803158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6EE6-716E-4074-B087-812D4AFD62F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400" kern="1200" dirty="0">
                <a:solidFill>
                  <a:schemeClr val="bg1"/>
                </a:solidFill>
                <a:latin typeface="+mj-lt"/>
                <a:ea typeface="+mj-ea"/>
                <a:cs typeface="+mj-cs"/>
              </a:rPr>
              <a:t>Microservices Example: </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Order Management System</a:t>
            </a:r>
          </a:p>
        </p:txBody>
      </p:sp>
      <p:pic>
        <p:nvPicPr>
          <p:cNvPr id="5" name="Content Placeholder 4" descr="A screenshot of a cell phone&#10;&#10;Description generated with very high confidence">
            <a:extLst>
              <a:ext uri="{FF2B5EF4-FFF2-40B4-BE49-F238E27FC236}">
                <a16:creationId xmlns:a16="http://schemas.microsoft.com/office/drawing/2014/main" id="{ABADAA38-AB8F-41ED-B2BC-45474346FF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6458" y="587828"/>
            <a:ext cx="8425542" cy="5812971"/>
          </a:xfrm>
          <a:prstGeom prst="rect">
            <a:avLst/>
          </a:prstGeom>
        </p:spPr>
      </p:pic>
    </p:spTree>
    <p:extLst>
      <p:ext uri="{BB962C8B-B14F-4D97-AF65-F5344CB8AC3E}">
        <p14:creationId xmlns:p14="http://schemas.microsoft.com/office/powerpoint/2010/main" val="4164375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34F7-8448-4238-AC47-19490B3E9E6E}"/>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Order Management System (Cont.)</a:t>
            </a:r>
          </a:p>
        </p:txBody>
      </p:sp>
      <p:sp>
        <p:nvSpPr>
          <p:cNvPr id="3" name="Content Placeholder 2">
            <a:extLst>
              <a:ext uri="{FF2B5EF4-FFF2-40B4-BE49-F238E27FC236}">
                <a16:creationId xmlns:a16="http://schemas.microsoft.com/office/drawing/2014/main" id="{8C625090-4398-4D7E-8B0E-5A6528A7C474}"/>
              </a:ext>
            </a:extLst>
          </p:cNvPr>
          <p:cNvSpPr>
            <a:spLocks noGrp="1"/>
          </p:cNvSpPr>
          <p:nvPr>
            <p:ph idx="1"/>
          </p:nvPr>
        </p:nvSpPr>
        <p:spPr/>
        <p:txBody>
          <a:bodyPr>
            <a:normAutofit fontScale="92500" lnSpcReduction="10000"/>
          </a:bodyPr>
          <a:lstStyle/>
          <a:p>
            <a:r>
              <a:rPr lang="en-US" sz="3600" dirty="0"/>
              <a:t>When an event is published, a number of microservices are ready to kick-start upon receiving the event. Each one of them is independent and does not rely on other microservices. </a:t>
            </a:r>
          </a:p>
          <a:p>
            <a:r>
              <a:rPr lang="en-US" sz="3600" dirty="0"/>
              <a:t>The advantage of this model is that we can keep adding or replacing microservices to achieve specific needs.</a:t>
            </a:r>
          </a:p>
        </p:txBody>
      </p:sp>
    </p:spTree>
    <p:extLst>
      <p:ext uri="{BB962C8B-B14F-4D97-AF65-F5344CB8AC3E}">
        <p14:creationId xmlns:p14="http://schemas.microsoft.com/office/powerpoint/2010/main" val="95099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34F7-8448-4238-AC47-19490B3E9E6E}"/>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Order Management System (Cont.)</a:t>
            </a:r>
          </a:p>
        </p:txBody>
      </p:sp>
      <p:sp>
        <p:nvSpPr>
          <p:cNvPr id="3" name="Content Placeholder 2">
            <a:extLst>
              <a:ext uri="{FF2B5EF4-FFF2-40B4-BE49-F238E27FC236}">
                <a16:creationId xmlns:a16="http://schemas.microsoft.com/office/drawing/2014/main" id="{8C625090-4398-4D7E-8B0E-5A6528A7C474}"/>
              </a:ext>
            </a:extLst>
          </p:cNvPr>
          <p:cNvSpPr>
            <a:spLocks noGrp="1"/>
          </p:cNvSpPr>
          <p:nvPr>
            <p:ph idx="1"/>
          </p:nvPr>
        </p:nvSpPr>
        <p:spPr/>
        <p:txBody>
          <a:bodyPr>
            <a:normAutofit fontScale="85000" lnSpcReduction="10000"/>
          </a:bodyPr>
          <a:lstStyle/>
          <a:p>
            <a:r>
              <a:rPr lang="en-US" sz="3200" dirty="0"/>
              <a:t>In this approach, each service is responsible for only one function.</a:t>
            </a:r>
          </a:p>
          <a:p>
            <a:r>
              <a:rPr lang="en-US" sz="3200" dirty="0"/>
              <a:t>Services accept and generate events. </a:t>
            </a:r>
          </a:p>
          <a:p>
            <a:r>
              <a:rPr lang="en-US" sz="3200" dirty="0"/>
              <a:t>Each service is independent and is not aware of its neighborhood. </a:t>
            </a:r>
          </a:p>
          <a:p>
            <a:r>
              <a:rPr lang="en-US" sz="3200" dirty="0"/>
              <a:t>New services can be added as and when necessary. </a:t>
            </a:r>
          </a:p>
          <a:p>
            <a:r>
              <a:rPr lang="en-US" sz="3200" dirty="0"/>
              <a:t>Adding a new service does not impact any of the existing services.</a:t>
            </a:r>
          </a:p>
        </p:txBody>
      </p:sp>
    </p:spTree>
    <p:extLst>
      <p:ext uri="{BB962C8B-B14F-4D97-AF65-F5344CB8AC3E}">
        <p14:creationId xmlns:p14="http://schemas.microsoft.com/office/powerpoint/2010/main" val="3073502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E6DB-96F7-4B55-9DB8-BBF87EF925A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dirty="0">
                <a:solidFill>
                  <a:schemeClr val="bg1"/>
                </a:solidFill>
                <a:latin typeface="+mj-lt"/>
                <a:ea typeface="+mj-ea"/>
                <a:cs typeface="+mj-cs"/>
              </a:rPr>
              <a:t>Microservices Example: </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Travel Agent Portal</a:t>
            </a:r>
          </a:p>
        </p:txBody>
      </p:sp>
      <p:pic>
        <p:nvPicPr>
          <p:cNvPr id="5" name="Content Placeholder 4" descr="A screenshot of a cell phone&#10;&#10;Description generated with high confidence">
            <a:extLst>
              <a:ext uri="{FF2B5EF4-FFF2-40B4-BE49-F238E27FC236}">
                <a16:creationId xmlns:a16="http://schemas.microsoft.com/office/drawing/2014/main" id="{7F5ED581-7EE5-4C8F-9CD2-57EE5ADDE4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8230" y="51704"/>
            <a:ext cx="8403770" cy="6806296"/>
          </a:xfrm>
          <a:prstGeom prst="rect">
            <a:avLst/>
          </a:prstGeom>
        </p:spPr>
      </p:pic>
    </p:spTree>
    <p:extLst>
      <p:ext uri="{BB962C8B-B14F-4D97-AF65-F5344CB8AC3E}">
        <p14:creationId xmlns:p14="http://schemas.microsoft.com/office/powerpoint/2010/main" val="289631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CD8A-0837-4FB4-8BDC-36119FC4F8AA}"/>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What to notice …</a:t>
            </a:r>
          </a:p>
        </p:txBody>
      </p:sp>
      <p:sp>
        <p:nvSpPr>
          <p:cNvPr id="3" name="Content Placeholder 2">
            <a:extLst>
              <a:ext uri="{FF2B5EF4-FFF2-40B4-BE49-F238E27FC236}">
                <a16:creationId xmlns:a16="http://schemas.microsoft.com/office/drawing/2014/main" id="{998CBC21-AC6C-413D-87D4-4636E8C172C7}"/>
              </a:ext>
            </a:extLst>
          </p:cNvPr>
          <p:cNvSpPr>
            <a:spLocks noGrp="1"/>
          </p:cNvSpPr>
          <p:nvPr>
            <p:ph idx="1"/>
          </p:nvPr>
        </p:nvSpPr>
        <p:spPr/>
        <p:txBody>
          <a:bodyPr>
            <a:normAutofit fontScale="77500" lnSpcReduction="20000"/>
          </a:bodyPr>
          <a:lstStyle/>
          <a:p>
            <a:r>
              <a:rPr lang="en-US" sz="3600" dirty="0"/>
              <a:t>we can change the user interface, logic, and data of a microservice without impacting any other microservices</a:t>
            </a:r>
          </a:p>
          <a:p>
            <a:r>
              <a:rPr lang="en-US" sz="3600" dirty="0"/>
              <a:t>This is a clean and neat approach. A number of portal applications can be built by composing different screens from different microservices, especially for different user communities. The overall behavior and navigation will be controlled by the portal application.</a:t>
            </a:r>
          </a:p>
          <a:p>
            <a:endParaRPr lang="en-US" dirty="0"/>
          </a:p>
        </p:txBody>
      </p:sp>
    </p:spTree>
    <p:extLst>
      <p:ext uri="{BB962C8B-B14F-4D97-AF65-F5344CB8AC3E}">
        <p14:creationId xmlns:p14="http://schemas.microsoft.com/office/powerpoint/2010/main" val="3644901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2752-E475-4AC1-97C4-6E7E6F7FAD3A}"/>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What to notice …</a:t>
            </a:r>
          </a:p>
        </p:txBody>
      </p:sp>
      <p:sp>
        <p:nvSpPr>
          <p:cNvPr id="3" name="Content Placeholder 2">
            <a:extLst>
              <a:ext uri="{FF2B5EF4-FFF2-40B4-BE49-F238E27FC236}">
                <a16:creationId xmlns:a16="http://schemas.microsoft.com/office/drawing/2014/main" id="{14A3F427-E071-448E-9D1D-F2EA9D8A0C07}"/>
              </a:ext>
            </a:extLst>
          </p:cNvPr>
          <p:cNvSpPr>
            <a:spLocks noGrp="1"/>
          </p:cNvSpPr>
          <p:nvPr>
            <p:ph idx="1"/>
          </p:nvPr>
        </p:nvSpPr>
        <p:spPr/>
        <p:txBody>
          <a:bodyPr>
            <a:normAutofit fontScale="77500" lnSpcReduction="20000"/>
          </a:bodyPr>
          <a:lstStyle/>
          <a:p>
            <a:r>
              <a:rPr lang="en-US" sz="3600" dirty="0"/>
              <a:t>The approach has a number of challenges unless the pages are designed with this approach in mind. </a:t>
            </a:r>
          </a:p>
          <a:p>
            <a:r>
              <a:rPr lang="en-US" sz="3600" dirty="0"/>
              <a:t>Note that the site layouts and static content will be loaded by the </a:t>
            </a:r>
            <a:r>
              <a:rPr lang="en-US" sz="3600" b="1" dirty="0"/>
              <a:t>Content Management System </a:t>
            </a:r>
            <a:r>
              <a:rPr lang="en-US" sz="3600" dirty="0"/>
              <a:t>(</a:t>
            </a:r>
            <a:r>
              <a:rPr lang="en-US" sz="3600" b="1" dirty="0"/>
              <a:t>CMS</a:t>
            </a:r>
            <a:r>
              <a:rPr lang="en-US" sz="3600" dirty="0"/>
              <a:t>) as layout templates. Alternately, this could be stored in a web server. </a:t>
            </a:r>
          </a:p>
          <a:p>
            <a:r>
              <a:rPr lang="en-US" sz="3600" dirty="0"/>
              <a:t>The site layout may have fragments of UIs that will be loaded from the microservices at runtime</a:t>
            </a:r>
          </a:p>
        </p:txBody>
      </p:sp>
    </p:spTree>
    <p:extLst>
      <p:ext uri="{BB962C8B-B14F-4D97-AF65-F5344CB8AC3E}">
        <p14:creationId xmlns:p14="http://schemas.microsoft.com/office/powerpoint/2010/main" val="1802133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A31F-DA13-44E5-9428-B264E1E3DFDD}"/>
              </a:ext>
            </a:extLst>
          </p:cNvPr>
          <p:cNvSpPr>
            <a:spLocks noGrp="1"/>
          </p:cNvSpPr>
          <p:nvPr>
            <p:ph type="title"/>
          </p:nvPr>
        </p:nvSpPr>
        <p:spPr/>
        <p:txBody>
          <a:bodyPr vert="horz" lIns="91440" tIns="45720" rIns="91440" bIns="45720" rtlCol="0">
            <a:normAutofit/>
          </a:bodyPr>
          <a:lstStyle/>
          <a:p>
            <a:r>
              <a:rPr lang="en-US" b="1">
                <a:effectLst>
                  <a:outerShdw blurRad="38100" dist="38100" dir="2700000" algn="tl">
                    <a:srgbClr val="000000">
                      <a:alpha val="43137"/>
                    </a:srgbClr>
                  </a:outerShdw>
                </a:effectLst>
              </a:rPr>
              <a:t>Microservices benefits</a:t>
            </a:r>
          </a:p>
        </p:txBody>
      </p:sp>
      <p:graphicFrame>
        <p:nvGraphicFramePr>
          <p:cNvPr id="17" name="Content Placeholder 2"/>
          <p:cNvGraphicFramePr>
            <a:graphicFrameLocks noGrp="1"/>
          </p:cNvGraphicFramePr>
          <p:nvPr>
            <p:ph idx="1"/>
            <p:extLst>
              <p:ext uri="{D42A27DB-BD31-4B8C-83A1-F6EECF244321}">
                <p14:modId xmlns:p14="http://schemas.microsoft.com/office/powerpoint/2010/main" val="130870360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389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4D2C-666C-48DA-BCF5-00E0CC578E58}"/>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1. Supports Polyglot Architecture</a:t>
            </a:r>
          </a:p>
        </p:txBody>
      </p:sp>
      <p:sp>
        <p:nvSpPr>
          <p:cNvPr id="3" name="Content Placeholder 2">
            <a:extLst>
              <a:ext uri="{FF2B5EF4-FFF2-40B4-BE49-F238E27FC236}">
                <a16:creationId xmlns:a16="http://schemas.microsoft.com/office/drawing/2014/main" id="{13BB492A-7165-4D39-911C-3DF557AA3F3A}"/>
              </a:ext>
            </a:extLst>
          </p:cNvPr>
          <p:cNvSpPr>
            <a:spLocks noGrp="1"/>
          </p:cNvSpPr>
          <p:nvPr>
            <p:ph idx="1"/>
          </p:nvPr>
        </p:nvSpPr>
        <p:spPr/>
        <p:txBody>
          <a:bodyPr/>
          <a:lstStyle/>
          <a:p>
            <a:r>
              <a:rPr lang="en-US" dirty="0"/>
              <a:t>Architects and developers can now choose “fit-for-purpose” architecture and technologies for each microservice.</a:t>
            </a:r>
          </a:p>
          <a:p>
            <a:r>
              <a:rPr lang="en-US" dirty="0"/>
              <a:t>This gives the flexibility to design better-fit solutions in a more cost-effective way.</a:t>
            </a:r>
          </a:p>
          <a:p>
            <a:r>
              <a:rPr lang="en-US" dirty="0"/>
              <a:t>As microservices are autonomous and independent, each service can run with its own architecture or technology or different versions of technologies</a:t>
            </a:r>
          </a:p>
        </p:txBody>
      </p:sp>
    </p:spTree>
    <p:extLst>
      <p:ext uri="{BB962C8B-B14F-4D97-AF65-F5344CB8AC3E}">
        <p14:creationId xmlns:p14="http://schemas.microsoft.com/office/powerpoint/2010/main" val="1008895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9" name="Content Placeholder 8" descr="A screenshot of a cell phone&#10;&#10;Description generated with very high confidence">
            <a:extLst>
              <a:ext uri="{FF2B5EF4-FFF2-40B4-BE49-F238E27FC236}">
                <a16:creationId xmlns:a16="http://schemas.microsoft.com/office/drawing/2014/main" id="{599A8592-F239-4553-AC78-8740EC64F3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0534" y="934222"/>
            <a:ext cx="6598900" cy="3299450"/>
          </a:xfrm>
          <a:prstGeom prst="rect">
            <a:avLst/>
          </a:prstGeom>
        </p:spPr>
      </p:pic>
      <p:sp>
        <p:nvSpPr>
          <p:cNvPr id="2" name="Title 1">
            <a:extLst>
              <a:ext uri="{FF2B5EF4-FFF2-40B4-BE49-F238E27FC236}">
                <a16:creationId xmlns:a16="http://schemas.microsoft.com/office/drawing/2014/main" id="{521AC131-B6C0-4416-A626-C83DE3E283A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278283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71B1-F84A-4BBC-AF14-1FBF9B3054B4}"/>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2. Enabling experimentation and innovation</a:t>
            </a:r>
          </a:p>
        </p:txBody>
      </p:sp>
      <p:sp>
        <p:nvSpPr>
          <p:cNvPr id="3" name="Content Placeholder 2">
            <a:extLst>
              <a:ext uri="{FF2B5EF4-FFF2-40B4-BE49-F238E27FC236}">
                <a16:creationId xmlns:a16="http://schemas.microsoft.com/office/drawing/2014/main" id="{17207CDD-86D4-4DD3-B3C8-CD6D7F737028}"/>
              </a:ext>
            </a:extLst>
          </p:cNvPr>
          <p:cNvSpPr>
            <a:spLocks noGrp="1"/>
          </p:cNvSpPr>
          <p:nvPr>
            <p:ph idx="1"/>
          </p:nvPr>
        </p:nvSpPr>
        <p:spPr/>
        <p:txBody>
          <a:bodyPr>
            <a:noAutofit/>
          </a:bodyPr>
          <a:lstStyle/>
          <a:p>
            <a:r>
              <a:rPr lang="en-US" dirty="0"/>
              <a:t>Modern enterprises are thriving towards quick wins.</a:t>
            </a:r>
          </a:p>
          <a:p>
            <a:r>
              <a:rPr lang="en-US" dirty="0"/>
              <a:t>Microservices are one of the key enablers for enterprises to do disruptive innovation by offering the ability to experiment and fail fast.</a:t>
            </a:r>
          </a:p>
          <a:p>
            <a:r>
              <a:rPr lang="en-US" dirty="0"/>
              <a:t>With large </a:t>
            </a:r>
            <a:r>
              <a:rPr lang="en-US" b="1" dirty="0"/>
              <a:t>monolithic</a:t>
            </a:r>
            <a:r>
              <a:rPr lang="en-US" dirty="0"/>
              <a:t> applications, experimentation was not easy; nor was it straightforward or cost effective</a:t>
            </a:r>
          </a:p>
          <a:p>
            <a:r>
              <a:rPr lang="en-US" dirty="0"/>
              <a:t>With microservices, it is possible to write a small microservice to achieve the targeted functionality and plug it into the system in a reactive style.</a:t>
            </a:r>
          </a:p>
          <a:p>
            <a:r>
              <a:rPr lang="en-US" dirty="0"/>
              <a:t>The cost of change will be considerably less compared to that of the monolithic approach.</a:t>
            </a:r>
          </a:p>
        </p:txBody>
      </p:sp>
    </p:spTree>
    <p:extLst>
      <p:ext uri="{BB962C8B-B14F-4D97-AF65-F5344CB8AC3E}">
        <p14:creationId xmlns:p14="http://schemas.microsoft.com/office/powerpoint/2010/main" val="174032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9023-D587-4A04-AF9E-FA70A848E1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A895C3-049A-45B5-BEA2-782B5DA2A301}"/>
              </a:ext>
            </a:extLst>
          </p:cNvPr>
          <p:cNvSpPr>
            <a:spLocks noGrp="1"/>
          </p:cNvSpPr>
          <p:nvPr>
            <p:ph idx="1"/>
          </p:nvPr>
        </p:nvSpPr>
        <p:spPr/>
        <p:txBody>
          <a:bodyPr/>
          <a:lstStyle/>
          <a:p>
            <a:r>
              <a:rPr lang="en-US" dirty="0"/>
              <a:t>Enterprises are no longer interested in developing consolidated applications to manage their end-to-end business functions as they did a few years ago.</a:t>
            </a:r>
          </a:p>
          <a:p>
            <a:r>
              <a:rPr lang="en-US" dirty="0"/>
              <a:t>As microservices are more aligned to business capabilities and have independently manageable life cycles, they are the ideal choice for enterprises embarking on DevOps and cloud. DevOps and cloud are two facets of microservices.</a:t>
            </a:r>
          </a:p>
          <a:p>
            <a:r>
              <a:rPr lang="en-US" dirty="0"/>
              <a:t>DevOps is an IT realignment to narrow the gap between traditional IT development and operations for better efficiency.</a:t>
            </a:r>
          </a:p>
          <a:p>
            <a:endParaRPr lang="en-US" dirty="0"/>
          </a:p>
        </p:txBody>
      </p:sp>
    </p:spTree>
    <p:extLst>
      <p:ext uri="{BB962C8B-B14F-4D97-AF65-F5344CB8AC3E}">
        <p14:creationId xmlns:p14="http://schemas.microsoft.com/office/powerpoint/2010/main" val="2932847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high confidence">
            <a:extLst>
              <a:ext uri="{FF2B5EF4-FFF2-40B4-BE49-F238E27FC236}">
                <a16:creationId xmlns:a16="http://schemas.microsoft.com/office/drawing/2014/main" id="{1FCF1D65-1C07-4A65-B453-4B6EF489506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5055" b="1655"/>
          <a:stretch/>
        </p:blipFill>
        <p:spPr>
          <a:xfrm>
            <a:off x="2197144" y="934222"/>
            <a:ext cx="5865681" cy="3299450"/>
          </a:xfrm>
          <a:prstGeom prst="rect">
            <a:avLst/>
          </a:prstGeom>
        </p:spPr>
      </p:pic>
      <p:sp>
        <p:nvSpPr>
          <p:cNvPr id="2" name="Title 1">
            <a:extLst>
              <a:ext uri="{FF2B5EF4-FFF2-40B4-BE49-F238E27FC236}">
                <a16:creationId xmlns:a16="http://schemas.microsoft.com/office/drawing/2014/main" id="{26948491-B64F-454A-B0A2-45B15EE8C96F}"/>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165023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D2E9-CF95-48FB-A47F-90D253F3B79A}"/>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3. Elastically and selectively scalable</a:t>
            </a:r>
          </a:p>
        </p:txBody>
      </p:sp>
      <p:sp>
        <p:nvSpPr>
          <p:cNvPr id="3" name="Content Placeholder 2">
            <a:extLst>
              <a:ext uri="{FF2B5EF4-FFF2-40B4-BE49-F238E27FC236}">
                <a16:creationId xmlns:a16="http://schemas.microsoft.com/office/drawing/2014/main" id="{55B65FD1-C71B-485B-A500-74E7238038A4}"/>
              </a:ext>
            </a:extLst>
          </p:cNvPr>
          <p:cNvSpPr>
            <a:spLocks noGrp="1"/>
          </p:cNvSpPr>
          <p:nvPr>
            <p:ph idx="1"/>
          </p:nvPr>
        </p:nvSpPr>
        <p:spPr/>
        <p:txBody>
          <a:bodyPr>
            <a:normAutofit lnSpcReduction="10000"/>
          </a:bodyPr>
          <a:lstStyle/>
          <a:p>
            <a:r>
              <a:rPr lang="en-US" dirty="0"/>
              <a:t>As microservices are smaller units of work, they enable us to implement selective scalability.</a:t>
            </a:r>
          </a:p>
          <a:p>
            <a:r>
              <a:rPr lang="en-US" b="1" dirty="0"/>
              <a:t>Scale Cube </a:t>
            </a:r>
            <a:r>
              <a:rPr lang="en-US" dirty="0"/>
              <a:t>defines primarily three approaches to scaling an application:</a:t>
            </a:r>
          </a:p>
          <a:p>
            <a:pPr lvl="1"/>
            <a:r>
              <a:rPr lang="en-US" sz="2800" dirty="0"/>
              <a:t>Scaling the </a:t>
            </a:r>
            <a:r>
              <a:rPr lang="en-US" sz="2800" i="1" dirty="0"/>
              <a:t>x </a:t>
            </a:r>
            <a:r>
              <a:rPr lang="en-US" sz="2800" dirty="0"/>
              <a:t>axis by </a:t>
            </a:r>
            <a:r>
              <a:rPr lang="en-US" sz="2800" b="1" dirty="0">
                <a:effectLst>
                  <a:outerShdw blurRad="38100" dist="38100" dir="2700000" algn="tl">
                    <a:srgbClr val="000000">
                      <a:alpha val="43137"/>
                    </a:srgbClr>
                  </a:outerShdw>
                </a:effectLst>
              </a:rPr>
              <a:t>horizontally cloning the application</a:t>
            </a:r>
          </a:p>
          <a:p>
            <a:pPr lvl="1"/>
            <a:r>
              <a:rPr lang="en-US" sz="2800" dirty="0"/>
              <a:t>Scaling the </a:t>
            </a:r>
            <a:r>
              <a:rPr lang="en-US" sz="2800" i="1" dirty="0"/>
              <a:t>y </a:t>
            </a:r>
            <a:r>
              <a:rPr lang="en-US" sz="2800" dirty="0"/>
              <a:t>axis by </a:t>
            </a:r>
            <a:r>
              <a:rPr lang="en-US" sz="2800" b="1" dirty="0">
                <a:effectLst>
                  <a:outerShdw blurRad="38100" dist="38100" dir="2700000" algn="tl">
                    <a:srgbClr val="000000">
                      <a:alpha val="43137"/>
                    </a:srgbClr>
                  </a:outerShdw>
                </a:effectLst>
              </a:rPr>
              <a:t>splitting different functionality</a:t>
            </a:r>
          </a:p>
          <a:p>
            <a:pPr lvl="1"/>
            <a:r>
              <a:rPr lang="en-US" sz="2800" dirty="0"/>
              <a:t>Scaling the </a:t>
            </a:r>
            <a:r>
              <a:rPr lang="en-US" sz="2800" i="1" dirty="0"/>
              <a:t>z </a:t>
            </a:r>
            <a:r>
              <a:rPr lang="en-US" sz="2800" dirty="0"/>
              <a:t>axis by </a:t>
            </a:r>
            <a:r>
              <a:rPr lang="en-US" sz="2800" b="1" dirty="0">
                <a:effectLst>
                  <a:outerShdw blurRad="38100" dist="38100" dir="2700000" algn="tl">
                    <a:srgbClr val="000000">
                      <a:alpha val="43137"/>
                    </a:srgbClr>
                  </a:outerShdw>
                </a:effectLst>
              </a:rPr>
              <a:t>partitioning or </a:t>
            </a:r>
            <a:r>
              <a:rPr lang="en-US" sz="2800" b="1" dirty="0" err="1">
                <a:effectLst>
                  <a:outerShdw blurRad="38100" dist="38100" dir="2700000" algn="tl">
                    <a:srgbClr val="000000">
                      <a:alpha val="43137"/>
                    </a:srgbClr>
                  </a:outerShdw>
                </a:effectLst>
              </a:rPr>
              <a:t>sharding</a:t>
            </a:r>
            <a:r>
              <a:rPr lang="en-US" sz="2800" b="1" dirty="0">
                <a:effectLst>
                  <a:outerShdw blurRad="38100" dist="38100" dir="2700000" algn="tl">
                    <a:srgbClr val="000000">
                      <a:alpha val="43137"/>
                    </a:srgbClr>
                  </a:outerShdw>
                </a:effectLst>
              </a:rPr>
              <a:t> the data</a:t>
            </a:r>
            <a:endParaRPr lang="en-US" dirty="0"/>
          </a:p>
        </p:txBody>
      </p:sp>
    </p:spTree>
    <p:extLst>
      <p:ext uri="{BB962C8B-B14F-4D97-AF65-F5344CB8AC3E}">
        <p14:creationId xmlns:p14="http://schemas.microsoft.com/office/powerpoint/2010/main" val="3182519449"/>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F00F-3F8A-4EB8-9574-62C2E3DF0A3D}"/>
              </a:ext>
            </a:extLst>
          </p:cNvPr>
          <p:cNvSpPr>
            <a:spLocks noGrp="1"/>
          </p:cNvSpPr>
          <p:nvPr>
            <p:ph type="title"/>
          </p:nvPr>
        </p:nvSpPr>
        <p:spPr/>
        <p:txBody>
          <a:bodyPr vert="horz" lIns="91440" tIns="45720" rIns="91440" bIns="45720" rtlCol="0" anchor="ctr">
            <a:normAutofit fontScale="90000"/>
          </a:bodyPr>
          <a:lstStyle/>
          <a:p>
            <a:r>
              <a:rPr lang="en-US" sz="3600" b="1" dirty="0">
                <a:effectLst>
                  <a:outerShdw blurRad="38100" dist="38100" dir="2700000" algn="tl">
                    <a:srgbClr val="000000">
                      <a:alpha val="43137"/>
                    </a:srgbClr>
                  </a:outerShdw>
                </a:effectLst>
              </a:rPr>
              <a:t>3. Elastically and selectively scalable (Cont.)</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Monolithic Applications</a:t>
            </a:r>
          </a:p>
        </p:txBody>
      </p:sp>
      <p:sp>
        <p:nvSpPr>
          <p:cNvPr id="3" name="Content Placeholder 2">
            <a:extLst>
              <a:ext uri="{FF2B5EF4-FFF2-40B4-BE49-F238E27FC236}">
                <a16:creationId xmlns:a16="http://schemas.microsoft.com/office/drawing/2014/main" id="{715D63C5-C457-4023-BACA-1FCD98DCC851}"/>
              </a:ext>
            </a:extLst>
          </p:cNvPr>
          <p:cNvSpPr>
            <a:spLocks noGrp="1"/>
          </p:cNvSpPr>
          <p:nvPr>
            <p:ph idx="1"/>
          </p:nvPr>
        </p:nvSpPr>
        <p:spPr/>
        <p:txBody>
          <a:bodyPr/>
          <a:lstStyle/>
          <a:p>
            <a:r>
              <a:rPr lang="en-US" dirty="0"/>
              <a:t>A monolithic application, packaged as a single WAR or an EAR, can only be scaled as a whole. </a:t>
            </a:r>
          </a:p>
          <a:p>
            <a:r>
              <a:rPr lang="en-US" dirty="0"/>
              <a:t>When </a:t>
            </a:r>
            <a:r>
              <a:rPr lang="en-US" i="1" dirty="0"/>
              <a:t>y </a:t>
            </a:r>
            <a:r>
              <a:rPr lang="en-US" dirty="0"/>
              <a:t>axis scaling is applied to monolithic applications, it breaks the monolithic to smaller units aligned with business functions</a:t>
            </a:r>
          </a:p>
          <a:p>
            <a:r>
              <a:rPr lang="en-US" dirty="0"/>
              <a:t>An I/O-intensive function when streamed with high velocity data could easily bring down the service levels of the entire application.</a:t>
            </a:r>
          </a:p>
          <a:p>
            <a:endParaRPr lang="en-US" dirty="0"/>
          </a:p>
        </p:txBody>
      </p:sp>
    </p:spTree>
    <p:extLst>
      <p:ext uri="{BB962C8B-B14F-4D97-AF65-F5344CB8AC3E}">
        <p14:creationId xmlns:p14="http://schemas.microsoft.com/office/powerpoint/2010/main" val="3094890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F2F9-F46A-43B1-A4E6-02700E3073A5}"/>
              </a:ext>
            </a:extLst>
          </p:cNvPr>
          <p:cNvSpPr>
            <a:spLocks noGrp="1"/>
          </p:cNvSpPr>
          <p:nvPr>
            <p:ph type="title"/>
          </p:nvPr>
        </p:nvSpPr>
        <p:spPr/>
        <p:txBody>
          <a:bodyPr vert="horz" lIns="91440" tIns="45720" rIns="91440" bIns="45720" rtlCol="0" anchor="ctr">
            <a:normAutofit fontScale="90000"/>
          </a:bodyPr>
          <a:lstStyle/>
          <a:p>
            <a:r>
              <a:rPr lang="en-US" sz="3600" b="1" dirty="0">
                <a:effectLst>
                  <a:outerShdw blurRad="38100" dist="38100" dir="2700000" algn="tl">
                    <a:srgbClr val="000000">
                      <a:alpha val="43137"/>
                    </a:srgbClr>
                  </a:outerShdw>
                </a:effectLst>
              </a:rPr>
              <a:t>3. Elastically and selectively scalable (Cont.)</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Microservices</a:t>
            </a:r>
          </a:p>
        </p:txBody>
      </p:sp>
      <p:sp>
        <p:nvSpPr>
          <p:cNvPr id="3" name="Content Placeholder 2">
            <a:extLst>
              <a:ext uri="{FF2B5EF4-FFF2-40B4-BE49-F238E27FC236}">
                <a16:creationId xmlns:a16="http://schemas.microsoft.com/office/drawing/2014/main" id="{40341F90-68C7-4641-97E7-771A91C85BAE}"/>
              </a:ext>
            </a:extLst>
          </p:cNvPr>
          <p:cNvSpPr>
            <a:spLocks noGrp="1"/>
          </p:cNvSpPr>
          <p:nvPr>
            <p:ph idx="1"/>
          </p:nvPr>
        </p:nvSpPr>
        <p:spPr/>
        <p:txBody>
          <a:bodyPr>
            <a:normAutofit lnSpcReduction="10000"/>
          </a:bodyPr>
          <a:lstStyle/>
          <a:p>
            <a:r>
              <a:rPr lang="en-US" sz="3600" dirty="0"/>
              <a:t>In the case of microservices, each service could be independently scaled up or down. </a:t>
            </a:r>
          </a:p>
          <a:p>
            <a:r>
              <a:rPr lang="en-US" sz="3600" dirty="0"/>
              <a:t>As scalability can be selectively applied at each service, the cost of scaling is comparatively less with the microservices approach.</a:t>
            </a:r>
          </a:p>
        </p:txBody>
      </p:sp>
    </p:spTree>
    <p:extLst>
      <p:ext uri="{BB962C8B-B14F-4D97-AF65-F5344CB8AC3E}">
        <p14:creationId xmlns:p14="http://schemas.microsoft.com/office/powerpoint/2010/main" val="4204311970"/>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5" name="Content Placeholder 4" descr="A screenshot of a cell phone&#10;&#10;Description generated with high confidence">
            <a:extLst>
              <a:ext uri="{FF2B5EF4-FFF2-40B4-BE49-F238E27FC236}">
                <a16:creationId xmlns:a16="http://schemas.microsoft.com/office/drawing/2014/main" id="{1A351117-E818-4648-80A2-C8617F2246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3841" y="934222"/>
            <a:ext cx="5592287" cy="3299450"/>
          </a:xfrm>
          <a:prstGeom prst="rect">
            <a:avLst/>
          </a:prstGeom>
        </p:spPr>
      </p:pic>
      <p:sp>
        <p:nvSpPr>
          <p:cNvPr id="2" name="Title 1">
            <a:extLst>
              <a:ext uri="{FF2B5EF4-FFF2-40B4-BE49-F238E27FC236}">
                <a16:creationId xmlns:a16="http://schemas.microsoft.com/office/drawing/2014/main" id="{F037D625-6B66-40E7-9A5B-C966FA3A19DE}"/>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837699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D71E-ED9F-44A3-9840-83FE7DD30730}"/>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4. Allowing substitution</a:t>
            </a:r>
          </a:p>
        </p:txBody>
      </p:sp>
      <p:sp>
        <p:nvSpPr>
          <p:cNvPr id="3" name="Content Placeholder 2">
            <a:extLst>
              <a:ext uri="{FF2B5EF4-FFF2-40B4-BE49-F238E27FC236}">
                <a16:creationId xmlns:a16="http://schemas.microsoft.com/office/drawing/2014/main" id="{8D1CD065-5E2E-4DFD-9E08-B88CF3C17910}"/>
              </a:ext>
            </a:extLst>
          </p:cNvPr>
          <p:cNvSpPr>
            <a:spLocks noGrp="1"/>
          </p:cNvSpPr>
          <p:nvPr>
            <p:ph idx="1"/>
          </p:nvPr>
        </p:nvSpPr>
        <p:spPr/>
        <p:txBody>
          <a:bodyPr/>
          <a:lstStyle/>
          <a:p>
            <a:r>
              <a:rPr lang="en-US" dirty="0"/>
              <a:t>Microservices are self-contained, independent deployment modules enabling the substitution of one microservice with another similar microservice.</a:t>
            </a:r>
          </a:p>
          <a:p>
            <a:endParaRPr lang="en-US" dirty="0"/>
          </a:p>
        </p:txBody>
      </p:sp>
    </p:spTree>
    <p:extLst>
      <p:ext uri="{BB962C8B-B14F-4D97-AF65-F5344CB8AC3E}">
        <p14:creationId xmlns:p14="http://schemas.microsoft.com/office/powerpoint/2010/main" val="1425562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2BF3259F-48C2-4DA8-91C4-98F167E822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968" y="1519342"/>
            <a:ext cx="8288033" cy="2714330"/>
          </a:xfrm>
          <a:prstGeom prst="rect">
            <a:avLst/>
          </a:prstGeom>
        </p:spPr>
      </p:pic>
      <p:sp>
        <p:nvSpPr>
          <p:cNvPr id="2" name="Title 1">
            <a:extLst>
              <a:ext uri="{FF2B5EF4-FFF2-40B4-BE49-F238E27FC236}">
                <a16:creationId xmlns:a16="http://schemas.microsoft.com/office/drawing/2014/main" id="{E0F05A67-0947-45F0-83C8-4A07DA2FEBA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2239740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6E70-52AF-4651-BE51-87FA684DECCC}"/>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5. Enabling to build organic systems</a:t>
            </a:r>
          </a:p>
        </p:txBody>
      </p:sp>
      <p:sp>
        <p:nvSpPr>
          <p:cNvPr id="3" name="Content Placeholder 2">
            <a:extLst>
              <a:ext uri="{FF2B5EF4-FFF2-40B4-BE49-F238E27FC236}">
                <a16:creationId xmlns:a16="http://schemas.microsoft.com/office/drawing/2014/main" id="{0AEA65E9-4E94-4D3E-AE6A-F74D9F61B498}"/>
              </a:ext>
            </a:extLst>
          </p:cNvPr>
          <p:cNvSpPr>
            <a:spLocks noGrp="1"/>
          </p:cNvSpPr>
          <p:nvPr>
            <p:ph idx="1"/>
          </p:nvPr>
        </p:nvSpPr>
        <p:spPr/>
        <p:txBody>
          <a:bodyPr>
            <a:normAutofit lnSpcReduction="10000"/>
          </a:bodyPr>
          <a:lstStyle/>
          <a:p>
            <a:r>
              <a:rPr lang="en-US" sz="3200" dirty="0"/>
              <a:t>Organic systems are systems that grow laterally over a period of time by adding more and more functions to it. </a:t>
            </a:r>
          </a:p>
          <a:p>
            <a:r>
              <a:rPr lang="en-US" sz="3200" dirty="0"/>
              <a:t>In practice, an application grows unimaginably large in its lifespan, and in most cases, the manageability of the application reduces dramatically over this same period of time</a:t>
            </a:r>
          </a:p>
        </p:txBody>
      </p:sp>
    </p:spTree>
    <p:extLst>
      <p:ext uri="{BB962C8B-B14F-4D97-AF65-F5344CB8AC3E}">
        <p14:creationId xmlns:p14="http://schemas.microsoft.com/office/powerpoint/2010/main" val="159292592"/>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6E70-52AF-4651-BE51-87FA684DECCC}"/>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5. Enabling to build organic systems</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(Microservices)</a:t>
            </a:r>
          </a:p>
        </p:txBody>
      </p:sp>
      <p:sp>
        <p:nvSpPr>
          <p:cNvPr id="3" name="Content Placeholder 2">
            <a:extLst>
              <a:ext uri="{FF2B5EF4-FFF2-40B4-BE49-F238E27FC236}">
                <a16:creationId xmlns:a16="http://schemas.microsoft.com/office/drawing/2014/main" id="{0AEA65E9-4E94-4D3E-AE6A-F74D9F61B498}"/>
              </a:ext>
            </a:extLst>
          </p:cNvPr>
          <p:cNvSpPr>
            <a:spLocks noGrp="1"/>
          </p:cNvSpPr>
          <p:nvPr>
            <p:ph idx="1"/>
          </p:nvPr>
        </p:nvSpPr>
        <p:spPr/>
        <p:txBody>
          <a:bodyPr>
            <a:normAutofit/>
          </a:bodyPr>
          <a:lstStyle/>
          <a:p>
            <a:r>
              <a:rPr lang="en-US" dirty="0"/>
              <a:t>Microservices are all about independently manageable services</a:t>
            </a:r>
          </a:p>
          <a:p>
            <a:r>
              <a:rPr lang="en-US" dirty="0"/>
              <a:t>This enable us to keep adding more and more services as the need arises with minimal impact on the existing services</a:t>
            </a:r>
            <a:endParaRPr lang="en-US" sz="3200" dirty="0"/>
          </a:p>
        </p:txBody>
      </p:sp>
    </p:spTree>
    <p:extLst>
      <p:ext uri="{BB962C8B-B14F-4D97-AF65-F5344CB8AC3E}">
        <p14:creationId xmlns:p14="http://schemas.microsoft.com/office/powerpoint/2010/main" val="12575194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4CF2A8AD-F14B-4C40-B959-B2E69A69D9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968" y="939180"/>
            <a:ext cx="8288033" cy="3294492"/>
          </a:xfrm>
          <a:prstGeom prst="rect">
            <a:avLst/>
          </a:prstGeom>
        </p:spPr>
      </p:pic>
      <p:sp>
        <p:nvSpPr>
          <p:cNvPr id="2" name="Title 1">
            <a:extLst>
              <a:ext uri="{FF2B5EF4-FFF2-40B4-BE49-F238E27FC236}">
                <a16:creationId xmlns:a16="http://schemas.microsoft.com/office/drawing/2014/main" id="{FD75E43F-E441-4126-ACC1-1EDE04F47FE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40702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E298489F-6DA1-4367-92CE-CF0B5084E6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4917" y="1131994"/>
            <a:ext cx="7464042" cy="4590386"/>
          </a:xfrm>
          <a:prstGeom prst="rect">
            <a:avLst/>
          </a:prstGeom>
        </p:spPr>
      </p:pic>
    </p:spTree>
    <p:extLst>
      <p:ext uri="{BB962C8B-B14F-4D97-AF65-F5344CB8AC3E}">
        <p14:creationId xmlns:p14="http://schemas.microsoft.com/office/powerpoint/2010/main" val="627003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B7A2-4040-4BC6-9C40-0288FFE72994}"/>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6. Helping reducing technology debt</a:t>
            </a:r>
          </a:p>
        </p:txBody>
      </p:sp>
      <p:sp>
        <p:nvSpPr>
          <p:cNvPr id="3" name="Content Placeholder 2">
            <a:extLst>
              <a:ext uri="{FF2B5EF4-FFF2-40B4-BE49-F238E27FC236}">
                <a16:creationId xmlns:a16="http://schemas.microsoft.com/office/drawing/2014/main" id="{BC20CDA7-571F-419E-B4F5-8F562CAD59E8}"/>
              </a:ext>
            </a:extLst>
          </p:cNvPr>
          <p:cNvSpPr>
            <a:spLocks noGrp="1"/>
          </p:cNvSpPr>
          <p:nvPr>
            <p:ph idx="1"/>
          </p:nvPr>
        </p:nvSpPr>
        <p:spPr/>
        <p:txBody>
          <a:bodyPr/>
          <a:lstStyle/>
          <a:p>
            <a:r>
              <a:rPr lang="en-US" dirty="0"/>
              <a:t>As microservices are smaller in size and have minimal dependencies, they allow the migration of services that use end-of-life technologies with minimal cost</a:t>
            </a:r>
          </a:p>
          <a:p>
            <a:r>
              <a:rPr lang="en-US" dirty="0"/>
              <a:t>In many traditional monolithic applications, due to the fast changes in technologies, today’s next-generation applications could easily become legacy even before their release to production.</a:t>
            </a:r>
          </a:p>
          <a:p>
            <a:r>
              <a:rPr lang="en-US" dirty="0"/>
              <a:t>With microservices, it is possible to change or upgrade technology for each service individually rather than upgrading an entire application</a:t>
            </a:r>
          </a:p>
        </p:txBody>
      </p:sp>
    </p:spTree>
    <p:extLst>
      <p:ext uri="{BB962C8B-B14F-4D97-AF65-F5344CB8AC3E}">
        <p14:creationId xmlns:p14="http://schemas.microsoft.com/office/powerpoint/2010/main" val="2801126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95FB50A6-382B-4CC5-8698-DB3CB266F9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6265" y="934222"/>
            <a:ext cx="8047439" cy="3299450"/>
          </a:xfrm>
          <a:prstGeom prst="rect">
            <a:avLst/>
          </a:prstGeom>
        </p:spPr>
      </p:pic>
      <p:sp>
        <p:nvSpPr>
          <p:cNvPr id="2" name="Title 1">
            <a:extLst>
              <a:ext uri="{FF2B5EF4-FFF2-40B4-BE49-F238E27FC236}">
                <a16:creationId xmlns:a16="http://schemas.microsoft.com/office/drawing/2014/main" id="{474159A9-AEDB-4F94-9CA2-35A0EA5D1E9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Example</a:t>
            </a:r>
          </a:p>
        </p:txBody>
      </p:sp>
    </p:spTree>
    <p:extLst>
      <p:ext uri="{BB962C8B-B14F-4D97-AF65-F5344CB8AC3E}">
        <p14:creationId xmlns:p14="http://schemas.microsoft.com/office/powerpoint/2010/main" val="3182268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06E54-B61F-4F85-BA4D-FFE06B499493}"/>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7. Allowing the coexistence of different versions</a:t>
            </a:r>
          </a:p>
        </p:txBody>
      </p:sp>
      <p:sp>
        <p:nvSpPr>
          <p:cNvPr id="3" name="Content Placeholder 2">
            <a:extLst>
              <a:ext uri="{FF2B5EF4-FFF2-40B4-BE49-F238E27FC236}">
                <a16:creationId xmlns:a16="http://schemas.microsoft.com/office/drawing/2014/main" id="{295E7737-237F-4ACA-A4C5-E5D860A69DED}"/>
              </a:ext>
            </a:extLst>
          </p:cNvPr>
          <p:cNvSpPr>
            <a:spLocks noGrp="1"/>
          </p:cNvSpPr>
          <p:nvPr>
            <p:ph idx="1"/>
          </p:nvPr>
        </p:nvSpPr>
        <p:spPr/>
        <p:txBody>
          <a:bodyPr/>
          <a:lstStyle/>
          <a:p>
            <a:r>
              <a:rPr lang="en-US" dirty="0"/>
              <a:t>As microservices package the service runtime environment along with the service itself, this enables having multiple versions of the service to coexist in the same environment.</a:t>
            </a:r>
          </a:p>
          <a:p>
            <a:r>
              <a:rPr lang="en-US" dirty="0"/>
              <a:t>Care needs to be taken at the database level to ensure the database design is always backward compatible to avoid breaking the changes.</a:t>
            </a:r>
          </a:p>
        </p:txBody>
      </p:sp>
    </p:spTree>
    <p:extLst>
      <p:ext uri="{BB962C8B-B14F-4D97-AF65-F5344CB8AC3E}">
        <p14:creationId xmlns:p14="http://schemas.microsoft.com/office/powerpoint/2010/main" val="3893826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ED53-E558-4CE1-86D6-2EDBE1B52126}"/>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Example</a:t>
            </a:r>
          </a:p>
        </p:txBody>
      </p:sp>
      <p:pic>
        <p:nvPicPr>
          <p:cNvPr id="5" name="Content Placeholder 4" descr="A close up of text on a white background&#10;&#10;Description generated with high confidence">
            <a:extLst>
              <a:ext uri="{FF2B5EF4-FFF2-40B4-BE49-F238E27FC236}">
                <a16:creationId xmlns:a16="http://schemas.microsoft.com/office/drawing/2014/main" id="{AC0CC152-6306-4CB7-B2B4-0E497BE8EC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88603" y="1380623"/>
            <a:ext cx="4887354" cy="4096753"/>
          </a:xfrm>
          <a:prstGeom prst="rect">
            <a:avLst/>
          </a:prstGeom>
        </p:spPr>
      </p:pic>
    </p:spTree>
    <p:extLst>
      <p:ext uri="{BB962C8B-B14F-4D97-AF65-F5344CB8AC3E}">
        <p14:creationId xmlns:p14="http://schemas.microsoft.com/office/powerpoint/2010/main" val="3033170971"/>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A78D-7F9E-4FE6-9C8A-A484079C8F22}"/>
              </a:ext>
            </a:extLst>
          </p:cNvPr>
          <p:cNvSpPr>
            <a:spLocks noGrp="1"/>
          </p:cNvSpPr>
          <p:nvPr>
            <p:ph type="title"/>
          </p:nvPr>
        </p:nvSpPr>
        <p:spPr/>
        <p:txBody>
          <a:bodyPr vert="horz" lIns="91440" tIns="45720" rIns="91440" bIns="45720" rtlCol="0" anchor="ctr">
            <a:normAutofit fontScale="90000"/>
          </a:bodyPr>
          <a:lstStyle/>
          <a:p>
            <a:r>
              <a:rPr lang="en-US" sz="3600" b="1" dirty="0">
                <a:effectLst>
                  <a:outerShdw blurRad="38100" dist="38100" dir="2700000" algn="tl">
                    <a:srgbClr val="000000">
                      <a:alpha val="43137"/>
                    </a:srgbClr>
                  </a:outerShdw>
                </a:effectLst>
              </a:rPr>
              <a:t>8. Supporting the building of self-organizing</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systems</a:t>
            </a:r>
          </a:p>
        </p:txBody>
      </p:sp>
      <p:sp>
        <p:nvSpPr>
          <p:cNvPr id="3" name="Content Placeholder 2">
            <a:extLst>
              <a:ext uri="{FF2B5EF4-FFF2-40B4-BE49-F238E27FC236}">
                <a16:creationId xmlns:a16="http://schemas.microsoft.com/office/drawing/2014/main" id="{C9B564E7-FB75-4128-87B1-436DC10E5DED}"/>
              </a:ext>
            </a:extLst>
          </p:cNvPr>
          <p:cNvSpPr>
            <a:spLocks noGrp="1"/>
          </p:cNvSpPr>
          <p:nvPr>
            <p:ph idx="1"/>
          </p:nvPr>
        </p:nvSpPr>
        <p:spPr/>
        <p:txBody>
          <a:bodyPr>
            <a:normAutofit/>
          </a:bodyPr>
          <a:lstStyle/>
          <a:p>
            <a:r>
              <a:rPr lang="en-US" dirty="0"/>
              <a:t>Microservices help us build self-organizing systems. A self-organizing system support will automate deployment, be resilient, and exhibit self-healing and self-learning capabilities.</a:t>
            </a:r>
          </a:p>
        </p:txBody>
      </p:sp>
    </p:spTree>
    <p:extLst>
      <p:ext uri="{BB962C8B-B14F-4D97-AF65-F5344CB8AC3E}">
        <p14:creationId xmlns:p14="http://schemas.microsoft.com/office/powerpoint/2010/main" val="3632508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3B7-3352-4397-9F76-371C2B09AD6B}"/>
              </a:ext>
            </a:extLst>
          </p:cNvPr>
          <p:cNvSpPr>
            <a:spLocks noGrp="1"/>
          </p:cNvSpPr>
          <p:nvPr>
            <p:ph type="title"/>
          </p:nvPr>
        </p:nvSpPr>
        <p:spPr/>
        <p:txBody>
          <a:bodyPr vert="horz" lIns="91440" tIns="45720" rIns="91440" bIns="45720" rtlCol="0" anchor="ctr">
            <a:normAutofit fontScale="90000"/>
          </a:bodyPr>
          <a:lstStyle/>
          <a:p>
            <a:r>
              <a:rPr lang="en-US" sz="3600" b="1" dirty="0">
                <a:effectLst>
                  <a:outerShdw blurRad="38100" dist="38100" dir="2700000" algn="tl">
                    <a:srgbClr val="000000">
                      <a:alpha val="43137"/>
                    </a:srgbClr>
                  </a:outerShdw>
                </a:effectLst>
              </a:rPr>
              <a:t>8. Supporting the building of self-organizing</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systems (cont.)</a:t>
            </a:r>
          </a:p>
        </p:txBody>
      </p:sp>
      <p:sp>
        <p:nvSpPr>
          <p:cNvPr id="3" name="Content Placeholder 2">
            <a:extLst>
              <a:ext uri="{FF2B5EF4-FFF2-40B4-BE49-F238E27FC236}">
                <a16:creationId xmlns:a16="http://schemas.microsoft.com/office/drawing/2014/main" id="{4704F679-4468-43B3-8C2F-29623334621B}"/>
              </a:ext>
            </a:extLst>
          </p:cNvPr>
          <p:cNvSpPr>
            <a:spLocks noGrp="1"/>
          </p:cNvSpPr>
          <p:nvPr>
            <p:ph idx="1"/>
          </p:nvPr>
        </p:nvSpPr>
        <p:spPr/>
        <p:txBody>
          <a:bodyPr/>
          <a:lstStyle/>
          <a:p>
            <a:r>
              <a:rPr lang="en-US" dirty="0"/>
              <a:t>In a well-architected microservices system, a service is unaware of other services. It accepts a message from a selected queue and processes it. At the end of the process, it may send out another message, which triggers other services. This allows us to drop any service into the ecosystem without analyzing the impact on the overall system.</a:t>
            </a:r>
          </a:p>
          <a:p>
            <a:r>
              <a:rPr lang="en-US" dirty="0"/>
              <a:t>Based on the input and output, the service will self-organize into the ecosystem. No additional code changes or service orchestration is required. There is no central brain to control and coordinate the processes</a:t>
            </a:r>
          </a:p>
          <a:p>
            <a:endParaRPr lang="en-US" dirty="0"/>
          </a:p>
        </p:txBody>
      </p:sp>
    </p:spTree>
    <p:extLst>
      <p:ext uri="{BB962C8B-B14F-4D97-AF65-F5344CB8AC3E}">
        <p14:creationId xmlns:p14="http://schemas.microsoft.com/office/powerpoint/2010/main" val="3259982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4" descr="A screenshot of a cell phone&#10;&#10;Description generated with high confidence">
            <a:extLst>
              <a:ext uri="{FF2B5EF4-FFF2-40B4-BE49-F238E27FC236}">
                <a16:creationId xmlns:a16="http://schemas.microsoft.com/office/drawing/2014/main" id="{EAD30B2B-B79C-4180-ABA7-2DAAEA77F1D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17497" y="1828800"/>
            <a:ext cx="5613569" cy="1193800"/>
          </a:xfrm>
          <a:prstGeom prst="rect">
            <a:avLst/>
          </a:prstGeom>
        </p:spPr>
      </p:pic>
      <p:pic>
        <p:nvPicPr>
          <p:cNvPr id="7" name="Content Placeholder 4" descr="A screenshot of a cell phone&#10;&#10;Description generated with high confidence">
            <a:extLst>
              <a:ext uri="{FF2B5EF4-FFF2-40B4-BE49-F238E27FC236}">
                <a16:creationId xmlns:a16="http://schemas.microsoft.com/office/drawing/2014/main" id="{E96B0DAC-D5AA-4880-90AE-B13E6B7CF06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256696" y="1828800"/>
            <a:ext cx="5611621" cy="1193800"/>
          </a:xfrm>
          <a:prstGeom prst="rect">
            <a:avLst/>
          </a:prstGeom>
        </p:spPr>
      </p:pic>
      <p:sp>
        <p:nvSpPr>
          <p:cNvPr id="2" name="Title 1">
            <a:extLst>
              <a:ext uri="{FF2B5EF4-FFF2-40B4-BE49-F238E27FC236}">
                <a16:creationId xmlns:a16="http://schemas.microsoft.com/office/drawing/2014/main" id="{A113CED1-FD44-4844-A6DD-E23A31E3CEDF}"/>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a:t>Example</a:t>
            </a:r>
          </a:p>
        </p:txBody>
      </p:sp>
    </p:spTree>
    <p:extLst>
      <p:ext uri="{BB962C8B-B14F-4D97-AF65-F5344CB8AC3E}">
        <p14:creationId xmlns:p14="http://schemas.microsoft.com/office/powerpoint/2010/main" val="1148650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84F3-EF16-4869-A54D-83E0AFA78C93}"/>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9. Supporting event-driven architecture</a:t>
            </a:r>
          </a:p>
        </p:txBody>
      </p:sp>
      <p:sp>
        <p:nvSpPr>
          <p:cNvPr id="3" name="Content Placeholder 2">
            <a:extLst>
              <a:ext uri="{FF2B5EF4-FFF2-40B4-BE49-F238E27FC236}">
                <a16:creationId xmlns:a16="http://schemas.microsoft.com/office/drawing/2014/main" id="{9E721654-86A0-4FE4-A9F6-1B62A32E12E5}"/>
              </a:ext>
            </a:extLst>
          </p:cNvPr>
          <p:cNvSpPr>
            <a:spLocks noGrp="1"/>
          </p:cNvSpPr>
          <p:nvPr>
            <p:ph idx="1"/>
          </p:nvPr>
        </p:nvSpPr>
        <p:spPr/>
        <p:txBody>
          <a:bodyPr>
            <a:normAutofit/>
          </a:bodyPr>
          <a:lstStyle/>
          <a:p>
            <a:r>
              <a:rPr lang="en-US" dirty="0"/>
              <a:t>Microservices enable us to develop transparent software systems.</a:t>
            </a:r>
          </a:p>
          <a:p>
            <a:r>
              <a:rPr lang="en-US" dirty="0"/>
              <a:t>Traditional systems communicate with each other through native protocols and hence behave like a black box application</a:t>
            </a:r>
          </a:p>
          <a:p>
            <a:r>
              <a:rPr lang="en-US" dirty="0"/>
              <a:t>Business events and system events, unless published explicitly, are hard to understand and analyze.</a:t>
            </a:r>
          </a:p>
          <a:p>
            <a:r>
              <a:rPr lang="en-US" dirty="0"/>
              <a:t>Modern applications require data for business analysis, to understand dynamic system behaviors, and analyze market trends, and they also need to respond to real-time events</a:t>
            </a:r>
          </a:p>
          <a:p>
            <a:r>
              <a:rPr lang="en-US" dirty="0"/>
              <a:t>Events are useful mechanisms for data extraction.</a:t>
            </a:r>
          </a:p>
        </p:txBody>
      </p:sp>
    </p:spTree>
    <p:extLst>
      <p:ext uri="{BB962C8B-B14F-4D97-AF65-F5344CB8AC3E}">
        <p14:creationId xmlns:p14="http://schemas.microsoft.com/office/powerpoint/2010/main" val="2240968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CD-0888-47DE-929D-9D81D814789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Example</a:t>
            </a:r>
          </a:p>
        </p:txBody>
      </p:sp>
      <p:pic>
        <p:nvPicPr>
          <p:cNvPr id="5" name="Content Placeholder 4" descr="A screenshot of a cell phone&#10;&#10;Description generated with high confidence">
            <a:extLst>
              <a:ext uri="{FF2B5EF4-FFF2-40B4-BE49-F238E27FC236}">
                <a16:creationId xmlns:a16="http://schemas.microsoft.com/office/drawing/2014/main" id="{75F4C6B3-9B65-406D-95BA-9307302BC3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2618" y="2443725"/>
            <a:ext cx="7706801" cy="3315163"/>
          </a:xfrm>
          <a:prstGeom prst="rect">
            <a:avLst/>
          </a:prstGeom>
        </p:spPr>
      </p:pic>
    </p:spTree>
    <p:extLst>
      <p:ext uri="{BB962C8B-B14F-4D97-AF65-F5344CB8AC3E}">
        <p14:creationId xmlns:p14="http://schemas.microsoft.com/office/powerpoint/2010/main" val="1714905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5CD4-F36E-412B-90DA-A073C5A60762}"/>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10. Enabling DevOps</a:t>
            </a:r>
          </a:p>
        </p:txBody>
      </p:sp>
      <p:sp>
        <p:nvSpPr>
          <p:cNvPr id="3" name="Content Placeholder 2">
            <a:extLst>
              <a:ext uri="{FF2B5EF4-FFF2-40B4-BE49-F238E27FC236}">
                <a16:creationId xmlns:a16="http://schemas.microsoft.com/office/drawing/2014/main" id="{EAAD1777-EC3B-4B95-A51F-61BEE66D69E1}"/>
              </a:ext>
            </a:extLst>
          </p:cNvPr>
          <p:cNvSpPr>
            <a:spLocks noGrp="1"/>
          </p:cNvSpPr>
          <p:nvPr>
            <p:ph idx="1"/>
          </p:nvPr>
        </p:nvSpPr>
        <p:spPr/>
        <p:txBody>
          <a:bodyPr>
            <a:normAutofit fontScale="77500" lnSpcReduction="20000"/>
          </a:bodyPr>
          <a:lstStyle/>
          <a:p>
            <a:r>
              <a:rPr lang="en-US" sz="3200" dirty="0"/>
              <a:t>Microservices are one of the key enablers of DevOps</a:t>
            </a:r>
          </a:p>
          <a:p>
            <a:r>
              <a:rPr lang="en-US" sz="3200" dirty="0"/>
              <a:t>DevOps is widely adopted as a practice in many enterprises, primarily to increase the speed of delivery and agility.</a:t>
            </a:r>
          </a:p>
          <a:p>
            <a:r>
              <a:rPr lang="en-US" sz="3200" dirty="0"/>
              <a:t>A successful adoption of DevOps requires cultural changes, process changes, as well as architectural changes</a:t>
            </a:r>
          </a:p>
          <a:p>
            <a:r>
              <a:rPr lang="en-US" sz="3200" dirty="0"/>
              <a:t>DevOps advocates to have agile development, high-velocity release cycles, automatic testing, automatic infrastructure provisioning, and automated deployment.</a:t>
            </a:r>
          </a:p>
        </p:txBody>
      </p:sp>
    </p:spTree>
    <p:extLst>
      <p:ext uri="{BB962C8B-B14F-4D97-AF65-F5344CB8AC3E}">
        <p14:creationId xmlns:p14="http://schemas.microsoft.com/office/powerpoint/2010/main" val="266834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generated with high confidence">
            <a:extLst>
              <a:ext uri="{FF2B5EF4-FFF2-40B4-BE49-F238E27FC236}">
                <a16:creationId xmlns:a16="http://schemas.microsoft.com/office/drawing/2014/main" id="{31290274-B3E9-4D0B-B78E-B46AE9006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441258"/>
            <a:ext cx="6134956" cy="2534004"/>
          </a:xfrm>
        </p:spPr>
      </p:pic>
      <p:sp>
        <p:nvSpPr>
          <p:cNvPr id="6" name="Rectangle 5">
            <a:extLst>
              <a:ext uri="{FF2B5EF4-FFF2-40B4-BE49-F238E27FC236}">
                <a16:creationId xmlns:a16="http://schemas.microsoft.com/office/drawing/2014/main" id="{02FE366B-3B4E-48FE-A558-FEBDE444A312}"/>
              </a:ext>
            </a:extLst>
          </p:cNvPr>
          <p:cNvSpPr/>
          <p:nvPr/>
        </p:nvSpPr>
        <p:spPr>
          <a:xfrm>
            <a:off x="1819421" y="3429000"/>
            <a:ext cx="8553157" cy="2802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Microservices help us break the boundaries of monolithic applications and build a logically independent smaller system of systems.</a:t>
            </a:r>
          </a:p>
          <a:p>
            <a:endParaRPr lang="en-US" dirty="0">
              <a:solidFill>
                <a:schemeClr val="tx1"/>
              </a:solidFill>
            </a:endParaRPr>
          </a:p>
          <a:p>
            <a:r>
              <a:rPr lang="en-US" dirty="0">
                <a:solidFill>
                  <a:schemeClr val="tx1"/>
                </a:solidFill>
              </a:rPr>
              <a:t>If we consider monolithic applications as a set of logical subsystems encompassed with a physical boundary, microservices are a set of independent subsystems with no enclosing physical boundary.</a:t>
            </a:r>
          </a:p>
        </p:txBody>
      </p:sp>
    </p:spTree>
    <p:extLst>
      <p:ext uri="{BB962C8B-B14F-4D97-AF65-F5344CB8AC3E}">
        <p14:creationId xmlns:p14="http://schemas.microsoft.com/office/powerpoint/2010/main" val="20704055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5CD4-F36E-412B-90DA-A073C5A60762}"/>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10. Enabling DevOps (Cont.)</a:t>
            </a:r>
          </a:p>
        </p:txBody>
      </p:sp>
      <p:sp>
        <p:nvSpPr>
          <p:cNvPr id="3" name="Content Placeholder 2">
            <a:extLst>
              <a:ext uri="{FF2B5EF4-FFF2-40B4-BE49-F238E27FC236}">
                <a16:creationId xmlns:a16="http://schemas.microsoft.com/office/drawing/2014/main" id="{EAAD1777-EC3B-4B95-A51F-61BEE66D69E1}"/>
              </a:ext>
            </a:extLst>
          </p:cNvPr>
          <p:cNvSpPr>
            <a:spLocks noGrp="1"/>
          </p:cNvSpPr>
          <p:nvPr>
            <p:ph idx="1"/>
          </p:nvPr>
        </p:nvSpPr>
        <p:spPr/>
        <p:txBody>
          <a:bodyPr>
            <a:normAutofit fontScale="92500" lnSpcReduction="10000"/>
          </a:bodyPr>
          <a:lstStyle/>
          <a:p>
            <a:r>
              <a:rPr lang="en-US" sz="3600" dirty="0"/>
              <a:t>Automating all these processes is extremely hard to achieve with traditional monolithic applications.</a:t>
            </a:r>
          </a:p>
          <a:p>
            <a:r>
              <a:rPr lang="en-US" sz="3600" dirty="0"/>
              <a:t>Microservices are not the ultimate answer, but microservices are at the center stage in many DevOps implementations. Many DevOps tools and techniques are also evolving around the use of microservices.</a:t>
            </a:r>
          </a:p>
          <a:p>
            <a:endParaRPr lang="en-US" sz="3200" dirty="0"/>
          </a:p>
        </p:txBody>
      </p:sp>
    </p:spTree>
    <p:extLst>
      <p:ext uri="{BB962C8B-B14F-4D97-AF65-F5344CB8AC3E}">
        <p14:creationId xmlns:p14="http://schemas.microsoft.com/office/powerpoint/2010/main" val="2245226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5CD4-F36E-412B-90DA-A073C5A60762}"/>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10. Enabling DevOps (Cont.)</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Monolithic example</a:t>
            </a:r>
          </a:p>
        </p:txBody>
      </p:sp>
      <p:sp>
        <p:nvSpPr>
          <p:cNvPr id="3" name="Content Placeholder 2">
            <a:extLst>
              <a:ext uri="{FF2B5EF4-FFF2-40B4-BE49-F238E27FC236}">
                <a16:creationId xmlns:a16="http://schemas.microsoft.com/office/drawing/2014/main" id="{EAAD1777-EC3B-4B95-A51F-61BEE66D69E1}"/>
              </a:ext>
            </a:extLst>
          </p:cNvPr>
          <p:cNvSpPr>
            <a:spLocks noGrp="1"/>
          </p:cNvSpPr>
          <p:nvPr>
            <p:ph idx="1"/>
          </p:nvPr>
        </p:nvSpPr>
        <p:spPr/>
        <p:txBody>
          <a:bodyPr>
            <a:normAutofit/>
          </a:bodyPr>
          <a:lstStyle/>
          <a:p>
            <a:r>
              <a:rPr lang="en-US" sz="2400" dirty="0"/>
              <a:t>Consider a monolithic application that takes hours to complete a full build and 20 to 30 minutes to start the application; one can see that this kind of application is not ideal for DevOps automation.</a:t>
            </a:r>
          </a:p>
          <a:p>
            <a:r>
              <a:rPr lang="en-US" sz="2400" dirty="0"/>
              <a:t> It is hard to automate continuous integration on every commit. </a:t>
            </a:r>
          </a:p>
          <a:p>
            <a:r>
              <a:rPr lang="en-US" sz="2400" dirty="0"/>
              <a:t>As large, </a:t>
            </a:r>
            <a:r>
              <a:rPr lang="en-US" sz="2400" b="1" dirty="0"/>
              <a:t>monolithic</a:t>
            </a:r>
            <a:r>
              <a:rPr lang="en-US" sz="2400" dirty="0"/>
              <a:t> applications are not automation friendly, continuous testing and deployments are also hard to achieve.</a:t>
            </a:r>
          </a:p>
        </p:txBody>
      </p:sp>
    </p:spTree>
    <p:extLst>
      <p:ext uri="{BB962C8B-B14F-4D97-AF65-F5344CB8AC3E}">
        <p14:creationId xmlns:p14="http://schemas.microsoft.com/office/powerpoint/2010/main" val="2710983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5CD4-F36E-412B-90DA-A073C5A60762}"/>
              </a:ext>
            </a:extLst>
          </p:cNvPr>
          <p:cNvSpPr>
            <a:spLocks noGrp="1"/>
          </p:cNvSpPr>
          <p:nvPr>
            <p:ph type="title"/>
          </p:nvPr>
        </p:nvSpPr>
        <p:spPr/>
        <p:txBody>
          <a:bodyPr vert="horz" lIns="91440" tIns="45720" rIns="91440" bIns="45720" rtlCol="0" anchor="ctr">
            <a:normAutofit/>
          </a:bodyPr>
          <a:lstStyle/>
          <a:p>
            <a:r>
              <a:rPr lang="en-US" sz="3600" b="1" dirty="0">
                <a:effectLst>
                  <a:outerShdw blurRad="38100" dist="38100" dir="2700000" algn="tl">
                    <a:srgbClr val="000000">
                      <a:alpha val="43137"/>
                    </a:srgbClr>
                  </a:outerShdw>
                </a:effectLst>
              </a:rPr>
              <a:t>10. Enabling DevOps (Cont.)</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Microservice Example</a:t>
            </a:r>
          </a:p>
        </p:txBody>
      </p:sp>
      <p:sp>
        <p:nvSpPr>
          <p:cNvPr id="3" name="Content Placeholder 2">
            <a:extLst>
              <a:ext uri="{FF2B5EF4-FFF2-40B4-BE49-F238E27FC236}">
                <a16:creationId xmlns:a16="http://schemas.microsoft.com/office/drawing/2014/main" id="{EAAD1777-EC3B-4B95-A51F-61BEE66D69E1}"/>
              </a:ext>
            </a:extLst>
          </p:cNvPr>
          <p:cNvSpPr>
            <a:spLocks noGrp="1"/>
          </p:cNvSpPr>
          <p:nvPr>
            <p:ph idx="1"/>
          </p:nvPr>
        </p:nvSpPr>
        <p:spPr/>
        <p:txBody>
          <a:bodyPr>
            <a:normAutofit fontScale="92500" lnSpcReduction="10000"/>
          </a:bodyPr>
          <a:lstStyle/>
          <a:p>
            <a:r>
              <a:rPr lang="en-US" sz="3600" dirty="0"/>
              <a:t>On the other hand, small footprint microservices are more automation-friendly and therefore can more easily support these requirements.</a:t>
            </a:r>
          </a:p>
          <a:p>
            <a:r>
              <a:rPr lang="en-US" sz="3600" dirty="0"/>
              <a:t>Microservices also enable smaller, focused agile teams for development. Teams will be organized based on the boundaries of microservices.</a:t>
            </a:r>
          </a:p>
        </p:txBody>
      </p:sp>
    </p:spTree>
    <p:extLst>
      <p:ext uri="{BB962C8B-B14F-4D97-AF65-F5344CB8AC3E}">
        <p14:creationId xmlns:p14="http://schemas.microsoft.com/office/powerpoint/2010/main" val="2275840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A75478-1AED-41A6-A682-CFA0C3AD1B97}"/>
              </a:ext>
            </a:extLst>
          </p:cNvPr>
          <p:cNvSpPr>
            <a:spLocks noGrp="1"/>
          </p:cNvSpPr>
          <p:nvPr>
            <p:ph type="title"/>
          </p:nvPr>
        </p:nvSpPr>
        <p:spPr>
          <a:xfrm>
            <a:off x="1286933" y="609600"/>
            <a:ext cx="10197494" cy="1099457"/>
          </a:xfrm>
        </p:spPr>
        <p:txBody>
          <a:bodyPr>
            <a:normAutofit/>
          </a:bodyPr>
          <a:lstStyle/>
          <a:p>
            <a:r>
              <a:rPr lang="en-US"/>
              <a:t>Relationship with other architecture styles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89823392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1545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7FE6-178F-47EF-9300-B64EE042BE76}"/>
              </a:ext>
            </a:extLst>
          </p:cNvPr>
          <p:cNvSpPr>
            <a:spLocks noGrp="1"/>
          </p:cNvSpPr>
          <p:nvPr>
            <p:ph type="title"/>
          </p:nvPr>
        </p:nvSpPr>
        <p:spPr/>
        <p:txBody>
          <a:bodyPr/>
          <a:lstStyle/>
          <a:p>
            <a:r>
              <a:rPr lang="en-US" dirty="0"/>
              <a:t>SOA</a:t>
            </a:r>
          </a:p>
        </p:txBody>
      </p:sp>
      <p:sp>
        <p:nvSpPr>
          <p:cNvPr id="3" name="Content Placeholder 2">
            <a:extLst>
              <a:ext uri="{FF2B5EF4-FFF2-40B4-BE49-F238E27FC236}">
                <a16:creationId xmlns:a16="http://schemas.microsoft.com/office/drawing/2014/main" id="{7E56622C-2724-4B1A-8BC6-AC6EA6B430B0}"/>
              </a:ext>
            </a:extLst>
          </p:cNvPr>
          <p:cNvSpPr>
            <a:spLocks noGrp="1"/>
          </p:cNvSpPr>
          <p:nvPr>
            <p:ph idx="1"/>
          </p:nvPr>
        </p:nvSpPr>
        <p:spPr>
          <a:xfrm>
            <a:off x="838200" y="1825624"/>
            <a:ext cx="10845800" cy="5032375"/>
          </a:xfrm>
        </p:spPr>
        <p:txBody>
          <a:bodyPr>
            <a:noAutofit/>
          </a:bodyPr>
          <a:lstStyle/>
          <a:p>
            <a:r>
              <a:rPr lang="en-US" i="1" dirty="0"/>
              <a:t>"Service-Oriented Architecture (SOA) is an architectural style that supports service orientation. Service orientation is a way of thinking in terms of services and service-based development and the outcomes of services.</a:t>
            </a:r>
          </a:p>
          <a:p>
            <a:r>
              <a:rPr lang="en-US" i="1" dirty="0"/>
              <a:t>A service:</a:t>
            </a:r>
          </a:p>
          <a:p>
            <a:pPr marL="0" indent="0">
              <a:buNone/>
            </a:pPr>
            <a:r>
              <a:rPr lang="en-US" i="1" dirty="0"/>
              <a:t>	* Is a logical representation of a repeatable business activity that 	has a specified outcome (e.g., check customer credit, provide weather data, consolidate drilling reports)</a:t>
            </a:r>
          </a:p>
          <a:p>
            <a:pPr marL="0" indent="0">
              <a:buNone/>
            </a:pPr>
            <a:r>
              <a:rPr lang="en-US" i="1" dirty="0"/>
              <a:t>	* It is self-contained.</a:t>
            </a:r>
          </a:p>
          <a:p>
            <a:pPr marL="0" indent="0">
              <a:buNone/>
            </a:pPr>
            <a:r>
              <a:rPr lang="en-US" i="1" dirty="0"/>
              <a:t>	* It may be composed of other services.</a:t>
            </a:r>
          </a:p>
          <a:p>
            <a:pPr marL="0" indent="0">
              <a:buNone/>
            </a:pPr>
            <a:r>
              <a:rPr lang="en-US" i="1" dirty="0"/>
              <a:t>	* It is a "black box" to consumers of the service."</a:t>
            </a:r>
            <a:endParaRPr lang="en-US" dirty="0"/>
          </a:p>
        </p:txBody>
      </p:sp>
    </p:spTree>
    <p:extLst>
      <p:ext uri="{BB962C8B-B14F-4D97-AF65-F5344CB8AC3E}">
        <p14:creationId xmlns:p14="http://schemas.microsoft.com/office/powerpoint/2010/main" val="3029289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F7C1-DDF2-4F50-A625-561B9DCD5487}"/>
              </a:ext>
            </a:extLst>
          </p:cNvPr>
          <p:cNvSpPr>
            <a:spLocks noGrp="1"/>
          </p:cNvSpPr>
          <p:nvPr>
            <p:ph type="title"/>
          </p:nvPr>
        </p:nvSpPr>
        <p:spPr/>
        <p:txBody>
          <a:bodyPr/>
          <a:lstStyle/>
          <a:p>
            <a:r>
              <a:rPr lang="en-US" dirty="0"/>
              <a:t>SOA vs Microservices</a:t>
            </a:r>
          </a:p>
        </p:txBody>
      </p:sp>
      <p:sp>
        <p:nvSpPr>
          <p:cNvPr id="3" name="Content Placeholder 2">
            <a:extLst>
              <a:ext uri="{FF2B5EF4-FFF2-40B4-BE49-F238E27FC236}">
                <a16:creationId xmlns:a16="http://schemas.microsoft.com/office/drawing/2014/main" id="{1B41FA63-BF17-4197-8BDF-5C1C9CEE9576}"/>
              </a:ext>
            </a:extLst>
          </p:cNvPr>
          <p:cNvSpPr>
            <a:spLocks noGrp="1"/>
          </p:cNvSpPr>
          <p:nvPr>
            <p:ph idx="1"/>
          </p:nvPr>
        </p:nvSpPr>
        <p:spPr/>
        <p:txBody>
          <a:bodyPr/>
          <a:lstStyle/>
          <a:p>
            <a:r>
              <a:rPr lang="en-US" dirty="0"/>
              <a:t>in what way are microservices different? </a:t>
            </a:r>
          </a:p>
          <a:p>
            <a:r>
              <a:rPr lang="en-US" dirty="0"/>
              <a:t>The answer is: it depends.</a:t>
            </a:r>
          </a:p>
          <a:p>
            <a:r>
              <a:rPr lang="en-US" dirty="0"/>
              <a:t>SOA is a broader term, and different organizations approached SOA differently to solve different organizational problems. The difference between microservices and SOA is in a way based on how an organization approaches SO</a:t>
            </a:r>
          </a:p>
        </p:txBody>
      </p:sp>
    </p:spTree>
    <p:extLst>
      <p:ext uri="{BB962C8B-B14F-4D97-AF65-F5344CB8AC3E}">
        <p14:creationId xmlns:p14="http://schemas.microsoft.com/office/powerpoint/2010/main" val="336253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3D3-27D8-4F8A-B7C2-F8D862A8214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Service-oriented integration</a:t>
            </a:r>
            <a:endParaRPr lang="en-US" sz="2600" kern="1200">
              <a:solidFill>
                <a:schemeClr val="bg1"/>
              </a:solidFill>
              <a:latin typeface="+mj-lt"/>
              <a:ea typeface="+mj-ea"/>
              <a:cs typeface="+mj-cs"/>
            </a:endParaRPr>
          </a:p>
        </p:txBody>
      </p:sp>
      <p:pic>
        <p:nvPicPr>
          <p:cNvPr id="5" name="Content Placeholder 4" descr="A screenshot of a cell phone&#10;&#10;Description generated with very high confidence">
            <a:extLst>
              <a:ext uri="{FF2B5EF4-FFF2-40B4-BE49-F238E27FC236}">
                <a16:creationId xmlns:a16="http://schemas.microsoft.com/office/drawing/2014/main" id="{9FC92117-C45E-466B-9F4D-51B0784D32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8594" y="368300"/>
            <a:ext cx="8653406" cy="6121400"/>
          </a:xfrm>
          <a:prstGeom prst="rect">
            <a:avLst/>
          </a:prstGeom>
        </p:spPr>
      </p:pic>
    </p:spTree>
    <p:extLst>
      <p:ext uri="{BB962C8B-B14F-4D97-AF65-F5344CB8AC3E}">
        <p14:creationId xmlns:p14="http://schemas.microsoft.com/office/powerpoint/2010/main" val="1300844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751F-A0BD-4F5B-B8BF-F41A90C12A5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000" b="1" kern="1200" dirty="0">
                <a:solidFill>
                  <a:schemeClr val="bg1"/>
                </a:solidFill>
                <a:latin typeface="+mj-lt"/>
                <a:ea typeface="+mj-ea"/>
                <a:cs typeface="+mj-cs"/>
              </a:rPr>
              <a:t>Legacy Modernization</a:t>
            </a:r>
            <a:endParaRPr lang="en-US" sz="2000" kern="1200" dirty="0">
              <a:solidFill>
                <a:schemeClr val="bg1"/>
              </a:solidFill>
              <a:latin typeface="+mj-lt"/>
              <a:ea typeface="+mj-ea"/>
              <a:cs typeface="+mj-cs"/>
            </a:endParaRPr>
          </a:p>
        </p:txBody>
      </p:sp>
      <p:pic>
        <p:nvPicPr>
          <p:cNvPr id="5" name="Content Placeholder 4" descr="A screenshot of a cell phone&#10;&#10;Description generated with very high confidence">
            <a:extLst>
              <a:ext uri="{FF2B5EF4-FFF2-40B4-BE49-F238E27FC236}">
                <a16:creationId xmlns:a16="http://schemas.microsoft.com/office/drawing/2014/main" id="{1DB92DF9-3325-4D56-B68A-E5C6D0907E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3644" y="284440"/>
            <a:ext cx="8738356" cy="6289120"/>
          </a:xfrm>
          <a:prstGeom prst="rect">
            <a:avLst/>
          </a:prstGeom>
        </p:spPr>
      </p:pic>
    </p:spTree>
    <p:extLst>
      <p:ext uri="{BB962C8B-B14F-4D97-AF65-F5344CB8AC3E}">
        <p14:creationId xmlns:p14="http://schemas.microsoft.com/office/powerpoint/2010/main" val="104825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C732-105A-4E58-AD67-22638C9B323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Service-oriented application</a:t>
            </a:r>
            <a:endParaRPr lang="en-US" sz="2600" kern="1200">
              <a:solidFill>
                <a:schemeClr val="bg1"/>
              </a:solidFill>
              <a:latin typeface="+mj-lt"/>
              <a:ea typeface="+mj-ea"/>
              <a:cs typeface="+mj-cs"/>
            </a:endParaRPr>
          </a:p>
        </p:txBody>
      </p:sp>
      <p:pic>
        <p:nvPicPr>
          <p:cNvPr id="5" name="Content Placeholder 4" descr="A screenshot of a cell phone&#10;&#10;Description generated with high confidence">
            <a:extLst>
              <a:ext uri="{FF2B5EF4-FFF2-40B4-BE49-F238E27FC236}">
                <a16:creationId xmlns:a16="http://schemas.microsoft.com/office/drawing/2014/main" id="{B3CFF589-2F8B-49B1-81A0-E6D9C0CA22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34" y="571500"/>
            <a:ext cx="8628421" cy="5715000"/>
          </a:xfrm>
          <a:prstGeom prst="rect">
            <a:avLst/>
          </a:prstGeom>
        </p:spPr>
      </p:pic>
    </p:spTree>
    <p:extLst>
      <p:ext uri="{BB962C8B-B14F-4D97-AF65-F5344CB8AC3E}">
        <p14:creationId xmlns:p14="http://schemas.microsoft.com/office/powerpoint/2010/main" val="4051809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0E3-2F2A-42E2-9A79-C739E3EA834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Monolithic migration using SOA</a:t>
            </a:r>
            <a:endParaRPr lang="en-US" sz="2600" kern="1200">
              <a:solidFill>
                <a:schemeClr val="bg1"/>
              </a:solidFill>
              <a:latin typeface="+mj-lt"/>
              <a:ea typeface="+mj-ea"/>
              <a:cs typeface="+mj-cs"/>
            </a:endParaRPr>
          </a:p>
        </p:txBody>
      </p:sp>
      <p:pic>
        <p:nvPicPr>
          <p:cNvPr id="5" name="Content Placeholder 4" descr="A screenshot of a cell phone&#10;&#10;Description generated with very high confidence">
            <a:extLst>
              <a:ext uri="{FF2B5EF4-FFF2-40B4-BE49-F238E27FC236}">
                <a16:creationId xmlns:a16="http://schemas.microsoft.com/office/drawing/2014/main" id="{4D13A233-8942-451F-969F-76591E148B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34" y="986158"/>
            <a:ext cx="8651974" cy="5170411"/>
          </a:xfrm>
          <a:prstGeom prst="rect">
            <a:avLst/>
          </a:prstGeom>
        </p:spPr>
      </p:pic>
    </p:spTree>
    <p:extLst>
      <p:ext uri="{BB962C8B-B14F-4D97-AF65-F5344CB8AC3E}">
        <p14:creationId xmlns:p14="http://schemas.microsoft.com/office/powerpoint/2010/main" val="8506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0AC1C9CE-5141-4C0B-A041-46F10E9F1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945" y="934222"/>
            <a:ext cx="2524079" cy="3299450"/>
          </a:xfrm>
          <a:prstGeom prst="rect">
            <a:avLst/>
          </a:prstGeom>
        </p:spPr>
      </p:pic>
      <p:sp>
        <p:nvSpPr>
          <p:cNvPr id="2" name="Title 1">
            <a:extLst>
              <a:ext uri="{FF2B5EF4-FFF2-40B4-BE49-F238E27FC236}">
                <a16:creationId xmlns:a16="http://schemas.microsoft.com/office/drawing/2014/main" id="{713B6087-84B6-4B19-A259-AAADEF57948C}"/>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3700" kern="1200">
                <a:solidFill>
                  <a:schemeClr val="accent1"/>
                </a:solidFill>
                <a:latin typeface="+mj-lt"/>
                <a:ea typeface="+mj-ea"/>
                <a:cs typeface="+mj-cs"/>
              </a:rPr>
              <a:t>Typical N-tier architecture</a:t>
            </a:r>
          </a:p>
        </p:txBody>
      </p:sp>
    </p:spTree>
    <p:extLst>
      <p:ext uri="{BB962C8B-B14F-4D97-AF65-F5344CB8AC3E}">
        <p14:creationId xmlns:p14="http://schemas.microsoft.com/office/powerpoint/2010/main" val="1528242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CC94-5A1B-40A9-96F4-8759EEF7E9A7}"/>
              </a:ext>
            </a:extLst>
          </p:cNvPr>
          <p:cNvSpPr>
            <a:spLocks noGrp="1"/>
          </p:cNvSpPr>
          <p:nvPr>
            <p:ph type="title"/>
          </p:nvPr>
        </p:nvSpPr>
        <p:spPr/>
        <p:txBody>
          <a:bodyPr/>
          <a:lstStyle/>
          <a:p>
            <a:r>
              <a:rPr lang="en-US" b="1" dirty="0"/>
              <a:t>Relations with Twelve-Factor apps</a:t>
            </a:r>
            <a:endParaRPr lang="en-US" dirty="0"/>
          </a:p>
        </p:txBody>
      </p:sp>
      <p:sp>
        <p:nvSpPr>
          <p:cNvPr id="3" name="Content Placeholder 2">
            <a:extLst>
              <a:ext uri="{FF2B5EF4-FFF2-40B4-BE49-F238E27FC236}">
                <a16:creationId xmlns:a16="http://schemas.microsoft.com/office/drawing/2014/main" id="{B8597678-A847-4ACD-919E-1D7BB5D76564}"/>
              </a:ext>
            </a:extLst>
          </p:cNvPr>
          <p:cNvSpPr>
            <a:spLocks noGrp="1"/>
          </p:cNvSpPr>
          <p:nvPr>
            <p:ph idx="1"/>
          </p:nvPr>
        </p:nvSpPr>
        <p:spPr>
          <a:xfrm>
            <a:off x="677334" y="1676401"/>
            <a:ext cx="8596668" cy="4364962"/>
          </a:xfrm>
        </p:spPr>
        <p:txBody>
          <a:bodyPr>
            <a:normAutofit fontScale="85000" lnSpcReduction="20000"/>
          </a:bodyPr>
          <a:lstStyle/>
          <a:p>
            <a:r>
              <a:rPr lang="en-US" sz="3200" dirty="0"/>
              <a:t>Cloud computing is one of the rapidly evolving technologies. Cloud computing promises many benefits, such as cost advantage, speed, agility, flexibility, and elasticity</a:t>
            </a:r>
          </a:p>
          <a:p>
            <a:r>
              <a:rPr lang="en-US" sz="3200" dirty="0"/>
              <a:t>Different cloud providers such as AWS, Microsoft, Rackspace, IBM, Google, and so on use different tools, technologies, and services.</a:t>
            </a:r>
          </a:p>
          <a:p>
            <a:r>
              <a:rPr lang="en-US" sz="3200" dirty="0"/>
              <a:t>On the other hand, enterprises are aware of this evolving battlefield and, therefore, they are looking for options for de-risking from lockdown to a single vendor.</a:t>
            </a:r>
          </a:p>
        </p:txBody>
      </p:sp>
    </p:spTree>
    <p:extLst>
      <p:ext uri="{BB962C8B-B14F-4D97-AF65-F5344CB8AC3E}">
        <p14:creationId xmlns:p14="http://schemas.microsoft.com/office/powerpoint/2010/main" val="3927007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8471-7A1D-4A1F-95DE-FD08094FA937}"/>
              </a:ext>
            </a:extLst>
          </p:cNvPr>
          <p:cNvSpPr>
            <a:spLocks noGrp="1"/>
          </p:cNvSpPr>
          <p:nvPr>
            <p:ph type="title"/>
          </p:nvPr>
        </p:nvSpPr>
        <p:spPr/>
        <p:txBody>
          <a:bodyPr/>
          <a:lstStyle/>
          <a:p>
            <a:r>
              <a:rPr lang="en-US" b="1" dirty="0"/>
              <a:t>Relations with Twelve-Factor apps (Cont.)</a:t>
            </a:r>
            <a:endParaRPr lang="en-US" dirty="0"/>
          </a:p>
        </p:txBody>
      </p:sp>
      <p:sp>
        <p:nvSpPr>
          <p:cNvPr id="3" name="Content Placeholder 2">
            <a:extLst>
              <a:ext uri="{FF2B5EF4-FFF2-40B4-BE49-F238E27FC236}">
                <a16:creationId xmlns:a16="http://schemas.microsoft.com/office/drawing/2014/main" id="{A0F71897-F97A-4BD8-9353-40D2E2EBD620}"/>
              </a:ext>
            </a:extLst>
          </p:cNvPr>
          <p:cNvSpPr>
            <a:spLocks noGrp="1"/>
          </p:cNvSpPr>
          <p:nvPr>
            <p:ph idx="1"/>
          </p:nvPr>
        </p:nvSpPr>
        <p:spPr/>
        <p:txBody>
          <a:bodyPr>
            <a:normAutofit/>
          </a:bodyPr>
          <a:lstStyle/>
          <a:p>
            <a:r>
              <a:rPr lang="en-US" sz="2400" dirty="0"/>
              <a:t>Many organizations do lift and shift their applications to the cloud. In such cases, the applications may not realize all the benefits promised by cloud platforms. </a:t>
            </a:r>
          </a:p>
          <a:p>
            <a:r>
              <a:rPr lang="en-US" sz="2400" dirty="0"/>
              <a:t>Some applications need to undergo overhaul, whereas some may need minor tweaking before moving to cloud. </a:t>
            </a:r>
          </a:p>
          <a:p>
            <a:r>
              <a:rPr lang="en-US" sz="2400" b="1" i="1" dirty="0"/>
              <a:t>This by and large depends upon how the application is architected and developed.</a:t>
            </a:r>
          </a:p>
        </p:txBody>
      </p:sp>
    </p:spTree>
    <p:extLst>
      <p:ext uri="{BB962C8B-B14F-4D97-AF65-F5344CB8AC3E}">
        <p14:creationId xmlns:p14="http://schemas.microsoft.com/office/powerpoint/2010/main" val="38620172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5A89-41CF-4CB2-8915-1F93AB165D43}"/>
              </a:ext>
            </a:extLst>
          </p:cNvPr>
          <p:cNvSpPr>
            <a:spLocks noGrp="1"/>
          </p:cNvSpPr>
          <p:nvPr>
            <p:ph type="title"/>
          </p:nvPr>
        </p:nvSpPr>
        <p:spPr/>
        <p:txBody>
          <a:bodyPr/>
          <a:lstStyle/>
          <a:p>
            <a:r>
              <a:rPr lang="en-US" b="1" dirty="0"/>
              <a:t>What is Cloud Native?</a:t>
            </a:r>
            <a:endParaRPr lang="en-US" dirty="0"/>
          </a:p>
        </p:txBody>
      </p:sp>
      <p:sp>
        <p:nvSpPr>
          <p:cNvPr id="3" name="Content Placeholder 2">
            <a:extLst>
              <a:ext uri="{FF2B5EF4-FFF2-40B4-BE49-F238E27FC236}">
                <a16:creationId xmlns:a16="http://schemas.microsoft.com/office/drawing/2014/main" id="{58FF8447-B633-458A-8E4B-D119D56202D3}"/>
              </a:ext>
            </a:extLst>
          </p:cNvPr>
          <p:cNvSpPr>
            <a:spLocks noGrp="1"/>
          </p:cNvSpPr>
          <p:nvPr>
            <p:ph idx="1"/>
          </p:nvPr>
        </p:nvSpPr>
        <p:spPr/>
        <p:txBody>
          <a:bodyPr/>
          <a:lstStyle/>
          <a:p>
            <a:r>
              <a:rPr lang="en-US" sz="2400" dirty="0"/>
              <a:t>Cloud native is a term used for developing applications that can work efficiently in a cloud environment, understanding and utilizing cloud behaviors such as elasticity, utilization based charging, fail aware, and so on.</a:t>
            </a:r>
          </a:p>
          <a:p>
            <a:endParaRPr lang="en-US" dirty="0"/>
          </a:p>
          <a:p>
            <a:endParaRPr lang="en-US" dirty="0"/>
          </a:p>
        </p:txBody>
      </p:sp>
    </p:spTree>
    <p:extLst>
      <p:ext uri="{BB962C8B-B14F-4D97-AF65-F5344CB8AC3E}">
        <p14:creationId xmlns:p14="http://schemas.microsoft.com/office/powerpoint/2010/main" val="3290897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2A276-77BD-4C93-B510-D73D593020F3}"/>
              </a:ext>
            </a:extLst>
          </p:cNvPr>
          <p:cNvSpPr>
            <a:spLocks noGrp="1"/>
          </p:cNvSpPr>
          <p:nvPr>
            <p:ph idx="1"/>
          </p:nvPr>
        </p:nvSpPr>
        <p:spPr>
          <a:xfrm>
            <a:off x="838200" y="355600"/>
            <a:ext cx="10515600" cy="6137275"/>
          </a:xfrm>
        </p:spPr>
        <p:txBody>
          <a:bodyPr>
            <a:noAutofit/>
          </a:bodyPr>
          <a:lstStyle/>
          <a:p>
            <a:r>
              <a:rPr lang="en-US" sz="2800" dirty="0"/>
              <a:t>For example, if the application has its production database server URLs hardcoded as part of the applications WAR, </a:t>
            </a:r>
            <a:r>
              <a:rPr lang="en-US" sz="2800" b="1" dirty="0"/>
              <a:t>it needs to be modified before moving the application to cloud. </a:t>
            </a:r>
          </a:p>
          <a:p>
            <a:r>
              <a:rPr lang="en-US" sz="2800" dirty="0"/>
              <a:t>In the cloud, the infrastructure is transparent to the application, and especially, </a:t>
            </a:r>
            <a:r>
              <a:rPr lang="en-US" sz="2800" u="sng" dirty="0"/>
              <a:t>the physical IP addresses cannot be assumed.</a:t>
            </a:r>
          </a:p>
          <a:p>
            <a:r>
              <a:rPr lang="en-US" sz="2800" b="1" dirty="0">
                <a:solidFill>
                  <a:srgbClr val="C00000"/>
                </a:solidFill>
              </a:rPr>
              <a:t>How do we ensure that an application, or even microservices, can run seamlessly across multiple cloud providers and take advantages of cloud services such as elasticity?</a:t>
            </a:r>
          </a:p>
          <a:p>
            <a:r>
              <a:rPr lang="en-US" sz="2800" b="1" dirty="0"/>
              <a:t>It is important to follow certain principles while developing cloud native applications.</a:t>
            </a:r>
          </a:p>
        </p:txBody>
      </p:sp>
    </p:spTree>
    <p:extLst>
      <p:ext uri="{BB962C8B-B14F-4D97-AF65-F5344CB8AC3E}">
        <p14:creationId xmlns:p14="http://schemas.microsoft.com/office/powerpoint/2010/main" val="2558030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4A85-AF43-4746-B874-70C420513366}"/>
              </a:ext>
            </a:extLst>
          </p:cNvPr>
          <p:cNvSpPr>
            <a:spLocks noGrp="1"/>
          </p:cNvSpPr>
          <p:nvPr>
            <p:ph type="title"/>
          </p:nvPr>
        </p:nvSpPr>
        <p:spPr/>
        <p:txBody>
          <a:bodyPr/>
          <a:lstStyle/>
          <a:p>
            <a:r>
              <a:rPr lang="en-US" b="1" dirty="0"/>
              <a:t>Relations with Twelve-Factor apps (Cont.)</a:t>
            </a:r>
            <a:endParaRPr lang="en-US" dirty="0"/>
          </a:p>
        </p:txBody>
      </p:sp>
      <p:sp>
        <p:nvSpPr>
          <p:cNvPr id="3" name="Content Placeholder 2">
            <a:extLst>
              <a:ext uri="{FF2B5EF4-FFF2-40B4-BE49-F238E27FC236}">
                <a16:creationId xmlns:a16="http://schemas.microsoft.com/office/drawing/2014/main" id="{DC2AA7A9-5E3E-4E7F-B9F7-BBBB203F207E}"/>
              </a:ext>
            </a:extLst>
          </p:cNvPr>
          <p:cNvSpPr>
            <a:spLocks noGrp="1"/>
          </p:cNvSpPr>
          <p:nvPr>
            <p:ph idx="1"/>
          </p:nvPr>
        </p:nvSpPr>
        <p:spPr/>
        <p:txBody>
          <a:bodyPr>
            <a:noAutofit/>
          </a:bodyPr>
          <a:lstStyle/>
          <a:p>
            <a:r>
              <a:rPr lang="en-US" sz="3200" dirty="0"/>
              <a:t>Twelve-Factor App, forwarded by Heroku, is a methodology describing </a:t>
            </a:r>
            <a:r>
              <a:rPr lang="en-US" sz="3200" b="1" i="1" u="sng" dirty="0"/>
              <a:t>the characteristics expected from modern </a:t>
            </a:r>
            <a:r>
              <a:rPr lang="en-US" sz="3200" b="1" i="1" u="sng" dirty="0">
                <a:solidFill>
                  <a:srgbClr val="C00000"/>
                </a:solidFill>
              </a:rPr>
              <a:t>cloud-ready</a:t>
            </a:r>
            <a:r>
              <a:rPr lang="en-US" sz="3200" b="1" i="1" u="sng" dirty="0"/>
              <a:t> applications</a:t>
            </a:r>
            <a:r>
              <a:rPr lang="en-US" sz="3200" dirty="0"/>
              <a:t>. </a:t>
            </a:r>
          </a:p>
          <a:p>
            <a:r>
              <a:rPr lang="en-US" sz="3200" dirty="0"/>
              <a:t>Twelve-Factor App is equally applicable for microservices as well. Hence, it is important to understand Twelve-Factor App.</a:t>
            </a:r>
          </a:p>
        </p:txBody>
      </p:sp>
    </p:spTree>
    <p:extLst>
      <p:ext uri="{BB962C8B-B14F-4D97-AF65-F5344CB8AC3E}">
        <p14:creationId xmlns:p14="http://schemas.microsoft.com/office/powerpoint/2010/main" val="16534325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79D4-B2E4-4046-BCF4-10AB8256E2D3}"/>
              </a:ext>
            </a:extLst>
          </p:cNvPr>
          <p:cNvSpPr>
            <a:spLocks noGrp="1"/>
          </p:cNvSpPr>
          <p:nvPr>
            <p:ph type="title"/>
          </p:nvPr>
        </p:nvSpPr>
        <p:spPr>
          <a:xfrm>
            <a:off x="677334" y="609600"/>
            <a:ext cx="8596668" cy="1320800"/>
          </a:xfrm>
        </p:spPr>
        <p:txBody>
          <a:bodyPr>
            <a:normAutofit/>
          </a:bodyPr>
          <a:lstStyle/>
          <a:p>
            <a:r>
              <a:rPr lang="en-US" b="1"/>
              <a:t>Twelve-Factor apps Characteristics</a:t>
            </a:r>
            <a:endParaRPr lang="en-US"/>
          </a:p>
        </p:txBody>
      </p:sp>
      <p:graphicFrame>
        <p:nvGraphicFramePr>
          <p:cNvPr id="49" name="Content Placeholder 2"/>
          <p:cNvGraphicFramePr>
            <a:graphicFrameLocks noGrp="1"/>
          </p:cNvGraphicFramePr>
          <p:nvPr>
            <p:ph idx="1"/>
            <p:extLst>
              <p:ext uri="{D42A27DB-BD31-4B8C-83A1-F6EECF244321}">
                <p14:modId xmlns:p14="http://schemas.microsoft.com/office/powerpoint/2010/main" val="287309485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416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generated with very high confidence">
            <a:extLst>
              <a:ext uri="{FF2B5EF4-FFF2-40B4-BE49-F238E27FC236}">
                <a16:creationId xmlns:a16="http://schemas.microsoft.com/office/drawing/2014/main" id="{C03F9143-DABD-4945-900D-611B46D084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1583150"/>
            <a:ext cx="7625162" cy="2668806"/>
          </a:xfrm>
          <a:prstGeom prst="rect">
            <a:avLst/>
          </a:prstGeom>
        </p:spPr>
      </p:pic>
      <p:sp>
        <p:nvSpPr>
          <p:cNvPr id="2" name="Title 1">
            <a:extLst>
              <a:ext uri="{FF2B5EF4-FFF2-40B4-BE49-F238E27FC236}">
                <a16:creationId xmlns:a16="http://schemas.microsoft.com/office/drawing/2014/main" id="{E8A3A739-DDD0-454B-9274-36AA72D4F476}"/>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b="1" kern="1200">
                <a:solidFill>
                  <a:schemeClr val="accent1"/>
                </a:solidFill>
                <a:latin typeface="+mj-lt"/>
                <a:ea typeface="+mj-ea"/>
                <a:cs typeface="+mj-cs"/>
              </a:rPr>
              <a:t>A single code base</a:t>
            </a:r>
            <a:endParaRPr lang="en-US" sz="4800" kern="1200">
              <a:solidFill>
                <a:schemeClr val="accent1"/>
              </a:solidFill>
              <a:latin typeface="+mj-lt"/>
              <a:ea typeface="+mj-ea"/>
              <a:cs typeface="+mj-cs"/>
            </a:endParaRPr>
          </a:p>
        </p:txBody>
      </p:sp>
    </p:spTree>
    <p:extLst>
      <p:ext uri="{BB962C8B-B14F-4D97-AF65-F5344CB8AC3E}">
        <p14:creationId xmlns:p14="http://schemas.microsoft.com/office/powerpoint/2010/main" val="2807747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739-DDD0-454B-9274-36AA72D4F476}"/>
              </a:ext>
            </a:extLst>
          </p:cNvPr>
          <p:cNvSpPr>
            <a:spLocks noGrp="1"/>
          </p:cNvSpPr>
          <p:nvPr>
            <p:ph type="title"/>
          </p:nvPr>
        </p:nvSpPr>
        <p:spPr/>
        <p:txBody>
          <a:bodyPr/>
          <a:lstStyle/>
          <a:p>
            <a:r>
              <a:rPr lang="en-US" b="1" dirty="0"/>
              <a:t>A single code base</a:t>
            </a:r>
            <a:endParaRPr lang="en-US" dirty="0"/>
          </a:p>
        </p:txBody>
      </p:sp>
      <p:sp>
        <p:nvSpPr>
          <p:cNvPr id="3" name="Content Placeholder 2">
            <a:extLst>
              <a:ext uri="{FF2B5EF4-FFF2-40B4-BE49-F238E27FC236}">
                <a16:creationId xmlns:a16="http://schemas.microsoft.com/office/drawing/2014/main" id="{2FC1A7DC-DD96-427C-B4F8-B6E61C0D61CC}"/>
              </a:ext>
            </a:extLst>
          </p:cNvPr>
          <p:cNvSpPr>
            <a:spLocks noGrp="1"/>
          </p:cNvSpPr>
          <p:nvPr>
            <p:ph idx="1"/>
          </p:nvPr>
        </p:nvSpPr>
        <p:spPr/>
        <p:txBody>
          <a:bodyPr>
            <a:noAutofit/>
          </a:bodyPr>
          <a:lstStyle/>
          <a:p>
            <a:r>
              <a:rPr lang="en-US" sz="2400" dirty="0"/>
              <a:t>The code base principle advises that each application has a single code base. There can be multiple instances of deployment of the same code base, such as development, testing, and production. </a:t>
            </a:r>
          </a:p>
          <a:p>
            <a:r>
              <a:rPr lang="en-US" sz="2400" dirty="0"/>
              <a:t>Code is typically managed in a source control system such as Git, Subversion, and so on</a:t>
            </a:r>
          </a:p>
          <a:p>
            <a:r>
              <a:rPr lang="en-US" sz="2400" dirty="0"/>
              <a:t>Extending the same philosophy for microservices, each microservice should have its own code base, and this code base is not shared with any other microservice. It also means that one microservice has exactly one code base.</a:t>
            </a:r>
          </a:p>
        </p:txBody>
      </p:sp>
    </p:spTree>
    <p:extLst>
      <p:ext uri="{BB962C8B-B14F-4D97-AF65-F5344CB8AC3E}">
        <p14:creationId xmlns:p14="http://schemas.microsoft.com/office/powerpoint/2010/main" val="2235090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generated with very high confidence">
            <a:extLst>
              <a:ext uri="{FF2B5EF4-FFF2-40B4-BE49-F238E27FC236}">
                <a16:creationId xmlns:a16="http://schemas.microsoft.com/office/drawing/2014/main" id="{F7A4E082-7299-4F76-8FBD-6E613B046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208" y="934222"/>
            <a:ext cx="4505552" cy="3299450"/>
          </a:xfrm>
          <a:prstGeom prst="rect">
            <a:avLst/>
          </a:prstGeom>
        </p:spPr>
      </p:pic>
      <p:sp>
        <p:nvSpPr>
          <p:cNvPr id="2" name="Title 1">
            <a:extLst>
              <a:ext uri="{FF2B5EF4-FFF2-40B4-BE49-F238E27FC236}">
                <a16:creationId xmlns:a16="http://schemas.microsoft.com/office/drawing/2014/main" id="{BEF90FFD-9E20-4C7D-91BA-88B7EFBB3DD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b="1" kern="1200" dirty="0">
                <a:solidFill>
                  <a:schemeClr val="accent1"/>
                </a:solidFill>
                <a:latin typeface="+mj-lt"/>
                <a:ea typeface="+mj-ea"/>
                <a:cs typeface="+mj-cs"/>
              </a:rPr>
              <a:t>Bundling dependencies</a:t>
            </a:r>
            <a:endParaRPr lang="en-US" sz="4800" kern="1200" dirty="0">
              <a:solidFill>
                <a:schemeClr val="accent1"/>
              </a:solidFill>
              <a:latin typeface="+mj-lt"/>
              <a:ea typeface="+mj-ea"/>
              <a:cs typeface="+mj-cs"/>
            </a:endParaRPr>
          </a:p>
        </p:txBody>
      </p:sp>
    </p:spTree>
    <p:extLst>
      <p:ext uri="{BB962C8B-B14F-4D97-AF65-F5344CB8AC3E}">
        <p14:creationId xmlns:p14="http://schemas.microsoft.com/office/powerpoint/2010/main" val="1358622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8EF8-8AE3-4192-A924-731375AD5379}"/>
              </a:ext>
            </a:extLst>
          </p:cNvPr>
          <p:cNvSpPr>
            <a:spLocks noGrp="1"/>
          </p:cNvSpPr>
          <p:nvPr>
            <p:ph type="title"/>
          </p:nvPr>
        </p:nvSpPr>
        <p:spPr/>
        <p:txBody>
          <a:bodyPr/>
          <a:lstStyle/>
          <a:p>
            <a:r>
              <a:rPr lang="en-US" b="1" dirty="0"/>
              <a:t>Bundling dependencies</a:t>
            </a:r>
            <a:endParaRPr lang="en-US" dirty="0"/>
          </a:p>
        </p:txBody>
      </p:sp>
      <p:sp>
        <p:nvSpPr>
          <p:cNvPr id="3" name="Content Placeholder 2">
            <a:extLst>
              <a:ext uri="{FF2B5EF4-FFF2-40B4-BE49-F238E27FC236}">
                <a16:creationId xmlns:a16="http://schemas.microsoft.com/office/drawing/2014/main" id="{62A57064-EA79-4BFC-9D06-02212DD24324}"/>
              </a:ext>
            </a:extLst>
          </p:cNvPr>
          <p:cNvSpPr>
            <a:spLocks noGrp="1"/>
          </p:cNvSpPr>
          <p:nvPr>
            <p:ph idx="1"/>
          </p:nvPr>
        </p:nvSpPr>
        <p:spPr/>
        <p:txBody>
          <a:bodyPr>
            <a:normAutofit/>
          </a:bodyPr>
          <a:lstStyle/>
          <a:p>
            <a:r>
              <a:rPr lang="en-US" sz="2400" dirty="0"/>
              <a:t>As per this principle, all applications should bundle their dependencies along with the application bundle. </a:t>
            </a:r>
          </a:p>
          <a:p>
            <a:r>
              <a:rPr lang="en-US" sz="2400" dirty="0"/>
              <a:t>With build tools such as Maven and Gradle, we explicitly manage dependencies in a pom.xml or the .</a:t>
            </a:r>
            <a:r>
              <a:rPr lang="en-US" sz="2400" dirty="0" err="1"/>
              <a:t>gradle</a:t>
            </a:r>
            <a:r>
              <a:rPr lang="en-US" sz="2400" dirty="0"/>
              <a:t> file and link them using a central build artifact repository such as Nexus or </a:t>
            </a:r>
            <a:r>
              <a:rPr lang="en-US" sz="2400" dirty="0" err="1"/>
              <a:t>Archiva</a:t>
            </a:r>
            <a:r>
              <a:rPr lang="en-US" sz="2400" dirty="0"/>
              <a:t>. </a:t>
            </a:r>
          </a:p>
          <a:p>
            <a:r>
              <a:rPr lang="en-US" sz="2400" dirty="0"/>
              <a:t>This ensures that the versions are managed correctly. </a:t>
            </a:r>
          </a:p>
          <a:p>
            <a:r>
              <a:rPr lang="en-US" sz="2400" dirty="0"/>
              <a:t>The final executables will be packaged as a WAR file or an executable JAR file, embedding all the dependencies.</a:t>
            </a:r>
          </a:p>
        </p:txBody>
      </p:sp>
    </p:spTree>
    <p:extLst>
      <p:ext uri="{BB962C8B-B14F-4D97-AF65-F5344CB8AC3E}">
        <p14:creationId xmlns:p14="http://schemas.microsoft.com/office/powerpoint/2010/main" val="202243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generated with very high confidence">
            <a:extLst>
              <a:ext uri="{FF2B5EF4-FFF2-40B4-BE49-F238E27FC236}">
                <a16:creationId xmlns:a16="http://schemas.microsoft.com/office/drawing/2014/main" id="{7EE74591-E73A-4038-99F9-7AE62C864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418" y="934222"/>
            <a:ext cx="4271132" cy="3299450"/>
          </a:xfrm>
          <a:prstGeom prst="rect">
            <a:avLst/>
          </a:prstGeom>
        </p:spPr>
      </p:pic>
      <p:sp>
        <p:nvSpPr>
          <p:cNvPr id="2" name="Title 1">
            <a:extLst>
              <a:ext uri="{FF2B5EF4-FFF2-40B4-BE49-F238E27FC236}">
                <a16:creationId xmlns:a16="http://schemas.microsoft.com/office/drawing/2014/main" id="{B930BB06-9D24-407A-8329-1F11F0B43E49}"/>
              </a:ext>
            </a:extLst>
          </p:cNvPr>
          <p:cNvSpPr>
            <a:spLocks noGrp="1"/>
          </p:cNvSpPr>
          <p:nvPr>
            <p:ph type="title"/>
          </p:nvPr>
        </p:nvSpPr>
        <p:spPr>
          <a:xfrm>
            <a:off x="985969" y="4553712"/>
            <a:ext cx="8288032" cy="1096316"/>
          </a:xfrm>
          <a:prstGeom prst="ellipse">
            <a:avLst/>
          </a:prstGeom>
        </p:spPr>
        <p:txBody>
          <a:bodyPr vert="horz" lIns="91440" tIns="45720" rIns="91440" bIns="45720" rtlCol="0" anchor="b">
            <a:normAutofit/>
          </a:bodyPr>
          <a:lstStyle/>
          <a:p>
            <a:pPr algn="ctr">
              <a:lnSpc>
                <a:spcPct val="90000"/>
              </a:lnSpc>
            </a:pPr>
            <a:r>
              <a:rPr lang="en-US" sz="3000" kern="1200">
                <a:solidFill>
                  <a:schemeClr val="accent1"/>
                </a:solidFill>
                <a:latin typeface="+mj-lt"/>
                <a:ea typeface="+mj-ea"/>
                <a:cs typeface="+mj-cs"/>
              </a:rPr>
              <a:t>Microservice-Based Architecture</a:t>
            </a:r>
          </a:p>
        </p:txBody>
      </p:sp>
    </p:spTree>
    <p:extLst>
      <p:ext uri="{BB962C8B-B14F-4D97-AF65-F5344CB8AC3E}">
        <p14:creationId xmlns:p14="http://schemas.microsoft.com/office/powerpoint/2010/main" val="7423805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B708-7153-4303-81A5-1DC095DD51FE}"/>
              </a:ext>
            </a:extLst>
          </p:cNvPr>
          <p:cNvSpPr>
            <a:spLocks noGrp="1"/>
          </p:cNvSpPr>
          <p:nvPr>
            <p:ph type="title"/>
          </p:nvPr>
        </p:nvSpPr>
        <p:spPr/>
        <p:txBody>
          <a:bodyPr/>
          <a:lstStyle/>
          <a:p>
            <a:r>
              <a:rPr lang="en-US" b="1" dirty="0"/>
              <a:t>Bundling dependencies (Cont.)</a:t>
            </a:r>
            <a:endParaRPr lang="en-US" dirty="0"/>
          </a:p>
        </p:txBody>
      </p:sp>
      <p:sp>
        <p:nvSpPr>
          <p:cNvPr id="3" name="Content Placeholder 2">
            <a:extLst>
              <a:ext uri="{FF2B5EF4-FFF2-40B4-BE49-F238E27FC236}">
                <a16:creationId xmlns:a16="http://schemas.microsoft.com/office/drawing/2014/main" id="{66ADF23B-C2DF-42A9-839A-D334DF45E242}"/>
              </a:ext>
            </a:extLst>
          </p:cNvPr>
          <p:cNvSpPr>
            <a:spLocks noGrp="1"/>
          </p:cNvSpPr>
          <p:nvPr>
            <p:ph idx="1"/>
          </p:nvPr>
        </p:nvSpPr>
        <p:spPr/>
        <p:txBody>
          <a:bodyPr>
            <a:normAutofit/>
          </a:bodyPr>
          <a:lstStyle/>
          <a:p>
            <a:r>
              <a:rPr lang="en-US" sz="2800" dirty="0"/>
              <a:t>In the context of microservices, this is one of the fundamental principles to be followed.</a:t>
            </a:r>
          </a:p>
          <a:p>
            <a:r>
              <a:rPr lang="en-US" sz="2800" dirty="0"/>
              <a:t>Each microservice should bundle all the required dependencies and execution libraries such as the HTTP listener and so on in the final executable bundle.</a:t>
            </a:r>
          </a:p>
        </p:txBody>
      </p:sp>
    </p:spTree>
    <p:extLst>
      <p:ext uri="{BB962C8B-B14F-4D97-AF65-F5344CB8AC3E}">
        <p14:creationId xmlns:p14="http://schemas.microsoft.com/office/powerpoint/2010/main" val="1394852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descr="A screenshot of a cell phone&#10;&#10;Description generated with very high confidence">
            <a:extLst>
              <a:ext uri="{FF2B5EF4-FFF2-40B4-BE49-F238E27FC236}">
                <a16:creationId xmlns:a16="http://schemas.microsoft.com/office/drawing/2014/main" id="{2B5FB260-A9D1-48F6-8512-2B1E3898329A}"/>
              </a:ext>
            </a:extLst>
          </p:cNvPr>
          <p:cNvPicPr>
            <a:picLocks noGrp="1" noChangeAspect="1"/>
          </p:cNvPicPr>
          <p:nvPr>
            <p:ph idx="1"/>
          </p:nvPr>
        </p:nvPicPr>
        <p:blipFill>
          <a:blip r:embed="rId3"/>
          <a:stretch>
            <a:fillRect/>
          </a:stretch>
        </p:blipFill>
        <p:spPr>
          <a:xfrm>
            <a:off x="2916251" y="934222"/>
            <a:ext cx="4427467" cy="3299450"/>
          </a:xfrm>
          <a:prstGeom prst="rect">
            <a:avLst/>
          </a:prstGeom>
        </p:spPr>
      </p:pic>
      <p:sp>
        <p:nvSpPr>
          <p:cNvPr id="2" name="Title 1">
            <a:extLst>
              <a:ext uri="{FF2B5EF4-FFF2-40B4-BE49-F238E27FC236}">
                <a16:creationId xmlns:a16="http://schemas.microsoft.com/office/drawing/2014/main" id="{66E26907-1F2A-4D96-93D0-20444B08E0E4}"/>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b="1" kern="1200">
                <a:solidFill>
                  <a:schemeClr val="accent1"/>
                </a:solidFill>
                <a:latin typeface="+mj-lt"/>
                <a:ea typeface="+mj-ea"/>
                <a:cs typeface="+mj-cs"/>
              </a:rPr>
              <a:t>Externalizing configurations</a:t>
            </a:r>
            <a:endParaRPr lang="en-US" sz="4800" kern="1200">
              <a:solidFill>
                <a:schemeClr val="accent1"/>
              </a:solidFill>
              <a:latin typeface="+mj-lt"/>
              <a:ea typeface="+mj-ea"/>
              <a:cs typeface="+mj-cs"/>
            </a:endParaRPr>
          </a:p>
        </p:txBody>
      </p:sp>
    </p:spTree>
    <p:extLst>
      <p:ext uri="{BB962C8B-B14F-4D97-AF65-F5344CB8AC3E}">
        <p14:creationId xmlns:p14="http://schemas.microsoft.com/office/powerpoint/2010/main" val="2177388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B5D0-92E5-4D46-A41C-B3E69F1AB6BB}"/>
              </a:ext>
            </a:extLst>
          </p:cNvPr>
          <p:cNvSpPr>
            <a:spLocks noGrp="1"/>
          </p:cNvSpPr>
          <p:nvPr>
            <p:ph type="title"/>
          </p:nvPr>
        </p:nvSpPr>
        <p:spPr/>
        <p:txBody>
          <a:bodyPr/>
          <a:lstStyle/>
          <a:p>
            <a:r>
              <a:rPr lang="en-US" b="1" dirty="0"/>
              <a:t>Externalizing configurations</a:t>
            </a:r>
            <a:endParaRPr lang="en-US" dirty="0"/>
          </a:p>
        </p:txBody>
      </p:sp>
      <p:sp>
        <p:nvSpPr>
          <p:cNvPr id="3" name="Content Placeholder 2">
            <a:extLst>
              <a:ext uri="{FF2B5EF4-FFF2-40B4-BE49-F238E27FC236}">
                <a16:creationId xmlns:a16="http://schemas.microsoft.com/office/drawing/2014/main" id="{8D663DD2-A369-410C-BDA6-9E4952E41D73}"/>
              </a:ext>
            </a:extLst>
          </p:cNvPr>
          <p:cNvSpPr>
            <a:spLocks noGrp="1"/>
          </p:cNvSpPr>
          <p:nvPr>
            <p:ph idx="1"/>
          </p:nvPr>
        </p:nvSpPr>
        <p:spPr/>
        <p:txBody>
          <a:bodyPr>
            <a:normAutofit/>
          </a:bodyPr>
          <a:lstStyle/>
          <a:p>
            <a:r>
              <a:rPr lang="en-US" sz="2400" dirty="0"/>
              <a:t>This principle advises the externalization of all configuration parameters from the code. </a:t>
            </a:r>
          </a:p>
          <a:p>
            <a:r>
              <a:rPr lang="en-US" sz="2400" dirty="0"/>
              <a:t>An application's configuration parameters vary between environments, such as support to the e-mail IDs or URL of an external system, username, passwords, queue name, and so on. </a:t>
            </a:r>
          </a:p>
          <a:p>
            <a:r>
              <a:rPr lang="en-US" sz="2400" dirty="0"/>
              <a:t>These will be different for development, testing, and production.</a:t>
            </a:r>
          </a:p>
          <a:p>
            <a:r>
              <a:rPr lang="en-US" sz="2400" dirty="0"/>
              <a:t>All service configurations should be externalized.</a:t>
            </a:r>
          </a:p>
        </p:txBody>
      </p:sp>
    </p:spTree>
    <p:extLst>
      <p:ext uri="{BB962C8B-B14F-4D97-AF65-F5344CB8AC3E}">
        <p14:creationId xmlns:p14="http://schemas.microsoft.com/office/powerpoint/2010/main" val="2123141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B5D0-92E5-4D46-A41C-B3E69F1AB6BB}"/>
              </a:ext>
            </a:extLst>
          </p:cNvPr>
          <p:cNvSpPr>
            <a:spLocks noGrp="1"/>
          </p:cNvSpPr>
          <p:nvPr>
            <p:ph type="title"/>
          </p:nvPr>
        </p:nvSpPr>
        <p:spPr/>
        <p:txBody>
          <a:bodyPr/>
          <a:lstStyle/>
          <a:p>
            <a:r>
              <a:rPr lang="en-US" b="1" dirty="0"/>
              <a:t>Externalizing configurations (Cont.)</a:t>
            </a:r>
            <a:endParaRPr lang="en-US" dirty="0"/>
          </a:p>
        </p:txBody>
      </p:sp>
      <p:sp>
        <p:nvSpPr>
          <p:cNvPr id="3" name="Content Placeholder 2">
            <a:extLst>
              <a:ext uri="{FF2B5EF4-FFF2-40B4-BE49-F238E27FC236}">
                <a16:creationId xmlns:a16="http://schemas.microsoft.com/office/drawing/2014/main" id="{8D663DD2-A369-410C-BDA6-9E4952E41D73}"/>
              </a:ext>
            </a:extLst>
          </p:cNvPr>
          <p:cNvSpPr>
            <a:spLocks noGrp="1"/>
          </p:cNvSpPr>
          <p:nvPr>
            <p:ph idx="1"/>
          </p:nvPr>
        </p:nvSpPr>
        <p:spPr/>
        <p:txBody>
          <a:bodyPr>
            <a:normAutofit/>
          </a:bodyPr>
          <a:lstStyle/>
          <a:p>
            <a:r>
              <a:rPr lang="en-US" sz="2800" dirty="0"/>
              <a:t>The same principle is obvious for microservices as well. </a:t>
            </a:r>
          </a:p>
          <a:p>
            <a:r>
              <a:rPr lang="en-US" sz="2800" dirty="0"/>
              <a:t>The microservices configuration parameters should be loaded from an external source.</a:t>
            </a:r>
          </a:p>
          <a:p>
            <a:r>
              <a:rPr lang="en-US" sz="2800" dirty="0"/>
              <a:t>This will also help to automate the release and deployment process as the only difference between these environments is the configuration parameters</a:t>
            </a:r>
          </a:p>
        </p:txBody>
      </p:sp>
    </p:spTree>
    <p:extLst>
      <p:ext uri="{BB962C8B-B14F-4D97-AF65-F5344CB8AC3E}">
        <p14:creationId xmlns:p14="http://schemas.microsoft.com/office/powerpoint/2010/main" val="4168112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picture containing screenshot&#10;&#10;Description generated with very high confidence">
            <a:extLst>
              <a:ext uri="{FF2B5EF4-FFF2-40B4-BE49-F238E27FC236}">
                <a16:creationId xmlns:a16="http://schemas.microsoft.com/office/drawing/2014/main" id="{CDF8F215-5C66-44AE-8949-A01AD7F5D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762" y="423672"/>
            <a:ext cx="5787660" cy="4130040"/>
          </a:xfrm>
          <a:prstGeom prst="rect">
            <a:avLst/>
          </a:prstGeom>
        </p:spPr>
      </p:pic>
      <p:sp>
        <p:nvSpPr>
          <p:cNvPr id="2" name="Title 1">
            <a:extLst>
              <a:ext uri="{FF2B5EF4-FFF2-40B4-BE49-F238E27FC236}">
                <a16:creationId xmlns:a16="http://schemas.microsoft.com/office/drawing/2014/main" id="{A413EC00-5EAA-44A5-A095-C218BDF9B9B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4100" b="1" kern="1200">
                <a:solidFill>
                  <a:schemeClr val="accent1"/>
                </a:solidFill>
                <a:latin typeface="+mj-lt"/>
                <a:ea typeface="+mj-ea"/>
                <a:cs typeface="+mj-cs"/>
              </a:rPr>
              <a:t>Backing services are addressable</a:t>
            </a:r>
            <a:endParaRPr lang="en-US" sz="4100" kern="1200">
              <a:solidFill>
                <a:schemeClr val="accent1"/>
              </a:solidFill>
              <a:latin typeface="+mj-lt"/>
              <a:ea typeface="+mj-ea"/>
              <a:cs typeface="+mj-cs"/>
            </a:endParaRPr>
          </a:p>
        </p:txBody>
      </p:sp>
    </p:spTree>
    <p:extLst>
      <p:ext uri="{BB962C8B-B14F-4D97-AF65-F5344CB8AC3E}">
        <p14:creationId xmlns:p14="http://schemas.microsoft.com/office/powerpoint/2010/main" val="3598530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EE04-C1A4-4ECD-A776-8CFFB9D7ACC4}"/>
              </a:ext>
            </a:extLst>
          </p:cNvPr>
          <p:cNvSpPr>
            <a:spLocks noGrp="1"/>
          </p:cNvSpPr>
          <p:nvPr>
            <p:ph type="title"/>
          </p:nvPr>
        </p:nvSpPr>
        <p:spPr/>
        <p:txBody>
          <a:bodyPr/>
          <a:lstStyle/>
          <a:p>
            <a:r>
              <a:rPr lang="en-US" b="1" dirty="0"/>
              <a:t>Backing services are addressable</a:t>
            </a:r>
            <a:endParaRPr lang="en-US" dirty="0"/>
          </a:p>
        </p:txBody>
      </p:sp>
      <p:sp>
        <p:nvSpPr>
          <p:cNvPr id="3" name="Content Placeholder 2">
            <a:extLst>
              <a:ext uri="{FF2B5EF4-FFF2-40B4-BE49-F238E27FC236}">
                <a16:creationId xmlns:a16="http://schemas.microsoft.com/office/drawing/2014/main" id="{1B458171-3D95-4DD6-AE36-5D1E7637EED0}"/>
              </a:ext>
            </a:extLst>
          </p:cNvPr>
          <p:cNvSpPr>
            <a:spLocks noGrp="1"/>
          </p:cNvSpPr>
          <p:nvPr>
            <p:ph idx="1"/>
          </p:nvPr>
        </p:nvSpPr>
        <p:spPr/>
        <p:txBody>
          <a:bodyPr>
            <a:normAutofit/>
          </a:bodyPr>
          <a:lstStyle/>
          <a:p>
            <a:r>
              <a:rPr lang="en-US" sz="2400" dirty="0"/>
              <a:t>All backing services should be accessible through an addressable URL. </a:t>
            </a:r>
          </a:p>
          <a:p>
            <a:r>
              <a:rPr lang="en-US" sz="2400" dirty="0"/>
              <a:t>All services need to talk to some external resources during the life cycle of their execution.</a:t>
            </a:r>
          </a:p>
          <a:p>
            <a:r>
              <a:rPr lang="en-US" sz="2400" dirty="0"/>
              <a:t>For example, they could be listening or sending messages to a messaging system, sending an e-mail, persisting data to database, and so on. </a:t>
            </a:r>
          </a:p>
          <a:p>
            <a:r>
              <a:rPr lang="en-US" sz="2400" dirty="0"/>
              <a:t>All these services should be reachable through a URL without complex communication requirements</a:t>
            </a:r>
          </a:p>
        </p:txBody>
      </p:sp>
    </p:spTree>
    <p:extLst>
      <p:ext uri="{BB962C8B-B14F-4D97-AF65-F5344CB8AC3E}">
        <p14:creationId xmlns:p14="http://schemas.microsoft.com/office/powerpoint/2010/main" val="18653210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FCC-0938-4557-9DA1-9787940E8FCF}"/>
              </a:ext>
            </a:extLst>
          </p:cNvPr>
          <p:cNvSpPr>
            <a:spLocks noGrp="1"/>
          </p:cNvSpPr>
          <p:nvPr>
            <p:ph type="title"/>
          </p:nvPr>
        </p:nvSpPr>
        <p:spPr/>
        <p:txBody>
          <a:bodyPr/>
          <a:lstStyle/>
          <a:p>
            <a:r>
              <a:rPr lang="en-US" b="1" dirty="0"/>
              <a:t>Backing services are addressable (Cont.)</a:t>
            </a:r>
            <a:endParaRPr lang="en-US" dirty="0"/>
          </a:p>
        </p:txBody>
      </p:sp>
      <p:sp>
        <p:nvSpPr>
          <p:cNvPr id="3" name="Content Placeholder 2">
            <a:extLst>
              <a:ext uri="{FF2B5EF4-FFF2-40B4-BE49-F238E27FC236}">
                <a16:creationId xmlns:a16="http://schemas.microsoft.com/office/drawing/2014/main" id="{1D1E8D9F-FB99-42B1-9AE0-00F88E71D0EE}"/>
              </a:ext>
            </a:extLst>
          </p:cNvPr>
          <p:cNvSpPr>
            <a:spLocks noGrp="1"/>
          </p:cNvSpPr>
          <p:nvPr>
            <p:ph idx="1"/>
          </p:nvPr>
        </p:nvSpPr>
        <p:spPr/>
        <p:txBody>
          <a:bodyPr/>
          <a:lstStyle/>
          <a:p>
            <a:r>
              <a:rPr lang="en-US" dirty="0"/>
              <a:t>In the microservices world, microservices either talk to a messaging system to send or receive messages, or they could accept or send messages to other service APIs. </a:t>
            </a:r>
          </a:p>
          <a:p>
            <a:r>
              <a:rPr lang="en-US" dirty="0"/>
              <a:t>In a regular case, these are either HTTP endpoints using REST and JSON or TCP- or HTTP-based messaging endpoints.</a:t>
            </a:r>
          </a:p>
        </p:txBody>
      </p:sp>
    </p:spTree>
    <p:extLst>
      <p:ext uri="{BB962C8B-B14F-4D97-AF65-F5344CB8AC3E}">
        <p14:creationId xmlns:p14="http://schemas.microsoft.com/office/powerpoint/2010/main" val="39288705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descr="A screenshot of a cell phone&#10;&#10;Description generated with very high confidence">
            <a:extLst>
              <a:ext uri="{FF2B5EF4-FFF2-40B4-BE49-F238E27FC236}">
                <a16:creationId xmlns:a16="http://schemas.microsoft.com/office/drawing/2014/main" id="{77FC1C7C-9897-446B-9696-AA6C95ECE678}"/>
              </a:ext>
            </a:extLst>
          </p:cNvPr>
          <p:cNvPicPr>
            <a:picLocks noGrp="1" noChangeAspect="1"/>
          </p:cNvPicPr>
          <p:nvPr>
            <p:ph idx="1"/>
          </p:nvPr>
        </p:nvPicPr>
        <p:blipFill>
          <a:blip r:embed="rId2"/>
          <a:stretch>
            <a:fillRect/>
          </a:stretch>
        </p:blipFill>
        <p:spPr>
          <a:xfrm>
            <a:off x="1619931" y="934222"/>
            <a:ext cx="7020106" cy="3299450"/>
          </a:xfrm>
          <a:prstGeom prst="rect">
            <a:avLst/>
          </a:prstGeom>
        </p:spPr>
      </p:pic>
      <p:sp>
        <p:nvSpPr>
          <p:cNvPr id="2" name="Title 1">
            <a:extLst>
              <a:ext uri="{FF2B5EF4-FFF2-40B4-BE49-F238E27FC236}">
                <a16:creationId xmlns:a16="http://schemas.microsoft.com/office/drawing/2014/main" id="{17A247B0-6BC5-4E0B-9FD9-B7C3BF928A0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latin typeface="+mj-lt"/>
                <a:ea typeface="+mj-ea"/>
                <a:cs typeface="+mj-cs"/>
              </a:rPr>
              <a:t>Isolation between build, release, and run</a:t>
            </a:r>
            <a:endParaRPr lang="en-US" sz="3400" kern="1200">
              <a:solidFill>
                <a:schemeClr val="accent1"/>
              </a:solidFill>
              <a:latin typeface="+mj-lt"/>
              <a:ea typeface="+mj-ea"/>
              <a:cs typeface="+mj-cs"/>
            </a:endParaRPr>
          </a:p>
        </p:txBody>
      </p:sp>
    </p:spTree>
    <p:extLst>
      <p:ext uri="{BB962C8B-B14F-4D97-AF65-F5344CB8AC3E}">
        <p14:creationId xmlns:p14="http://schemas.microsoft.com/office/powerpoint/2010/main" val="403943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116-4B0C-4D2C-9A86-66DA7B2666B0}"/>
              </a:ext>
            </a:extLst>
          </p:cNvPr>
          <p:cNvSpPr>
            <a:spLocks noGrp="1"/>
          </p:cNvSpPr>
          <p:nvPr>
            <p:ph type="title"/>
          </p:nvPr>
        </p:nvSpPr>
        <p:spPr/>
        <p:txBody>
          <a:bodyPr/>
          <a:lstStyle/>
          <a:p>
            <a:r>
              <a:rPr lang="en-US" b="1" dirty="0"/>
              <a:t>Isolation between build, release, and run</a:t>
            </a:r>
            <a:endParaRPr lang="en-US" dirty="0"/>
          </a:p>
        </p:txBody>
      </p:sp>
      <p:sp>
        <p:nvSpPr>
          <p:cNvPr id="3" name="Content Placeholder 2">
            <a:extLst>
              <a:ext uri="{FF2B5EF4-FFF2-40B4-BE49-F238E27FC236}">
                <a16:creationId xmlns:a16="http://schemas.microsoft.com/office/drawing/2014/main" id="{AD2EBFE7-D114-408E-A65E-86A2EBC747A2}"/>
              </a:ext>
            </a:extLst>
          </p:cNvPr>
          <p:cNvSpPr>
            <a:spLocks noGrp="1"/>
          </p:cNvSpPr>
          <p:nvPr>
            <p:ph idx="1"/>
          </p:nvPr>
        </p:nvSpPr>
        <p:spPr/>
        <p:txBody>
          <a:bodyPr>
            <a:normAutofit/>
          </a:bodyPr>
          <a:lstStyle/>
          <a:p>
            <a:r>
              <a:rPr lang="en-US" dirty="0"/>
              <a:t>This principle advocates a strong isolation between the build, release, and run stages.</a:t>
            </a:r>
          </a:p>
        </p:txBody>
      </p:sp>
    </p:spTree>
    <p:extLst>
      <p:ext uri="{BB962C8B-B14F-4D97-AF65-F5344CB8AC3E}">
        <p14:creationId xmlns:p14="http://schemas.microsoft.com/office/powerpoint/2010/main" val="6894997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3">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45">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7" name="Straight Connector 46">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7">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5" name="Rectangle 56">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9FB32-6A76-4FDF-B789-D3BFD4E8678D}"/>
              </a:ext>
            </a:extLst>
          </p:cNvPr>
          <p:cNvSpPr>
            <a:spLocks noGrp="1"/>
          </p:cNvSpPr>
          <p:nvPr>
            <p:ph type="title"/>
          </p:nvPr>
        </p:nvSpPr>
        <p:spPr>
          <a:xfrm>
            <a:off x="652481" y="1382486"/>
            <a:ext cx="3547581" cy="4093028"/>
          </a:xfrm>
        </p:spPr>
        <p:txBody>
          <a:bodyPr anchor="ctr">
            <a:normAutofit/>
          </a:bodyPr>
          <a:lstStyle/>
          <a:p>
            <a:r>
              <a:rPr lang="en-US" sz="4400" b="1"/>
              <a:t>Isolation between build, release, and run</a:t>
            </a:r>
            <a:endParaRPr lang="en-US" sz="4400" dirty="0"/>
          </a:p>
        </p:txBody>
      </p:sp>
      <p:graphicFrame>
        <p:nvGraphicFramePr>
          <p:cNvPr id="39" name="Content Placeholder 2"/>
          <p:cNvGraphicFramePr>
            <a:graphicFrameLocks noGrp="1"/>
          </p:cNvGraphicFramePr>
          <p:nvPr>
            <p:ph idx="1"/>
            <p:extLst>
              <p:ext uri="{D42A27DB-BD31-4B8C-83A1-F6EECF244321}">
                <p14:modId xmlns:p14="http://schemas.microsoft.com/office/powerpoint/2010/main" val="228055876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634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3975</TotalTime>
  <Words>11211</Words>
  <Application>Microsoft Office PowerPoint</Application>
  <PresentationFormat>Widescreen</PresentationFormat>
  <Paragraphs>709</Paragraphs>
  <Slides>120</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Calibri</vt:lpstr>
      <vt:lpstr>Trebuchet MS</vt:lpstr>
      <vt:lpstr>Wingdings 3</vt:lpstr>
      <vt:lpstr>Facet</vt:lpstr>
      <vt:lpstr>Spring Microservices</vt:lpstr>
      <vt:lpstr>Agenda</vt:lpstr>
      <vt:lpstr>Microservice Definition!</vt:lpstr>
      <vt:lpstr>Evolution of Microservices.</vt:lpstr>
      <vt:lpstr>PowerPoint Presentation</vt:lpstr>
      <vt:lpstr>PowerPoint Presentation</vt:lpstr>
      <vt:lpstr>PowerPoint Presentation</vt:lpstr>
      <vt:lpstr>Typical N-tier architecture</vt:lpstr>
      <vt:lpstr>Microservice-Based Architecture</vt:lpstr>
      <vt:lpstr>Principles of Microservices</vt:lpstr>
      <vt:lpstr>Microservices Have Single Responsibility</vt:lpstr>
      <vt:lpstr>Microservices are Autonomous</vt:lpstr>
      <vt:lpstr>Microservices are Autonomous (Cont.)</vt:lpstr>
      <vt:lpstr>Microservices VS SOA</vt:lpstr>
      <vt:lpstr>Microservices, First-Class Citizens</vt:lpstr>
      <vt:lpstr>Characteristics of Microservices</vt:lpstr>
      <vt:lpstr>Microservices are lightweight</vt:lpstr>
      <vt:lpstr>Traditional VS Microservices Deployment</vt:lpstr>
      <vt:lpstr>Automation in microservice environment</vt:lpstr>
      <vt:lpstr>Automation in Microservice Environment</vt:lpstr>
      <vt:lpstr>Development Automation Phase</vt:lpstr>
      <vt:lpstr>Testing Automation Phase</vt:lpstr>
      <vt:lpstr>Infrastructure provisioning Automation Phase</vt:lpstr>
      <vt:lpstr>Microservices with a supporting ecosystem</vt:lpstr>
      <vt:lpstr>Microservices are distributed and dynamic</vt:lpstr>
      <vt:lpstr>Microservices are distributed and dynamic (Cont.)</vt:lpstr>
      <vt:lpstr>SOA Implementation Using ESB</vt:lpstr>
      <vt:lpstr>Antifragility, Fail Safe, Self Healing (Antifragility)</vt:lpstr>
      <vt:lpstr>Antifragility, Fail Safe, Self Healing (Fail Safe)</vt:lpstr>
      <vt:lpstr>Antifragility, Fail Safe, Self Healing (Self Healing)</vt:lpstr>
      <vt:lpstr>Microservice Examples:  Fly By Points</vt:lpstr>
      <vt:lpstr>Fly By Points: Desc.</vt:lpstr>
      <vt:lpstr>Monolithic Approach (Traditional Way)</vt:lpstr>
      <vt:lpstr>Pros.</vt:lpstr>
      <vt:lpstr>Cons.</vt:lpstr>
      <vt:lpstr>What to do ?</vt:lpstr>
      <vt:lpstr>Microservice Approach</vt:lpstr>
      <vt:lpstr>Microservice Approach (Cont.)</vt:lpstr>
      <vt:lpstr>Microservice Approach (Cont.)</vt:lpstr>
      <vt:lpstr>Microservices Example:  Order Management System</vt:lpstr>
      <vt:lpstr>Order Management System (Cont.)</vt:lpstr>
      <vt:lpstr>Order Management System (Cont.)</vt:lpstr>
      <vt:lpstr>Microservices Example:  Travel Agent Portal</vt:lpstr>
      <vt:lpstr>What to notice …</vt:lpstr>
      <vt:lpstr>What to notice …</vt:lpstr>
      <vt:lpstr>Microservices benefits</vt:lpstr>
      <vt:lpstr>1. Supports Polyglot Architecture</vt:lpstr>
      <vt:lpstr>Example</vt:lpstr>
      <vt:lpstr>2. Enabling experimentation and innovation</vt:lpstr>
      <vt:lpstr>Example</vt:lpstr>
      <vt:lpstr>3. Elastically and selectively scalable</vt:lpstr>
      <vt:lpstr>3. Elastically and selectively scalable (Cont.) Monolithic Applications</vt:lpstr>
      <vt:lpstr>3. Elastically and selectively scalable (Cont.) Microservices</vt:lpstr>
      <vt:lpstr>Example</vt:lpstr>
      <vt:lpstr>4. Allowing substitution</vt:lpstr>
      <vt:lpstr>Example</vt:lpstr>
      <vt:lpstr>5. Enabling to build organic systems</vt:lpstr>
      <vt:lpstr>5. Enabling to build organic systems (Microservices)</vt:lpstr>
      <vt:lpstr>Example</vt:lpstr>
      <vt:lpstr>6. Helping reducing technology debt</vt:lpstr>
      <vt:lpstr>Example</vt:lpstr>
      <vt:lpstr>7. Allowing the coexistence of different versions</vt:lpstr>
      <vt:lpstr>Example</vt:lpstr>
      <vt:lpstr>8. Supporting the building of self-organizing systems</vt:lpstr>
      <vt:lpstr>8. Supporting the building of self-organizing systems (cont.)</vt:lpstr>
      <vt:lpstr>Example</vt:lpstr>
      <vt:lpstr>9. Supporting event-driven architecture</vt:lpstr>
      <vt:lpstr>Example</vt:lpstr>
      <vt:lpstr>10. Enabling DevOps</vt:lpstr>
      <vt:lpstr>10. Enabling DevOps (Cont.)</vt:lpstr>
      <vt:lpstr>10. Enabling DevOps (Cont.) Monolithic example</vt:lpstr>
      <vt:lpstr>10. Enabling DevOps (Cont.) Microservice Example</vt:lpstr>
      <vt:lpstr>Relationship with other architecture styles</vt:lpstr>
      <vt:lpstr>SOA</vt:lpstr>
      <vt:lpstr>SOA vs Microservices</vt:lpstr>
      <vt:lpstr>Service-oriented integration</vt:lpstr>
      <vt:lpstr>Legacy Modernization</vt:lpstr>
      <vt:lpstr>Service-oriented application</vt:lpstr>
      <vt:lpstr>Monolithic migration using SOA</vt:lpstr>
      <vt:lpstr>Relations with Twelve-Factor apps</vt:lpstr>
      <vt:lpstr>Relations with Twelve-Factor apps (Cont.)</vt:lpstr>
      <vt:lpstr>What is Cloud Native?</vt:lpstr>
      <vt:lpstr>PowerPoint Presentation</vt:lpstr>
      <vt:lpstr>Relations with Twelve-Factor apps (Cont.)</vt:lpstr>
      <vt:lpstr>Twelve-Factor apps Characteristics</vt:lpstr>
      <vt:lpstr>A single code base</vt:lpstr>
      <vt:lpstr>A single code base</vt:lpstr>
      <vt:lpstr>Bundling dependencies</vt:lpstr>
      <vt:lpstr>Bundling dependencies</vt:lpstr>
      <vt:lpstr>Bundling dependencies (Cont.)</vt:lpstr>
      <vt:lpstr>Externalizing configurations</vt:lpstr>
      <vt:lpstr>Externalizing configurations</vt:lpstr>
      <vt:lpstr>Externalizing configurations (Cont.)</vt:lpstr>
      <vt:lpstr>Backing services are addressable</vt:lpstr>
      <vt:lpstr>Backing services are addressable</vt:lpstr>
      <vt:lpstr>Backing services are addressable (Cont.)</vt:lpstr>
      <vt:lpstr>Isolation between build, release, and run</vt:lpstr>
      <vt:lpstr>Isolation between build, release, and run</vt:lpstr>
      <vt:lpstr>Isolation between build, release, and run</vt:lpstr>
      <vt:lpstr>Isolation between build, release, and run</vt:lpstr>
      <vt:lpstr>Stateless, shared nothing processes</vt:lpstr>
      <vt:lpstr>Exposing services through port bindings</vt:lpstr>
      <vt:lpstr>Concurrency to scale out</vt:lpstr>
      <vt:lpstr>Disposability with minimal overhead</vt:lpstr>
      <vt:lpstr>Disposability with minimal overhead</vt:lpstr>
      <vt:lpstr>Development and production parity</vt:lpstr>
      <vt:lpstr>Externalizing logs</vt:lpstr>
      <vt:lpstr>Externalizing logs</vt:lpstr>
      <vt:lpstr>Externalizing logs</vt:lpstr>
      <vt:lpstr>Package admin processes</vt:lpstr>
      <vt:lpstr>Microservice use cases</vt:lpstr>
      <vt:lpstr>Valid Use case Scenarios</vt:lpstr>
      <vt:lpstr>Valid Use case Scenarios (Cont.)</vt:lpstr>
      <vt:lpstr>Valid Use case Scenarios (Cont.)</vt:lpstr>
      <vt:lpstr>When To Avoid Microservices?</vt:lpstr>
      <vt:lpstr>Microservices early adopters</vt:lpstr>
      <vt:lpstr>The common theme is monolithic migrations</vt:lpstr>
      <vt:lpstr>The common theme is monolithic migrations (Cont.)</vt:lpstr>
      <vt:lpstr>The common theme is monolithic migrations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Microservices</dc:title>
  <dc:creator>Hisham, Ahmed</dc:creator>
  <cp:lastModifiedBy>Hisham, Ahmed</cp:lastModifiedBy>
  <cp:revision>80</cp:revision>
  <dcterms:created xsi:type="dcterms:W3CDTF">2018-02-04T18:01:36Z</dcterms:created>
  <dcterms:modified xsi:type="dcterms:W3CDTF">2018-02-12T12:56:21Z</dcterms:modified>
</cp:coreProperties>
</file>