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3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9"/>
  </p:notesMasterIdLst>
  <p:sldIdLst>
    <p:sldId id="400" r:id="rId2"/>
    <p:sldId id="397" r:id="rId3"/>
    <p:sldId id="399" r:id="rId4"/>
    <p:sldId id="392" r:id="rId5"/>
    <p:sldId id="395" r:id="rId6"/>
    <p:sldId id="396" r:id="rId7"/>
    <p:sldId id="391" r:id="rId8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C46"/>
    <a:srgbClr val="FDE6B8"/>
    <a:srgbClr val="FDDA95"/>
    <a:srgbClr val="FFFFFF"/>
    <a:srgbClr val="FBC14E"/>
    <a:srgbClr val="EBEEF2"/>
    <a:srgbClr val="AABFD6"/>
    <a:srgbClr val="8497B0"/>
    <a:srgbClr val="657E9D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D6CA50-79FC-43DB-A1A9-05EC15EAD81D}" v="1" dt="2025-04-18T14:00:12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86895" autoAdjust="0"/>
  </p:normalViewPr>
  <p:slideViewPr>
    <p:cSldViewPr snapToGrid="0">
      <p:cViewPr varScale="1">
        <p:scale>
          <a:sx n="66" d="100"/>
          <a:sy n="66" d="100"/>
        </p:scale>
        <p:origin x="1865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e Coker" userId="d7897e9350882158" providerId="LiveId" clId="{0745C734-AEAB-466B-8D4F-1D46DAD0D672}"/>
    <pc:docChg chg="undo custSel addSld delSld modSld">
      <pc:chgData name="Eve Coker" userId="d7897e9350882158" providerId="LiveId" clId="{0745C734-AEAB-466B-8D4F-1D46DAD0D672}" dt="2025-01-21T18:05:42.533" v="376" actId="20577"/>
      <pc:docMkLst>
        <pc:docMk/>
      </pc:docMkLst>
      <pc:sldChg chg="addSp delSp modSp mod modNotesTx">
        <pc:chgData name="Eve Coker" userId="d7897e9350882158" providerId="LiveId" clId="{0745C734-AEAB-466B-8D4F-1D46DAD0D672}" dt="2025-01-21T18:05:42.533" v="376" actId="20577"/>
        <pc:sldMkLst>
          <pc:docMk/>
          <pc:sldMk cId="44480560" sldId="391"/>
        </pc:sldMkLst>
        <pc:spChg chg="mod">
          <ac:chgData name="Eve Coker" userId="d7897e9350882158" providerId="LiveId" clId="{0745C734-AEAB-466B-8D4F-1D46DAD0D672}" dt="2025-01-21T18:05:42.533" v="376" actId="20577"/>
          <ac:spMkLst>
            <pc:docMk/>
            <pc:sldMk cId="44480560" sldId="391"/>
            <ac:spMk id="2" creationId="{F0E37C96-13BD-4F0C-B379-77591A183D9B}"/>
          </ac:spMkLst>
        </pc:spChg>
        <pc:graphicFrameChg chg="add mod">
          <ac:chgData name="Eve Coker" userId="d7897e9350882158" providerId="LiveId" clId="{0745C734-AEAB-466B-8D4F-1D46DAD0D672}" dt="2025-01-21T18:03:21.572" v="367"/>
          <ac:graphicFrameMkLst>
            <pc:docMk/>
            <pc:sldMk cId="44480560" sldId="391"/>
            <ac:graphicFrameMk id="4" creationId="{20984B88-D2F5-43F1-3E2D-A79DA88F2C2D}"/>
          </ac:graphicFrameMkLst>
        </pc:graphicFrameChg>
        <pc:graphicFrameChg chg="add mod">
          <ac:chgData name="Eve Coker" userId="d7897e9350882158" providerId="LiveId" clId="{0745C734-AEAB-466B-8D4F-1D46DAD0D672}" dt="2025-01-21T18:04:59.420" v="370"/>
          <ac:graphicFrameMkLst>
            <pc:docMk/>
            <pc:sldMk cId="44480560" sldId="391"/>
            <ac:graphicFrameMk id="6" creationId="{C707DE44-86CF-57E4-DFB4-7A1D0143FCFC}"/>
          </ac:graphicFrameMkLst>
        </pc:graphicFrameChg>
      </pc:sldChg>
      <pc:sldChg chg="modSp mod">
        <pc:chgData name="Eve Coker" userId="d7897e9350882158" providerId="LiveId" clId="{0745C734-AEAB-466B-8D4F-1D46DAD0D672}" dt="2025-01-21T16:43:03.060" v="31" actId="403"/>
        <pc:sldMkLst>
          <pc:docMk/>
          <pc:sldMk cId="2844286603" sldId="392"/>
        </pc:sldMkLst>
        <pc:spChg chg="mod">
          <ac:chgData name="Eve Coker" userId="d7897e9350882158" providerId="LiveId" clId="{0745C734-AEAB-466B-8D4F-1D46DAD0D672}" dt="2025-01-21T16:41:37.520" v="29" actId="20577"/>
          <ac:spMkLst>
            <pc:docMk/>
            <pc:sldMk cId="2844286603" sldId="392"/>
            <ac:spMk id="2" creationId="{F0E37C96-13BD-4F0C-B379-77591A183D9B}"/>
          </ac:spMkLst>
        </pc:spChg>
        <pc:graphicFrameChg chg="mod">
          <ac:chgData name="Eve Coker" userId="d7897e9350882158" providerId="LiveId" clId="{0745C734-AEAB-466B-8D4F-1D46DAD0D672}" dt="2025-01-21T16:43:03.060" v="31" actId="403"/>
          <ac:graphicFrameMkLst>
            <pc:docMk/>
            <pc:sldMk cId="2844286603" sldId="392"/>
            <ac:graphicFrameMk id="5" creationId="{41C52408-717F-2836-9814-2CDC6F34F912}"/>
          </ac:graphicFrameMkLst>
        </pc:graphicFrameChg>
      </pc:sldChg>
      <pc:sldChg chg="addSp delSp modSp mod">
        <pc:chgData name="Eve Coker" userId="d7897e9350882158" providerId="LiveId" clId="{0745C734-AEAB-466B-8D4F-1D46DAD0D672}" dt="2025-01-21T17:03:57.607" v="181"/>
        <pc:sldMkLst>
          <pc:docMk/>
          <pc:sldMk cId="911419877" sldId="395"/>
        </pc:sldMkLst>
        <pc:spChg chg="mod">
          <ac:chgData name="Eve Coker" userId="d7897e9350882158" providerId="LiveId" clId="{0745C734-AEAB-466B-8D4F-1D46DAD0D672}" dt="2025-01-21T17:01:10.448" v="173" actId="20577"/>
          <ac:spMkLst>
            <pc:docMk/>
            <pc:sldMk cId="911419877" sldId="395"/>
            <ac:spMk id="2" creationId="{F0E37C96-13BD-4F0C-B379-77591A183D9B}"/>
          </ac:spMkLst>
        </pc:spChg>
        <pc:graphicFrameChg chg="add mod">
          <ac:chgData name="Eve Coker" userId="d7897e9350882158" providerId="LiveId" clId="{0745C734-AEAB-466B-8D4F-1D46DAD0D672}" dt="2025-01-21T17:03:57.607" v="181"/>
          <ac:graphicFrameMkLst>
            <pc:docMk/>
            <pc:sldMk cId="911419877" sldId="395"/>
            <ac:graphicFrameMk id="3" creationId="{B14BBB6C-2727-4ED3-BA08-EF1671AE5FDD}"/>
          </ac:graphicFrameMkLst>
        </pc:graphicFrameChg>
        <pc:graphicFrameChg chg="add mod">
          <ac:chgData name="Eve Coker" userId="d7897e9350882158" providerId="LiveId" clId="{0745C734-AEAB-466B-8D4F-1D46DAD0D672}" dt="2025-01-21T17:03:18.743" v="177"/>
          <ac:graphicFrameMkLst>
            <pc:docMk/>
            <pc:sldMk cId="911419877" sldId="395"/>
            <ac:graphicFrameMk id="4" creationId="{1B48B207-1667-40DE-A803-D049DBED4A92}"/>
          </ac:graphicFrameMkLst>
        </pc:graphicFrameChg>
        <pc:graphicFrameChg chg="add mod">
          <ac:chgData name="Eve Coker" userId="d7897e9350882158" providerId="LiveId" clId="{0745C734-AEAB-466B-8D4F-1D46DAD0D672}" dt="2025-01-21T17:03:43.748" v="179"/>
          <ac:graphicFrameMkLst>
            <pc:docMk/>
            <pc:sldMk cId="911419877" sldId="395"/>
            <ac:graphicFrameMk id="5" creationId="{2675641B-2F1B-4EBB-8749-2AC2AC1FA586}"/>
          </ac:graphicFrameMkLst>
        </pc:graphicFrameChg>
      </pc:sldChg>
      <pc:sldChg chg="addSp delSp modSp mod modNotesTx">
        <pc:chgData name="Eve Coker" userId="d7897e9350882158" providerId="LiveId" clId="{0745C734-AEAB-466B-8D4F-1D46DAD0D672}" dt="2025-01-21T17:44:39.522" v="274" actId="27918"/>
        <pc:sldMkLst>
          <pc:docMk/>
          <pc:sldMk cId="2776998344" sldId="396"/>
        </pc:sldMkLst>
        <pc:graphicFrameChg chg="add mod">
          <ac:chgData name="Eve Coker" userId="d7897e9350882158" providerId="LiveId" clId="{0745C734-AEAB-466B-8D4F-1D46DAD0D672}" dt="2025-01-21T17:33:46.104" v="247"/>
          <ac:graphicFrameMkLst>
            <pc:docMk/>
            <pc:sldMk cId="2776998344" sldId="396"/>
            <ac:graphicFrameMk id="7" creationId="{0EE0074B-EB0B-176E-01C1-F3C29AE22DDD}"/>
          </ac:graphicFrameMkLst>
        </pc:graphicFrameChg>
        <pc:graphicFrameChg chg="add mod">
          <ac:chgData name="Eve Coker" userId="d7897e9350882158" providerId="LiveId" clId="{0745C734-AEAB-466B-8D4F-1D46DAD0D672}" dt="2025-01-21T17:33:27.524" v="243"/>
          <ac:graphicFrameMkLst>
            <pc:docMk/>
            <pc:sldMk cId="2776998344" sldId="396"/>
            <ac:graphicFrameMk id="8" creationId="{50BF9ACE-AA05-4D65-87CF-0DDA7F1B0998}"/>
          </ac:graphicFrameMkLst>
        </pc:graphicFrameChg>
        <pc:graphicFrameChg chg="add mod">
          <ac:chgData name="Eve Coker" userId="d7897e9350882158" providerId="LiveId" clId="{0745C734-AEAB-466B-8D4F-1D46DAD0D672}" dt="2025-01-21T17:33:05.138" v="239" actId="113"/>
          <ac:graphicFrameMkLst>
            <pc:docMk/>
            <pc:sldMk cId="2776998344" sldId="396"/>
            <ac:graphicFrameMk id="9" creationId="{B2150B4F-3AD3-4B89-ADFF-9B9C3ED045D8}"/>
          </ac:graphicFrameMkLst>
        </pc:graphicFrameChg>
      </pc:sldChg>
      <pc:sldChg chg="addSp delSp modSp new del mod">
        <pc:chgData name="Eve Coker" userId="d7897e9350882158" providerId="LiveId" clId="{0745C734-AEAB-466B-8D4F-1D46DAD0D672}" dt="2025-01-21T17:44:39.523" v="275" actId="2696"/>
        <pc:sldMkLst>
          <pc:docMk/>
          <pc:sldMk cId="2980858400" sldId="400"/>
        </pc:sldMkLst>
      </pc:sldChg>
    </pc:docChg>
  </pc:docChgLst>
  <pc:docChgLst>
    <pc:chgData name="Eve Coker" userId="d7897e9350882158" providerId="LiveId" clId="{3DD6CA50-79FC-43DB-A1A9-05EC15EAD81D}"/>
    <pc:docChg chg="addSld modSld sldOrd">
      <pc:chgData name="Eve Coker" userId="d7897e9350882158" providerId="LiveId" clId="{3DD6CA50-79FC-43DB-A1A9-05EC15EAD81D}" dt="2025-04-18T14:00:27.311" v="90" actId="20577"/>
      <pc:docMkLst>
        <pc:docMk/>
      </pc:docMkLst>
      <pc:sldChg chg="modSp new mod ord">
        <pc:chgData name="Eve Coker" userId="d7897e9350882158" providerId="LiveId" clId="{3DD6CA50-79FC-43DB-A1A9-05EC15EAD81D}" dt="2025-04-18T14:00:27.311" v="90" actId="20577"/>
        <pc:sldMkLst>
          <pc:docMk/>
          <pc:sldMk cId="601287683" sldId="400"/>
        </pc:sldMkLst>
        <pc:spChg chg="mod">
          <ac:chgData name="Eve Coker" userId="d7897e9350882158" providerId="LiveId" clId="{3DD6CA50-79FC-43DB-A1A9-05EC15EAD81D}" dt="2025-04-18T14:00:27.311" v="90" actId="20577"/>
          <ac:spMkLst>
            <pc:docMk/>
            <pc:sldMk cId="601287683" sldId="400"/>
            <ac:spMk id="2" creationId="{21DCEE51-98A4-5BE0-66BD-9E8909C80CB4}"/>
          </ac:spMkLst>
        </pc:spChg>
        <pc:spChg chg="mod">
          <ac:chgData name="Eve Coker" userId="d7897e9350882158" providerId="LiveId" clId="{3DD6CA50-79FC-43DB-A1A9-05EC15EAD81D}" dt="2025-04-18T14:00:21.142" v="88" actId="20577"/>
          <ac:spMkLst>
            <pc:docMk/>
            <pc:sldMk cId="601287683" sldId="400"/>
            <ac:spMk id="3" creationId="{128D43E8-E42F-47F0-0AC9-E900A38003EE}"/>
          </ac:spMkLst>
        </pc:spChg>
      </pc:sldChg>
    </pc:docChg>
  </pc:docChgLst>
  <pc:docChgLst>
    <pc:chgData name="Eve Coker" userId="d7897e9350882158" providerId="LiveId" clId="{E21327F2-0C6B-41B3-8A1D-0B465073690B}"/>
    <pc:docChg chg="custSel modSld">
      <pc:chgData name="Eve Coker" userId="d7897e9350882158" providerId="LiveId" clId="{E21327F2-0C6B-41B3-8A1D-0B465073690B}" dt="2025-01-20T23:26:29.188" v="369"/>
      <pc:docMkLst>
        <pc:docMk/>
      </pc:docMkLst>
      <pc:sldChg chg="addSp delSp modSp mod">
        <pc:chgData name="Eve Coker" userId="d7897e9350882158" providerId="LiveId" clId="{E21327F2-0C6B-41B3-8A1D-0B465073690B}" dt="2025-01-20T23:26:29.188" v="369"/>
        <pc:sldMkLst>
          <pc:docMk/>
          <pc:sldMk cId="2844286603" sldId="392"/>
        </pc:sldMkLst>
        <pc:spChg chg="mod">
          <ac:chgData name="Eve Coker" userId="d7897e9350882158" providerId="LiveId" clId="{E21327F2-0C6B-41B3-8A1D-0B465073690B}" dt="2025-01-20T23:00:01.384" v="309"/>
          <ac:spMkLst>
            <pc:docMk/>
            <pc:sldMk cId="2844286603" sldId="392"/>
            <ac:spMk id="2" creationId="{F0E37C96-13BD-4F0C-B379-77591A183D9B}"/>
          </ac:spMkLst>
        </pc:spChg>
        <pc:graphicFrameChg chg="add mod">
          <ac:chgData name="Eve Coker" userId="d7897e9350882158" providerId="LiveId" clId="{E21327F2-0C6B-41B3-8A1D-0B465073690B}" dt="2025-01-20T23:21:27.782" v="320" actId="14100"/>
          <ac:graphicFrameMkLst>
            <pc:docMk/>
            <pc:sldMk cId="2844286603" sldId="392"/>
            <ac:graphicFrameMk id="4" creationId="{D6A65876-89BC-C8F5-39E2-B741E8A61629}"/>
          </ac:graphicFrameMkLst>
        </pc:graphicFrameChg>
        <pc:graphicFrameChg chg="add mod">
          <ac:chgData name="Eve Coker" userId="d7897e9350882158" providerId="LiveId" clId="{E21327F2-0C6B-41B3-8A1D-0B465073690B}" dt="2025-01-20T23:26:29.188" v="369"/>
          <ac:graphicFrameMkLst>
            <pc:docMk/>
            <pc:sldMk cId="2844286603" sldId="392"/>
            <ac:graphicFrameMk id="5" creationId="{41C52408-717F-2836-9814-2CDC6F34F912}"/>
          </ac:graphicFrameMkLst>
        </pc:graphicFrameChg>
        <pc:cxnChg chg="mod">
          <ac:chgData name="Eve Coker" userId="d7897e9350882158" providerId="LiveId" clId="{E21327F2-0C6B-41B3-8A1D-0B465073690B}" dt="2025-01-20T22:48:31.867" v="289" actId="1076"/>
          <ac:cxnSpMkLst>
            <pc:docMk/>
            <pc:sldMk cId="2844286603" sldId="392"/>
            <ac:cxnSpMk id="16" creationId="{B5D26C0C-ABE4-436D-9169-215E6A514CFF}"/>
          </ac:cxnSpMkLst>
        </pc:cxnChg>
      </pc:sldChg>
      <pc:sldChg chg="addSp delSp modSp mod">
        <pc:chgData name="Eve Coker" userId="d7897e9350882158" providerId="LiveId" clId="{E21327F2-0C6B-41B3-8A1D-0B465073690B}" dt="2025-01-20T23:04:58.146" v="312" actId="478"/>
        <pc:sldMkLst>
          <pc:docMk/>
          <pc:sldMk cId="911419877" sldId="395"/>
        </pc:sldMkLst>
      </pc:sldChg>
      <pc:sldChg chg="addSp delSp modSp mod">
        <pc:chgData name="Eve Coker" userId="d7897e9350882158" providerId="LiveId" clId="{E21327F2-0C6B-41B3-8A1D-0B465073690B}" dt="2025-01-20T22:36:24.592" v="191" actId="20577"/>
        <pc:sldMkLst>
          <pc:docMk/>
          <pc:sldMk cId="2748477053" sldId="397"/>
        </pc:sldMkLst>
        <pc:spChg chg="mod">
          <ac:chgData name="Eve Coker" userId="d7897e9350882158" providerId="LiveId" clId="{E21327F2-0C6B-41B3-8A1D-0B465073690B}" dt="2025-01-20T22:36:24.592" v="191" actId="20577"/>
          <ac:spMkLst>
            <pc:docMk/>
            <pc:sldMk cId="2748477053" sldId="397"/>
            <ac:spMk id="2" creationId="{F0E37C96-13BD-4F0C-B379-77591A183D9B}"/>
          </ac:spMkLst>
        </pc:spChg>
        <pc:picChg chg="add mod">
          <ac:chgData name="Eve Coker" userId="d7897e9350882158" providerId="LiveId" clId="{E21327F2-0C6B-41B3-8A1D-0B465073690B}" dt="2025-01-20T22:30:28.037" v="149" actId="1076"/>
          <ac:picMkLst>
            <pc:docMk/>
            <pc:sldMk cId="2748477053" sldId="397"/>
            <ac:picMk id="5" creationId="{D3350BDE-27ED-617E-3545-DC6AC6EAF6DE}"/>
          </ac:picMkLst>
        </pc:picChg>
        <pc:cxnChg chg="mod">
          <ac:chgData name="Eve Coker" userId="d7897e9350882158" providerId="LiveId" clId="{E21327F2-0C6B-41B3-8A1D-0B465073690B}" dt="2025-01-20T22:29:27.036" v="138" actId="14100"/>
          <ac:cxnSpMkLst>
            <pc:docMk/>
            <pc:sldMk cId="2748477053" sldId="397"/>
            <ac:cxnSpMk id="16" creationId="{B5D26C0C-ABE4-436D-9169-215E6A514CFF}"/>
          </ac:cxnSpMkLst>
        </pc:cxnChg>
      </pc:sldChg>
      <pc:sldChg chg="addSp delSp modSp mod">
        <pc:chgData name="Eve Coker" userId="d7897e9350882158" providerId="LiveId" clId="{E21327F2-0C6B-41B3-8A1D-0B465073690B}" dt="2025-01-20T22:41:08.184" v="247"/>
        <pc:sldMkLst>
          <pc:docMk/>
          <pc:sldMk cId="667657664" sldId="399"/>
        </pc:sldMkLst>
        <pc:spChg chg="mod">
          <ac:chgData name="Eve Coker" userId="d7897e9350882158" providerId="LiveId" clId="{E21327F2-0C6B-41B3-8A1D-0B465073690B}" dt="2025-01-20T22:38:00.177" v="226" actId="14100"/>
          <ac:spMkLst>
            <pc:docMk/>
            <pc:sldMk cId="667657664" sldId="399"/>
            <ac:spMk id="2" creationId="{F0E37C96-13BD-4F0C-B379-77591A183D9B}"/>
          </ac:spMkLst>
        </pc:spChg>
        <pc:graphicFrameChg chg="add mod">
          <ac:chgData name="Eve Coker" userId="d7897e9350882158" providerId="LiveId" clId="{E21327F2-0C6B-41B3-8A1D-0B465073690B}" dt="2025-01-20T22:40:55.323" v="245"/>
          <ac:graphicFrameMkLst>
            <pc:docMk/>
            <pc:sldMk cId="667657664" sldId="399"/>
            <ac:graphicFrameMk id="3" creationId="{0E68F5D2-A57A-46D3-821A-65DE6BE528D9}"/>
          </ac:graphicFrameMkLst>
        </pc:graphicFrameChg>
        <pc:graphicFrameChg chg="add mod">
          <ac:chgData name="Eve Coker" userId="d7897e9350882158" providerId="LiveId" clId="{E21327F2-0C6B-41B3-8A1D-0B465073690B}" dt="2025-01-20T22:41:01.302" v="246"/>
          <ac:graphicFrameMkLst>
            <pc:docMk/>
            <pc:sldMk cId="667657664" sldId="399"/>
            <ac:graphicFrameMk id="4" creationId="{67906164-F22A-026D-C42B-080F54C8AA77}"/>
          </ac:graphicFrameMkLst>
        </pc:graphicFrameChg>
        <pc:graphicFrameChg chg="add mod">
          <ac:chgData name="Eve Coker" userId="d7897e9350882158" providerId="LiveId" clId="{E21327F2-0C6B-41B3-8A1D-0B465073690B}" dt="2025-01-20T22:41:08.184" v="247"/>
          <ac:graphicFrameMkLst>
            <pc:docMk/>
            <pc:sldMk cId="667657664" sldId="399"/>
            <ac:graphicFrameMk id="5" creationId="{EEB5541D-23B1-8E5A-6EC5-3486F77D6509}"/>
          </ac:graphicFrameMkLst>
        </pc:graphicFrameChg>
        <pc:cxnChg chg="mod">
          <ac:chgData name="Eve Coker" userId="d7897e9350882158" providerId="LiveId" clId="{E21327F2-0C6B-41B3-8A1D-0B465073690B}" dt="2025-01-20T22:37:54.738" v="224" actId="1076"/>
          <ac:cxnSpMkLst>
            <pc:docMk/>
            <pc:sldMk cId="667657664" sldId="399"/>
            <ac:cxnSpMk id="16" creationId="{B5D26C0C-ABE4-436D-9169-215E6A514CFF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7897E9350882158/Documents/Springboard/Assignments/Southern_Water_Corp_Financial_Case_Study%20%5bEve%20Coker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7897e9350882158/Documents/Springboard/Assignments/Southern_Water_Corp_Financial_Case_Study%20%5bEve%20Coker%5d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7897e9350882158/Documents/Springboard/Assignments/Southern_Water_Corp_Financial_Case_Study%20%5bEve%20Coker%5d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7897E9350882158/Documents/Springboard/Assignments/Southern_Water_Corp_Financial_Case_Study%20%5bEve%20Coker%5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7897E9350882158/Documents/Springboard/Assignments/Southern_Water_Corp_Financial_Case_Study%20%5bEve%20Coker%5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7897E9350882158/Documents/Springboard/Assignments/Southern_Water_Corp_Financial_Case_Study%20%5bEve%20Coker%5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7897E9350882158/Documents/Springboard/Assignments/Southern_Water_Corp_Financial_Case_Study%20%5bEve%20Coker%5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7897e9350882158/Documents/Springboard/Assignments/Southern_Water_Corp_Financial_Case_Study%20%5bEve%20Coker%5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7897e9350882158/Documents/Springboard/Assignments/Southern_Water_Corp_Financial_Case_Study%20%5bEve%20Coker%5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7897e9350882158/Documents/Springboard/Assignments/Southern_Water_Corp_Financial_Case_Study%20%5bEve%20Coker%5d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Kootha Revenues (Jul-13 to June-14)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982297038938613"/>
          <c:y val="0.31550601248405652"/>
          <c:w val="0.87334953205824983"/>
          <c:h val="0.54775122760238859"/>
        </c:manualLayout>
      </c:layout>
      <c:lineChart>
        <c:grouping val="standard"/>
        <c:varyColors val="0"/>
        <c:ser>
          <c:idx val="0"/>
          <c:order val="0"/>
          <c:tx>
            <c:strRef>
              <c:f>'[Southern_Water_Corp_Financial_Case_Study (Eve Coker).xlsx]Revenue Analysis'!$C$34</c:f>
              <c:strCache>
                <c:ptCount val="1"/>
                <c:pt idx="0">
                  <c:v>001 Private Water Hedge Sales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'[Southern_Water_Corp_Financial_Case_Study (Eve Coker).xlsx]Revenue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'[Southern_Water_Corp_Financial_Case_Study (Eve Coker).xlsx]Revenue Analysis'!$E$34:$P$34</c:f>
              <c:numCache>
                <c:formatCode>"$"#,##0.00;[Red]\-"$"#,##0.00</c:formatCode>
                <c:ptCount val="12"/>
                <c:pt idx="0">
                  <c:v>3094536.9986999994</c:v>
                </c:pt>
                <c:pt idx="1">
                  <c:v>2980521.8105250001</c:v>
                </c:pt>
                <c:pt idx="2">
                  <c:v>2752413.7409999999</c:v>
                </c:pt>
                <c:pt idx="3">
                  <c:v>2732151.9371999996</c:v>
                </c:pt>
                <c:pt idx="4">
                  <c:v>2885028.0122999996</c:v>
                </c:pt>
                <c:pt idx="5">
                  <c:v>2815308.3782250006</c:v>
                </c:pt>
                <c:pt idx="6">
                  <c:v>4092821.3597249994</c:v>
                </c:pt>
                <c:pt idx="7">
                  <c:v>3622839.5636999998</c:v>
                </c:pt>
                <c:pt idx="8">
                  <c:v>3818238.1009499999</c:v>
                </c:pt>
                <c:pt idx="9">
                  <c:v>2789853.534825</c:v>
                </c:pt>
                <c:pt idx="10">
                  <c:v>2822646.2911499999</c:v>
                </c:pt>
                <c:pt idx="11">
                  <c:v>2712379.18035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D4-4FCF-AD33-C418989C2249}"/>
            </c:ext>
          </c:extLst>
        </c:ser>
        <c:ser>
          <c:idx val="1"/>
          <c:order val="1"/>
          <c:tx>
            <c:strRef>
              <c:f>'[Southern_Water_Corp_Financial_Case_Study (Eve Coker).xlsx]Revenue Analysis'!$C$38</c:f>
              <c:strCache>
                <c:ptCount val="1"/>
                <c:pt idx="0">
                  <c:v>002 Public Sales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'[Southern_Water_Corp_Financial_Case_Study (Eve Coker).xlsx]Revenue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'[Southern_Water_Corp_Financial_Case_Study (Eve Coker).xlsx]Revenue Analysis'!$E$35:$P$35</c:f>
              <c:numCache>
                <c:formatCode>"$"#,##0.00;[Red]\-"$"#,##0.00</c:formatCode>
                <c:ptCount val="12"/>
                <c:pt idx="0">
                  <c:v>1523285.8376100748</c:v>
                </c:pt>
                <c:pt idx="1">
                  <c:v>1467161.8612309312</c:v>
                </c:pt>
                <c:pt idx="2">
                  <c:v>1354875.66400725</c:v>
                </c:pt>
                <c:pt idx="3">
                  <c:v>1344901.7910867</c:v>
                </c:pt>
                <c:pt idx="4">
                  <c:v>1420155.039054675</c:v>
                </c:pt>
                <c:pt idx="5">
                  <c:v>1385835.5491812564</c:v>
                </c:pt>
                <c:pt idx="6">
                  <c:v>2014691.3143246307</c:v>
                </c:pt>
                <c:pt idx="7">
                  <c:v>1783342.7752313251</c:v>
                </c:pt>
                <c:pt idx="8">
                  <c:v>1879527.7051926372</c:v>
                </c:pt>
                <c:pt idx="9">
                  <c:v>1373305.4025176065</c:v>
                </c:pt>
                <c:pt idx="10">
                  <c:v>1389447.6368185873</c:v>
                </c:pt>
                <c:pt idx="11">
                  <c:v>1335168.6515272874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D4-4FCF-AD33-C418989C2249}"/>
            </c:ext>
          </c:extLst>
        </c:ser>
        <c:ser>
          <c:idx val="2"/>
          <c:order val="2"/>
          <c:tx>
            <c:strRef>
              <c:f>'[Southern_Water_Corp_Financial_Case_Study (Eve Coker).xlsx]Revenue Analysis'!$C$39</c:f>
              <c:strCache>
                <c:ptCount val="1"/>
                <c:pt idx="0">
                  <c:v>003 Residential Sales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'[Southern_Water_Corp_Financial_Case_Study (Eve Coker).xlsx]Revenue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'[Southern_Water_Corp_Financial_Case_Study (Eve Coker).xlsx]Revenue Analysis'!$E$36:$P$36</c:f>
              <c:numCache>
                <c:formatCode>"$"#,##0.00;[Red]\-"$"#,##0.00</c:formatCode>
                <c:ptCount val="12"/>
                <c:pt idx="0">
                  <c:v>1296758.36136</c:v>
                </c:pt>
                <c:pt idx="1">
                  <c:v>1248980.56822</c:v>
                </c:pt>
                <c:pt idx="2">
                  <c:v>1153392.4247999999</c:v>
                </c:pt>
                <c:pt idx="3">
                  <c:v>1144901.76416</c:v>
                </c:pt>
                <c:pt idx="4">
                  <c:v>1208964.11944</c:v>
                </c:pt>
                <c:pt idx="5">
                  <c:v>1179748.2727800002</c:v>
                </c:pt>
                <c:pt idx="6">
                  <c:v>1715087.0459799999</c:v>
                </c:pt>
                <c:pt idx="7">
                  <c:v>1518142.2933600002</c:v>
                </c:pt>
                <c:pt idx="8">
                  <c:v>1600023.58516</c:v>
                </c:pt>
                <c:pt idx="9">
                  <c:v>1169081.4812600003</c:v>
                </c:pt>
                <c:pt idx="10">
                  <c:v>1182823.2077200001</c:v>
                </c:pt>
                <c:pt idx="11">
                  <c:v>1136616.0374800002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D4-4FCF-AD33-C418989C22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24274335"/>
        <c:axId val="1424273375"/>
      </c:lineChart>
      <c:dateAx>
        <c:axId val="1424274335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273375"/>
        <c:crosses val="autoZero"/>
        <c:auto val="1"/>
        <c:lblOffset val="100"/>
        <c:baseTimeUnit val="months"/>
      </c:dateAx>
      <c:valAx>
        <c:axId val="1424273375"/>
        <c:scaling>
          <c:orientation val="minMax"/>
        </c:scaling>
        <c:delete val="0"/>
        <c:axPos val="l"/>
        <c:numFmt formatCode="&quot;$&quot;#,##0.00;[Red]\-&quot;$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2743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Surjek Chemical</a:t>
            </a:r>
            <a:r>
              <a:rPr lang="en-US" b="1" baseline="0"/>
              <a:t> Expenditure vs. Water Production Actuals</a:t>
            </a:r>
            <a:endParaRPr lang="en-US" b="1"/>
          </a:p>
        </c:rich>
      </c:tx>
      <c:layout>
        <c:manualLayout>
          <c:xMode val="edge"/>
          <c:yMode val="edge"/>
          <c:x val="0"/>
          <c:y val="7.93507889922222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294378500967465"/>
          <c:y val="0.3033330171419289"/>
          <c:w val="0.83716704007685061"/>
          <c:h val="0.538109679035430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Sheet1!$E$2</c:f>
              <c:strCache>
                <c:ptCount val="1"/>
                <c:pt idx="0">
                  <c:v>Chem-Exp (001)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Sheet1!$F$1:$Q$1</c:f>
              <c:strCache>
                <c:ptCount val="12"/>
                <c:pt idx="0">
                  <c:v>Jul-13</c:v>
                </c:pt>
                <c:pt idx="1">
                  <c:v>Aug-13</c:v>
                </c:pt>
                <c:pt idx="2">
                  <c:v>Sep-13</c:v>
                </c:pt>
                <c:pt idx="3">
                  <c:v>Oct-13</c:v>
                </c:pt>
                <c:pt idx="4">
                  <c:v>Nov-13</c:v>
                </c:pt>
                <c:pt idx="5">
                  <c:v>Dec-13</c:v>
                </c:pt>
                <c:pt idx="6">
                  <c:v>Jan-14</c:v>
                </c:pt>
                <c:pt idx="7">
                  <c:v>Feb-14</c:v>
                </c:pt>
                <c:pt idx="8">
                  <c:v>Mar-14</c:v>
                </c:pt>
                <c:pt idx="9">
                  <c:v>Apr-14</c:v>
                </c:pt>
                <c:pt idx="10">
                  <c:v>May-14</c:v>
                </c:pt>
                <c:pt idx="11">
                  <c:v>Jun-14</c:v>
                </c:pt>
              </c:strCache>
            </c:strRef>
          </c:cat>
          <c:val>
            <c:numRef>
              <c:f>Sheet1!$F$4:$Q$4</c:f>
              <c:numCache>
                <c:formatCode>"$"#,##0.00;[Red]\-"$"#,##0.00</c:formatCode>
                <c:ptCount val="12"/>
                <c:pt idx="0">
                  <c:v>2533034.5131168002</c:v>
                </c:pt>
                <c:pt idx="1">
                  <c:v>3051574.1625600001</c:v>
                </c:pt>
                <c:pt idx="2">
                  <c:v>3084202.7580672004</c:v>
                </c:pt>
                <c:pt idx="3">
                  <c:v>4135202.765971201</c:v>
                </c:pt>
                <c:pt idx="4">
                  <c:v>4473275.8948415993</c:v>
                </c:pt>
                <c:pt idx="5">
                  <c:v>3464957.9260800011</c:v>
                </c:pt>
                <c:pt idx="6">
                  <c:v>4049642.8266000003</c:v>
                </c:pt>
                <c:pt idx="7">
                  <c:v>4767948.2214000002</c:v>
                </c:pt>
                <c:pt idx="8">
                  <c:v>4346722.8083999995</c:v>
                </c:pt>
                <c:pt idx="9">
                  <c:v>4671541.1274000006</c:v>
                </c:pt>
                <c:pt idx="10">
                  <c:v>5478104.6040000012</c:v>
                </c:pt>
                <c:pt idx="11">
                  <c:v>2269805.1667200001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23-4609-8AC8-60CBFE091D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36568672"/>
        <c:axId val="1536572992"/>
      </c:barChart>
      <c:lineChart>
        <c:grouping val="standard"/>
        <c:varyColors val="0"/>
        <c:ser>
          <c:idx val="1"/>
          <c:order val="1"/>
          <c:tx>
            <c:v>Water Production Actuals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Sheet1!$F$1:$Q$1</c:f>
              <c:strCache>
                <c:ptCount val="12"/>
                <c:pt idx="0">
                  <c:v>Jul-13</c:v>
                </c:pt>
                <c:pt idx="1">
                  <c:v>Aug-13</c:v>
                </c:pt>
                <c:pt idx="2">
                  <c:v>Sep-13</c:v>
                </c:pt>
                <c:pt idx="3">
                  <c:v>Oct-13</c:v>
                </c:pt>
                <c:pt idx="4">
                  <c:v>Nov-13</c:v>
                </c:pt>
                <c:pt idx="5">
                  <c:v>Dec-13</c:v>
                </c:pt>
                <c:pt idx="6">
                  <c:v>Jan-14</c:v>
                </c:pt>
                <c:pt idx="7">
                  <c:v>Feb-14</c:v>
                </c:pt>
                <c:pt idx="8">
                  <c:v>Mar-14</c:v>
                </c:pt>
                <c:pt idx="9">
                  <c:v>Apr-14</c:v>
                </c:pt>
                <c:pt idx="10">
                  <c:v>May-14</c:v>
                </c:pt>
                <c:pt idx="11">
                  <c:v>Jun-14</c:v>
                </c:pt>
              </c:strCache>
            </c:strRef>
          </c:cat>
          <c:val>
            <c:numRef>
              <c:f>Sheet1!$F$5:$Q$5</c:f>
              <c:numCache>
                <c:formatCode>0.00</c:formatCode>
                <c:ptCount val="12"/>
                <c:pt idx="0">
                  <c:v>214.968999</c:v>
                </c:pt>
                <c:pt idx="1">
                  <c:v>228.199051</c:v>
                </c:pt>
                <c:pt idx="2">
                  <c:v>216.53646700000002</c:v>
                </c:pt>
                <c:pt idx="3">
                  <c:v>236.760276</c:v>
                </c:pt>
                <c:pt idx="4">
                  <c:v>232.052864</c:v>
                </c:pt>
                <c:pt idx="5">
                  <c:v>240.21016</c:v>
                </c:pt>
                <c:pt idx="6">
                  <c:v>288.160549</c:v>
                </c:pt>
                <c:pt idx="7">
                  <c:v>306.884524</c:v>
                </c:pt>
                <c:pt idx="8">
                  <c:v>367.65100600000005</c:v>
                </c:pt>
                <c:pt idx="9">
                  <c:v>351.99016599999999</c:v>
                </c:pt>
                <c:pt idx="10">
                  <c:v>362.822</c:v>
                </c:pt>
                <c:pt idx="11">
                  <c:v>260.31229999999999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23-4609-8AC8-60CBFE091D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3221856"/>
        <c:axId val="1263217536"/>
      </c:lineChart>
      <c:catAx>
        <c:axId val="1536568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6572992"/>
        <c:crosses val="autoZero"/>
        <c:auto val="1"/>
        <c:lblAlgn val="ctr"/>
        <c:lblOffset val="100"/>
        <c:noMultiLvlLbl val="0"/>
      </c:catAx>
      <c:valAx>
        <c:axId val="1536572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6568672"/>
        <c:crosses val="autoZero"/>
        <c:crossBetween val="between"/>
      </c:valAx>
      <c:valAx>
        <c:axId val="1263217536"/>
        <c:scaling>
          <c:orientation val="minMax"/>
        </c:scaling>
        <c:delete val="0"/>
        <c:axPos val="r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3221856"/>
        <c:crosses val="max"/>
        <c:crossBetween val="between"/>
      </c:valAx>
      <c:catAx>
        <c:axId val="12632218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632175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5114383426075231"/>
          <c:y val="0.10171328407184853"/>
          <c:w val="0.37091560147003516"/>
          <c:h val="0.115055235987656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Jutik Chemical</a:t>
            </a:r>
            <a:r>
              <a:rPr lang="en-US" b="1" baseline="0"/>
              <a:t> Expenditure vs. Water Production Actuals</a:t>
            </a:r>
            <a:endParaRPr lang="en-US" b="1"/>
          </a:p>
        </c:rich>
      </c:tx>
      <c:layout>
        <c:manualLayout>
          <c:xMode val="edge"/>
          <c:yMode val="edge"/>
          <c:x val="1.6387302328606426E-2"/>
          <c:y val="7.4255243097641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206178146524698"/>
          <c:y val="0.23016440781664835"/>
          <c:w val="0.83856216313151943"/>
          <c:h val="0.629500502478710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Sheet1!$E$2</c:f>
              <c:strCache>
                <c:ptCount val="1"/>
                <c:pt idx="0">
                  <c:v>Chem-Exp (001)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Sheet1!$F$1:$Q$1</c:f>
              <c:strCache>
                <c:ptCount val="12"/>
                <c:pt idx="0">
                  <c:v>Jul-13</c:v>
                </c:pt>
                <c:pt idx="1">
                  <c:v>Aug-13</c:v>
                </c:pt>
                <c:pt idx="2">
                  <c:v>Sep-13</c:v>
                </c:pt>
                <c:pt idx="3">
                  <c:v>Oct-13</c:v>
                </c:pt>
                <c:pt idx="4">
                  <c:v>Nov-13</c:v>
                </c:pt>
                <c:pt idx="5">
                  <c:v>Dec-13</c:v>
                </c:pt>
                <c:pt idx="6">
                  <c:v>Jan-14</c:v>
                </c:pt>
                <c:pt idx="7">
                  <c:v>Feb-14</c:v>
                </c:pt>
                <c:pt idx="8">
                  <c:v>Mar-14</c:v>
                </c:pt>
                <c:pt idx="9">
                  <c:v>Apr-14</c:v>
                </c:pt>
                <c:pt idx="10">
                  <c:v>May-14</c:v>
                </c:pt>
                <c:pt idx="11">
                  <c:v>Jun-14</c:v>
                </c:pt>
              </c:strCache>
            </c:strRef>
          </c:cat>
          <c:val>
            <c:numRef>
              <c:f>Sheet1!$F$6:$Q$6</c:f>
              <c:numCache>
                <c:formatCode>"$"#,##0.00;[Red]\-"$"#,##0.00</c:formatCode>
                <c:ptCount val="12"/>
                <c:pt idx="0">
                  <c:v>1625596.3356633</c:v>
                </c:pt>
                <c:pt idx="1">
                  <c:v>1295067.8472731998</c:v>
                </c:pt>
                <c:pt idx="2">
                  <c:v>1750624.8818057997</c:v>
                </c:pt>
                <c:pt idx="3">
                  <c:v>1472529.3869285996</c:v>
                </c:pt>
                <c:pt idx="4">
                  <c:v>1252200.4923928501</c:v>
                </c:pt>
                <c:pt idx="5">
                  <c:v>1406782.6738875001</c:v>
                </c:pt>
                <c:pt idx="6">
                  <c:v>1877449.5046125001</c:v>
                </c:pt>
                <c:pt idx="7">
                  <c:v>1912219.1750437501</c:v>
                </c:pt>
                <c:pt idx="8">
                  <c:v>2266625.1980531253</c:v>
                </c:pt>
                <c:pt idx="9">
                  <c:v>2234200.5744250002</c:v>
                </c:pt>
                <c:pt idx="10">
                  <c:v>2593715.6428375002</c:v>
                </c:pt>
                <c:pt idx="11">
                  <c:v>2274807.7859325004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6C-4646-BB44-4A48AB230D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36568672"/>
        <c:axId val="1536572992"/>
      </c:barChart>
      <c:lineChart>
        <c:grouping val="standard"/>
        <c:varyColors val="0"/>
        <c:ser>
          <c:idx val="1"/>
          <c:order val="1"/>
          <c:tx>
            <c:v>Water Production Actuals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Sheet1!$F$1:$Q$1</c:f>
              <c:strCache>
                <c:ptCount val="12"/>
                <c:pt idx="0">
                  <c:v>Jul-13</c:v>
                </c:pt>
                <c:pt idx="1">
                  <c:v>Aug-13</c:v>
                </c:pt>
                <c:pt idx="2">
                  <c:v>Sep-13</c:v>
                </c:pt>
                <c:pt idx="3">
                  <c:v>Oct-13</c:v>
                </c:pt>
                <c:pt idx="4">
                  <c:v>Nov-13</c:v>
                </c:pt>
                <c:pt idx="5">
                  <c:v>Dec-13</c:v>
                </c:pt>
                <c:pt idx="6">
                  <c:v>Jan-14</c:v>
                </c:pt>
                <c:pt idx="7">
                  <c:v>Feb-14</c:v>
                </c:pt>
                <c:pt idx="8">
                  <c:v>Mar-14</c:v>
                </c:pt>
                <c:pt idx="9">
                  <c:v>Apr-14</c:v>
                </c:pt>
                <c:pt idx="10">
                  <c:v>May-14</c:v>
                </c:pt>
                <c:pt idx="11">
                  <c:v>Jun-14</c:v>
                </c:pt>
              </c:strCache>
            </c:strRef>
          </c:cat>
          <c:val>
            <c:numRef>
              <c:f>Sheet1!$F$7:$Q$7</c:f>
              <c:numCache>
                <c:formatCode>0.00</c:formatCode>
                <c:ptCount val="12"/>
                <c:pt idx="0">
                  <c:v>250.24199099999998</c:v>
                </c:pt>
                <c:pt idx="1">
                  <c:v>206.740703</c:v>
                </c:pt>
                <c:pt idx="2">
                  <c:v>201.23546099999996</c:v>
                </c:pt>
                <c:pt idx="3">
                  <c:v>174.36956599999999</c:v>
                </c:pt>
                <c:pt idx="4">
                  <c:v>204.09105</c:v>
                </c:pt>
                <c:pt idx="5">
                  <c:v>146.35666599999999</c:v>
                </c:pt>
                <c:pt idx="6">
                  <c:v>204.20249700000002</c:v>
                </c:pt>
                <c:pt idx="7">
                  <c:v>217.43019900000002</c:v>
                </c:pt>
                <c:pt idx="8">
                  <c:v>230.98220000000001</c:v>
                </c:pt>
                <c:pt idx="9">
                  <c:v>236.441136</c:v>
                </c:pt>
                <c:pt idx="10">
                  <c:v>241.40736899999999</c:v>
                </c:pt>
                <c:pt idx="11">
                  <c:v>220.380334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6C-4646-BB44-4A48AB230D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3221856"/>
        <c:axId val="1263217536"/>
      </c:lineChart>
      <c:catAx>
        <c:axId val="1536568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6572992"/>
        <c:crosses val="autoZero"/>
        <c:auto val="1"/>
        <c:lblAlgn val="ctr"/>
        <c:lblOffset val="100"/>
        <c:noMultiLvlLbl val="0"/>
      </c:catAx>
      <c:valAx>
        <c:axId val="1536572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6568672"/>
        <c:crosses val="autoZero"/>
        <c:crossBetween val="between"/>
      </c:valAx>
      <c:valAx>
        <c:axId val="1263217536"/>
        <c:scaling>
          <c:orientation val="minMax"/>
        </c:scaling>
        <c:delete val="0"/>
        <c:axPos val="r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3221856"/>
        <c:crosses val="max"/>
        <c:crossBetween val="between"/>
      </c:valAx>
      <c:catAx>
        <c:axId val="12632218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632175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5547101446436253"/>
          <c:y val="9.3569127144960726E-2"/>
          <c:w val="0.36773766435465377"/>
          <c:h val="0.10183250139884643"/>
        </c:manualLayout>
      </c:layout>
      <c:overlay val="0"/>
      <c:spPr>
        <a:noFill/>
        <a:ln>
          <a:solidFill>
            <a:schemeClr val="accent1">
              <a:alpha val="95000"/>
            </a:scheme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Total EBIT per Unit </a:t>
            </a:r>
            <a:r>
              <a:rPr lang="en-US" dirty="0"/>
              <a:t>[Jul-13 to Jun-14]</a:t>
            </a:r>
          </a:p>
        </c:rich>
      </c:tx>
      <c:layout>
        <c:manualLayout>
          <c:xMode val="edge"/>
          <c:yMode val="edge"/>
          <c:x val="0.15161782224279435"/>
          <c:y val="8.74890136417416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45788446040089"/>
          <c:y val="3.6636311499925654E-2"/>
          <c:w val="0.86900914702198995"/>
          <c:h val="0.8098572103519479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bg2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C69-4E55-BC5D-579D579AA5A5}"/>
              </c:ext>
            </c:extLst>
          </c:dPt>
          <c:dLbls>
            <c:numFmt formatCode="&quot;$&quot;0.0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'[Southern_Water_Corp_Financial_Case_Study (Eve Coker).xlsx]Profitability EBIT Analysis'!$A$24:$A$26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'[Southern_Water_Corp_Financial_Case_Study (Eve Coker).xlsx]Profitability EBIT Analysis'!$Q$24:$Q$26</c:f>
              <c:numCache>
                <c:formatCode>"$"#,##0.00;[Red]\-"$"#,##0.00</c:formatCode>
                <c:ptCount val="3"/>
                <c:pt idx="0">
                  <c:v>19721133.205825485</c:v>
                </c:pt>
                <c:pt idx="1">
                  <c:v>22936250.12903415</c:v>
                </c:pt>
                <c:pt idx="2">
                  <c:v>72941736.097194374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69-4E55-BC5D-579D579AA5A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01811055"/>
        <c:axId val="1901811535"/>
      </c:barChart>
      <c:catAx>
        <c:axId val="1901811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1811535"/>
        <c:crosses val="autoZero"/>
        <c:auto val="1"/>
        <c:lblAlgn val="ctr"/>
        <c:lblOffset val="100"/>
        <c:noMultiLvlLbl val="0"/>
      </c:catAx>
      <c:valAx>
        <c:axId val="1901811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1811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EBIT Trends per</a:t>
            </a:r>
            <a:r>
              <a:rPr lang="en-US" b="1" baseline="0"/>
              <a:t> Unit, Monthly </a:t>
            </a:r>
            <a:r>
              <a:rPr lang="en-US"/>
              <a:t>[Jul-13 to Jun-14]</a:t>
            </a:r>
          </a:p>
        </c:rich>
      </c:tx>
      <c:layout>
        <c:manualLayout>
          <c:xMode val="edge"/>
          <c:yMode val="edge"/>
          <c:x val="1.2300464951355998E-2"/>
          <c:y val="4.46194991805795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'[Southern_Water_Corp_Financial_Case_Study (Eve Coker).xlsx]Profitability EBIT Analysis'!$A$24</c:f>
              <c:strCache>
                <c:ptCount val="1"/>
                <c:pt idx="0">
                  <c:v>Kootha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'[Southern_Water_Corp_Financial_Case_Study (Eve Coker).xlsx]Profitability EBIT Analysis'!$E$14:$P$14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'[Southern_Water_Corp_Financial_Case_Study (Eve Coker).xlsx]Profitability EBIT Analysis'!$E$24:$P$24</c:f>
              <c:numCache>
                <c:formatCode>"$"#,##0.00;[Red]\-"$"#,##0.00</c:formatCode>
                <c:ptCount val="12"/>
                <c:pt idx="0">
                  <c:v>2456292.3275362095</c:v>
                </c:pt>
                <c:pt idx="1">
                  <c:v>918310.88787430618</c:v>
                </c:pt>
                <c:pt idx="2">
                  <c:v>1519674.7670411356</c:v>
                </c:pt>
                <c:pt idx="3">
                  <c:v>1671126.6978958244</c:v>
                </c:pt>
                <c:pt idx="4">
                  <c:v>1867603.7439484252</c:v>
                </c:pt>
                <c:pt idx="5">
                  <c:v>1873668.8420387572</c:v>
                </c:pt>
                <c:pt idx="6">
                  <c:v>2572779.3705296321</c:v>
                </c:pt>
                <c:pt idx="7">
                  <c:v>2504531.9499788238</c:v>
                </c:pt>
                <c:pt idx="8">
                  <c:v>2888063.9198026378</c:v>
                </c:pt>
                <c:pt idx="9">
                  <c:v>912936.10019635595</c:v>
                </c:pt>
                <c:pt idx="10">
                  <c:v>702117.95209483802</c:v>
                </c:pt>
                <c:pt idx="11">
                  <c:v>-165973.35311146174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BF-45F0-BFB2-5302FD23AE06}"/>
            </c:ext>
          </c:extLst>
        </c:ser>
        <c:ser>
          <c:idx val="1"/>
          <c:order val="1"/>
          <c:tx>
            <c:strRef>
              <c:f>'[Southern_Water_Corp_Financial_Case_Study (Eve Coker).xlsx]Profitability EBIT Analysis'!$A$25</c:f>
              <c:strCache>
                <c:ptCount val="1"/>
                <c:pt idx="0">
                  <c:v>Surjek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'[Southern_Water_Corp_Financial_Case_Study (Eve Coker).xlsx]Profitability EBIT Analysis'!$E$14:$P$14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'[Southern_Water_Corp_Financial_Case_Study (Eve Coker).xlsx]Profitability EBIT Analysis'!$E$25:$P$25</c:f>
              <c:numCache>
                <c:formatCode>"$"#,##0.00;[Red]\-"$"#,##0.00</c:formatCode>
                <c:ptCount val="12"/>
                <c:pt idx="0">
                  <c:v>5988499.8026137892</c:v>
                </c:pt>
                <c:pt idx="1">
                  <c:v>943434.10160639696</c:v>
                </c:pt>
                <c:pt idx="2">
                  <c:v>2328952.4387191646</c:v>
                </c:pt>
                <c:pt idx="3">
                  <c:v>-3360291.110331079</c:v>
                </c:pt>
                <c:pt idx="4">
                  <c:v>-6192464.2872408964</c:v>
                </c:pt>
                <c:pt idx="5">
                  <c:v>2604016.9804607946</c:v>
                </c:pt>
                <c:pt idx="6">
                  <c:v>8366591.2969236001</c:v>
                </c:pt>
                <c:pt idx="7">
                  <c:v>2112457.573284395</c:v>
                </c:pt>
                <c:pt idx="8">
                  <c:v>4631100.2007863969</c:v>
                </c:pt>
                <c:pt idx="9">
                  <c:v>2132931.991960397</c:v>
                </c:pt>
                <c:pt idx="10">
                  <c:v>-4294074.8102160059</c:v>
                </c:pt>
                <c:pt idx="11">
                  <c:v>7675095.9504671991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BF-45F0-BFB2-5302FD23AE06}"/>
            </c:ext>
          </c:extLst>
        </c:ser>
        <c:ser>
          <c:idx val="2"/>
          <c:order val="2"/>
          <c:tx>
            <c:strRef>
              <c:f>'[Southern_Water_Corp_Financial_Case_Study (Eve Coker).xlsx]Profitability EBIT Analysis'!$A$26</c:f>
              <c:strCache>
                <c:ptCount val="1"/>
                <c:pt idx="0">
                  <c:v>Jutik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'[Southern_Water_Corp_Financial_Case_Study (Eve Coker).xlsx]Profitability EBIT Analysis'!$E$14:$P$14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'[Southern_Water_Corp_Financial_Case_Study (Eve Coker).xlsx]Profitability EBIT Analysis'!$E$26:$P$26</c:f>
              <c:numCache>
                <c:formatCode>"$"#,##0.00;[Red]\-"$"#,##0.00</c:formatCode>
                <c:ptCount val="12"/>
                <c:pt idx="0">
                  <c:v>4547848.2127075791</c:v>
                </c:pt>
                <c:pt idx="1">
                  <c:v>6542227.6080423184</c:v>
                </c:pt>
                <c:pt idx="2">
                  <c:v>4438176.8988530822</c:v>
                </c:pt>
                <c:pt idx="3">
                  <c:v>4415960.6020003622</c:v>
                </c:pt>
                <c:pt idx="4">
                  <c:v>5589126.5717249103</c:v>
                </c:pt>
                <c:pt idx="5">
                  <c:v>5264580.3424524991</c:v>
                </c:pt>
                <c:pt idx="6">
                  <c:v>8292411.5891714972</c:v>
                </c:pt>
                <c:pt idx="7">
                  <c:v>8295134.2778322492</c:v>
                </c:pt>
                <c:pt idx="8">
                  <c:v>5460903.0204648729</c:v>
                </c:pt>
                <c:pt idx="9">
                  <c:v>8279084.1609189995</c:v>
                </c:pt>
                <c:pt idx="10">
                  <c:v>6175874.2250345014</c:v>
                </c:pt>
                <c:pt idx="11">
                  <c:v>5640408.5879914984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BF-45F0-BFB2-5302FD23AE06}"/>
            </c:ext>
          </c:extLst>
        </c:ser>
        <c:ser>
          <c:idx val="3"/>
          <c:order val="3"/>
          <c:tx>
            <c:v>Total</c:v>
          </c:tx>
          <c:spPr>
            <a:noFill/>
            <a:ln>
              <a:noFill/>
            </a:ln>
            <a:effectLst/>
          </c:spPr>
          <c:invertIfNegative val="0"/>
          <c:dLbls>
            <c:numFmt formatCode="&quot;$&quot;0.0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'[Southern_Water_Corp_Financial_Case_Study (Eve Coker).xlsx]Profitability EBIT Analysis'!$E$27:$P$27</c:f>
              <c:numCache>
                <c:formatCode>"$"#,##0.00;[Red]\-"$"#,##0.00</c:formatCode>
                <c:ptCount val="12"/>
                <c:pt idx="0">
                  <c:v>12992640.342857577</c:v>
                </c:pt>
                <c:pt idx="1">
                  <c:v>8403972.5975230224</c:v>
                </c:pt>
                <c:pt idx="2">
                  <c:v>8286804.1046133824</c:v>
                </c:pt>
                <c:pt idx="3">
                  <c:v>2726796.1895651077</c:v>
                </c:pt>
                <c:pt idx="4">
                  <c:v>1264266.0284324391</c:v>
                </c:pt>
                <c:pt idx="5">
                  <c:v>9742266.1649520509</c:v>
                </c:pt>
                <c:pt idx="6">
                  <c:v>19231782.256624728</c:v>
                </c:pt>
                <c:pt idx="7">
                  <c:v>12912123.801095467</c:v>
                </c:pt>
                <c:pt idx="8">
                  <c:v>12980067.141053908</c:v>
                </c:pt>
                <c:pt idx="9">
                  <c:v>11324952.253075752</c:v>
                </c:pt>
                <c:pt idx="10">
                  <c:v>2583917.3669133335</c:v>
                </c:pt>
                <c:pt idx="11">
                  <c:v>13149531.185347237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4BF-45F0-BFB2-5302FD23AE0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58467872"/>
        <c:axId val="1158469792"/>
      </c:barChart>
      <c:dateAx>
        <c:axId val="115846787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8469792"/>
        <c:crosses val="autoZero"/>
        <c:auto val="1"/>
        <c:lblOffset val="100"/>
        <c:baseTimeUnit val="months"/>
      </c:dateAx>
      <c:valAx>
        <c:axId val="1158469792"/>
        <c:scaling>
          <c:orientation val="minMax"/>
          <c:max val="20000000"/>
          <c:min val="-7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846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3"/>
        <c:delete val="1"/>
      </c:legendEntry>
      <c:layout>
        <c:manualLayout>
          <c:xMode val="edge"/>
          <c:yMode val="edge"/>
          <c:x val="0.52681116607275291"/>
          <c:y val="5.8691802768300758E-2"/>
          <c:w val="0.17625429655338215"/>
          <c:h val="5.47430716809146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Surjek Revenues (Jul-13 to June-14)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499473840902459"/>
          <c:y val="0.30217901490750299"/>
          <c:w val="0.86853368155141764"/>
          <c:h val="0.56107836866911198"/>
        </c:manualLayout>
      </c:layout>
      <c:lineChart>
        <c:grouping val="standard"/>
        <c:varyColors val="0"/>
        <c:ser>
          <c:idx val="0"/>
          <c:order val="0"/>
          <c:tx>
            <c:strRef>
              <c:f>'[Southern_Water_Corp_Financial_Case_Study (Eve Coker).xlsx]Revenue Analysis'!$C$37</c:f>
              <c:strCache>
                <c:ptCount val="1"/>
                <c:pt idx="0">
                  <c:v>001 Private Water Hedge Sales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'[Southern_Water_Corp_Financial_Case_Study (Eve Coker).xlsx]Revenue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'[Southern_Water_Corp_Financial_Case_Study (Eve Coker).xlsx]Revenue Analysis'!$E$37:$P$37</c:f>
              <c:numCache>
                <c:formatCode>"$"#,##0.00;[Red]\-"$"#,##0.00</c:formatCode>
                <c:ptCount val="12"/>
                <c:pt idx="0">
                  <c:v>7220021.2387499996</c:v>
                </c:pt>
                <c:pt idx="1">
                  <c:v>6085131.0149999997</c:v>
                </c:pt>
                <c:pt idx="2">
                  <c:v>6723291.7162500005</c:v>
                </c:pt>
                <c:pt idx="3">
                  <c:v>6313180.5299999993</c:v>
                </c:pt>
                <c:pt idx="4">
                  <c:v>5763708.6674999995</c:v>
                </c:pt>
                <c:pt idx="5">
                  <c:v>6484566.5099999998</c:v>
                </c:pt>
                <c:pt idx="6">
                  <c:v>9314190.6750000007</c:v>
                </c:pt>
                <c:pt idx="7">
                  <c:v>6750396.1374999993</c:v>
                </c:pt>
                <c:pt idx="8">
                  <c:v>8185283.6587499995</c:v>
                </c:pt>
                <c:pt idx="9">
                  <c:v>6778514.602500001</c:v>
                </c:pt>
                <c:pt idx="10">
                  <c:v>6094707.7050000001</c:v>
                </c:pt>
                <c:pt idx="11">
                  <c:v>6735069.6974999998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B5-4D29-A194-C722CC099039}"/>
            </c:ext>
          </c:extLst>
        </c:ser>
        <c:ser>
          <c:idx val="1"/>
          <c:order val="1"/>
          <c:tx>
            <c:strRef>
              <c:f>'[Southern_Water_Corp_Financial_Case_Study (Eve Coker).xlsx]Revenue Analysis'!$C$38</c:f>
              <c:strCache>
                <c:ptCount val="1"/>
                <c:pt idx="0">
                  <c:v>002 Public Sales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'[Southern_Water_Corp_Financial_Case_Study (Eve Coker).xlsx]Revenue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'[Southern_Water_Corp_Financial_Case_Study (Eve Coker).xlsx]Revenue Analysis'!$E$38:$P$38</c:f>
              <c:numCache>
                <c:formatCode>"$"#,##0.00;[Red]\-"$"#,##0.00</c:formatCode>
                <c:ptCount val="12"/>
                <c:pt idx="0">
                  <c:v>5968550.8906999994</c:v>
                </c:pt>
                <c:pt idx="1">
                  <c:v>5030374.9724000003</c:v>
                </c:pt>
                <c:pt idx="2">
                  <c:v>5557921.1521000005</c:v>
                </c:pt>
                <c:pt idx="3">
                  <c:v>5218895.9047999997</c:v>
                </c:pt>
                <c:pt idx="4">
                  <c:v>4764665.8318000007</c:v>
                </c:pt>
                <c:pt idx="5">
                  <c:v>5360574.9815999996</c:v>
                </c:pt>
                <c:pt idx="6">
                  <c:v>7699730.9580000006</c:v>
                </c:pt>
                <c:pt idx="7">
                  <c:v>6985660.807</c:v>
                </c:pt>
                <c:pt idx="8">
                  <c:v>6766501.1579</c:v>
                </c:pt>
                <c:pt idx="9">
                  <c:v>6603572.0713999998</c:v>
                </c:pt>
                <c:pt idx="10">
                  <c:v>5038291.7028000001</c:v>
                </c:pt>
                <c:pt idx="11">
                  <c:v>5567657.6166000003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B5-4D29-A194-C722CC099039}"/>
            </c:ext>
          </c:extLst>
        </c:ser>
        <c:ser>
          <c:idx val="2"/>
          <c:order val="2"/>
          <c:tx>
            <c:strRef>
              <c:f>'[Southern_Water_Corp_Financial_Case_Study (Eve Coker).xlsx]Revenue Analysis'!$C$39</c:f>
              <c:strCache>
                <c:ptCount val="1"/>
                <c:pt idx="0">
                  <c:v>003 Residential Sales</c:v>
                </c:pt>
              </c:strCache>
            </c:strRef>
          </c:tx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'[Southern_Water_Corp_Financial_Case_Study (Eve Coker).xlsx]Revenue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'[Southern_Water_Corp_Financial_Case_Study (Eve Coker).xlsx]Revenue Analysis'!$E$39:$P$39</c:f>
              <c:numCache>
                <c:formatCode>"$"#,##0.00;[Red]\-"$"#,##0.00</c:formatCode>
                <c:ptCount val="12"/>
                <c:pt idx="0">
                  <c:v>4139478.8435499985</c:v>
                </c:pt>
                <c:pt idx="1">
                  <c:v>3488808.4485999988</c:v>
                </c:pt>
                <c:pt idx="2">
                  <c:v>3854687.2506499989</c:v>
                </c:pt>
                <c:pt idx="3">
                  <c:v>3619556.8371999986</c:v>
                </c:pt>
                <c:pt idx="4">
                  <c:v>3304526.302699999</c:v>
                </c:pt>
                <c:pt idx="5">
                  <c:v>3717818.1323999991</c:v>
                </c:pt>
                <c:pt idx="6">
                  <c:v>5340135.9869999988</c:v>
                </c:pt>
                <c:pt idx="7">
                  <c:v>4844893.7854999984</c:v>
                </c:pt>
                <c:pt idx="8">
                  <c:v>4692895.9643499991</c:v>
                </c:pt>
                <c:pt idx="9">
                  <c:v>4886348.3721000003</c:v>
                </c:pt>
                <c:pt idx="10">
                  <c:v>3494299.084199999</c:v>
                </c:pt>
                <c:pt idx="11">
                  <c:v>3861439.9598999987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DB5-4D29-A194-C722CC0990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24274335"/>
        <c:axId val="1424273375"/>
      </c:lineChart>
      <c:dateAx>
        <c:axId val="1424274335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273375"/>
        <c:crosses val="autoZero"/>
        <c:auto val="1"/>
        <c:lblOffset val="100"/>
        <c:baseTimeUnit val="months"/>
      </c:dateAx>
      <c:valAx>
        <c:axId val="1424273375"/>
        <c:scaling>
          <c:orientation val="minMax"/>
        </c:scaling>
        <c:delete val="0"/>
        <c:axPos val="l"/>
        <c:numFmt formatCode="&quot;$&quot;#,##0.00;[Red]\-&quot;$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2743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Jutik Revenues (Jul-13 to June-14)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982297038938613"/>
          <c:y val="0.30248134500810903"/>
          <c:w val="0.87334953205824983"/>
          <c:h val="0.56063922758249796"/>
        </c:manualLayout>
      </c:layout>
      <c:lineChart>
        <c:grouping val="standard"/>
        <c:varyColors val="0"/>
        <c:ser>
          <c:idx val="0"/>
          <c:order val="0"/>
          <c:tx>
            <c:strRef>
              <c:f>'[Southern_Water_Corp_Financial_Case_Study (Eve Coker).xlsx]Revenue Analysis'!$C$40</c:f>
              <c:strCache>
                <c:ptCount val="1"/>
                <c:pt idx="0">
                  <c:v>001 Private Water Hedge Sales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'[Southern_Water_Corp_Financial_Case_Study (Eve Coker).xlsx]Revenue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'[Southern_Water_Corp_Financial_Case_Study (Eve Coker).xlsx]Revenue Analysis'!$E$40:$P$40</c:f>
              <c:numCache>
                <c:formatCode>"$"#,##0.00;[Red]\-"$"#,##0.00</c:formatCode>
                <c:ptCount val="12"/>
                <c:pt idx="0">
                  <c:v>5298686.1637500003</c:v>
                </c:pt>
                <c:pt idx="1">
                  <c:v>5854268.2837499995</c:v>
                </c:pt>
                <c:pt idx="2">
                  <c:v>5098113.7162500005</c:v>
                </c:pt>
                <c:pt idx="3">
                  <c:v>4506567.6112500001</c:v>
                </c:pt>
                <c:pt idx="4">
                  <c:v>4950718.5187500007</c:v>
                </c:pt>
                <c:pt idx="5">
                  <c:v>4219638.2549999999</c:v>
                </c:pt>
                <c:pt idx="6">
                  <c:v>6454620.584999999</c:v>
                </c:pt>
                <c:pt idx="7">
                  <c:v>6573684.678749999</c:v>
                </c:pt>
                <c:pt idx="8">
                  <c:v>5896579.8487499999</c:v>
                </c:pt>
                <c:pt idx="9">
                  <c:v>6254734.0800000001</c:v>
                </c:pt>
                <c:pt idx="10">
                  <c:v>6161098.0612500003</c:v>
                </c:pt>
                <c:pt idx="11">
                  <c:v>6591800.7712500002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09-404B-80D3-13E821313D23}"/>
            </c:ext>
          </c:extLst>
        </c:ser>
        <c:ser>
          <c:idx val="1"/>
          <c:order val="1"/>
          <c:tx>
            <c:strRef>
              <c:f>'[Southern_Water_Corp_Financial_Case_Study (Eve Coker).xlsx]Revenue Analysis'!$C$42</c:f>
              <c:strCache>
                <c:ptCount val="1"/>
                <c:pt idx="0">
                  <c:v>003 Residential Sales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4"/>
              </a:solidFill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'[Southern_Water_Corp_Financial_Case_Study (Eve Coker).xlsx]Revenue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'[Southern_Water_Corp_Financial_Case_Study (Eve Coker).xlsx]Revenue Analysis'!$E$41:$P$41</c:f>
              <c:numCache>
                <c:formatCode>"$"#,##0.00;[Red]\-"$"#,##0.00</c:formatCode>
                <c:ptCount val="12"/>
                <c:pt idx="0">
                  <c:v>4380247.2286999999</c:v>
                </c:pt>
                <c:pt idx="1">
                  <c:v>3839528.4479</c:v>
                </c:pt>
                <c:pt idx="2">
                  <c:v>5214440.6721000001</c:v>
                </c:pt>
                <c:pt idx="3">
                  <c:v>4725429.2253</c:v>
                </c:pt>
                <c:pt idx="4">
                  <c:v>4092593.9755000006</c:v>
                </c:pt>
                <c:pt idx="5">
                  <c:v>4488234.2907999996</c:v>
                </c:pt>
                <c:pt idx="6">
                  <c:v>5335819.6836000001</c:v>
                </c:pt>
                <c:pt idx="7">
                  <c:v>5434246.0011</c:v>
                </c:pt>
                <c:pt idx="8">
                  <c:v>4874506.0082999999</c:v>
                </c:pt>
                <c:pt idx="9">
                  <c:v>5170580.1728000008</c:v>
                </c:pt>
                <c:pt idx="10">
                  <c:v>5093174.3973000003</c:v>
                </c:pt>
                <c:pt idx="11">
                  <c:v>5449221.9709000001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09-404B-80D3-13E821313D23}"/>
            </c:ext>
          </c:extLst>
        </c:ser>
        <c:ser>
          <c:idx val="2"/>
          <c:order val="2"/>
          <c:spPr>
            <a:ln w="22225" cap="rnd">
              <a:solidFill>
                <a:schemeClr val="accent6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cat>
            <c:numRef>
              <c:f>'[Southern_Water_Corp_Financial_Case_Study (Eve Coker).xlsx]Revenue Analysis'!$E$32:$P$32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'[Southern_Water_Corp_Financial_Case_Study (Eve Coker).xlsx]Revenue Analysis'!$E$42:$P$42</c:f>
              <c:numCache>
                <c:formatCode>"$"#,##0.00;[Red]\-"$"#,##0.00</c:formatCode>
                <c:ptCount val="12"/>
                <c:pt idx="0">
                  <c:v>3037913.400549999</c:v>
                </c:pt>
                <c:pt idx="1">
                  <c:v>3356447.1493499991</c:v>
                </c:pt>
                <c:pt idx="2">
                  <c:v>2922918.5306499992</c:v>
                </c:pt>
                <c:pt idx="3">
                  <c:v>2583765.4304499994</c:v>
                </c:pt>
                <c:pt idx="4">
                  <c:v>2838411.9507499994</c:v>
                </c:pt>
                <c:pt idx="5">
                  <c:v>2419259.2661999995</c:v>
                </c:pt>
                <c:pt idx="6">
                  <c:v>3700649.1353999986</c:v>
                </c:pt>
                <c:pt idx="7">
                  <c:v>3768912.5491499985</c:v>
                </c:pt>
                <c:pt idx="8">
                  <c:v>3380705.7799499989</c:v>
                </c:pt>
                <c:pt idx="9">
                  <c:v>3586047.5391999991</c:v>
                </c:pt>
                <c:pt idx="10">
                  <c:v>3032362.88845</c:v>
                </c:pt>
                <c:pt idx="11">
                  <c:v>3079299.10885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D09-404B-80D3-13E821313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8503615"/>
        <c:axId val="248500735"/>
      </c:lineChart>
      <c:dateAx>
        <c:axId val="248503615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500735"/>
        <c:crosses val="autoZero"/>
        <c:auto val="1"/>
        <c:lblOffset val="100"/>
        <c:baseTimeUnit val="months"/>
      </c:dateAx>
      <c:valAx>
        <c:axId val="248500735"/>
        <c:scaling>
          <c:orientation val="minMax"/>
        </c:scaling>
        <c:delete val="0"/>
        <c:axPos val="l"/>
        <c:numFmt formatCode="&quot;$&quot;#,##0.00;[Red]\-&quot;$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503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Aggregate Costs per Unit [Jul</a:t>
            </a:r>
            <a:r>
              <a:rPr lang="en-US" baseline="0"/>
              <a:t>-13 to Jun-14]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&quot;$&quot;0.0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'[Southern_Water_Corp_Financial_Case_Study (Eve Coker).xlsx]Expenses Analysis'!$A$15,'[Southern_Water_Corp_Financial_Case_Study (Eve Coker).xlsx]Expenses Analysis'!$A$25,'[Southern_Water_Corp_Financial_Case_Study (Eve Coker).xlsx]Expenses Analysis'!$A$35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'[Southern_Water_Corp_Financial_Case_Study (Eve Coker).xlsx]Expenses Analysis'!$R$23,'[Southern_Water_Corp_Financial_Case_Study (Eve Coker).xlsx]Expenses Analysis'!$R$33,'[Southern_Water_Corp_Financial_Case_Study (Eve Coker).xlsx]Expenses Analysis'!$R$43</c:f>
              <c:numCache>
                <c:formatCode>"$"#,##0.00;[Red]\-"$"#,##0.00</c:formatCode>
                <c:ptCount val="3"/>
                <c:pt idx="0">
                  <c:v>51223824.092327476</c:v>
                </c:pt>
                <c:pt idx="1">
                  <c:v>179319099.03996587</c:v>
                </c:pt>
                <c:pt idx="2">
                  <c:v>90723489.279805601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B2-433A-9924-FD96730E3D4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275376"/>
        <c:axId val="16272496"/>
      </c:barChart>
      <c:catAx>
        <c:axId val="16275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72496"/>
        <c:crosses val="autoZero"/>
        <c:auto val="1"/>
        <c:lblAlgn val="ctr"/>
        <c:lblOffset val="100"/>
        <c:noMultiLvlLbl val="0"/>
      </c:catAx>
      <c:valAx>
        <c:axId val="1627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75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Aggregate Cost</a:t>
            </a:r>
            <a:r>
              <a:rPr lang="en-US" baseline="0" dirty="0"/>
              <a:t> For All Units Shown by Cost Center [Jul-13 to Jun-14]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"/>
          <c:order val="0"/>
          <c:tx>
            <c:strRef>
              <c:f>'[Southern_Water_Corp_Financial_Case_Study (Eve Coker).xlsx]Expenses Analysis'!$A$15</c:f>
              <c:strCache>
                <c:ptCount val="1"/>
                <c:pt idx="0">
                  <c:v>Kootha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'[Southern_Water_Corp_Financial_Case_Study (Eve Coker).xlsx]Expenses Analysis'!$D$15:$D$22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</c:strRef>
          </c:cat>
          <c:val>
            <c:numRef>
              <c:f>'[Southern_Water_Corp_Financial_Case_Study (Eve Coker).xlsx]Expenses Analysis'!$R$15:$R$22</c:f>
              <c:numCache>
                <c:formatCode>"$"#,##0.00;[Red]\-"$"#,##0.00</c:formatCode>
                <c:ptCount val="8"/>
                <c:pt idx="0">
                  <c:v>10125517.983652497</c:v>
                </c:pt>
                <c:pt idx="1">
                  <c:v>4720521.2044999981</c:v>
                </c:pt>
                <c:pt idx="2">
                  <c:v>7080781.8067499967</c:v>
                </c:pt>
                <c:pt idx="3">
                  <c:v>4863981.2092249971</c:v>
                </c:pt>
                <c:pt idx="4">
                  <c:v>3054127.7360249986</c:v>
                </c:pt>
                <c:pt idx="5">
                  <c:v>3450033.1832874976</c:v>
                </c:pt>
                <c:pt idx="6">
                  <c:v>2375432.6835749988</c:v>
                </c:pt>
                <c:pt idx="7">
                  <c:v>15553428.285312492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21-4E99-9695-C670DA16A025}"/>
            </c:ext>
          </c:extLst>
        </c:ser>
        <c:ser>
          <c:idx val="2"/>
          <c:order val="1"/>
          <c:tx>
            <c:strRef>
              <c:f>'[Southern_Water_Corp_Financial_Case_Study (Eve Coker).xlsx]Expenses Analysis'!$A$25</c:f>
              <c:strCache>
                <c:ptCount val="1"/>
                <c:pt idx="0">
                  <c:v>Surjek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'[Southern_Water_Corp_Financial_Case_Study (Eve Coker).xlsx]Expenses Analysis'!$D$15:$D$22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</c:strRef>
          </c:cat>
          <c:val>
            <c:numRef>
              <c:f>'[Southern_Water_Corp_Financial_Case_Study (Eve Coker).xlsx]Expenses Analysis'!$R$25:$R$32</c:f>
              <c:numCache>
                <c:formatCode>"$"#,##0.00;[Red]\-"$"#,##0.00</c:formatCode>
                <c:ptCount val="8"/>
                <c:pt idx="0">
                  <c:v>46326012.775156811</c:v>
                </c:pt>
                <c:pt idx="1">
                  <c:v>23163006.387578405</c:v>
                </c:pt>
                <c:pt idx="2">
                  <c:v>19302505.322982002</c:v>
                </c:pt>
                <c:pt idx="3">
                  <c:v>18221565.024895009</c:v>
                </c:pt>
                <c:pt idx="4">
                  <c:v>11461092.4195712</c:v>
                </c:pt>
                <c:pt idx="5">
                  <c:v>12135274.3266048</c:v>
                </c:pt>
                <c:pt idx="6">
                  <c:v>6573273.5935776001</c:v>
                </c:pt>
                <c:pt idx="7">
                  <c:v>42136369.189600006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21-4E99-9695-C670DA16A025}"/>
            </c:ext>
          </c:extLst>
        </c:ser>
        <c:ser>
          <c:idx val="3"/>
          <c:order val="2"/>
          <c:tx>
            <c:strRef>
              <c:f>'[Southern_Water_Corp_Financial_Case_Study (Eve Coker).xlsx]Expenses Analysis'!$A$35</c:f>
              <c:strCache>
                <c:ptCount val="1"/>
                <c:pt idx="0">
                  <c:v>Jutik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'[Southern_Water_Corp_Financial_Case_Study (Eve Coker).xlsx]Expenses Analysis'!$D$15:$D$22</c:f>
              <c:strCache>
                <c:ptCount val="8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</c:strCache>
            </c:strRef>
          </c:cat>
          <c:val>
            <c:numRef>
              <c:f>'[Southern_Water_Corp_Financial_Case_Study (Eve Coker).xlsx]Expenses Analysis'!$R$35:$R$42</c:f>
              <c:numCache>
                <c:formatCode>"$"#,##0.00;[Red]\-"$"#,##0.00</c:formatCode>
                <c:ptCount val="8"/>
                <c:pt idx="0">
                  <c:v>21961819.498855624</c:v>
                </c:pt>
                <c:pt idx="1">
                  <c:v>10834063.805491872</c:v>
                </c:pt>
                <c:pt idx="2">
                  <c:v>10031540.560640626</c:v>
                </c:pt>
                <c:pt idx="3">
                  <c:v>8667251.0443934985</c:v>
                </c:pt>
                <c:pt idx="4">
                  <c:v>2219902.8413250004</c:v>
                </c:pt>
                <c:pt idx="5">
                  <c:v>5505359.0464859996</c:v>
                </c:pt>
                <c:pt idx="6">
                  <c:v>1864718.386713</c:v>
                </c:pt>
                <c:pt idx="7">
                  <c:v>29638834.095899999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21-4E99-9695-C670DA16A02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78611280"/>
        <c:axId val="478614160"/>
      </c:barChart>
      <c:catAx>
        <c:axId val="478611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614160"/>
        <c:crosses val="autoZero"/>
        <c:auto val="1"/>
        <c:lblAlgn val="ctr"/>
        <c:lblOffset val="100"/>
        <c:noMultiLvlLbl val="0"/>
      </c:catAx>
      <c:valAx>
        <c:axId val="478614160"/>
        <c:scaling>
          <c:orientation val="minMax"/>
          <c:max val="9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611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Kootha</a:t>
            </a:r>
            <a:r>
              <a:rPr lang="en-US"/>
              <a:t>: Aggregated</a:t>
            </a:r>
            <a:r>
              <a:rPr lang="en-US" baseline="0"/>
              <a:t> Cost Centre Costs [2013-2014]</a:t>
            </a:r>
            <a:endParaRPr lang="en-US"/>
          </a:p>
        </c:rich>
      </c:tx>
      <c:layout>
        <c:manualLayout>
          <c:xMode val="edge"/>
          <c:yMode val="edge"/>
          <c:x val="0.25351492103779716"/>
          <c:y val="9.61347507309179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123576493467589"/>
          <c:y val="8.3983211372665317E-2"/>
          <c:w val="0.85901291743351071"/>
          <c:h val="0.68626274932028863"/>
        </c:manualLayout>
      </c:layout>
      <c:barChart>
        <c:barDir val="col"/>
        <c:grouping val="clustered"/>
        <c:varyColors val="0"/>
        <c:ser>
          <c:idx val="13"/>
          <c:order val="1"/>
          <c:spPr>
            <a:solidFill>
              <a:schemeClr val="accent3">
                <a:tint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2C4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349-4A52-B3AD-8C67D96B579E}"/>
              </c:ext>
            </c:extLst>
          </c:dPt>
          <c:dPt>
            <c:idx val="7"/>
            <c:invertIfNegative val="0"/>
            <c:bubble3D val="0"/>
            <c:spPr>
              <a:solidFill>
                <a:srgbClr val="002C4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349-4A52-B3AD-8C67D96B579E}"/>
              </c:ext>
            </c:extLst>
          </c:dPt>
          <c:dLbls>
            <c:numFmt formatCode="0.0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'[Southern_Water_Corp_Financial_Case_Study (Eve Coker).xlsx]Expenses Analysis'!$D$48:$D$56</c:f>
              <c:strCache>
                <c:ptCount val="9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  <c:pt idx="8">
                  <c:v>Total</c:v>
                </c:pt>
              </c:strCache>
              <c:extLst/>
            </c:strRef>
          </c:cat>
          <c:val>
            <c:numRef>
              <c:f>'[Southern_Water_Corp_Financial_Case_Study (Eve Coker).xlsx]Expenses Analysis'!$S$48:$S$55</c:f>
              <c:numCache>
                <c:formatCode>_("$"* #,##0.00_);_("$"* \(#,##0.00\);_("$"* "-"??_);_(@_)</c:formatCode>
                <c:ptCount val="8"/>
                <c:pt idx="0">
                  <c:v>10125517.983652497</c:v>
                </c:pt>
                <c:pt idx="1">
                  <c:v>4720521.2044999981</c:v>
                </c:pt>
                <c:pt idx="2">
                  <c:v>7080781.8067499967</c:v>
                </c:pt>
                <c:pt idx="3">
                  <c:v>4863981.2092249971</c:v>
                </c:pt>
                <c:pt idx="4">
                  <c:v>3054127.7360249986</c:v>
                </c:pt>
                <c:pt idx="5">
                  <c:v>3450033.1832874976</c:v>
                </c:pt>
                <c:pt idx="6">
                  <c:v>2375432.6835749988</c:v>
                </c:pt>
                <c:pt idx="7">
                  <c:v>15553428.285312492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4349-4A52-B3AD-8C67D96B579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14091776"/>
        <c:axId val="91117267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'[Southern_Water_Corp_Financial_Case_Study (Eve Coker).xlsx]Expenses Analysis'!$E$46:$E$47</c15:sqref>
                        </c15:formulaRef>
                      </c:ext>
                    </c:extLst>
                    <c:strCache>
                      <c:ptCount val="2"/>
                      <c:pt idx="0">
                        <c:v>Accounting Code Centre Element</c:v>
                      </c:pt>
                    </c:strCache>
                  </c:strRef>
                </c:tx>
                <c:spPr>
                  <a:solidFill>
                    <a:schemeClr val="accent3">
                      <a:shade val="39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'[Southern_Water_Corp_Financial_Case_Study (Eve Coker).xlsx]Expenses Analysis'!$D$48:$D$56</c15:sqref>
                        </c15:formulaRef>
                      </c:ext>
                    </c:extLst>
                    <c:strCache>
                      <c:ptCount val="8"/>
                      <c:pt idx="0">
                        <c:v>Chem-Exp (001)</c:v>
                      </c:pt>
                      <c:pt idx="1">
                        <c:v>Utility-Exp (002) - Heating</c:v>
                      </c:pt>
                      <c:pt idx="2">
                        <c:v>Utility-Exp (002) - Electricity</c:v>
                      </c:pt>
                      <c:pt idx="3">
                        <c:v>Plant Maintenance (001)</c:v>
                      </c:pt>
                      <c:pt idx="4">
                        <c:v>Plant Outages (002)</c:v>
                      </c:pt>
                      <c:pt idx="5">
                        <c:v>Plant Op. Costs (003)</c:v>
                      </c:pt>
                      <c:pt idx="6">
                        <c:v>Plant Admin Costs (004)</c:v>
                      </c:pt>
                      <c:pt idx="7">
                        <c:v>Labour-Costs (001)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'[Southern_Water_Corp_Financial_Case_Study (Eve Coker).xlsx]Expenses Analysis'!$E$48:$E$56</c15:sqref>
                        </c15:formulaRef>
                      </c:ext>
                    </c:extLst>
                    <c:numCache>
                      <c:formatCode>General</c:formatCode>
                      <c:ptCount val="8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349-4A52-B3AD-8C67D96B579E}"/>
                  </c:ext>
                </c:extLst>
              </c15:ser>
            </c15:filteredBarSeries>
          </c:ext>
        </c:extLst>
      </c:barChart>
      <c:catAx>
        <c:axId val="914091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1172672"/>
        <c:crosses val="autoZero"/>
        <c:auto val="1"/>
        <c:lblAlgn val="ctr"/>
        <c:lblOffset val="100"/>
        <c:noMultiLvlLbl val="0"/>
      </c:catAx>
      <c:valAx>
        <c:axId val="911172672"/>
        <c:scaling>
          <c:orientation val="minMax"/>
          <c:max val="16000000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alpha val="30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091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/>
              <a:t>Surjek</a:t>
            </a:r>
            <a:r>
              <a:rPr lang="en-US" dirty="0"/>
              <a:t>: Aggregated</a:t>
            </a:r>
            <a:r>
              <a:rPr lang="en-US" baseline="0" dirty="0"/>
              <a:t> Cost Centre Costs [2013-2014]</a:t>
            </a:r>
            <a:endParaRPr lang="en-US" dirty="0"/>
          </a:p>
        </c:rich>
      </c:tx>
      <c:layout>
        <c:manualLayout>
          <c:xMode val="edge"/>
          <c:yMode val="edge"/>
          <c:x val="0.2693194118235443"/>
          <c:y val="5.44199614132478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902235491715027"/>
          <c:y val="5.510021093091344E-2"/>
          <c:w val="0.86497130029151714"/>
          <c:h val="0.65463571299255152"/>
        </c:manualLayout>
      </c:layout>
      <c:barChart>
        <c:barDir val="col"/>
        <c:grouping val="clustered"/>
        <c:varyColors val="0"/>
        <c:ser>
          <c:idx val="13"/>
          <c:order val="1"/>
          <c:spPr>
            <a:solidFill>
              <a:schemeClr val="accent3">
                <a:tint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2C4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F8A-4B72-8736-6F5A886C048E}"/>
              </c:ext>
            </c:extLst>
          </c:dPt>
          <c:dPt>
            <c:idx val="7"/>
            <c:invertIfNegative val="0"/>
            <c:bubble3D val="0"/>
            <c:spPr>
              <a:solidFill>
                <a:srgbClr val="002C4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F8A-4B72-8736-6F5A886C048E}"/>
              </c:ext>
            </c:extLst>
          </c:dPt>
          <c:dLbls>
            <c:numFmt formatCode="0.0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'[Southern_Water_Corp_Financial_Case_Study (Eve Coker).xlsx]Expenses Analysis'!$D$48:$D$56</c:f>
              <c:strCache>
                <c:ptCount val="9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  <c:pt idx="8">
                  <c:v>Total</c:v>
                </c:pt>
              </c:strCache>
              <c:extLst/>
            </c:strRef>
          </c:cat>
          <c:val>
            <c:numRef>
              <c:f>'[Southern_Water_Corp_Financial_Case_Study (Eve Coker).xlsx]Expenses Analysis'!$T$48:$T$55</c:f>
              <c:numCache>
                <c:formatCode>_("$"* #,##0.00_);_("$"* \(#,##0.00\);_("$"* "-"??_);_(@_)</c:formatCode>
                <c:ptCount val="8"/>
                <c:pt idx="0">
                  <c:v>46326012.775156811</c:v>
                </c:pt>
                <c:pt idx="1">
                  <c:v>23163006.387578405</c:v>
                </c:pt>
                <c:pt idx="2">
                  <c:v>19302505.322982002</c:v>
                </c:pt>
                <c:pt idx="3">
                  <c:v>18221565.024895009</c:v>
                </c:pt>
                <c:pt idx="4">
                  <c:v>11461092.4195712</c:v>
                </c:pt>
                <c:pt idx="5">
                  <c:v>12135274.3266048</c:v>
                </c:pt>
                <c:pt idx="6">
                  <c:v>6573273.5935776001</c:v>
                </c:pt>
                <c:pt idx="7">
                  <c:v>42136369.189600006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6F8A-4B72-8736-6F5A886C04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14091776"/>
        <c:axId val="91117267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'[Southern_Water_Corp_Financial_Case_Study (Eve Coker).xlsx]Expenses Analysis'!$E$46:$E$47</c15:sqref>
                        </c15:formulaRef>
                      </c:ext>
                    </c:extLst>
                    <c:strCache>
                      <c:ptCount val="2"/>
                      <c:pt idx="0">
                        <c:v>Accounting Code Centre Element</c:v>
                      </c:pt>
                    </c:strCache>
                  </c:strRef>
                </c:tx>
                <c:spPr>
                  <a:solidFill>
                    <a:schemeClr val="accent3">
                      <a:shade val="39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'[Southern_Water_Corp_Financial_Case_Study (Eve Coker).xlsx]Expenses Analysis'!$D$48:$D$56</c15:sqref>
                        </c15:formulaRef>
                      </c:ext>
                    </c:extLst>
                    <c:strCache>
                      <c:ptCount val="8"/>
                      <c:pt idx="0">
                        <c:v>Chem-Exp (001)</c:v>
                      </c:pt>
                      <c:pt idx="1">
                        <c:v>Utility-Exp (002) - Heating</c:v>
                      </c:pt>
                      <c:pt idx="2">
                        <c:v>Utility-Exp (002) - Electricity</c:v>
                      </c:pt>
                      <c:pt idx="3">
                        <c:v>Plant Maintenance (001)</c:v>
                      </c:pt>
                      <c:pt idx="4">
                        <c:v>Plant Outages (002)</c:v>
                      </c:pt>
                      <c:pt idx="5">
                        <c:v>Plant Op. Costs (003)</c:v>
                      </c:pt>
                      <c:pt idx="6">
                        <c:v>Plant Admin Costs (004)</c:v>
                      </c:pt>
                      <c:pt idx="7">
                        <c:v>Labour-Costs (001)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'[Southern_Water_Corp_Financial_Case_Study (Eve Coker).xlsx]Expenses Analysis'!$E$48:$E$56</c15:sqref>
                        </c15:formulaRef>
                      </c:ext>
                    </c:extLst>
                    <c:numCache>
                      <c:formatCode>General</c:formatCode>
                      <c:ptCount val="8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6F8A-4B72-8736-6F5A886C048E}"/>
                  </c:ext>
                </c:extLst>
              </c15:ser>
            </c15:filteredBarSeries>
          </c:ext>
        </c:extLst>
      </c:barChart>
      <c:catAx>
        <c:axId val="914091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1172672"/>
        <c:crosses val="autoZero"/>
        <c:auto val="1"/>
        <c:lblAlgn val="ctr"/>
        <c:lblOffset val="100"/>
        <c:noMultiLvlLbl val="0"/>
      </c:catAx>
      <c:valAx>
        <c:axId val="911172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alpha val="30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091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Jutik</a:t>
            </a:r>
            <a:r>
              <a:rPr lang="en-US"/>
              <a:t>: Aggregated</a:t>
            </a:r>
            <a:r>
              <a:rPr lang="en-US" baseline="0"/>
              <a:t> Cost Centre Costs [2013-2014]</a:t>
            </a:r>
            <a:endParaRPr lang="en-US"/>
          </a:p>
        </c:rich>
      </c:tx>
      <c:layout>
        <c:manualLayout>
          <c:xMode val="edge"/>
          <c:yMode val="edge"/>
          <c:x val="0.27145344500680918"/>
          <c:y val="9.949181811994738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796964501971002"/>
          <c:y val="5.0367732923223364E-2"/>
          <c:w val="0.86616558054853732"/>
          <c:h val="0.74862696884368662"/>
        </c:manualLayout>
      </c:layout>
      <c:barChart>
        <c:barDir val="col"/>
        <c:grouping val="clustered"/>
        <c:varyColors val="0"/>
        <c:ser>
          <c:idx val="13"/>
          <c:order val="1"/>
          <c:spPr>
            <a:solidFill>
              <a:schemeClr val="accent3">
                <a:tint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2C4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A4-47A0-84FF-4A69742C6F41}"/>
              </c:ext>
            </c:extLst>
          </c:dPt>
          <c:dPt>
            <c:idx val="7"/>
            <c:invertIfNegative val="0"/>
            <c:bubble3D val="0"/>
            <c:spPr>
              <a:solidFill>
                <a:srgbClr val="002C4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1A4-47A0-84FF-4A69742C6F41}"/>
              </c:ext>
            </c:extLst>
          </c:dPt>
          <c:dLbls>
            <c:numFmt formatCode="0.00,,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'[Southern_Water_Corp_Financial_Case_Study (Eve Coker).xlsx]Expenses Analysis'!$D$48:$D$56</c:f>
              <c:strCache>
                <c:ptCount val="9"/>
                <c:pt idx="0">
                  <c:v>Chem-Exp (001)</c:v>
                </c:pt>
                <c:pt idx="1">
                  <c:v>Utility-Exp (002) - Heating</c:v>
                </c:pt>
                <c:pt idx="2">
                  <c:v>Utility-Exp (002) - Electricity</c:v>
                </c:pt>
                <c:pt idx="3">
                  <c:v>Plant Maintenance (001)</c:v>
                </c:pt>
                <c:pt idx="4">
                  <c:v>Plant Outages (002)</c:v>
                </c:pt>
                <c:pt idx="5">
                  <c:v>Plant Op. Costs (003)</c:v>
                </c:pt>
                <c:pt idx="6">
                  <c:v>Plant Admin Costs (004)</c:v>
                </c:pt>
                <c:pt idx="7">
                  <c:v>Labour-Costs (001)</c:v>
                </c:pt>
                <c:pt idx="8">
                  <c:v>Total</c:v>
                </c:pt>
              </c:strCache>
              <c:extLst/>
            </c:strRef>
          </c:cat>
          <c:val>
            <c:numRef>
              <c:f>'[Southern_Water_Corp_Financial_Case_Study (Eve Coker).xlsx]Expenses Analysis'!$U$48:$U$55</c:f>
              <c:numCache>
                <c:formatCode>_("$"* #,##0.00_);_("$"* \(#,##0.00\);_("$"* "-"??_);_(@_)</c:formatCode>
                <c:ptCount val="8"/>
                <c:pt idx="0">
                  <c:v>21961819.498855624</c:v>
                </c:pt>
                <c:pt idx="1">
                  <c:v>10834063.805491872</c:v>
                </c:pt>
                <c:pt idx="2">
                  <c:v>10031540.560640626</c:v>
                </c:pt>
                <c:pt idx="3">
                  <c:v>8667251.0443934985</c:v>
                </c:pt>
                <c:pt idx="4">
                  <c:v>2219902.8413250004</c:v>
                </c:pt>
                <c:pt idx="5">
                  <c:v>5505359.0464859996</c:v>
                </c:pt>
                <c:pt idx="6">
                  <c:v>1864718.386713</c:v>
                </c:pt>
                <c:pt idx="7">
                  <c:v>29638834.095899999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51A4-47A0-84FF-4A69742C6F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14091776"/>
        <c:axId val="91117267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'[Southern_Water_Corp_Financial_Case_Study (Eve Coker).xlsx]Expenses Analysis'!$E$46:$E$47</c15:sqref>
                        </c15:formulaRef>
                      </c:ext>
                    </c:extLst>
                    <c:strCache>
                      <c:ptCount val="2"/>
                      <c:pt idx="0">
                        <c:v>Accounting Code Centre Element</c:v>
                      </c:pt>
                    </c:strCache>
                  </c:strRef>
                </c:tx>
                <c:spPr>
                  <a:solidFill>
                    <a:schemeClr val="accent3">
                      <a:shade val="39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'[Southern_Water_Corp_Financial_Case_Study (Eve Coker).xlsx]Expenses Analysis'!$D$48:$D$56</c15:sqref>
                        </c15:formulaRef>
                      </c:ext>
                    </c:extLst>
                    <c:strCache>
                      <c:ptCount val="8"/>
                      <c:pt idx="0">
                        <c:v>Chem-Exp (001)</c:v>
                      </c:pt>
                      <c:pt idx="1">
                        <c:v>Utility-Exp (002) - Heating</c:v>
                      </c:pt>
                      <c:pt idx="2">
                        <c:v>Utility-Exp (002) - Electricity</c:v>
                      </c:pt>
                      <c:pt idx="3">
                        <c:v>Plant Maintenance (001)</c:v>
                      </c:pt>
                      <c:pt idx="4">
                        <c:v>Plant Outages (002)</c:v>
                      </c:pt>
                      <c:pt idx="5">
                        <c:v>Plant Op. Costs (003)</c:v>
                      </c:pt>
                      <c:pt idx="6">
                        <c:v>Plant Admin Costs (004)</c:v>
                      </c:pt>
                      <c:pt idx="7">
                        <c:v>Labour-Costs (001)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'[Southern_Water_Corp_Financial_Case_Study (Eve Coker).xlsx]Expenses Analysis'!$E$48:$E$56</c15:sqref>
                        </c15:formulaRef>
                      </c:ext>
                    </c:extLst>
                    <c:numCache>
                      <c:formatCode>General</c:formatCode>
                      <c:ptCount val="8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51A4-47A0-84FF-4A69742C6F41}"/>
                  </c:ext>
                </c:extLst>
              </c15:ser>
            </c15:filteredBarSeries>
          </c:ext>
        </c:extLst>
      </c:barChart>
      <c:catAx>
        <c:axId val="914091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1172672"/>
        <c:crosses val="autoZero"/>
        <c:auto val="1"/>
        <c:lblAlgn val="ctr"/>
        <c:lblOffset val="100"/>
        <c:noMultiLvlLbl val="0"/>
      </c:catAx>
      <c:valAx>
        <c:axId val="911172672"/>
        <c:scaling>
          <c:orientation val="minMax"/>
          <c:max val="30000000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alpha val="30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4091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Kootha Chemical</a:t>
            </a:r>
            <a:r>
              <a:rPr lang="en-US" b="1" baseline="0"/>
              <a:t> Expenditure vs. Water Production Actuals</a:t>
            </a:r>
            <a:endParaRPr lang="en-US" b="1"/>
          </a:p>
        </c:rich>
      </c:tx>
      <c:layout>
        <c:manualLayout>
          <c:xMode val="edge"/>
          <c:yMode val="edge"/>
          <c:x val="1.1336066120681504E-3"/>
          <c:y val="3.70133257687551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43465144143145"/>
          <c:y val="0.19770993404633372"/>
          <c:w val="0.83494825065787526"/>
          <c:h val="0.666697915887460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Sheet1!$E$2</c:f>
              <c:strCache>
                <c:ptCount val="1"/>
                <c:pt idx="0">
                  <c:v>Chem-Exp (001)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Sheet1!$F$1:$Q$1</c:f>
              <c:strCache>
                <c:ptCount val="12"/>
                <c:pt idx="0">
                  <c:v>Jul-13</c:v>
                </c:pt>
                <c:pt idx="1">
                  <c:v>Aug-13</c:v>
                </c:pt>
                <c:pt idx="2">
                  <c:v>Sep-13</c:v>
                </c:pt>
                <c:pt idx="3">
                  <c:v>Oct-13</c:v>
                </c:pt>
                <c:pt idx="4">
                  <c:v>Nov-13</c:v>
                </c:pt>
                <c:pt idx="5">
                  <c:v>Dec-13</c:v>
                </c:pt>
                <c:pt idx="6">
                  <c:v>Jan-14</c:v>
                </c:pt>
                <c:pt idx="7">
                  <c:v>Feb-14</c:v>
                </c:pt>
                <c:pt idx="8">
                  <c:v>Mar-14</c:v>
                </c:pt>
                <c:pt idx="9">
                  <c:v>Apr-14</c:v>
                </c:pt>
                <c:pt idx="10">
                  <c:v>May-14</c:v>
                </c:pt>
                <c:pt idx="11">
                  <c:v>Jun-14</c:v>
                </c:pt>
              </c:strCache>
            </c:strRef>
          </c:cat>
          <c:val>
            <c:numRef>
              <c:f>Sheet1!$F$2:$Q$2</c:f>
              <c:numCache>
                <c:formatCode>"$"#,##0.00;[Red]\-"$"#,##0.00</c:formatCode>
                <c:ptCount val="12"/>
                <c:pt idx="0">
                  <c:v>593751.84077137313</c:v>
                </c:pt>
                <c:pt idx="1">
                  <c:v>820393.03401412489</c:v>
                </c:pt>
                <c:pt idx="2">
                  <c:v>642291.58212862327</c:v>
                </c:pt>
                <c:pt idx="3">
                  <c:v>609639.97288837493</c:v>
                </c:pt>
                <c:pt idx="4">
                  <c:v>626073.16897124995</c:v>
                </c:pt>
                <c:pt idx="5">
                  <c:v>602153.37789750006</c:v>
                </c:pt>
                <c:pt idx="6">
                  <c:v>1146143.9846999997</c:v>
                </c:pt>
                <c:pt idx="7">
                  <c:v>964931.83751249989</c:v>
                </c:pt>
                <c:pt idx="8">
                  <c:v>962733.95790000004</c:v>
                </c:pt>
                <c:pt idx="9">
                  <c:v>964825.21760624985</c:v>
                </c:pt>
                <c:pt idx="10">
                  <c:v>1024534.78359375</c:v>
                </c:pt>
                <c:pt idx="11">
                  <c:v>1168045.22566875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65-486C-BC0D-41680BC2E4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36568672"/>
        <c:axId val="1536572992"/>
      </c:barChart>
      <c:lineChart>
        <c:grouping val="standard"/>
        <c:varyColors val="0"/>
        <c:ser>
          <c:idx val="1"/>
          <c:order val="1"/>
          <c:tx>
            <c:v>Water Production Actuals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Sheet1!$F$1:$Q$1</c:f>
              <c:strCache>
                <c:ptCount val="12"/>
                <c:pt idx="0">
                  <c:v>Jul-13</c:v>
                </c:pt>
                <c:pt idx="1">
                  <c:v>Aug-13</c:v>
                </c:pt>
                <c:pt idx="2">
                  <c:v>Sep-13</c:v>
                </c:pt>
                <c:pt idx="3">
                  <c:v>Oct-13</c:v>
                </c:pt>
                <c:pt idx="4">
                  <c:v>Nov-13</c:v>
                </c:pt>
                <c:pt idx="5">
                  <c:v>Dec-13</c:v>
                </c:pt>
                <c:pt idx="6">
                  <c:v>Jan-14</c:v>
                </c:pt>
                <c:pt idx="7">
                  <c:v>Feb-14</c:v>
                </c:pt>
                <c:pt idx="8">
                  <c:v>Mar-14</c:v>
                </c:pt>
                <c:pt idx="9">
                  <c:v>Apr-14</c:v>
                </c:pt>
                <c:pt idx="10">
                  <c:v>May-14</c:v>
                </c:pt>
                <c:pt idx="11">
                  <c:v>Jun-14</c:v>
                </c:pt>
              </c:strCache>
            </c:strRef>
          </c:cat>
          <c:val>
            <c:numRef>
              <c:f>Sheet1!$F$3:$Q$3</c:f>
              <c:numCache>
                <c:formatCode>0.00</c:formatCode>
                <c:ptCount val="12"/>
                <c:pt idx="0">
                  <c:v>181.933291</c:v>
                </c:pt>
                <c:pt idx="1">
                  <c:v>187.44394299999999</c:v>
                </c:pt>
                <c:pt idx="2">
                  <c:v>184.77365699999999</c:v>
                </c:pt>
                <c:pt idx="3">
                  <c:v>191.54109299999999</c:v>
                </c:pt>
                <c:pt idx="4">
                  <c:v>98.096062000000003</c:v>
                </c:pt>
                <c:pt idx="5">
                  <c:v>185.30685299999999</c:v>
                </c:pt>
                <c:pt idx="6">
                  <c:v>186.90143900000001</c:v>
                </c:pt>
                <c:pt idx="7">
                  <c:v>158.58676500000001</c:v>
                </c:pt>
                <c:pt idx="8">
                  <c:v>191.40367599999999</c:v>
                </c:pt>
                <c:pt idx="9">
                  <c:v>171.057864</c:v>
                </c:pt>
                <c:pt idx="10">
                  <c:v>169.28699900000001</c:v>
                </c:pt>
                <c:pt idx="11">
                  <c:v>142.50871699999999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F65-486C-BC0D-41680BC2E4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63221856"/>
        <c:axId val="1263217536"/>
      </c:lineChart>
      <c:catAx>
        <c:axId val="1536568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6572992"/>
        <c:crosses val="autoZero"/>
        <c:auto val="1"/>
        <c:lblAlgn val="ctr"/>
        <c:lblOffset val="100"/>
        <c:noMultiLvlLbl val="0"/>
      </c:catAx>
      <c:valAx>
        <c:axId val="1536572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6568672"/>
        <c:crosses val="autoZero"/>
        <c:crossBetween val="between"/>
      </c:valAx>
      <c:valAx>
        <c:axId val="1263217536"/>
        <c:scaling>
          <c:orientation val="minMax"/>
        </c:scaling>
        <c:delete val="0"/>
        <c:axPos val="r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3221856"/>
        <c:crosses val="max"/>
        <c:crossBetween val="between"/>
      </c:valAx>
      <c:catAx>
        <c:axId val="126322185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2632175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9835236201615571"/>
          <c:y val="8.0812427928448685E-2"/>
          <c:w val="0.37596976011373379"/>
          <c:h val="9.83908432335074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7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8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18/04/2025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1917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3467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AU" sz="1200" b="1" dirty="0"/>
              <a:t>We’re now at the final slide for our story.</a:t>
            </a:r>
            <a:br>
              <a:rPr lang="en-AU" sz="1200" b="1" dirty="0"/>
            </a:br>
            <a:r>
              <a:rPr lang="en-AU" sz="1200" b="1" dirty="0"/>
              <a:t>We’ve shown the revenues, we’ve unpacked the expenditures and now, finally, we’re going to close out the analysis by showing the overall EBIT for each unit.</a:t>
            </a:r>
            <a:br>
              <a:rPr lang="en-AU" sz="1200" b="1" dirty="0"/>
            </a:br>
            <a:br>
              <a:rPr lang="en-AU" sz="1200" b="1" dirty="0"/>
            </a:br>
            <a:r>
              <a:rPr lang="en-AU" sz="1200" b="1" dirty="0"/>
              <a:t>In this Slide, we want to convey to the audience which Unit(s) bring in the most EBIT from both a EBIT ($) perspective as well as highlighting the EBIT Margin – Do any units have lower revenues than another unit, but higher EBIT Margins, indicating they are most cost effective? </a:t>
            </a:r>
          </a:p>
          <a:p>
            <a:pPr lvl="0">
              <a:defRPr/>
            </a:pPr>
            <a:br>
              <a:rPr lang="en-AU" sz="1200" b="1" dirty="0"/>
            </a:br>
            <a:r>
              <a:rPr lang="en-AU" sz="1200" b="1" dirty="0"/>
              <a:t>It’s time for us to close out this story below: </a:t>
            </a:r>
            <a:br>
              <a:rPr lang="en-AU" sz="1200" b="1" dirty="0"/>
            </a:br>
            <a:br>
              <a:rPr lang="en-AU" sz="1200" b="1" dirty="0"/>
            </a:br>
            <a:r>
              <a:rPr lang="en-AU" sz="1200" b="1" dirty="0"/>
              <a:t>A) Create two charts which highlight the overall EBIT per Unit (i.e. </a:t>
            </a:r>
            <a:r>
              <a:rPr lang="en-AU" sz="1200" b="1" dirty="0" err="1"/>
              <a:t>Kootha</a:t>
            </a:r>
            <a:r>
              <a:rPr lang="en-AU" sz="1200" b="1" dirty="0"/>
              <a:t>, </a:t>
            </a:r>
            <a:r>
              <a:rPr lang="en-AU" sz="1200" b="1" dirty="0" err="1"/>
              <a:t>Surjek</a:t>
            </a:r>
            <a:r>
              <a:rPr lang="en-AU" sz="1200" b="1" dirty="0"/>
              <a:t> and </a:t>
            </a:r>
            <a:r>
              <a:rPr lang="en-AU" sz="1200" b="1" dirty="0" err="1"/>
              <a:t>Jutik</a:t>
            </a:r>
            <a:r>
              <a:rPr lang="en-AU" sz="1200" b="1" dirty="0"/>
              <a:t>), as well as a second chart which shows the EBIT Trends for each Unit on a monthly basis (June-13 to June-14). </a:t>
            </a:r>
          </a:p>
          <a:p>
            <a:pPr lvl="0">
              <a:defRPr/>
            </a:pPr>
            <a:r>
              <a:rPr lang="en-AU" sz="1200" b="1" dirty="0"/>
              <a:t> </a:t>
            </a:r>
          </a:p>
          <a:p>
            <a:r>
              <a:rPr lang="en-AU" sz="1200" b="1" dirty="0"/>
              <a:t>Hint: The Chart you’ve created for the Expenses  Tab, Q9, may be helpful.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5901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image" Target="../media/image1.emf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tags" Target="../tags/tag1.x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6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EE51-98A4-5BE0-66BD-9E8909C80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0876" y="650494"/>
            <a:ext cx="4769711" cy="492443"/>
          </a:xfrm>
        </p:spPr>
        <p:txBody>
          <a:bodyPr/>
          <a:lstStyle/>
          <a:p>
            <a:r>
              <a:rPr lang="en-US" dirty="0"/>
              <a:t>Southern Water Corp.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D43E8-E42F-47F0-0AC9-E900A3800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0876" y="1875895"/>
            <a:ext cx="4769712" cy="215444"/>
          </a:xfrm>
        </p:spPr>
        <p:txBody>
          <a:bodyPr/>
          <a:lstStyle/>
          <a:p>
            <a:r>
              <a:rPr lang="en-US" dirty="0"/>
              <a:t>Executive Presentation</a:t>
            </a:r>
          </a:p>
        </p:txBody>
      </p:sp>
    </p:spTree>
    <p:extLst>
      <p:ext uri="{BB962C8B-B14F-4D97-AF65-F5344CB8AC3E}">
        <p14:creationId xmlns:p14="http://schemas.microsoft.com/office/powerpoint/2010/main" val="60128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1" y="185145"/>
            <a:ext cx="7894621" cy="646331"/>
          </a:xfrm>
        </p:spPr>
        <p:txBody>
          <a:bodyPr/>
          <a:lstStyle/>
          <a:p>
            <a:r>
              <a:rPr lang="en-GB" sz="1400" b="1" dirty="0"/>
              <a:t>Segmentation of the revenues by unit, reveals that of the three (3) customer segments, </a:t>
            </a:r>
            <a:r>
              <a:rPr lang="en-GB" sz="1400" b="1" u="sng" dirty="0"/>
              <a:t>Private Water Hedge Sales ($187.42 M) </a:t>
            </a:r>
            <a:r>
              <a:rPr lang="en-GB" sz="1400" b="1" dirty="0"/>
              <a:t>are the most popular, followed by </a:t>
            </a:r>
            <a:r>
              <a:rPr lang="en-GB" sz="1400" b="1" u="sng" dirty="0"/>
              <a:t>Public Sales ($146.93 M) </a:t>
            </a:r>
            <a:r>
              <a:rPr lang="en-GB" sz="1400" b="1" dirty="0"/>
              <a:t>and lastly Residential Sales ($102.51 M)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>
            <a:cxnSpLocks/>
          </p:cNvCxnSpPr>
          <p:nvPr/>
        </p:nvCxnSpPr>
        <p:spPr>
          <a:xfrm>
            <a:off x="211727" y="983929"/>
            <a:ext cx="853392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3350BDE-27ED-617E-3545-DC6AC6EAF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30" y="1401821"/>
            <a:ext cx="7372441" cy="368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77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1" y="185145"/>
            <a:ext cx="7922661" cy="646331"/>
          </a:xfrm>
        </p:spPr>
        <p:txBody>
          <a:bodyPr/>
          <a:lstStyle/>
          <a:p>
            <a:r>
              <a:rPr lang="en-GB" sz="1400" b="1" dirty="0"/>
              <a:t>Of the $436.87 M in Revenue Sales over the July-2013 to June-2014 Period, </a:t>
            </a:r>
            <a:r>
              <a:rPr lang="en-GB" sz="1400" b="1" u="sng" dirty="0" err="1"/>
              <a:t>Surjek</a:t>
            </a:r>
            <a:r>
              <a:rPr lang="en-GB" sz="1400" b="1" dirty="0"/>
              <a:t> provides close to 50% of Sales Volumes </a:t>
            </a:r>
            <a:r>
              <a:rPr lang="en-GB" sz="1400" b="1" u="sng" dirty="0"/>
              <a:t>($202.26 M), </a:t>
            </a:r>
            <a:r>
              <a:rPr lang="en-GB" sz="1400" b="1" dirty="0"/>
              <a:t>with </a:t>
            </a:r>
            <a:r>
              <a:rPr lang="en-GB" sz="1400" b="1" u="sng" dirty="0" err="1"/>
              <a:t>Jutik</a:t>
            </a:r>
            <a:r>
              <a:rPr lang="en-GB" sz="1400" b="1" u="sng" dirty="0"/>
              <a:t> ($ 163.67 M)</a:t>
            </a:r>
            <a:r>
              <a:rPr lang="en-GB" sz="1400" b="1" dirty="0"/>
              <a:t> and </a:t>
            </a:r>
            <a:r>
              <a:rPr lang="en-GB" sz="1400" b="1" u="sng" dirty="0" err="1"/>
              <a:t>Kootha</a:t>
            </a:r>
            <a:r>
              <a:rPr lang="en-GB" sz="1400" b="1" u="sng" dirty="0"/>
              <a:t> ($70.94 M)</a:t>
            </a:r>
            <a:r>
              <a:rPr lang="en-GB" sz="1400" b="1" dirty="0"/>
              <a:t> providing the remaining.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946167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E68F5D2-A57A-46D3-821A-65DE6BE528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7793061"/>
              </p:ext>
            </p:extLst>
          </p:nvPr>
        </p:nvGraphicFramePr>
        <p:xfrm>
          <a:off x="261143" y="946167"/>
          <a:ext cx="8301888" cy="1905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7906164-F22A-026D-C42B-080F54C8AA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265616"/>
              </p:ext>
            </p:extLst>
          </p:nvPr>
        </p:nvGraphicFramePr>
        <p:xfrm>
          <a:off x="171450" y="2911474"/>
          <a:ext cx="8481275" cy="1905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EB5541D-23B1-8E5A-6EC5-3486F77D65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7326400"/>
              </p:ext>
            </p:extLst>
          </p:nvPr>
        </p:nvGraphicFramePr>
        <p:xfrm>
          <a:off x="171451" y="4817427"/>
          <a:ext cx="8301888" cy="1904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6765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Targeted Expense Analysis reveals an interesting trend; Overall Costs sharply increase from December, with </a:t>
            </a:r>
            <a:r>
              <a:rPr lang="en-GB" sz="1400" b="1" u="sng" dirty="0" err="1"/>
              <a:t>Surjek</a:t>
            </a:r>
            <a:r>
              <a:rPr lang="en-GB" sz="1400" b="1" dirty="0"/>
              <a:t> contributing $</a:t>
            </a:r>
            <a:r>
              <a:rPr lang="en-GB" sz="1400" b="1" u="sng" dirty="0"/>
              <a:t>$179.32M (56%) </a:t>
            </a:r>
            <a:r>
              <a:rPr lang="en-GB" sz="1400" b="1" dirty="0"/>
              <a:t>towards the overall cost-base.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831476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6A65876-89BC-C8F5-39E2-B741E8A616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9128246"/>
              </p:ext>
            </p:extLst>
          </p:nvPr>
        </p:nvGraphicFramePr>
        <p:xfrm>
          <a:off x="123872" y="987331"/>
          <a:ext cx="3130316" cy="4902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1C52408-717F-2836-9814-2CDC6F34F9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2387108"/>
              </p:ext>
            </p:extLst>
          </p:nvPr>
        </p:nvGraphicFramePr>
        <p:xfrm>
          <a:off x="3254188" y="987331"/>
          <a:ext cx="5583378" cy="5548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428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430887"/>
          </a:xfrm>
        </p:spPr>
        <p:txBody>
          <a:bodyPr/>
          <a:lstStyle/>
          <a:p>
            <a:r>
              <a:rPr lang="en-GB" sz="1400" b="1" dirty="0"/>
              <a:t>Further analysis singles-out </a:t>
            </a:r>
            <a:r>
              <a:rPr lang="en-GB" sz="1400" b="1" dirty="0" err="1"/>
              <a:t>Surjek</a:t>
            </a:r>
            <a:r>
              <a:rPr lang="en-GB" sz="1400" b="1" dirty="0"/>
              <a:t> with 179.32M (56%) worth of expenses, contrasted to a much lower spend from </a:t>
            </a:r>
            <a:r>
              <a:rPr lang="en-GB" sz="1400" b="1" dirty="0" err="1"/>
              <a:t>Kootha</a:t>
            </a:r>
            <a:r>
              <a:rPr lang="en-GB" sz="1400" b="1" dirty="0"/>
              <a:t> ($51M) and </a:t>
            </a:r>
            <a:r>
              <a:rPr lang="en-GB" sz="1400" b="1" dirty="0" err="1"/>
              <a:t>Jutik</a:t>
            </a:r>
            <a:r>
              <a:rPr lang="en-GB" sz="1400" b="1" dirty="0"/>
              <a:t> ($90.72M), largely due to lower Chemical and Labour Expenditure.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728884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14BBB6C-2727-4ED3-BA08-EF1671AE5F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7999778"/>
              </p:ext>
            </p:extLst>
          </p:nvPr>
        </p:nvGraphicFramePr>
        <p:xfrm>
          <a:off x="251664" y="759441"/>
          <a:ext cx="8358936" cy="2245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B48B207-1667-40DE-A803-D049DBED4A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9613235"/>
              </p:ext>
            </p:extLst>
          </p:nvPr>
        </p:nvGraphicFramePr>
        <p:xfrm>
          <a:off x="116824" y="2843784"/>
          <a:ext cx="8727789" cy="1958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675641B-2F1B-4EBB-8749-2AC2AC1FA5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8867211"/>
              </p:ext>
            </p:extLst>
          </p:nvPr>
        </p:nvGraphicFramePr>
        <p:xfrm>
          <a:off x="77883" y="4603679"/>
          <a:ext cx="8805672" cy="2042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91141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46331"/>
          </a:xfrm>
        </p:spPr>
        <p:txBody>
          <a:bodyPr/>
          <a:lstStyle/>
          <a:p>
            <a:r>
              <a:rPr lang="en-GB" sz="1400" b="1" dirty="0"/>
              <a:t>Drilling-down to the cost-element level, reveals an indicative relationship between water production and chemical expenditure with this being particularly pronounced for the _____ Unit which coincidentally has the highest rate of water production.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913080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EE0074B-EB0B-176E-01C1-F3C29AE22D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659306"/>
              </p:ext>
            </p:extLst>
          </p:nvPr>
        </p:nvGraphicFramePr>
        <p:xfrm>
          <a:off x="171450" y="913080"/>
          <a:ext cx="8737599" cy="2058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0BF9ACE-AA05-4D65-87CF-0DDA7F1B09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6039522"/>
              </p:ext>
            </p:extLst>
          </p:nvPr>
        </p:nvGraphicFramePr>
        <p:xfrm>
          <a:off x="52389" y="2971799"/>
          <a:ext cx="8856659" cy="1760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2150B4F-3AD3-4B89-ADFF-9B9C3ED045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3713544"/>
              </p:ext>
            </p:extLst>
          </p:nvPr>
        </p:nvGraphicFramePr>
        <p:xfrm>
          <a:off x="28241" y="4732335"/>
          <a:ext cx="8933197" cy="1989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76998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23248"/>
          </a:xfrm>
        </p:spPr>
        <p:txBody>
          <a:bodyPr/>
          <a:lstStyle/>
          <a:p>
            <a:r>
              <a:rPr lang="en-AU" sz="1350" b="1" dirty="0"/>
              <a:t>Concluding our analysis, </a:t>
            </a:r>
            <a:r>
              <a:rPr lang="en-AU" sz="1350" b="1" u="sng" dirty="0" err="1"/>
              <a:t>Jutik</a:t>
            </a:r>
            <a:r>
              <a:rPr lang="en-AU" sz="1350" b="1" dirty="0"/>
              <a:t> has the highest overall EBIT contributions ($$72.94 M), followed by </a:t>
            </a:r>
            <a:r>
              <a:rPr lang="en-AU" sz="1350" b="1" dirty="0" err="1"/>
              <a:t>Surjek</a:t>
            </a:r>
            <a:r>
              <a:rPr lang="en-AU" sz="1350" b="1" dirty="0"/>
              <a:t> ($22.94M) , and lastly </a:t>
            </a:r>
            <a:r>
              <a:rPr lang="en-AU" sz="1350" b="1" dirty="0" err="1"/>
              <a:t>Kootha</a:t>
            </a:r>
            <a:r>
              <a:rPr lang="en-AU" sz="1350" b="1" dirty="0"/>
              <a:t> ($19.72M). However, from an EBIT  Margin (%) perspective, Kootha has a higher margin than that of </a:t>
            </a:r>
            <a:r>
              <a:rPr lang="en-AU" sz="1350" b="1" dirty="0" err="1"/>
              <a:t>Surjek</a:t>
            </a:r>
            <a:r>
              <a:rPr lang="en-AU" sz="1350" b="1" dirty="0"/>
              <a:t>, indicative of a lower revenue-to-expense ratio.¹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EFAD5F-5947-4F50-9D03-73E482BF7380}"/>
              </a:ext>
            </a:extLst>
          </p:cNvPr>
          <p:cNvSpPr txBox="1"/>
          <p:nvPr/>
        </p:nvSpPr>
        <p:spPr>
          <a:xfrm>
            <a:off x="134995" y="6351664"/>
            <a:ext cx="851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b="1" dirty="0"/>
              <a:t>Note:¹ We can clearly see for Surjek over the October, November and May Periods – expenses were far higher than revenues which contributed to this lower revenue-to-expense ratio.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8A3BF8-BBF4-43D8-9B9B-1BA918AB5CD5}"/>
              </a:ext>
            </a:extLst>
          </p:cNvPr>
          <p:cNvCxnSpPr/>
          <p:nvPr/>
        </p:nvCxnSpPr>
        <p:spPr>
          <a:xfrm>
            <a:off x="171451" y="913080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0984B88-D2F5-43F1-3E2D-A79DA88F2C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388979"/>
              </p:ext>
            </p:extLst>
          </p:nvPr>
        </p:nvGraphicFramePr>
        <p:xfrm>
          <a:off x="171451" y="966411"/>
          <a:ext cx="8512060" cy="1741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707DE44-86CF-57E4-DFB4-7A1D0143FC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5321133"/>
              </p:ext>
            </p:extLst>
          </p:nvPr>
        </p:nvGraphicFramePr>
        <p:xfrm>
          <a:off x="171451" y="2651488"/>
          <a:ext cx="8618536" cy="3700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44805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14839</TotalTime>
  <Words>581</Words>
  <Application>Microsoft Office PowerPoint</Application>
  <PresentationFormat>Custom</PresentationFormat>
  <Paragraphs>29</Paragraphs>
  <Slides>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1_Synergy_CF_YNR013</vt:lpstr>
      <vt:lpstr>think-cell Slide</vt:lpstr>
      <vt:lpstr>Southern Water Corp.</vt:lpstr>
      <vt:lpstr>Segmentation of the revenues by unit, reveals that of the three (3) customer segments, Private Water Hedge Sales ($187.42 M) are the most popular, followed by Public Sales ($146.93 M) and lastly Residential Sales ($102.51 M)</vt:lpstr>
      <vt:lpstr>Of the $436.87 M in Revenue Sales over the July-2013 to June-2014 Period, Surjek provides close to 50% of Sales Volumes ($202.26 M), with Jutik ($ 163.67 M) and Kootha ($70.94 M) providing the remaining.</vt:lpstr>
      <vt:lpstr>Targeted Expense Analysis reveals an interesting trend; Overall Costs sharply increase from December, with Surjek contributing $$179.32M (56%) towards the overall cost-base. </vt:lpstr>
      <vt:lpstr>Further analysis singles-out Surjek with 179.32M (56%) worth of expenses, contrasted to a much lower spend from Kootha ($51M) and Jutik ($90.72M), largely due to lower Chemical and Labour Expenditure. </vt:lpstr>
      <vt:lpstr>Drilling-down to the cost-element level, reveals an indicative relationship between water production and chemical expenditure with this being particularly pronounced for the _____ Unit which coincidentally has the highest rate of water production. </vt:lpstr>
      <vt:lpstr>Concluding our analysis, Jutik has the highest overall EBIT contributions ($$72.94 M), followed by Surjek ($22.94M) , and lastly Kootha ($19.72M). However, from an EBIT  Margin (%) perspective, Kootha has a higher margin than that of Surjek, indicative of a lower revenue-to-expense ratio.¹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Eve Coker</cp:lastModifiedBy>
  <cp:revision>67</cp:revision>
  <dcterms:created xsi:type="dcterms:W3CDTF">2020-04-12T13:23:13Z</dcterms:created>
  <dcterms:modified xsi:type="dcterms:W3CDTF">2025-04-18T14:00:30Z</dcterms:modified>
</cp:coreProperties>
</file>