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61" r:id="rId2"/>
    <p:sldId id="257" r:id="rId3"/>
    <p:sldId id="258" r:id="rId4"/>
    <p:sldId id="259" r:id="rId5"/>
    <p:sldId id="260" r:id="rId6"/>
  </p:sldIdLst>
  <p:sldSz cx="8961438" cy="6721475"/>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jLRIrpBBH2KsDvlaQt8H+J/vw/T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1807" y="2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e Coker" userId="d7897e9350882158" providerId="LiveId" clId="{E109F6ED-2ECD-4DD9-A9C9-B087AD43CF93}"/>
    <pc:docChg chg="custSel delSld modSld">
      <pc:chgData name="Eve Coker" userId="d7897e9350882158" providerId="LiveId" clId="{E109F6ED-2ECD-4DD9-A9C9-B087AD43CF93}" dt="2025-01-26T19:35:58.437" v="165" actId="14100"/>
      <pc:docMkLst>
        <pc:docMk/>
      </pc:docMkLst>
      <pc:sldChg chg="del">
        <pc:chgData name="Eve Coker" userId="d7897e9350882158" providerId="LiveId" clId="{E109F6ED-2ECD-4DD9-A9C9-B087AD43CF93}" dt="2025-01-26T19:02:47.776" v="148" actId="2696"/>
        <pc:sldMkLst>
          <pc:docMk/>
          <pc:sldMk cId="0" sldId="256"/>
        </pc:sldMkLst>
      </pc:sldChg>
      <pc:sldChg chg="addSp delSp modSp mod">
        <pc:chgData name="Eve Coker" userId="d7897e9350882158" providerId="LiveId" clId="{E109F6ED-2ECD-4DD9-A9C9-B087AD43CF93}" dt="2025-01-25T22:03:12.052" v="29" actId="1076"/>
        <pc:sldMkLst>
          <pc:docMk/>
          <pc:sldMk cId="0" sldId="257"/>
        </pc:sldMkLst>
        <pc:spChg chg="mod">
          <ac:chgData name="Eve Coker" userId="d7897e9350882158" providerId="LiveId" clId="{E109F6ED-2ECD-4DD9-A9C9-B087AD43CF93}" dt="2025-01-25T22:00:41.577" v="17" actId="20577"/>
          <ac:spMkLst>
            <pc:docMk/>
            <pc:sldMk cId="0" sldId="257"/>
            <ac:spMk id="40" creationId="{00000000-0000-0000-0000-000000000000}"/>
          </ac:spMkLst>
        </pc:spChg>
        <pc:graphicFrameChg chg="add mod">
          <ac:chgData name="Eve Coker" userId="d7897e9350882158" providerId="LiveId" clId="{E109F6ED-2ECD-4DD9-A9C9-B087AD43CF93}" dt="2025-01-25T22:03:12.052" v="29" actId="1076"/>
          <ac:graphicFrameMkLst>
            <pc:docMk/>
            <pc:sldMk cId="0" sldId="257"/>
            <ac:graphicFrameMk id="2" creationId="{9511D45B-6A47-4F61-9588-58B512B2B3F2}"/>
          </ac:graphicFrameMkLst>
        </pc:graphicFrameChg>
        <pc:graphicFrameChg chg="add mod">
          <ac:chgData name="Eve Coker" userId="d7897e9350882158" providerId="LiveId" clId="{E109F6ED-2ECD-4DD9-A9C9-B087AD43CF93}" dt="2025-01-25T22:03:02.827" v="28" actId="1076"/>
          <ac:graphicFrameMkLst>
            <pc:docMk/>
            <pc:sldMk cId="0" sldId="257"/>
            <ac:graphicFrameMk id="3" creationId="{5B14DAAA-1EF9-B07F-A198-732ADCA44120}"/>
          </ac:graphicFrameMkLst>
        </pc:graphicFrameChg>
      </pc:sldChg>
      <pc:sldChg chg="addSp delSp modSp mod">
        <pc:chgData name="Eve Coker" userId="d7897e9350882158" providerId="LiveId" clId="{E109F6ED-2ECD-4DD9-A9C9-B087AD43CF93}" dt="2025-01-26T18:22:00.503" v="60" actId="20577"/>
        <pc:sldMkLst>
          <pc:docMk/>
          <pc:sldMk cId="0" sldId="258"/>
        </pc:sldMkLst>
        <pc:spChg chg="mod">
          <ac:chgData name="Eve Coker" userId="d7897e9350882158" providerId="LiveId" clId="{E109F6ED-2ECD-4DD9-A9C9-B087AD43CF93}" dt="2025-01-26T18:22:00.503" v="60" actId="20577"/>
          <ac:spMkLst>
            <pc:docMk/>
            <pc:sldMk cId="0" sldId="258"/>
            <ac:spMk id="48" creationId="{00000000-0000-0000-0000-000000000000}"/>
          </ac:spMkLst>
        </pc:spChg>
        <pc:graphicFrameChg chg="add mod">
          <ac:chgData name="Eve Coker" userId="d7897e9350882158" providerId="LiveId" clId="{E109F6ED-2ECD-4DD9-A9C9-B087AD43CF93}" dt="2025-01-26T17:57:56.416" v="42" actId="1076"/>
          <ac:graphicFrameMkLst>
            <pc:docMk/>
            <pc:sldMk cId="0" sldId="258"/>
            <ac:graphicFrameMk id="3" creationId="{D189A9F6-71E3-4DCE-AF72-6F5D0C2CCA9D}"/>
          </ac:graphicFrameMkLst>
        </pc:graphicFrameChg>
      </pc:sldChg>
      <pc:sldChg chg="addSp delSp modSp mod">
        <pc:chgData name="Eve Coker" userId="d7897e9350882158" providerId="LiveId" clId="{E109F6ED-2ECD-4DD9-A9C9-B087AD43CF93}" dt="2025-01-26T18:39:32.359" v="99" actId="20577"/>
        <pc:sldMkLst>
          <pc:docMk/>
          <pc:sldMk cId="0" sldId="259"/>
        </pc:sldMkLst>
        <pc:spChg chg="mod">
          <ac:chgData name="Eve Coker" userId="d7897e9350882158" providerId="LiveId" clId="{E109F6ED-2ECD-4DD9-A9C9-B087AD43CF93}" dt="2025-01-26T18:39:32.359" v="99" actId="20577"/>
          <ac:spMkLst>
            <pc:docMk/>
            <pc:sldMk cId="0" sldId="259"/>
            <ac:spMk id="56" creationId="{00000000-0000-0000-0000-000000000000}"/>
          </ac:spMkLst>
        </pc:spChg>
        <pc:graphicFrameChg chg="add mod">
          <ac:chgData name="Eve Coker" userId="d7897e9350882158" providerId="LiveId" clId="{E109F6ED-2ECD-4DD9-A9C9-B087AD43CF93}" dt="2025-01-26T18:37:14.839" v="80" actId="14100"/>
          <ac:graphicFrameMkLst>
            <pc:docMk/>
            <pc:sldMk cId="0" sldId="259"/>
            <ac:graphicFrameMk id="2" creationId="{A9C8A8ED-12D4-1821-9407-F9044417B422}"/>
          </ac:graphicFrameMkLst>
        </pc:graphicFrameChg>
        <pc:graphicFrameChg chg="add mod">
          <ac:chgData name="Eve Coker" userId="d7897e9350882158" providerId="LiveId" clId="{E109F6ED-2ECD-4DD9-A9C9-B087AD43CF93}" dt="2025-01-26T18:37:21.943" v="82" actId="1076"/>
          <ac:graphicFrameMkLst>
            <pc:docMk/>
            <pc:sldMk cId="0" sldId="259"/>
            <ac:graphicFrameMk id="3" creationId="{4F116D39-A0A1-4059-B67C-EA192249E9F8}"/>
          </ac:graphicFrameMkLst>
        </pc:graphicFrameChg>
        <pc:graphicFrameChg chg="add mod">
          <ac:chgData name="Eve Coker" userId="d7897e9350882158" providerId="LiveId" clId="{E109F6ED-2ECD-4DD9-A9C9-B087AD43CF93}" dt="2025-01-26T18:36:16.364" v="69" actId="1076"/>
          <ac:graphicFrameMkLst>
            <pc:docMk/>
            <pc:sldMk cId="0" sldId="259"/>
            <ac:graphicFrameMk id="4" creationId="{CD90E8FE-8689-44B3-96EE-AE08B3A71EEF}"/>
          </ac:graphicFrameMkLst>
        </pc:graphicFrameChg>
      </pc:sldChg>
      <pc:sldChg chg="addSp delSp modSp mod">
        <pc:chgData name="Eve Coker" userId="d7897e9350882158" providerId="LiveId" clId="{E109F6ED-2ECD-4DD9-A9C9-B087AD43CF93}" dt="2025-01-26T19:35:58.437" v="165" actId="14100"/>
        <pc:sldMkLst>
          <pc:docMk/>
          <pc:sldMk cId="0" sldId="260"/>
        </pc:sldMkLst>
        <pc:spChg chg="mod">
          <ac:chgData name="Eve Coker" userId="d7897e9350882158" providerId="LiveId" clId="{E109F6ED-2ECD-4DD9-A9C9-B087AD43CF93}" dt="2025-01-26T19:09:15.048" v="152" actId="20577"/>
          <ac:spMkLst>
            <pc:docMk/>
            <pc:sldMk cId="0" sldId="260"/>
            <ac:spMk id="63" creationId="{00000000-0000-0000-0000-000000000000}"/>
          </ac:spMkLst>
        </pc:spChg>
        <pc:graphicFrameChg chg="add mod">
          <ac:chgData name="Eve Coker" userId="d7897e9350882158" providerId="LiveId" clId="{E109F6ED-2ECD-4DD9-A9C9-B087AD43CF93}" dt="2025-01-26T19:35:50.859" v="163" actId="1076"/>
          <ac:graphicFrameMkLst>
            <pc:docMk/>
            <pc:sldMk cId="0" sldId="260"/>
            <ac:graphicFrameMk id="5" creationId="{3F8186EA-F8D3-49FA-A665-CA44EF3BC30B}"/>
          </ac:graphicFrameMkLst>
        </pc:graphicFrameChg>
        <pc:graphicFrameChg chg="add mod">
          <ac:chgData name="Eve Coker" userId="d7897e9350882158" providerId="LiveId" clId="{E109F6ED-2ECD-4DD9-A9C9-B087AD43CF93}" dt="2025-01-26T19:35:47.042" v="162" actId="1076"/>
          <ac:graphicFrameMkLst>
            <pc:docMk/>
            <pc:sldMk cId="0" sldId="260"/>
            <ac:graphicFrameMk id="6" creationId="{CC21CA87-313B-40CA-85E9-95C1FA031663}"/>
          </ac:graphicFrameMkLst>
        </pc:graphicFrameChg>
        <pc:graphicFrameChg chg="add mod">
          <ac:chgData name="Eve Coker" userId="d7897e9350882158" providerId="LiveId" clId="{E109F6ED-2ECD-4DD9-A9C9-B087AD43CF93}" dt="2025-01-26T19:35:58.437" v="165" actId="14100"/>
          <ac:graphicFrameMkLst>
            <pc:docMk/>
            <pc:sldMk cId="0" sldId="260"/>
            <ac:graphicFrameMk id="7" creationId="{F5FBB8C7-6ECD-4FB4-8C3C-CDF26F24DBEF}"/>
          </ac:graphicFrameMkLst>
        </pc:graphicFrameChg>
      </pc:sldChg>
    </pc:docChg>
  </pc:docChgLst>
  <pc:docChgLst>
    <pc:chgData name="Eve Coker" userId="d7897e9350882158" providerId="LiveId" clId="{8D170696-B91E-4CF5-8F59-58068D7B7B24}"/>
    <pc:docChg chg="addSld modSld sldOrd">
      <pc:chgData name="Eve Coker" userId="d7897e9350882158" providerId="LiveId" clId="{8D170696-B91E-4CF5-8F59-58068D7B7B24}" dt="2025-04-18T14:01:13.781" v="54" actId="20577"/>
      <pc:docMkLst>
        <pc:docMk/>
      </pc:docMkLst>
      <pc:sldChg chg="modSp new mod ord">
        <pc:chgData name="Eve Coker" userId="d7897e9350882158" providerId="LiveId" clId="{8D170696-B91E-4CF5-8F59-58068D7B7B24}" dt="2025-04-18T14:01:13.781" v="54" actId="20577"/>
        <pc:sldMkLst>
          <pc:docMk/>
          <pc:sldMk cId="2283732315" sldId="261"/>
        </pc:sldMkLst>
        <pc:spChg chg="mod">
          <ac:chgData name="Eve Coker" userId="d7897e9350882158" providerId="LiveId" clId="{8D170696-B91E-4CF5-8F59-58068D7B7B24}" dt="2025-04-18T14:01:06.630" v="32" actId="20577"/>
          <ac:spMkLst>
            <pc:docMk/>
            <pc:sldMk cId="2283732315" sldId="261"/>
            <ac:spMk id="2" creationId="{1C28019D-8945-676C-F8DA-667A3D3E5706}"/>
          </ac:spMkLst>
        </pc:spChg>
        <pc:spChg chg="mod">
          <ac:chgData name="Eve Coker" userId="d7897e9350882158" providerId="LiveId" clId="{8D170696-B91E-4CF5-8F59-58068D7B7B24}" dt="2025-04-18T14:01:13.781" v="54" actId="20577"/>
          <ac:spMkLst>
            <pc:docMk/>
            <pc:sldMk cId="2283732315" sldId="261"/>
            <ac:spMk id="3" creationId="{A2430BD1-6366-5E6E-7A70-382A77122B3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7897E9350882158/Documents/Springboard/Assignments/Southern%20Water%20Corp%20Economics%20Case%20Study%20%5bEve%20Coker%5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D7897E9350882158/Documents/Springboard/Assignments/Southern%20Water%20Corp%20Economics%20Case%20Study%20%5bEve%20Coker%5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D7897E9350882158/Documents/Springboard/Assignments/Southern%20Water%20Corp%20Economics%20Case%20Study%20%5bEve%20Coker%5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D7897E9350882158/Documents/Springboard/Assignments/Southern%20Water%20Corp%20Economics%20Case%20Study%20%5bEve%20Coker%5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D7897E9350882158/Documents/Springboard/Assignments/Southern%20Water%20Corp%20Economics%20Case%20Study%20%5bEve%20Coker%5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D7897E9350882158/Documents/Springboard/Assignments/Southern%20Water%20Corp%20Economics%20Case%20Study%20%5bEve%20Coker%5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D7897E9350882158/Documents/Springboard/Assignments/Southern%20Water%20Corp%20Economics%20Case%20Study%20%5bEve%20Coker%5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D7897E9350882158/Documents/Springboard/Assignments/Southern%20Water%20Corp%20Economics%20Case%20Study%20%5bEve%20Coker%5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D7897E9350882158/Documents/Springboard/Assignments/Southern%20Water%20Corp%20Economics%20Case%20Study%20%5bEve%20Coker%5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Least Revenue Reduction Opportunity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'[Southern Water Corp Economics Case Study (Eve Coker).xlsx]What-If Analysis'!$D$62:$D$65</c:f>
              <c:strCache>
                <c:ptCount val="4"/>
                <c:pt idx="0">
                  <c:v>Q1</c:v>
                </c:pt>
                <c:pt idx="1">
                  <c:v>Q2</c:v>
                </c:pt>
                <c:pt idx="2">
                  <c:v>Q3</c:v>
                </c:pt>
                <c:pt idx="3">
                  <c:v>Q4</c:v>
                </c:pt>
              </c:strCache>
            </c:strRef>
          </c:cat>
          <c:val>
            <c:numRef>
              <c:f>'[Southern Water Corp Economics Case Study (Eve Coker).xlsx]What-If Analysis'!$U$62:$U$65</c:f>
              <c:numCache>
                <c:formatCode>"$"#,##0.00_);[Red]\("$"#,##0.00\)</c:formatCode>
                <c:ptCount val="4"/>
                <c:pt idx="0" formatCode="&quot;$&quot;#,##0.00;[Red]\-&quot;$&quot;#,##0.00">
                  <c:v>141675660.03799999</c:v>
                </c:pt>
                <c:pt idx="1">
                  <c:v>153195448.35699999</c:v>
                </c:pt>
                <c:pt idx="2">
                  <c:v>154187083.64099997</c:v>
                </c:pt>
                <c:pt idx="3" formatCode="&quot;$&quot;#,##0.00;[Red]\-&quot;$&quot;#,##0.00">
                  <c:v>157707855.47099999</c:v>
                </c:pt>
              </c:numCache>
            </c:numRef>
          </c:val>
          <c:extLst>
            <c:ext xmlns:c16="http://schemas.microsoft.com/office/drawing/2014/chart" uri="{C3380CC4-5D6E-409C-BE32-E72D297353CC}">
              <c16:uniqueId val="{00000000-A828-40BB-A5F3-11823C4BE6E3}"/>
            </c:ext>
          </c:extLst>
        </c:ser>
        <c:dLbls>
          <c:dLblPos val="outEnd"/>
          <c:showLegendKey val="0"/>
          <c:showVal val="1"/>
          <c:showCatName val="0"/>
          <c:showSerName val="0"/>
          <c:showPercent val="0"/>
          <c:showBubbleSize val="0"/>
        </c:dLbls>
        <c:gapWidth val="219"/>
        <c:overlap val="-27"/>
        <c:axId val="1942506607"/>
        <c:axId val="1942504687"/>
      </c:barChart>
      <c:catAx>
        <c:axId val="19425066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2504687"/>
        <c:crosses val="autoZero"/>
        <c:auto val="1"/>
        <c:lblAlgn val="ctr"/>
        <c:lblOffset val="100"/>
        <c:noMultiLvlLbl val="0"/>
      </c:catAx>
      <c:valAx>
        <c:axId val="1942504687"/>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25066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Water Balancing Market Price vs. Market Demand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'[Southern Water Corp Economics Case Study (Eve Coker).xlsx]What-If Analysis'!$B$16</c:f>
              <c:strCache>
                <c:ptCount val="1"/>
                <c:pt idx="0">
                  <c:v>Market Water Demand (Mega-Litres)</c:v>
                </c:pt>
              </c:strCache>
            </c:strRef>
          </c:tx>
          <c:spPr>
            <a:solidFill>
              <a:schemeClr val="accent2"/>
            </a:solidFill>
            <a:ln>
              <a:noFill/>
            </a:ln>
            <a:effectLst/>
          </c:spPr>
          <c:invertIfNegative val="0"/>
          <c:dLbls>
            <c:spPr>
              <a:solidFill>
                <a:schemeClr val="bg1">
                  <a:lumMod val="7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'[Southern Water Corp Economics Case Study (Eve Coker).xlsx]What-If Analysis'!$E$16:$P$16</c:f>
              <c:numCache>
                <c:formatCode>0.00</c:formatCode>
                <c:ptCount val="12"/>
                <c:pt idx="0">
                  <c:v>2283.0502472527673</c:v>
                </c:pt>
                <c:pt idx="1">
                  <c:v>2201.0592458815067</c:v>
                </c:pt>
                <c:pt idx="2">
                  <c:v>2153.3431850899528</c:v>
                </c:pt>
                <c:pt idx="3">
                  <c:v>2098.9913812617792</c:v>
                </c:pt>
                <c:pt idx="4">
                  <c:v>2200.9293289926659</c:v>
                </c:pt>
                <c:pt idx="5">
                  <c:v>2312.1995397611418</c:v>
                </c:pt>
                <c:pt idx="6">
                  <c:v>2298.1901589653967</c:v>
                </c:pt>
                <c:pt idx="7">
                  <c:v>2406.0918962111036</c:v>
                </c:pt>
                <c:pt idx="8">
                  <c:v>2127.8145432709766</c:v>
                </c:pt>
                <c:pt idx="9">
                  <c:v>2185.7997542263706</c:v>
                </c:pt>
                <c:pt idx="10">
                  <c:v>2145.7837188661065</c:v>
                </c:pt>
                <c:pt idx="11">
                  <c:v>2229.7496611442612</c:v>
                </c:pt>
              </c:numCache>
            </c:numRef>
          </c:val>
          <c:extLst>
            <c:ext xmlns:c16="http://schemas.microsoft.com/office/drawing/2014/chart" uri="{C3380CC4-5D6E-409C-BE32-E72D297353CC}">
              <c16:uniqueId val="{00000000-9FF4-435F-B792-E2CA74D41C3B}"/>
            </c:ext>
          </c:extLst>
        </c:ser>
        <c:dLbls>
          <c:showLegendKey val="0"/>
          <c:showVal val="1"/>
          <c:showCatName val="0"/>
          <c:showSerName val="0"/>
          <c:showPercent val="0"/>
          <c:showBubbleSize val="0"/>
        </c:dLbls>
        <c:gapWidth val="219"/>
        <c:axId val="153189279"/>
        <c:axId val="153195999"/>
      </c:barChart>
      <c:lineChart>
        <c:grouping val="standard"/>
        <c:varyColors val="0"/>
        <c:ser>
          <c:idx val="0"/>
          <c:order val="0"/>
          <c:tx>
            <c:strRef>
              <c:f>'[Southern Water Corp Economics Case Study (Eve Coker).xlsx]What-If Analysis'!$B$15</c:f>
              <c:strCache>
                <c:ptCount val="1"/>
                <c:pt idx="0">
                  <c:v>Average Water Balancing Market Price</c:v>
                </c:pt>
              </c:strCache>
            </c:strRef>
          </c:tx>
          <c:spPr>
            <a:ln w="28575" cap="rnd">
              <a:solidFill>
                <a:schemeClr val="accent1"/>
              </a:solidFill>
              <a:round/>
            </a:ln>
            <a:effectLst/>
          </c:spPr>
          <c:marker>
            <c:symbol val="none"/>
          </c:marker>
          <c:dLbls>
            <c:delete val="1"/>
          </c:dLbls>
          <c:cat>
            <c:numRef>
              <c:f>'[Southern Water Corp Economics Case Study (Eve Coker).xlsx]What-If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'[Southern Water Corp Economics Case Study (Eve Coker).xlsx]What-If Analysis'!$E$15:$P$15</c:f>
              <c:numCache>
                <c:formatCode>"$"#,##0.00;[Red]\-"$"#,##0.00</c:formatCode>
                <c:ptCount val="12"/>
                <c:pt idx="0">
                  <c:v>76.602720430107496</c:v>
                </c:pt>
                <c:pt idx="1">
                  <c:v>74.932540098566292</c:v>
                </c:pt>
                <c:pt idx="2">
                  <c:v>74.066319823232305</c:v>
                </c:pt>
                <c:pt idx="3">
                  <c:v>75.093148943932377</c:v>
                </c:pt>
                <c:pt idx="4">
                  <c:v>73.700956254509322</c:v>
                </c:pt>
                <c:pt idx="5">
                  <c:v>74.376656830400748</c:v>
                </c:pt>
                <c:pt idx="6">
                  <c:v>86.391757235371969</c:v>
                </c:pt>
                <c:pt idx="7">
                  <c:v>86.829490475868141</c:v>
                </c:pt>
                <c:pt idx="8">
                  <c:v>81.49989122823844</c:v>
                </c:pt>
                <c:pt idx="9">
                  <c:v>72.569232168710826</c:v>
                </c:pt>
                <c:pt idx="10">
                  <c:v>71.259354341223244</c:v>
                </c:pt>
                <c:pt idx="11">
                  <c:v>72.156510799663252</c:v>
                </c:pt>
              </c:numCache>
            </c:numRef>
          </c:val>
          <c:smooth val="0"/>
          <c:extLst>
            <c:ext xmlns:c16="http://schemas.microsoft.com/office/drawing/2014/chart" uri="{C3380CC4-5D6E-409C-BE32-E72D297353CC}">
              <c16:uniqueId val="{00000001-9FF4-435F-B792-E2CA74D41C3B}"/>
            </c:ext>
          </c:extLst>
        </c:ser>
        <c:dLbls>
          <c:showLegendKey val="0"/>
          <c:showVal val="1"/>
          <c:showCatName val="0"/>
          <c:showSerName val="0"/>
          <c:showPercent val="0"/>
          <c:showBubbleSize val="0"/>
        </c:dLbls>
        <c:marker val="1"/>
        <c:smooth val="0"/>
        <c:axId val="153180639"/>
        <c:axId val="153181119"/>
      </c:lineChart>
      <c:dateAx>
        <c:axId val="153180639"/>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181119"/>
        <c:crosses val="autoZero"/>
        <c:auto val="1"/>
        <c:lblOffset val="100"/>
        <c:baseTimeUnit val="months"/>
      </c:dateAx>
      <c:valAx>
        <c:axId val="153181119"/>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180639"/>
        <c:crosses val="autoZero"/>
        <c:crossBetween val="between"/>
      </c:valAx>
      <c:valAx>
        <c:axId val="153195999"/>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189279"/>
        <c:crosses val="max"/>
        <c:crossBetween val="between"/>
      </c:valAx>
      <c:catAx>
        <c:axId val="153189279"/>
        <c:scaling>
          <c:orientation val="minMax"/>
        </c:scaling>
        <c:delete val="1"/>
        <c:axPos val="b"/>
        <c:majorTickMark val="out"/>
        <c:minorTickMark val="none"/>
        <c:tickLblPos val="nextTo"/>
        <c:crossAx val="15319599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Cost to Produce vs. WBMP Market Price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Overall Desalination Cost to Produce ($/ML)</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'[Southern Water Corp Economics Case Study (Eve Coker).xlsx]What-If Analysis'!$B$54:$B$57</c:f>
              <c:strCache>
                <c:ptCount val="4"/>
                <c:pt idx="0">
                  <c:v>Kootha</c:v>
                </c:pt>
                <c:pt idx="1">
                  <c:v>Surjek</c:v>
                </c:pt>
                <c:pt idx="2">
                  <c:v>Jutik</c:v>
                </c:pt>
                <c:pt idx="3">
                  <c:v>Combined</c:v>
                </c:pt>
              </c:strCache>
            </c:strRef>
          </c:cat>
          <c:val>
            <c:numRef>
              <c:f>'[Southern Water Corp Economics Case Study (Eve Coker).xlsx]Economic Cost Analysis'!$S$22,'[Southern Water Corp Economics Case Study (Eve Coker).xlsx]Economic Cost Analysis'!$S$33,'[Southern Water Corp Economics Case Study (Eve Coker).xlsx]Economic Cost Analysis'!$S$44,'[Southern Water Corp Economics Case Study (Eve Coker).xlsx]Economic Cost Analysis'!$S$62</c:f>
              <c:numCache>
                <c:formatCode>"$"#,##0.00_);[Red]\("$"#,##0.00\)</c:formatCode>
                <c:ptCount val="4"/>
                <c:pt idx="0">
                  <c:v>25.001374005209883</c:v>
                </c:pt>
                <c:pt idx="1">
                  <c:v>54.231506516209798</c:v>
                </c:pt>
                <c:pt idx="2">
                  <c:v>35.80418919825496</c:v>
                </c:pt>
                <c:pt idx="3" formatCode="&quot;$&quot;#,##0.00;[Red]\-&quot;$&quot;#,##0.00">
                  <c:v>40.72195503681052</c:v>
                </c:pt>
              </c:numCache>
            </c:numRef>
          </c:val>
          <c:extLst>
            <c:ext xmlns:c16="http://schemas.microsoft.com/office/drawing/2014/chart" uri="{C3380CC4-5D6E-409C-BE32-E72D297353CC}">
              <c16:uniqueId val="{00000000-C93F-4225-82AC-DA4C00A2ED99}"/>
            </c:ext>
          </c:extLst>
        </c:ser>
        <c:ser>
          <c:idx val="1"/>
          <c:order val="1"/>
          <c:tx>
            <c:v>Overall Average WBMP Market Price</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'[Southern Water Corp Economics Case Study (Eve Coker).xlsx]What-If Analysis'!$B$54:$B$57</c:f>
              <c:strCache>
                <c:ptCount val="4"/>
                <c:pt idx="0">
                  <c:v>Kootha</c:v>
                </c:pt>
                <c:pt idx="1">
                  <c:v>Surjek</c:v>
                </c:pt>
                <c:pt idx="2">
                  <c:v>Jutik</c:v>
                </c:pt>
                <c:pt idx="3">
                  <c:v>Combined</c:v>
                </c:pt>
              </c:strCache>
            </c:strRef>
          </c:cat>
          <c:val>
            <c:numRef>
              <c:f>'[Southern Water Corp Economics Case Study (Eve Coker).xlsx]Economic Market Analysis'!$O$15,'[Southern Water Corp Economics Case Study (Eve Coker).xlsx]Economic Market Analysis'!$O$15,'[Southern Water Corp Economics Case Study (Eve Coker).xlsx]Economic Market Analysis'!$O$15,'[Southern Water Corp Economics Case Study (Eve Coker).xlsx]Economic Market Analysis'!$O$15</c:f>
              <c:numCache>
                <c:formatCode>"$"#,##0.00;[Red]\-"$"#,##0.00</c:formatCode>
                <c:ptCount val="4"/>
                <c:pt idx="0">
                  <c:v>76.623214885818712</c:v>
                </c:pt>
                <c:pt idx="1">
                  <c:v>76.623214885818712</c:v>
                </c:pt>
                <c:pt idx="2">
                  <c:v>76.623214885818712</c:v>
                </c:pt>
                <c:pt idx="3">
                  <c:v>76.623214885818712</c:v>
                </c:pt>
              </c:numCache>
            </c:numRef>
          </c:val>
          <c:extLst>
            <c:ext xmlns:c16="http://schemas.microsoft.com/office/drawing/2014/chart" uri="{C3380CC4-5D6E-409C-BE32-E72D297353CC}">
              <c16:uniqueId val="{00000001-C93F-4225-82AC-DA4C00A2ED99}"/>
            </c:ext>
          </c:extLst>
        </c:ser>
        <c:dLbls>
          <c:dLblPos val="outEnd"/>
          <c:showLegendKey val="0"/>
          <c:showVal val="1"/>
          <c:showCatName val="0"/>
          <c:showSerName val="0"/>
          <c:showPercent val="0"/>
          <c:showBubbleSize val="0"/>
        </c:dLbls>
        <c:gapWidth val="219"/>
        <c:overlap val="-27"/>
        <c:axId val="283714127"/>
        <c:axId val="283710767"/>
      </c:barChart>
      <c:catAx>
        <c:axId val="2837141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3710767"/>
        <c:crosses val="autoZero"/>
        <c:auto val="1"/>
        <c:lblAlgn val="ctr"/>
        <c:lblOffset val="100"/>
        <c:noMultiLvlLbl val="0"/>
      </c:catAx>
      <c:valAx>
        <c:axId val="283710767"/>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37141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Kootha CtP</a:t>
            </a:r>
            <a:r>
              <a:rPr lang="en-US" baseline="0"/>
              <a:t> and Volume of Water Produced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'[Southern Water Corp Economics Case Study (Eve Coker).xlsx]Economic Cost Analysis'!$B$21</c:f>
              <c:strCache>
                <c:ptCount val="1"/>
                <c:pt idx="0">
                  <c:v>Kootha</c:v>
                </c:pt>
              </c:strCache>
            </c:strRef>
          </c:tx>
          <c:spPr>
            <a:ln w="25400" cap="rnd">
              <a:noFill/>
              <a:round/>
            </a:ln>
            <a:effectLst/>
          </c:spPr>
          <c:marker>
            <c:symbol val="circle"/>
            <c:size val="5"/>
            <c:spPr>
              <a:solidFill>
                <a:schemeClr val="accent1"/>
              </a:solidFill>
              <a:ln w="9525">
                <a:solidFill>
                  <a:schemeClr val="accent1"/>
                </a:solidFill>
              </a:ln>
              <a:effectLst/>
            </c:spPr>
          </c:marker>
          <c:xVal>
            <c:numRef>
              <c:f>'[Southern Water Corp Economics Case Study (Eve Coker).xlsx]Economic Cost Analysis'!$G$21:$R$21</c:f>
              <c:numCache>
                <c:formatCode>General</c:formatCode>
                <c:ptCount val="12"/>
                <c:pt idx="0">
                  <c:v>181.933291</c:v>
                </c:pt>
                <c:pt idx="1">
                  <c:v>187.44394299999999</c:v>
                </c:pt>
                <c:pt idx="2">
                  <c:v>184.77365699999999</c:v>
                </c:pt>
                <c:pt idx="3">
                  <c:v>191.54109299999999</c:v>
                </c:pt>
                <c:pt idx="4">
                  <c:v>98.096062000000003</c:v>
                </c:pt>
                <c:pt idx="5">
                  <c:v>185.30685299999999</c:v>
                </c:pt>
                <c:pt idx="6">
                  <c:v>186.90143900000001</c:v>
                </c:pt>
                <c:pt idx="7">
                  <c:v>158.58676500000001</c:v>
                </c:pt>
                <c:pt idx="8">
                  <c:v>191.40367599999999</c:v>
                </c:pt>
                <c:pt idx="9">
                  <c:v>171.057864</c:v>
                </c:pt>
                <c:pt idx="10">
                  <c:v>169.28699900000001</c:v>
                </c:pt>
                <c:pt idx="11">
                  <c:v>142.50871699999999</c:v>
                </c:pt>
              </c:numCache>
            </c:numRef>
          </c:xVal>
          <c:yVal>
            <c:numRef>
              <c:f>'[Southern Water Corp Economics Case Study (Eve Coker).xlsx]Economic Cost Analysis'!$G$22:$R$22</c:f>
              <c:numCache>
                <c:formatCode>"$"#,##0.00_);[Red]\("$"#,##0.00\)</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yVal>
          <c:smooth val="0"/>
          <c:extLst>
            <c:ext xmlns:c16="http://schemas.microsoft.com/office/drawing/2014/chart" uri="{C3380CC4-5D6E-409C-BE32-E72D297353CC}">
              <c16:uniqueId val="{00000000-5F34-4BB1-A904-7323ABF60E5C}"/>
            </c:ext>
          </c:extLst>
        </c:ser>
        <c:dLbls>
          <c:showLegendKey val="0"/>
          <c:showVal val="0"/>
          <c:showCatName val="0"/>
          <c:showSerName val="0"/>
          <c:showPercent val="0"/>
          <c:showBubbleSize val="0"/>
        </c:dLbls>
        <c:axId val="1141933183"/>
        <c:axId val="1965179616"/>
      </c:scatterChart>
      <c:valAx>
        <c:axId val="1141933183"/>
        <c:scaling>
          <c:orientation val="minMax"/>
          <c:max val="25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5179616"/>
        <c:crosses val="autoZero"/>
        <c:crossBetween val="midCat"/>
      </c:valAx>
      <c:valAx>
        <c:axId val="196517961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_);[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193318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Surjek CtP</a:t>
            </a:r>
            <a:r>
              <a:rPr lang="en-US" baseline="0"/>
              <a:t> and Volume of Water Produced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'[Southern Water Corp Economics Case Study (Eve Coker).xlsx]Economic Cost Analysis'!$B$24</c:f>
              <c:strCache>
                <c:ptCount val="1"/>
                <c:pt idx="0">
                  <c:v>Surjek</c:v>
                </c:pt>
              </c:strCache>
            </c:strRef>
          </c:tx>
          <c:spPr>
            <a:ln w="25400" cap="rnd">
              <a:noFill/>
              <a:round/>
            </a:ln>
            <a:effectLst/>
          </c:spPr>
          <c:marker>
            <c:symbol val="circle"/>
            <c:size val="5"/>
            <c:spPr>
              <a:solidFill>
                <a:schemeClr val="accent1"/>
              </a:solidFill>
              <a:ln w="9525">
                <a:solidFill>
                  <a:schemeClr val="accent1"/>
                </a:solidFill>
              </a:ln>
              <a:effectLst/>
            </c:spPr>
          </c:marker>
          <c:xVal>
            <c:numRef>
              <c:f>'[Southern Water Corp Economics Case Study (Eve Coker).xlsx]Economic Cost Analysis'!$G$32:$R$32</c:f>
              <c:numCache>
                <c:formatCode>General</c:formatCode>
                <c:ptCount val="12"/>
                <c:pt idx="0">
                  <c:v>214.968999</c:v>
                </c:pt>
                <c:pt idx="1">
                  <c:v>228.199051</c:v>
                </c:pt>
                <c:pt idx="2">
                  <c:v>216.53646700000002</c:v>
                </c:pt>
                <c:pt idx="3">
                  <c:v>236.760276</c:v>
                </c:pt>
                <c:pt idx="4">
                  <c:v>232.052864</c:v>
                </c:pt>
                <c:pt idx="5">
                  <c:v>240.21016</c:v>
                </c:pt>
                <c:pt idx="6">
                  <c:v>288.160549</c:v>
                </c:pt>
                <c:pt idx="7">
                  <c:v>306.884524</c:v>
                </c:pt>
                <c:pt idx="8">
                  <c:v>367.65100600000005</c:v>
                </c:pt>
                <c:pt idx="9">
                  <c:v>351.99016599999999</c:v>
                </c:pt>
                <c:pt idx="10">
                  <c:v>362.822</c:v>
                </c:pt>
                <c:pt idx="11">
                  <c:v>260.31229999999999</c:v>
                </c:pt>
              </c:numCache>
            </c:numRef>
          </c:xVal>
          <c:yVal>
            <c:numRef>
              <c:f>'[Southern Water Corp Economics Case Study (Eve Coker).xlsx]Economic Cost Analysis'!$G$33:$R$33</c:f>
              <c:numCache>
                <c:formatCode>"$"#,##0.00_);[Red]\("$"#,##0.00\)</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yVal>
          <c:smooth val="0"/>
          <c:extLst>
            <c:ext xmlns:c16="http://schemas.microsoft.com/office/drawing/2014/chart" uri="{C3380CC4-5D6E-409C-BE32-E72D297353CC}">
              <c16:uniqueId val="{00000000-2D6C-4AC3-A3CB-8BAB0FF607B6}"/>
            </c:ext>
          </c:extLst>
        </c:ser>
        <c:dLbls>
          <c:showLegendKey val="0"/>
          <c:showVal val="0"/>
          <c:showCatName val="0"/>
          <c:showSerName val="0"/>
          <c:showPercent val="0"/>
          <c:showBubbleSize val="0"/>
        </c:dLbls>
        <c:axId val="1141933183"/>
        <c:axId val="1965179616"/>
      </c:scatterChart>
      <c:valAx>
        <c:axId val="11419331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5179616"/>
        <c:crosses val="autoZero"/>
        <c:crossBetween val="midCat"/>
      </c:valAx>
      <c:valAx>
        <c:axId val="196517961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_);[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193318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Jutik CtP</a:t>
            </a:r>
            <a:r>
              <a:rPr lang="en-US" baseline="0"/>
              <a:t> and Volume of Water Produced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'[Southern Water Corp Economics Case Study (Eve Coker).xlsx]Economic Cost Analysis'!$B$35</c:f>
              <c:strCache>
                <c:ptCount val="1"/>
                <c:pt idx="0">
                  <c:v>Jutik</c:v>
                </c:pt>
              </c:strCache>
            </c:strRef>
          </c:tx>
          <c:spPr>
            <a:ln w="25400" cap="rnd">
              <a:noFill/>
              <a:round/>
            </a:ln>
            <a:effectLst/>
          </c:spPr>
          <c:marker>
            <c:symbol val="circle"/>
            <c:size val="5"/>
            <c:spPr>
              <a:solidFill>
                <a:schemeClr val="accent1"/>
              </a:solidFill>
              <a:ln w="9525">
                <a:solidFill>
                  <a:schemeClr val="accent1"/>
                </a:solidFill>
              </a:ln>
              <a:effectLst/>
            </c:spPr>
          </c:marker>
          <c:xVal>
            <c:numRef>
              <c:f>'[Southern Water Corp Economics Case Study (Eve Coker).xlsx]Economic Cost Analysis'!$G$43:$R$43</c:f>
              <c:numCache>
                <c:formatCode>General</c:formatCode>
                <c:ptCount val="12"/>
                <c:pt idx="0">
                  <c:v>250.24199099999998</c:v>
                </c:pt>
                <c:pt idx="1">
                  <c:v>206.740703</c:v>
                </c:pt>
                <c:pt idx="2">
                  <c:v>201.23546099999996</c:v>
                </c:pt>
                <c:pt idx="3">
                  <c:v>174.36956599999999</c:v>
                </c:pt>
                <c:pt idx="4">
                  <c:v>204.09105</c:v>
                </c:pt>
                <c:pt idx="5">
                  <c:v>146.35666599999999</c:v>
                </c:pt>
                <c:pt idx="6">
                  <c:v>204.20249700000002</c:v>
                </c:pt>
                <c:pt idx="7">
                  <c:v>217.43019900000002</c:v>
                </c:pt>
                <c:pt idx="8">
                  <c:v>230.98220000000001</c:v>
                </c:pt>
                <c:pt idx="9">
                  <c:v>236.441136</c:v>
                </c:pt>
                <c:pt idx="10">
                  <c:v>241.40736899999999</c:v>
                </c:pt>
                <c:pt idx="11">
                  <c:v>220.380334</c:v>
                </c:pt>
              </c:numCache>
            </c:numRef>
          </c:xVal>
          <c:yVal>
            <c:numRef>
              <c:f>'[Southern Water Corp Economics Case Study (Eve Coker).xlsx]Economic Cost Analysis'!$G$44:$R$44</c:f>
              <c:numCache>
                <c:formatCode>"$"#,##0.00_);[Red]\("$"#,##0.00\)</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yVal>
          <c:smooth val="0"/>
          <c:extLst>
            <c:ext xmlns:c16="http://schemas.microsoft.com/office/drawing/2014/chart" uri="{C3380CC4-5D6E-409C-BE32-E72D297353CC}">
              <c16:uniqueId val="{00000000-9B9B-440C-B2D0-29A66F27A259}"/>
            </c:ext>
          </c:extLst>
        </c:ser>
        <c:dLbls>
          <c:showLegendKey val="0"/>
          <c:showVal val="0"/>
          <c:showCatName val="0"/>
          <c:showSerName val="0"/>
          <c:showPercent val="0"/>
          <c:showBubbleSize val="0"/>
        </c:dLbls>
        <c:axId val="1141933183"/>
        <c:axId val="1965179616"/>
      </c:scatterChart>
      <c:valAx>
        <c:axId val="11419331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5179616"/>
        <c:crosses val="autoZero"/>
        <c:crossBetween val="midCat"/>
      </c:valAx>
      <c:valAx>
        <c:axId val="196517961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_);[Red]\(&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193318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a:t>WBMP vs. Volume</a:t>
            </a:r>
            <a:r>
              <a:rPr lang="en-US" sz="1100" baseline="0"/>
              <a:t> of Water Demanded: </a:t>
            </a:r>
            <a:r>
              <a:rPr lang="en-US" sz="1100"/>
              <a:t>Hard + Soft Water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Hard + Soft Water</c:v>
          </c:tx>
          <c:spPr>
            <a:ln w="25400" cap="rnd">
              <a:noFill/>
              <a:round/>
            </a:ln>
            <a:effectLst/>
          </c:spPr>
          <c:marker>
            <c:symbol val="circle"/>
            <c:size val="5"/>
            <c:spPr>
              <a:solidFill>
                <a:schemeClr val="accent1"/>
              </a:solidFill>
              <a:ln w="9525">
                <a:solidFill>
                  <a:schemeClr val="accent1"/>
                </a:solidFill>
              </a:ln>
              <a:effectLst/>
            </c:spPr>
          </c:marker>
          <c:xVal>
            <c:numRef>
              <c:f>'[Southern Water Corp Economics Case Study (Eve Coker).xlsx]Economic Market Analysis'!$C$16:$N$16</c:f>
              <c:numCache>
                <c:formatCode>#,##0.00</c:formatCode>
                <c:ptCount val="12"/>
                <c:pt idx="0">
                  <c:v>2298.1901589653967</c:v>
                </c:pt>
                <c:pt idx="1">
                  <c:v>2406.0918962111036</c:v>
                </c:pt>
                <c:pt idx="2">
                  <c:v>2127.8145432709766</c:v>
                </c:pt>
                <c:pt idx="3">
                  <c:v>2185.7997542263706</c:v>
                </c:pt>
                <c:pt idx="4">
                  <c:v>2145.7837188661065</c:v>
                </c:pt>
                <c:pt idx="5">
                  <c:v>2229.7496611442612</c:v>
                </c:pt>
                <c:pt idx="6">
                  <c:v>2283.0502472527673</c:v>
                </c:pt>
                <c:pt idx="7">
                  <c:v>2201.0592458815067</c:v>
                </c:pt>
                <c:pt idx="8">
                  <c:v>2153.3431850899528</c:v>
                </c:pt>
                <c:pt idx="9">
                  <c:v>2098.9913812617792</c:v>
                </c:pt>
                <c:pt idx="10">
                  <c:v>2200.9293289926659</c:v>
                </c:pt>
                <c:pt idx="11">
                  <c:v>2312.1995397611418</c:v>
                </c:pt>
              </c:numCache>
            </c:numRef>
          </c:xVal>
          <c:yVal>
            <c:numRef>
              <c:f>'[Southern Water Corp Economics Case Study (Eve Coker).xlsx]Economic Market Analysis'!$C$15:$N$15</c:f>
              <c:numCache>
                <c:formatCode>"$"#,##0.00</c:formatCode>
                <c:ptCount val="12"/>
                <c:pt idx="0">
                  <c:v>86.391757235371969</c:v>
                </c:pt>
                <c:pt idx="1">
                  <c:v>86.829490475868141</c:v>
                </c:pt>
                <c:pt idx="2">
                  <c:v>81.49989122823844</c:v>
                </c:pt>
                <c:pt idx="3">
                  <c:v>72.569232168710826</c:v>
                </c:pt>
                <c:pt idx="4">
                  <c:v>71.259354341223244</c:v>
                </c:pt>
                <c:pt idx="5">
                  <c:v>72.156510799663252</c:v>
                </c:pt>
                <c:pt idx="6">
                  <c:v>76.602720430107496</c:v>
                </c:pt>
                <c:pt idx="7">
                  <c:v>74.932540098566292</c:v>
                </c:pt>
                <c:pt idx="8">
                  <c:v>74.066319823232305</c:v>
                </c:pt>
                <c:pt idx="9">
                  <c:v>75.093148943932377</c:v>
                </c:pt>
                <c:pt idx="10">
                  <c:v>73.700956254509322</c:v>
                </c:pt>
                <c:pt idx="11">
                  <c:v>74.376656830400748</c:v>
                </c:pt>
              </c:numCache>
            </c:numRef>
          </c:yVal>
          <c:smooth val="0"/>
          <c:extLst>
            <c:ext xmlns:c16="http://schemas.microsoft.com/office/drawing/2014/chart" uri="{C3380CC4-5D6E-409C-BE32-E72D297353CC}">
              <c16:uniqueId val="{00000000-C95D-4B1D-8D90-292CE866D373}"/>
            </c:ext>
          </c:extLst>
        </c:ser>
        <c:dLbls>
          <c:showLegendKey val="0"/>
          <c:showVal val="0"/>
          <c:showCatName val="0"/>
          <c:showSerName val="0"/>
          <c:showPercent val="0"/>
          <c:showBubbleSize val="0"/>
        </c:dLbls>
        <c:axId val="361957519"/>
        <c:axId val="361959919"/>
      </c:scatterChart>
      <c:valAx>
        <c:axId val="361957519"/>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1959919"/>
        <c:crosses val="autoZero"/>
        <c:crossBetween val="midCat"/>
      </c:valAx>
      <c:valAx>
        <c:axId val="361959919"/>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19575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0" i="0" u="none" strike="noStrike" kern="1200" spc="0" baseline="0">
                <a:solidFill>
                  <a:srgbClr val="000000">
                    <a:lumMod val="65000"/>
                    <a:lumOff val="35000"/>
                  </a:srgbClr>
                </a:solidFill>
              </a:rPr>
              <a:t>WBMP vs. Volume of Water Demanded: </a:t>
            </a:r>
            <a:r>
              <a:rPr lang="en-US" sz="1100"/>
              <a:t>Hard Water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Hard Water</c:v>
          </c:tx>
          <c:spPr>
            <a:ln w="25400" cap="rnd">
              <a:noFill/>
              <a:round/>
            </a:ln>
            <a:effectLst/>
          </c:spPr>
          <c:marker>
            <c:symbol val="circle"/>
            <c:size val="5"/>
            <c:spPr>
              <a:solidFill>
                <a:schemeClr val="accent1"/>
              </a:solidFill>
              <a:ln w="9525">
                <a:solidFill>
                  <a:schemeClr val="accent1"/>
                </a:solidFill>
              </a:ln>
              <a:effectLst/>
            </c:spPr>
          </c:marker>
          <c:xVal>
            <c:numRef>
              <c:f>'[Southern Water Corp Economics Case Study (Eve Coker).xlsx]Economic Market Analysis'!$C$19:$O$19</c:f>
              <c:numCache>
                <c:formatCode>#,##0.00</c:formatCode>
                <c:ptCount val="13"/>
                <c:pt idx="0">
                  <c:v>2391.3758824827114</c:v>
                </c:pt>
                <c:pt idx="1">
                  <c:v>2533.2689003303749</c:v>
                </c:pt>
                <c:pt idx="2">
                  <c:v>2203.7442618771042</c:v>
                </c:pt>
                <c:pt idx="3">
                  <c:v>2349.5141185681864</c:v>
                </c:pt>
                <c:pt idx="4">
                  <c:v>2243.584512119523</c:v>
                </c:pt>
                <c:pt idx="5">
                  <c:v>2359.3149577593058</c:v>
                </c:pt>
                <c:pt idx="6">
                  <c:v>2443.2652008227428</c:v>
                </c:pt>
                <c:pt idx="7">
                  <c:v>2300.8485926974759</c:v>
                </c:pt>
                <c:pt idx="8">
                  <c:v>2261.3424374589526</c:v>
                </c:pt>
                <c:pt idx="9">
                  <c:v>2188.7956099697999</c:v>
                </c:pt>
                <c:pt idx="10">
                  <c:v>2303.4374718156046</c:v>
                </c:pt>
                <c:pt idx="11">
                  <c:v>2443.6005061474129</c:v>
                </c:pt>
              </c:numCache>
            </c:numRef>
          </c:xVal>
          <c:yVal>
            <c:numRef>
              <c:f>'[Southern Water Corp Economics Case Study (Eve Coker).xlsx]Economic Market Analysis'!$C$18:$N$18</c:f>
              <c:numCache>
                <c:formatCode>"$"#,##0.00</c:formatCode>
                <c:ptCount val="12"/>
                <c:pt idx="0">
                  <c:v>110.48381542382315</c:v>
                </c:pt>
                <c:pt idx="1">
                  <c:v>110.62720422979757</c:v>
                </c:pt>
                <c:pt idx="2">
                  <c:v>110.55818806730868</c:v>
                </c:pt>
                <c:pt idx="3">
                  <c:v>93.17518584656078</c:v>
                </c:pt>
                <c:pt idx="4">
                  <c:v>93.408910429176501</c:v>
                </c:pt>
                <c:pt idx="5">
                  <c:v>92.851211447811423</c:v>
                </c:pt>
                <c:pt idx="6">
                  <c:v>92.809567652329747</c:v>
                </c:pt>
                <c:pt idx="7">
                  <c:v>93.14548020527856</c:v>
                </c:pt>
                <c:pt idx="8">
                  <c:v>92.989220833333306</c:v>
                </c:pt>
                <c:pt idx="9">
                  <c:v>92.823577188940064</c:v>
                </c:pt>
                <c:pt idx="10">
                  <c:v>93.029854347041791</c:v>
                </c:pt>
                <c:pt idx="11">
                  <c:v>93.232935483870918</c:v>
                </c:pt>
              </c:numCache>
            </c:numRef>
          </c:yVal>
          <c:smooth val="0"/>
          <c:extLst>
            <c:ext xmlns:c16="http://schemas.microsoft.com/office/drawing/2014/chart" uri="{C3380CC4-5D6E-409C-BE32-E72D297353CC}">
              <c16:uniqueId val="{00000000-E2FC-4880-8E16-58578DA3E5FD}"/>
            </c:ext>
          </c:extLst>
        </c:ser>
        <c:dLbls>
          <c:showLegendKey val="0"/>
          <c:showVal val="0"/>
          <c:showCatName val="0"/>
          <c:showSerName val="0"/>
          <c:showPercent val="0"/>
          <c:showBubbleSize val="0"/>
        </c:dLbls>
        <c:axId val="361957519"/>
        <c:axId val="361959919"/>
      </c:scatterChart>
      <c:valAx>
        <c:axId val="361957519"/>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1959919"/>
        <c:crosses val="autoZero"/>
        <c:crossBetween val="midCat"/>
      </c:valAx>
      <c:valAx>
        <c:axId val="361959919"/>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19575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0" i="0" u="none" strike="noStrike" kern="1200" spc="0" baseline="0">
                <a:solidFill>
                  <a:srgbClr val="000000">
                    <a:lumMod val="65000"/>
                    <a:lumOff val="35000"/>
                  </a:srgbClr>
                </a:solidFill>
              </a:rPr>
              <a:t>WBMP vs. Volume of Water Demanded: </a:t>
            </a:r>
            <a:r>
              <a:rPr lang="en-US" sz="1100"/>
              <a:t>Soft Water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Soft Water</c:v>
          </c:tx>
          <c:spPr>
            <a:ln w="25400" cap="rnd">
              <a:noFill/>
              <a:round/>
            </a:ln>
            <a:effectLst/>
          </c:spPr>
          <c:marker>
            <c:symbol val="circle"/>
            <c:size val="5"/>
            <c:spPr>
              <a:solidFill>
                <a:schemeClr val="accent1"/>
              </a:solidFill>
              <a:ln w="9525">
                <a:solidFill>
                  <a:schemeClr val="accent1"/>
                </a:solidFill>
              </a:ln>
              <a:effectLst/>
            </c:spPr>
          </c:marker>
          <c:xVal>
            <c:numRef>
              <c:f>'[Southern Water Corp Economics Case Study (Eve Coker).xlsx]Economic Market Analysis'!$C$22:$N$22</c:f>
              <c:numCache>
                <c:formatCode>#,##0.00</c:formatCode>
                <c:ptCount val="12"/>
                <c:pt idx="0">
                  <c:v>2205.0044354480824</c:v>
                </c:pt>
                <c:pt idx="1">
                  <c:v>2278.9148920918328</c:v>
                </c:pt>
                <c:pt idx="2">
                  <c:v>2051.8848246648477</c:v>
                </c:pt>
                <c:pt idx="3">
                  <c:v>2022.0853898845555</c:v>
                </c:pt>
                <c:pt idx="4">
                  <c:v>2047.9829256126895</c:v>
                </c:pt>
                <c:pt idx="5">
                  <c:v>2100.1843645292161</c:v>
                </c:pt>
                <c:pt idx="6">
                  <c:v>2122.8352936827923</c:v>
                </c:pt>
                <c:pt idx="7">
                  <c:v>2101.2698990655363</c:v>
                </c:pt>
                <c:pt idx="8">
                  <c:v>2045.3439327209553</c:v>
                </c:pt>
                <c:pt idx="9">
                  <c:v>2009.1871525537595</c:v>
                </c:pt>
                <c:pt idx="10">
                  <c:v>2098.4211861697281</c:v>
                </c:pt>
                <c:pt idx="11">
                  <c:v>2180.7985733748733</c:v>
                </c:pt>
              </c:numCache>
            </c:numRef>
          </c:xVal>
          <c:yVal>
            <c:numRef>
              <c:f>'[Southern Water Corp Economics Case Study (Eve Coker).xlsx]Economic Market Analysis'!$C$21:$N$21</c:f>
              <c:numCache>
                <c:formatCode>"$"#,##0.00</c:formatCode>
                <c:ptCount val="12"/>
                <c:pt idx="0">
                  <c:v>62.299699046920772</c:v>
                </c:pt>
                <c:pt idx="1">
                  <c:v>63.031776721938691</c:v>
                </c:pt>
                <c:pt idx="2">
                  <c:v>52.441594389168138</c:v>
                </c:pt>
                <c:pt idx="3">
                  <c:v>51.963278490860944</c:v>
                </c:pt>
                <c:pt idx="4">
                  <c:v>49.10979825327</c:v>
                </c:pt>
                <c:pt idx="5">
                  <c:v>51.461810151515095</c:v>
                </c:pt>
                <c:pt idx="6">
                  <c:v>60.395873207885266</c:v>
                </c:pt>
                <c:pt idx="7">
                  <c:v>56.719599991853968</c:v>
                </c:pt>
                <c:pt idx="8">
                  <c:v>55.143418813131255</c:v>
                </c:pt>
                <c:pt idx="9">
                  <c:v>57.362720698924704</c:v>
                </c:pt>
                <c:pt idx="10">
                  <c:v>54.372058161976852</c:v>
                </c:pt>
                <c:pt idx="11">
                  <c:v>55.520378176930556</c:v>
                </c:pt>
              </c:numCache>
            </c:numRef>
          </c:yVal>
          <c:smooth val="0"/>
          <c:extLst>
            <c:ext xmlns:c16="http://schemas.microsoft.com/office/drawing/2014/chart" uri="{C3380CC4-5D6E-409C-BE32-E72D297353CC}">
              <c16:uniqueId val="{00000000-4288-4C7F-86CF-D05684DCBC16}"/>
            </c:ext>
          </c:extLst>
        </c:ser>
        <c:dLbls>
          <c:showLegendKey val="0"/>
          <c:showVal val="0"/>
          <c:showCatName val="0"/>
          <c:showSerName val="0"/>
          <c:showPercent val="0"/>
          <c:showBubbleSize val="0"/>
        </c:dLbls>
        <c:axId val="361957519"/>
        <c:axId val="361959919"/>
      </c:scatterChart>
      <c:valAx>
        <c:axId val="361957519"/>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1959919"/>
        <c:crosses val="autoZero"/>
        <c:crossBetween val="midCat"/>
      </c:valAx>
      <c:valAx>
        <c:axId val="361959919"/>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19575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3188" y="1143000"/>
            <a:ext cx="4111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 name="Google Shape;38;p2:notes"/>
          <p:cNvSpPr>
            <a:spLocks noGrp="1" noRot="1" noChangeAspect="1"/>
          </p:cNvSpPr>
          <p:nvPr>
            <p:ph type="sldImg" idx="2"/>
          </p:nvPr>
        </p:nvSpPr>
        <p:spPr>
          <a:xfrm>
            <a:off x="1373188" y="1143000"/>
            <a:ext cx="4111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3:notes"/>
          <p:cNvSpPr>
            <a:spLocks noGrp="1" noRot="1" noChangeAspect="1"/>
          </p:cNvSpPr>
          <p:nvPr>
            <p:ph type="sldImg" idx="2"/>
          </p:nvPr>
        </p:nvSpPr>
        <p:spPr>
          <a:xfrm>
            <a:off x="1373188" y="1143000"/>
            <a:ext cx="4111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4:notes"/>
          <p:cNvSpPr>
            <a:spLocks noGrp="1" noRot="1" noChangeAspect="1"/>
          </p:cNvSpPr>
          <p:nvPr>
            <p:ph type="sldImg" idx="2"/>
          </p:nvPr>
        </p:nvSpPr>
        <p:spPr>
          <a:xfrm>
            <a:off x="1373188" y="1143000"/>
            <a:ext cx="4111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5:notes"/>
          <p:cNvSpPr>
            <a:spLocks noGrp="1" noRot="1" noChangeAspect="1"/>
          </p:cNvSpPr>
          <p:nvPr>
            <p:ph type="sldImg" idx="2"/>
          </p:nvPr>
        </p:nvSpPr>
        <p:spPr>
          <a:xfrm>
            <a:off x="1373188" y="1143000"/>
            <a:ext cx="4111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171451" y="185145"/>
            <a:ext cx="8618537" cy="30777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17"/>
        <p:cNvGrpSpPr/>
        <p:nvPr/>
      </p:nvGrpSpPr>
      <p:grpSpPr>
        <a:xfrm>
          <a:off x="0" y="0"/>
          <a:ext cx="0" cy="0"/>
          <a:chOff x="0" y="0"/>
          <a:chExt cx="0" cy="0"/>
        </a:xfrm>
      </p:grpSpPr>
      <p:sp>
        <p:nvSpPr>
          <p:cNvPr id="18" name="Google Shape;18;p8"/>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a:solidFill>
                <a:schemeClr val="lt1"/>
              </a:solidFill>
              <a:latin typeface="Arial"/>
              <a:ea typeface="Arial"/>
              <a:cs typeface="Arial"/>
              <a:sym typeface="Arial"/>
            </a:endParaRPr>
          </a:p>
        </p:txBody>
      </p:sp>
      <p:sp>
        <p:nvSpPr>
          <p:cNvPr id="19" name="Google Shape;19;p8"/>
          <p:cNvSpPr txBox="1">
            <a:spLocks noGrp="1"/>
          </p:cNvSpPr>
          <p:nvPr>
            <p:ph type="ctrTitle"/>
          </p:nvPr>
        </p:nvSpPr>
        <p:spPr>
          <a:xfrm>
            <a:off x="4030876" y="650494"/>
            <a:ext cx="4769711" cy="98488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ubTitle" idx="1"/>
          </p:nvPr>
        </p:nvSpPr>
        <p:spPr>
          <a:xfrm>
            <a:off x="4030876" y="1887470"/>
            <a:ext cx="4769712" cy="21544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cap="none">
                <a:solidFill>
                  <a:schemeClr val="dk1"/>
                </a:solidFill>
                <a:latin typeface="Arial"/>
                <a:ea typeface="Arial"/>
                <a:cs typeface="Arial"/>
                <a:sym typeface="Arial"/>
              </a:defRPr>
            </a:lvl1pPr>
            <a:lvl2pPr lvl="1" algn="l">
              <a:spcBef>
                <a:spcPts val="0"/>
              </a:spcBef>
              <a:spcAft>
                <a:spcPts val="0"/>
              </a:spcAft>
              <a:buSzPts val="2250"/>
              <a:buChar char="▪"/>
              <a:defRPr/>
            </a:lvl2pPr>
            <a:lvl3pPr lvl="2" algn="l">
              <a:spcBef>
                <a:spcPts val="0"/>
              </a:spcBef>
              <a:spcAft>
                <a:spcPts val="0"/>
              </a:spcAft>
              <a:buSzPts val="2160"/>
              <a:buChar char="–"/>
              <a:defRPr/>
            </a:lvl3pPr>
            <a:lvl4pPr lvl="3" algn="l">
              <a:spcBef>
                <a:spcPts val="0"/>
              </a:spcBef>
              <a:spcAft>
                <a:spcPts val="0"/>
              </a:spcAft>
              <a:buSzPts val="2160"/>
              <a:buChar char="▫"/>
              <a:defRPr/>
            </a:lvl4pPr>
            <a:lvl5pPr lvl="4" algn="l">
              <a:spcBef>
                <a:spcPts val="0"/>
              </a:spcBef>
              <a:spcAft>
                <a:spcPts val="0"/>
              </a:spcAft>
              <a:buSzPts val="1602"/>
              <a:buChar char="-"/>
              <a:defRPr/>
            </a:lvl5pPr>
            <a:lvl6pPr lvl="5" algn="l">
              <a:spcBef>
                <a:spcPts val="0"/>
              </a:spcBef>
              <a:spcAft>
                <a:spcPts val="0"/>
              </a:spcAft>
              <a:buSzPts val="1602"/>
              <a:buChar char="-"/>
              <a:defRPr/>
            </a:lvl6pPr>
            <a:lvl7pPr lvl="6" algn="l">
              <a:spcBef>
                <a:spcPts val="0"/>
              </a:spcBef>
              <a:spcAft>
                <a:spcPts val="0"/>
              </a:spcAft>
              <a:buSzPts val="1602"/>
              <a:buChar char="-"/>
              <a:defRPr/>
            </a:lvl7pPr>
            <a:lvl8pPr lvl="7" algn="l">
              <a:spcBef>
                <a:spcPts val="0"/>
              </a:spcBef>
              <a:spcAft>
                <a:spcPts val="0"/>
              </a:spcAft>
              <a:buSzPts val="1602"/>
              <a:buChar char="-"/>
              <a:defRPr/>
            </a:lvl8pPr>
            <a:lvl9pPr lvl="8" algn="l">
              <a:spcBef>
                <a:spcPts val="0"/>
              </a:spcBef>
              <a:spcAft>
                <a:spcPts val="0"/>
              </a:spcAft>
              <a:buSzPts val="1602"/>
              <a:buChar char="-"/>
              <a:defRPr/>
            </a:lvl9pPr>
          </a:lstStyle>
          <a:p>
            <a:endParaRPr/>
          </a:p>
        </p:txBody>
      </p:sp>
      <p:sp>
        <p:nvSpPr>
          <p:cNvPr id="21" name="Google Shape;21;p8"/>
          <p:cNvSpPr/>
          <p:nvPr/>
        </p:nvSpPr>
        <p:spPr>
          <a:xfrm>
            <a:off x="3175" y="6233824"/>
            <a:ext cx="8958263" cy="48765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8"/>
          <p:cNvSpPr/>
          <p:nvPr/>
        </p:nvSpPr>
        <p:spPr>
          <a:xfrm>
            <a:off x="0" y="6187568"/>
            <a:ext cx="8961438" cy="4571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chemeClr val="accent6"/>
              </a:solidFill>
              <a:latin typeface="Arial"/>
              <a:ea typeface="Arial"/>
              <a:cs typeface="Arial"/>
              <a:sym typeface="Arial"/>
            </a:endParaRPr>
          </a:p>
        </p:txBody>
      </p:sp>
      <p:sp>
        <p:nvSpPr>
          <p:cNvPr id="11" name="Google Shape;11;p6"/>
          <p:cNvSpPr txBox="1">
            <a:spLocks noGrp="1"/>
          </p:cNvSpPr>
          <p:nvPr>
            <p:ph type="body" idx="1"/>
          </p:nvPr>
        </p:nvSpPr>
        <p:spPr>
          <a:xfrm>
            <a:off x="2329657" y="2317778"/>
            <a:ext cx="4302125" cy="1231106"/>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Google Shape;12;p6"/>
          <p:cNvSpPr txBox="1">
            <a:spLocks noGrp="1"/>
          </p:cNvSpPr>
          <p:nvPr>
            <p:ph type="title"/>
          </p:nvPr>
        </p:nvSpPr>
        <p:spPr>
          <a:xfrm>
            <a:off x="171451" y="185145"/>
            <a:ext cx="8618537" cy="307777"/>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000" b="0" i="0" u="none" strike="noStrike" cap="none">
                <a:solidFill>
                  <a:schemeClr val="accent3"/>
                </a:solidFill>
                <a:latin typeface="Arial"/>
                <a:ea typeface="Arial"/>
                <a:cs typeface="Arial"/>
                <a:sym typeface="Arial"/>
              </a:defRPr>
            </a:lvl1pPr>
            <a:lvl2pPr marR="0" lvl="1" algn="l" rtl="0">
              <a:spcBef>
                <a:spcPts val="0"/>
              </a:spcBef>
              <a:spcAft>
                <a:spcPts val="0"/>
              </a:spcAft>
              <a:buSzPts val="1400"/>
              <a:buNone/>
              <a:defRPr sz="19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9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9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9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9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9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9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900" b="1" i="0" u="none" strike="noStrike" cap="none">
                <a:solidFill>
                  <a:schemeClr val="dk2"/>
                </a:solidFill>
                <a:latin typeface="Arial"/>
                <a:ea typeface="Arial"/>
                <a:cs typeface="Arial"/>
                <a:sym typeface="Arial"/>
              </a:defRPr>
            </a:lvl9pPr>
          </a:lstStyle>
          <a:p>
            <a:endParaRPr/>
          </a:p>
        </p:txBody>
      </p:sp>
      <p:sp>
        <p:nvSpPr>
          <p:cNvPr id="13" name="Google Shape;13;p6"/>
          <p:cNvSpPr txBox="1"/>
          <p:nvPr/>
        </p:nvSpPr>
        <p:spPr>
          <a:xfrm>
            <a:off x="8664954" y="6462552"/>
            <a:ext cx="125034" cy="123111"/>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en-AU" sz="800" b="0" i="0" u="none" strike="noStrike" cap="none">
                <a:solidFill>
                  <a:schemeClr val="dk1"/>
                </a:solidFill>
                <a:latin typeface="Arial"/>
                <a:ea typeface="Arial"/>
                <a:cs typeface="Arial"/>
                <a:sym typeface="Arial"/>
              </a:rPr>
              <a:t>‹#›</a:t>
            </a:fld>
            <a:endParaRPr sz="800" b="0" i="0" u="none" strike="noStrike" cap="none">
              <a:solidFill>
                <a:schemeClr val="dk1"/>
              </a:solidFill>
              <a:latin typeface="Arial"/>
              <a:ea typeface="Arial"/>
              <a:cs typeface="Arial"/>
              <a:sym typeface="Arial"/>
            </a:endParaRPr>
          </a:p>
        </p:txBody>
      </p:sp>
      <p:sp>
        <p:nvSpPr>
          <p:cNvPr id="14" name="Google Shape;14;p6"/>
          <p:cNvSpPr/>
          <p:nvPr/>
        </p:nvSpPr>
        <p:spPr>
          <a:xfrm>
            <a:off x="0" y="6674787"/>
            <a:ext cx="8961438" cy="4571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chart" Target="../charts/chart6.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chart" Target="../charts/chart9.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019D-8945-676C-F8DA-667A3D3E5706}"/>
              </a:ext>
            </a:extLst>
          </p:cNvPr>
          <p:cNvSpPr>
            <a:spLocks noGrp="1"/>
          </p:cNvSpPr>
          <p:nvPr>
            <p:ph type="ctrTitle"/>
          </p:nvPr>
        </p:nvSpPr>
        <p:spPr>
          <a:xfrm>
            <a:off x="4030876" y="650494"/>
            <a:ext cx="4769711" cy="984885"/>
          </a:xfrm>
        </p:spPr>
        <p:txBody>
          <a:bodyPr/>
          <a:lstStyle/>
          <a:p>
            <a:r>
              <a:rPr lang="en-US" dirty="0"/>
              <a:t>Southern Water Corp.</a:t>
            </a:r>
            <a:br>
              <a:rPr lang="en-US" dirty="0"/>
            </a:br>
            <a:r>
              <a:rPr lang="en-US" dirty="0"/>
              <a:t>Economics</a:t>
            </a:r>
          </a:p>
        </p:txBody>
      </p:sp>
      <p:sp>
        <p:nvSpPr>
          <p:cNvPr id="3" name="Subtitle 2">
            <a:extLst>
              <a:ext uri="{FF2B5EF4-FFF2-40B4-BE49-F238E27FC236}">
                <a16:creationId xmlns:a16="http://schemas.microsoft.com/office/drawing/2014/main" id="{A2430BD1-6366-5E6E-7A70-382A77122B3A}"/>
              </a:ext>
            </a:extLst>
          </p:cNvPr>
          <p:cNvSpPr>
            <a:spLocks noGrp="1"/>
          </p:cNvSpPr>
          <p:nvPr>
            <p:ph type="subTitle" idx="1"/>
          </p:nvPr>
        </p:nvSpPr>
        <p:spPr/>
        <p:txBody>
          <a:bodyPr/>
          <a:lstStyle/>
          <a:p>
            <a:r>
              <a:rPr lang="en-US" dirty="0"/>
              <a:t>Executive Presentation</a:t>
            </a:r>
          </a:p>
        </p:txBody>
      </p:sp>
    </p:spTree>
    <p:extLst>
      <p:ext uri="{BB962C8B-B14F-4D97-AF65-F5344CB8AC3E}">
        <p14:creationId xmlns:p14="http://schemas.microsoft.com/office/powerpoint/2010/main" val="228373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2"/>
          <p:cNvSpPr txBox="1">
            <a:spLocks noGrp="1"/>
          </p:cNvSpPr>
          <p:nvPr>
            <p:ph type="title"/>
          </p:nvPr>
        </p:nvSpPr>
        <p:spPr>
          <a:xfrm>
            <a:off x="171451" y="185145"/>
            <a:ext cx="8737599" cy="553998"/>
          </a:xfrm>
          <a:prstGeom prst="rect">
            <a:avLst/>
          </a:prstGeom>
          <a:noFill/>
          <a:ln>
            <a:noFill/>
          </a:ln>
        </p:spPr>
        <p:txBody>
          <a:bodyPr spcFirstLastPara="1" wrap="square" lIns="0" tIns="0" rIns="0" bIns="0" anchor="t" anchorCtr="0">
            <a:spAutoFit/>
          </a:bodyPr>
          <a:lstStyle/>
          <a:p>
            <a:pPr marL="0" lvl="0" indent="0" algn="just" rtl="0">
              <a:spcBef>
                <a:spcPts val="0"/>
              </a:spcBef>
              <a:spcAft>
                <a:spcPts val="0"/>
              </a:spcAft>
              <a:buNone/>
            </a:pPr>
            <a:r>
              <a:rPr lang="en-AU" sz="1200" b="1" dirty="0"/>
              <a:t>With an estimated 22% reduction in </a:t>
            </a:r>
            <a:r>
              <a:rPr lang="en-AU" sz="1200" b="1" dirty="0" err="1"/>
              <a:t>Surjek’s</a:t>
            </a:r>
            <a:r>
              <a:rPr lang="en-AU" sz="1200" b="1" dirty="0"/>
              <a:t> Revenues ($44 M) due to the Maintenance Outage, Quarter 4 presents the best balance of revenue-loss mitigation with respect to market pricing, as opposed to Quarter 1 which represents the highest demand (2,273 GL) and Water Balancing Market Prices ($84).</a:t>
            </a:r>
            <a:endParaRPr sz="1200" b="1" dirty="0"/>
          </a:p>
        </p:txBody>
      </p:sp>
      <p:cxnSp>
        <p:nvCxnSpPr>
          <p:cNvPr id="41" name="Google Shape;41;p2"/>
          <p:cNvCxnSpPr/>
          <p:nvPr/>
        </p:nvCxnSpPr>
        <p:spPr>
          <a:xfrm>
            <a:off x="171451" y="894698"/>
            <a:ext cx="8439149" cy="0"/>
          </a:xfrm>
          <a:prstGeom prst="straightConnector1">
            <a:avLst/>
          </a:prstGeom>
          <a:noFill/>
          <a:ln w="9525" cap="flat" cmpd="sng">
            <a:solidFill>
              <a:schemeClr val="accent3"/>
            </a:solidFill>
            <a:prstDash val="solid"/>
            <a:round/>
            <a:headEnd type="none" w="sm" len="sm"/>
            <a:tailEnd type="none" w="sm" len="sm"/>
          </a:ln>
        </p:spPr>
      </p:cxnSp>
      <p:graphicFrame>
        <p:nvGraphicFramePr>
          <p:cNvPr id="2" name="Chart 1">
            <a:extLst>
              <a:ext uri="{FF2B5EF4-FFF2-40B4-BE49-F238E27FC236}">
                <a16:creationId xmlns:a16="http://schemas.microsoft.com/office/drawing/2014/main" id="{9511D45B-6A47-4F61-9588-58B512B2B3F2}"/>
              </a:ext>
            </a:extLst>
          </p:cNvPr>
          <p:cNvGraphicFramePr>
            <a:graphicFrameLocks/>
          </p:cNvGraphicFramePr>
          <p:nvPr>
            <p:extLst>
              <p:ext uri="{D42A27DB-BD31-4B8C-83A1-F6EECF244321}">
                <p14:modId xmlns:p14="http://schemas.microsoft.com/office/powerpoint/2010/main" val="3546254575"/>
              </p:ext>
            </p:extLst>
          </p:nvPr>
        </p:nvGraphicFramePr>
        <p:xfrm>
          <a:off x="2298093" y="3554034"/>
          <a:ext cx="4870133" cy="31461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5B14DAAA-1EF9-B07F-A198-732ADCA44120}"/>
              </a:ext>
            </a:extLst>
          </p:cNvPr>
          <p:cNvGraphicFramePr>
            <a:graphicFrameLocks/>
          </p:cNvGraphicFramePr>
          <p:nvPr>
            <p:extLst>
              <p:ext uri="{D42A27DB-BD31-4B8C-83A1-F6EECF244321}">
                <p14:modId xmlns:p14="http://schemas.microsoft.com/office/powerpoint/2010/main" val="677953718"/>
              </p:ext>
            </p:extLst>
          </p:nvPr>
        </p:nvGraphicFramePr>
        <p:xfrm>
          <a:off x="446566" y="894698"/>
          <a:ext cx="8187367" cy="265933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171451" y="185145"/>
            <a:ext cx="8737599" cy="55399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sz="1200" b="1" dirty="0"/>
              <a:t>Of the three Desalination Plants, all three remain profitable at current market prices by a </a:t>
            </a:r>
            <a:r>
              <a:rPr lang="en-AU" sz="1200" b="1" dirty="0" err="1"/>
              <a:t>favorable</a:t>
            </a:r>
            <a:r>
              <a:rPr lang="en-AU" sz="1200" b="1" dirty="0"/>
              <a:t> margin; Clearly </a:t>
            </a:r>
            <a:r>
              <a:rPr lang="en-AU" sz="1200" b="1" dirty="0" err="1"/>
              <a:t>Kootha</a:t>
            </a:r>
            <a:r>
              <a:rPr lang="en-AU" sz="1200" b="1" dirty="0"/>
              <a:t> is the most cost-effective $25/ML) followed by </a:t>
            </a:r>
            <a:r>
              <a:rPr lang="en-AU" sz="1200" b="1" dirty="0" err="1"/>
              <a:t>Jutik</a:t>
            </a:r>
            <a:r>
              <a:rPr lang="en-AU" sz="1200" b="1" dirty="0"/>
              <a:t> ($35.80/ML) and lastly </a:t>
            </a:r>
            <a:r>
              <a:rPr lang="en-AU" sz="1200" b="1" dirty="0" err="1"/>
              <a:t>Surjek</a:t>
            </a:r>
            <a:r>
              <a:rPr lang="en-AU" sz="1200" b="1" dirty="0"/>
              <a:t> ($54.23/ML) which is consistent across the July-2013 to June-2014 period. </a:t>
            </a:r>
            <a:endParaRPr sz="1200" b="1" dirty="0"/>
          </a:p>
        </p:txBody>
      </p:sp>
      <p:cxnSp>
        <p:nvCxnSpPr>
          <p:cNvPr id="49" name="Google Shape;49;p3"/>
          <p:cNvCxnSpPr/>
          <p:nvPr/>
        </p:nvCxnSpPr>
        <p:spPr>
          <a:xfrm>
            <a:off x="171451" y="894698"/>
            <a:ext cx="8439149" cy="0"/>
          </a:xfrm>
          <a:prstGeom prst="straightConnector1">
            <a:avLst/>
          </a:prstGeom>
          <a:noFill/>
          <a:ln w="9525" cap="flat" cmpd="sng">
            <a:solidFill>
              <a:schemeClr val="accent3"/>
            </a:solidFill>
            <a:prstDash val="solid"/>
            <a:round/>
            <a:headEnd type="none" w="sm" len="sm"/>
            <a:tailEnd type="none" w="sm" len="sm"/>
          </a:ln>
        </p:spPr>
      </p:cxnSp>
      <p:graphicFrame>
        <p:nvGraphicFramePr>
          <p:cNvPr id="3" name="Chart 2">
            <a:extLst>
              <a:ext uri="{FF2B5EF4-FFF2-40B4-BE49-F238E27FC236}">
                <a16:creationId xmlns:a16="http://schemas.microsoft.com/office/drawing/2014/main" id="{D189A9F6-71E3-4DCE-AF72-6F5D0C2CCA9D}"/>
              </a:ext>
            </a:extLst>
          </p:cNvPr>
          <p:cNvGraphicFramePr>
            <a:graphicFrameLocks/>
          </p:cNvGraphicFramePr>
          <p:nvPr>
            <p:extLst>
              <p:ext uri="{D42A27DB-BD31-4B8C-83A1-F6EECF244321}">
                <p14:modId xmlns:p14="http://schemas.microsoft.com/office/powerpoint/2010/main" val="4257801275"/>
              </p:ext>
            </p:extLst>
          </p:nvPr>
        </p:nvGraphicFramePr>
        <p:xfrm>
          <a:off x="803484" y="1190741"/>
          <a:ext cx="7493433" cy="515956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4"/>
          <p:cNvSpPr txBox="1">
            <a:spLocks noGrp="1"/>
          </p:cNvSpPr>
          <p:nvPr>
            <p:ph type="title"/>
          </p:nvPr>
        </p:nvSpPr>
        <p:spPr>
          <a:xfrm>
            <a:off x="171451" y="185145"/>
            <a:ext cx="8737599" cy="553998"/>
          </a:xfrm>
          <a:prstGeom prst="rect">
            <a:avLst/>
          </a:prstGeom>
          <a:noFill/>
          <a:ln>
            <a:noFill/>
          </a:ln>
        </p:spPr>
        <p:txBody>
          <a:bodyPr spcFirstLastPara="1" wrap="square" lIns="0" tIns="0" rIns="0" bIns="0" anchor="t" anchorCtr="0">
            <a:spAutoFit/>
          </a:bodyPr>
          <a:lstStyle/>
          <a:p>
            <a:pPr marL="0" lvl="0" indent="0" algn="just" rtl="0">
              <a:spcBef>
                <a:spcPts val="0"/>
              </a:spcBef>
              <a:spcAft>
                <a:spcPts val="0"/>
              </a:spcAft>
              <a:buNone/>
            </a:pPr>
            <a:r>
              <a:rPr lang="en-AU" sz="1200" b="1" dirty="0"/>
              <a:t>Contrasting the Cost to Produce against the Volume of Water Produced highlights clear </a:t>
            </a:r>
            <a:r>
              <a:rPr lang="en-AU" sz="1200" b="1" i="1" dirty="0"/>
              <a:t>economy of scale </a:t>
            </a:r>
            <a:r>
              <a:rPr lang="en-AU" sz="1200" b="1" dirty="0"/>
              <a:t>with costs rapidly dwindling across all plants as volume surges, with this being particularly noticeable across the </a:t>
            </a:r>
            <a:r>
              <a:rPr lang="en-AU" sz="1200" b="1" dirty="0" err="1"/>
              <a:t>Kootha</a:t>
            </a:r>
            <a:r>
              <a:rPr lang="en-AU" sz="1200" b="1" dirty="0"/>
              <a:t> and </a:t>
            </a:r>
            <a:r>
              <a:rPr lang="en-AU" sz="1200" b="1" dirty="0" err="1"/>
              <a:t>Surjek</a:t>
            </a:r>
            <a:r>
              <a:rPr lang="en-AU" sz="1200" b="1" dirty="0"/>
              <a:t> Plants with costs dropping as much as 50%.  </a:t>
            </a:r>
            <a:endParaRPr sz="1200" b="1" dirty="0"/>
          </a:p>
        </p:txBody>
      </p:sp>
      <p:cxnSp>
        <p:nvCxnSpPr>
          <p:cNvPr id="57" name="Google Shape;57;p4"/>
          <p:cNvCxnSpPr/>
          <p:nvPr/>
        </p:nvCxnSpPr>
        <p:spPr>
          <a:xfrm>
            <a:off x="171451" y="940918"/>
            <a:ext cx="8439149" cy="0"/>
          </a:xfrm>
          <a:prstGeom prst="straightConnector1">
            <a:avLst/>
          </a:prstGeom>
          <a:noFill/>
          <a:ln w="9525" cap="flat" cmpd="sng">
            <a:solidFill>
              <a:schemeClr val="accent3"/>
            </a:solidFill>
            <a:prstDash val="solid"/>
            <a:round/>
            <a:headEnd type="none" w="sm" len="sm"/>
            <a:tailEnd type="none" w="sm" len="sm"/>
          </a:ln>
        </p:spPr>
      </p:cxnSp>
      <p:graphicFrame>
        <p:nvGraphicFramePr>
          <p:cNvPr id="2" name="Chart 1">
            <a:extLst>
              <a:ext uri="{FF2B5EF4-FFF2-40B4-BE49-F238E27FC236}">
                <a16:creationId xmlns:a16="http://schemas.microsoft.com/office/drawing/2014/main" id="{A9C8A8ED-12D4-1821-9407-F9044417B422}"/>
              </a:ext>
            </a:extLst>
          </p:cNvPr>
          <p:cNvGraphicFramePr>
            <a:graphicFrameLocks/>
          </p:cNvGraphicFramePr>
          <p:nvPr>
            <p:extLst>
              <p:ext uri="{D42A27DB-BD31-4B8C-83A1-F6EECF244321}">
                <p14:modId xmlns:p14="http://schemas.microsoft.com/office/powerpoint/2010/main" val="235082383"/>
              </p:ext>
            </p:extLst>
          </p:nvPr>
        </p:nvGraphicFramePr>
        <p:xfrm>
          <a:off x="171451" y="981720"/>
          <a:ext cx="4309267" cy="28472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4F116D39-A0A1-4059-B67C-EA192249E9F8}"/>
              </a:ext>
            </a:extLst>
          </p:cNvPr>
          <p:cNvGraphicFramePr>
            <a:graphicFrameLocks/>
          </p:cNvGraphicFramePr>
          <p:nvPr>
            <p:extLst>
              <p:ext uri="{D42A27DB-BD31-4B8C-83A1-F6EECF244321}">
                <p14:modId xmlns:p14="http://schemas.microsoft.com/office/powerpoint/2010/main" val="139779598"/>
              </p:ext>
            </p:extLst>
          </p:nvPr>
        </p:nvGraphicFramePr>
        <p:xfrm>
          <a:off x="4654623" y="1013349"/>
          <a:ext cx="4206351"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a:extLst>
              <a:ext uri="{FF2B5EF4-FFF2-40B4-BE49-F238E27FC236}">
                <a16:creationId xmlns:a16="http://schemas.microsoft.com/office/drawing/2014/main" id="{CD90E8FE-8689-44B3-96EE-AE08B3A71EEF}"/>
              </a:ext>
            </a:extLst>
          </p:cNvPr>
          <p:cNvGraphicFramePr>
            <a:graphicFrameLocks/>
          </p:cNvGraphicFramePr>
          <p:nvPr>
            <p:extLst>
              <p:ext uri="{D42A27DB-BD31-4B8C-83A1-F6EECF244321}">
                <p14:modId xmlns:p14="http://schemas.microsoft.com/office/powerpoint/2010/main" val="3856534871"/>
              </p:ext>
            </p:extLst>
          </p:nvPr>
        </p:nvGraphicFramePr>
        <p:xfrm>
          <a:off x="2001471" y="3828980"/>
          <a:ext cx="4665345"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5"/>
          <p:cNvSpPr txBox="1">
            <a:spLocks noGrp="1"/>
          </p:cNvSpPr>
          <p:nvPr>
            <p:ph type="title"/>
          </p:nvPr>
        </p:nvSpPr>
        <p:spPr>
          <a:xfrm>
            <a:off x="171451" y="185145"/>
            <a:ext cx="8737500" cy="646500"/>
          </a:xfrm>
          <a:prstGeom prst="rect">
            <a:avLst/>
          </a:prstGeom>
          <a:noFill/>
          <a:ln>
            <a:noFill/>
          </a:ln>
        </p:spPr>
        <p:txBody>
          <a:bodyPr spcFirstLastPara="1" wrap="square" lIns="0" tIns="0" rIns="0" bIns="0" anchor="t" anchorCtr="0">
            <a:spAutoFit/>
          </a:bodyPr>
          <a:lstStyle/>
          <a:p>
            <a:pPr marL="0" lvl="0" indent="0" algn="just" rtl="0">
              <a:spcBef>
                <a:spcPts val="0"/>
              </a:spcBef>
              <a:spcAft>
                <a:spcPts val="0"/>
              </a:spcAft>
              <a:buNone/>
            </a:pPr>
            <a:r>
              <a:rPr lang="en-AU" sz="1400" b="1" dirty="0"/>
              <a:t>Drilling down further from a product perspective reveals two different patterns of elasticity where</a:t>
            </a:r>
            <a:br>
              <a:rPr lang="en-AU" sz="1400" b="1" dirty="0"/>
            </a:br>
            <a:r>
              <a:rPr lang="en-AU" sz="1400" b="1" dirty="0"/>
              <a:t>Soft Water tends to be relatively price inelastic with an average </a:t>
            </a:r>
            <a:r>
              <a:rPr lang="en-AU" sz="1400" b="1" dirty="0" err="1"/>
              <a:t>EoD</a:t>
            </a:r>
            <a:r>
              <a:rPr lang="en-AU" sz="1400" b="1" dirty="0"/>
              <a:t> of .64, while Hard Water is more representative of an elastic relationship with an average </a:t>
            </a:r>
            <a:r>
              <a:rPr lang="en-AU" sz="1400" b="1" dirty="0" err="1"/>
              <a:t>EoD</a:t>
            </a:r>
            <a:r>
              <a:rPr lang="en-AU" sz="1400" b="1" dirty="0"/>
              <a:t> </a:t>
            </a:r>
            <a:r>
              <a:rPr lang="en-AU" sz="1400" b="1"/>
              <a:t>of 20.51</a:t>
            </a:r>
            <a:endParaRPr sz="1400" b="1" dirty="0"/>
          </a:p>
        </p:txBody>
      </p:sp>
      <p:cxnSp>
        <p:nvCxnSpPr>
          <p:cNvPr id="64" name="Google Shape;64;p5"/>
          <p:cNvCxnSpPr/>
          <p:nvPr/>
        </p:nvCxnSpPr>
        <p:spPr>
          <a:xfrm>
            <a:off x="171451" y="940918"/>
            <a:ext cx="8439149" cy="0"/>
          </a:xfrm>
          <a:prstGeom prst="straightConnector1">
            <a:avLst/>
          </a:prstGeom>
          <a:noFill/>
          <a:ln w="9525" cap="flat" cmpd="sng">
            <a:solidFill>
              <a:schemeClr val="accent3"/>
            </a:solidFill>
            <a:prstDash val="solid"/>
            <a:round/>
            <a:headEnd type="none" w="sm" len="sm"/>
            <a:tailEnd type="none" w="sm" len="sm"/>
          </a:ln>
        </p:spPr>
      </p:cxnSp>
      <p:graphicFrame>
        <p:nvGraphicFramePr>
          <p:cNvPr id="5" name="Chart 4">
            <a:extLst>
              <a:ext uri="{FF2B5EF4-FFF2-40B4-BE49-F238E27FC236}">
                <a16:creationId xmlns:a16="http://schemas.microsoft.com/office/drawing/2014/main" id="{3F8186EA-F8D3-49FA-A665-CA44EF3BC30B}"/>
              </a:ext>
            </a:extLst>
          </p:cNvPr>
          <p:cNvGraphicFramePr>
            <a:graphicFrameLocks/>
          </p:cNvGraphicFramePr>
          <p:nvPr>
            <p:extLst>
              <p:ext uri="{D42A27DB-BD31-4B8C-83A1-F6EECF244321}">
                <p14:modId xmlns:p14="http://schemas.microsoft.com/office/powerpoint/2010/main" val="3070960177"/>
              </p:ext>
            </p:extLst>
          </p:nvPr>
        </p:nvGraphicFramePr>
        <p:xfrm>
          <a:off x="85725" y="941387"/>
          <a:ext cx="4305300" cy="24193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CC21CA87-313B-40CA-85E9-95C1FA031663}"/>
              </a:ext>
            </a:extLst>
          </p:cNvPr>
          <p:cNvGraphicFramePr>
            <a:graphicFrameLocks/>
          </p:cNvGraphicFramePr>
          <p:nvPr>
            <p:extLst>
              <p:ext uri="{D42A27DB-BD31-4B8C-83A1-F6EECF244321}">
                <p14:modId xmlns:p14="http://schemas.microsoft.com/office/powerpoint/2010/main" val="1823566719"/>
              </p:ext>
            </p:extLst>
          </p:nvPr>
        </p:nvGraphicFramePr>
        <p:xfrm>
          <a:off x="85725" y="4251614"/>
          <a:ext cx="4305300" cy="24193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F5FBB8C7-6ECD-4FB4-8C3C-CDF26F24DBEF}"/>
              </a:ext>
            </a:extLst>
          </p:cNvPr>
          <p:cNvGraphicFramePr>
            <a:graphicFrameLocks/>
          </p:cNvGraphicFramePr>
          <p:nvPr>
            <p:extLst>
              <p:ext uri="{D42A27DB-BD31-4B8C-83A1-F6EECF244321}">
                <p14:modId xmlns:p14="http://schemas.microsoft.com/office/powerpoint/2010/main" val="2358781717"/>
              </p:ext>
            </p:extLst>
          </p:nvPr>
        </p:nvGraphicFramePr>
        <p:xfrm>
          <a:off x="4348717" y="2799648"/>
          <a:ext cx="4439208" cy="241935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287</Words>
  <Application>Microsoft Office PowerPoint</Application>
  <PresentationFormat>Custom</PresentationFormat>
  <Paragraphs>15</Paragraphs>
  <Slides>5</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1_Synergy_CF_YNR013</vt:lpstr>
      <vt:lpstr>Southern Water Corp. Economics</vt:lpstr>
      <vt:lpstr>With an estimated 22% reduction in Surjek’s Revenues ($44 M) due to the Maintenance Outage, Quarter 4 presents the best balance of revenue-loss mitigation with respect to market pricing, as opposed to Quarter 1 which represents the highest demand (2,273 GL) and Water Balancing Market Prices ($84).</vt:lpstr>
      <vt:lpstr>Of the three Desalination Plants, all three remain profitable at current market prices by a favorable margin; Clearly Kootha is the most cost-effective $25/ML) followed by Jutik ($35.80/ML) and lastly Surjek ($54.23/ML) which is consistent across the July-2013 to June-2014 period. </vt:lpstr>
      <vt:lpstr>Contrasting the Cost to Produce against the Volume of Water Produced highlights clear economy of scale with costs rapidly dwindling across all plants as volume surges, with this being particularly noticeable across the Kootha and Surjek Plants with costs dropping as much as 50%.  </vt:lpstr>
      <vt:lpstr>Drilling down further from a product perspective reveals two different patterns of elasticity where Soft Water tends to be relatively price inelastic with an average EoD of .64, while Hard Water is more representative of an elastic relationship with an average EoD of 20.51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lastModifiedBy>Eve Coker</cp:lastModifiedBy>
  <cp:revision>1</cp:revision>
  <dcterms:created xsi:type="dcterms:W3CDTF">2020-04-12T13:23:13Z</dcterms:created>
  <dcterms:modified xsi:type="dcterms:W3CDTF">2025-04-18T14:01:20Z</dcterms:modified>
</cp:coreProperties>
</file>