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1.xml" ContentType="application/vnd.openxmlformats-officedocument.drawingml.chartshape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4"/>
  </p:notesMasterIdLst>
  <p:sldIdLst>
    <p:sldId id="256" r:id="rId2"/>
    <p:sldId id="267" r:id="rId3"/>
    <p:sldId id="257" r:id="rId4"/>
    <p:sldId id="258" r:id="rId5"/>
    <p:sldId id="261" r:id="rId6"/>
    <p:sldId id="259" r:id="rId7"/>
    <p:sldId id="262" r:id="rId8"/>
    <p:sldId id="260"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344418-BD7A-4BE3-B965-CF754D9E6ACA}" v="1" dt="2025-03-04T22:31:02.1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2735" autoAdjust="0"/>
  </p:normalViewPr>
  <p:slideViewPr>
    <p:cSldViewPr snapToGrid="0">
      <p:cViewPr varScale="1">
        <p:scale>
          <a:sx n="50" d="100"/>
          <a:sy n="50" d="100"/>
        </p:scale>
        <p:origin x="1244"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ve Coker" userId="d7897e9350882158" providerId="LiveId" clId="{EA62DDC8-6093-4AE5-B960-F66807641C4D}"/>
    <pc:docChg chg="undo custSel addSld delSld modSld">
      <pc:chgData name="Eve Coker" userId="d7897e9350882158" providerId="LiveId" clId="{EA62DDC8-6093-4AE5-B960-F66807641C4D}" dt="2025-02-27T19:22:25.250" v="4972" actId="20577"/>
      <pc:docMkLst>
        <pc:docMk/>
      </pc:docMkLst>
      <pc:sldChg chg="modSp mod">
        <pc:chgData name="Eve Coker" userId="d7897e9350882158" providerId="LiveId" clId="{EA62DDC8-6093-4AE5-B960-F66807641C4D}" dt="2025-02-23T17:31:11.329" v="40"/>
        <pc:sldMkLst>
          <pc:docMk/>
          <pc:sldMk cId="1820817260" sldId="256"/>
        </pc:sldMkLst>
        <pc:spChg chg="mod">
          <ac:chgData name="Eve Coker" userId="d7897e9350882158" providerId="LiveId" clId="{EA62DDC8-6093-4AE5-B960-F66807641C4D}" dt="2025-02-23T17:31:11.329" v="40"/>
          <ac:spMkLst>
            <pc:docMk/>
            <pc:sldMk cId="1820817260" sldId="256"/>
            <ac:spMk id="2" creationId="{977236E8-1698-8B60-97BC-228BDB2BD720}"/>
          </ac:spMkLst>
        </pc:spChg>
        <pc:spChg chg="mod">
          <ac:chgData name="Eve Coker" userId="d7897e9350882158" providerId="LiveId" clId="{EA62DDC8-6093-4AE5-B960-F66807641C4D}" dt="2025-02-23T17:31:11.329" v="40"/>
          <ac:spMkLst>
            <pc:docMk/>
            <pc:sldMk cId="1820817260" sldId="256"/>
            <ac:spMk id="3" creationId="{98A31C40-6B4D-0623-0EAF-4DCC24529323}"/>
          </ac:spMkLst>
        </pc:spChg>
      </pc:sldChg>
      <pc:sldChg chg="addSp modSp new mod">
        <pc:chgData name="Eve Coker" userId="d7897e9350882158" providerId="LiveId" clId="{EA62DDC8-6093-4AE5-B960-F66807641C4D}" dt="2025-02-24T21:10:42.049" v="4255" actId="20577"/>
        <pc:sldMkLst>
          <pc:docMk/>
          <pc:sldMk cId="549194180" sldId="257"/>
        </pc:sldMkLst>
        <pc:spChg chg="mod">
          <ac:chgData name="Eve Coker" userId="d7897e9350882158" providerId="LiveId" clId="{EA62DDC8-6093-4AE5-B960-F66807641C4D}" dt="2025-02-23T17:35:29.628" v="241" actId="20577"/>
          <ac:spMkLst>
            <pc:docMk/>
            <pc:sldMk cId="549194180" sldId="257"/>
            <ac:spMk id="2" creationId="{DBBA81A6-D880-9062-F28F-7021C6D2785F}"/>
          </ac:spMkLst>
        </pc:spChg>
        <pc:spChg chg="mod">
          <ac:chgData name="Eve Coker" userId="d7897e9350882158" providerId="LiveId" clId="{EA62DDC8-6093-4AE5-B960-F66807641C4D}" dt="2025-02-24T21:10:42.049" v="4255" actId="20577"/>
          <ac:spMkLst>
            <pc:docMk/>
            <pc:sldMk cId="549194180" sldId="257"/>
            <ac:spMk id="3" creationId="{9370A4C0-75E0-CE6A-4F9B-7E53709B56F9}"/>
          </ac:spMkLst>
        </pc:spChg>
        <pc:spChg chg="add mod">
          <ac:chgData name="Eve Coker" userId="d7897e9350882158" providerId="LiveId" clId="{EA62DDC8-6093-4AE5-B960-F66807641C4D}" dt="2025-02-23T17:41:55.652" v="717" actId="1076"/>
          <ac:spMkLst>
            <pc:docMk/>
            <pc:sldMk cId="549194180" sldId="257"/>
            <ac:spMk id="4" creationId="{82397214-C271-33BD-11F6-6E734929A0AD}"/>
          </ac:spMkLst>
        </pc:spChg>
      </pc:sldChg>
      <pc:sldChg chg="addSp delSp modSp new mod">
        <pc:chgData name="Eve Coker" userId="d7897e9350882158" providerId="LiveId" clId="{EA62DDC8-6093-4AE5-B960-F66807641C4D}" dt="2025-02-27T18:41:36.906" v="4257" actId="1076"/>
        <pc:sldMkLst>
          <pc:docMk/>
          <pc:sldMk cId="2829805259" sldId="258"/>
        </pc:sldMkLst>
        <pc:spChg chg="mod">
          <ac:chgData name="Eve Coker" userId="d7897e9350882158" providerId="LiveId" clId="{EA62DDC8-6093-4AE5-B960-F66807641C4D}" dt="2025-02-24T19:52:47.363" v="1303" actId="20577"/>
          <ac:spMkLst>
            <pc:docMk/>
            <pc:sldMk cId="2829805259" sldId="258"/>
            <ac:spMk id="2" creationId="{70CB8442-B0DE-5381-5A0F-DAE5232C38B0}"/>
          </ac:spMkLst>
        </pc:spChg>
        <pc:spChg chg="add mod">
          <ac:chgData name="Eve Coker" userId="d7897e9350882158" providerId="LiveId" clId="{EA62DDC8-6093-4AE5-B960-F66807641C4D}" dt="2025-02-27T18:41:36.906" v="4257" actId="1076"/>
          <ac:spMkLst>
            <pc:docMk/>
            <pc:sldMk cId="2829805259" sldId="258"/>
            <ac:spMk id="27" creationId="{A61BF375-4ACA-AB06-6757-10904DBA1B19}"/>
          </ac:spMkLst>
        </pc:spChg>
        <pc:graphicFrameChg chg="add mod">
          <ac:chgData name="Eve Coker" userId="d7897e9350882158" providerId="LiveId" clId="{EA62DDC8-6093-4AE5-B960-F66807641C4D}" dt="2025-02-24T19:51:30.195" v="1293" actId="2085"/>
          <ac:graphicFrameMkLst>
            <pc:docMk/>
            <pc:sldMk cId="2829805259" sldId="258"/>
            <ac:graphicFrameMk id="23" creationId="{F03DC92B-5FC9-92A2-80B4-E4A7DC078BF2}"/>
          </ac:graphicFrameMkLst>
        </pc:graphicFrameChg>
        <pc:graphicFrameChg chg="add mod">
          <ac:chgData name="Eve Coker" userId="d7897e9350882158" providerId="LiveId" clId="{EA62DDC8-6093-4AE5-B960-F66807641C4D}" dt="2025-02-24T19:53:06.450" v="1305" actId="14100"/>
          <ac:graphicFrameMkLst>
            <pc:docMk/>
            <pc:sldMk cId="2829805259" sldId="258"/>
            <ac:graphicFrameMk id="24" creationId="{931EB615-A7DE-4129-BDB4-1B8436B0DB66}"/>
          </ac:graphicFrameMkLst>
        </pc:graphicFrameChg>
        <pc:graphicFrameChg chg="add mod">
          <ac:chgData name="Eve Coker" userId="d7897e9350882158" providerId="LiveId" clId="{EA62DDC8-6093-4AE5-B960-F66807641C4D}" dt="2025-02-24T19:56:25.913" v="1342"/>
          <ac:graphicFrameMkLst>
            <pc:docMk/>
            <pc:sldMk cId="2829805259" sldId="258"/>
            <ac:graphicFrameMk id="26" creationId="{451105AC-097D-88A0-2E97-C55CC17A1F9F}"/>
          </ac:graphicFrameMkLst>
        </pc:graphicFrameChg>
      </pc:sldChg>
      <pc:sldChg chg="addSp delSp modSp new mod">
        <pc:chgData name="Eve Coker" userId="d7897e9350882158" providerId="LiveId" clId="{EA62DDC8-6093-4AE5-B960-F66807641C4D}" dt="2025-02-27T19:01:07.086" v="4295" actId="20577"/>
        <pc:sldMkLst>
          <pc:docMk/>
          <pc:sldMk cId="2990099365" sldId="259"/>
        </pc:sldMkLst>
        <pc:spChg chg="mod">
          <ac:chgData name="Eve Coker" userId="d7897e9350882158" providerId="LiveId" clId="{EA62DDC8-6093-4AE5-B960-F66807641C4D}" dt="2025-02-27T19:01:07.086" v="4295" actId="20577"/>
          <ac:spMkLst>
            <pc:docMk/>
            <pc:sldMk cId="2990099365" sldId="259"/>
            <ac:spMk id="2" creationId="{8E73EC7A-7BD0-22C4-FE58-709F9E161652}"/>
          </ac:spMkLst>
        </pc:spChg>
        <pc:picChg chg="add mod">
          <ac:chgData name="Eve Coker" userId="d7897e9350882158" providerId="LiveId" clId="{EA62DDC8-6093-4AE5-B960-F66807641C4D}" dt="2025-02-24T20:01:36.740" v="1363" actId="1076"/>
          <ac:picMkLst>
            <pc:docMk/>
            <pc:sldMk cId="2990099365" sldId="259"/>
            <ac:picMk id="7" creationId="{01B5CC2F-E143-6EF5-7DA7-DA23428FE4B5}"/>
          </ac:picMkLst>
        </pc:picChg>
      </pc:sldChg>
      <pc:sldChg chg="addSp delSp modSp new mod">
        <pc:chgData name="Eve Coker" userId="d7897e9350882158" providerId="LiveId" clId="{EA62DDC8-6093-4AE5-B960-F66807641C4D}" dt="2025-02-24T20:34:46.130" v="2692" actId="20577"/>
        <pc:sldMkLst>
          <pc:docMk/>
          <pc:sldMk cId="299031101" sldId="260"/>
        </pc:sldMkLst>
        <pc:spChg chg="mod">
          <ac:chgData name="Eve Coker" userId="d7897e9350882158" providerId="LiveId" clId="{EA62DDC8-6093-4AE5-B960-F66807641C4D}" dt="2025-02-24T20:34:46.130" v="2692" actId="20577"/>
          <ac:spMkLst>
            <pc:docMk/>
            <pc:sldMk cId="299031101" sldId="260"/>
            <ac:spMk id="2" creationId="{55768A30-0722-1559-AEAE-DDA4FDECFA30}"/>
          </ac:spMkLst>
        </pc:spChg>
        <pc:spChg chg="add mod">
          <ac:chgData name="Eve Coker" userId="d7897e9350882158" providerId="LiveId" clId="{EA62DDC8-6093-4AE5-B960-F66807641C4D}" dt="2025-02-24T20:30:41.119" v="2373" actId="1076"/>
          <ac:spMkLst>
            <pc:docMk/>
            <pc:sldMk cId="299031101" sldId="260"/>
            <ac:spMk id="5" creationId="{7DE4B411-1CEC-CD0A-0FD0-F12331FC72C3}"/>
          </ac:spMkLst>
        </pc:spChg>
        <pc:graphicFrameChg chg="add mod">
          <ac:chgData name="Eve Coker" userId="d7897e9350882158" providerId="LiveId" clId="{EA62DDC8-6093-4AE5-B960-F66807641C4D}" dt="2025-02-24T20:30:45.745" v="2374" actId="1076"/>
          <ac:graphicFrameMkLst>
            <pc:docMk/>
            <pc:sldMk cId="299031101" sldId="260"/>
            <ac:graphicFrameMk id="6" creationId="{359782F7-10E8-7F0F-86C0-48699FCDE0EE}"/>
          </ac:graphicFrameMkLst>
        </pc:graphicFrameChg>
        <pc:picChg chg="add mod">
          <ac:chgData name="Eve Coker" userId="d7897e9350882158" providerId="LiveId" clId="{EA62DDC8-6093-4AE5-B960-F66807641C4D}" dt="2025-02-24T20:30:51.827" v="2376" actId="14100"/>
          <ac:picMkLst>
            <pc:docMk/>
            <pc:sldMk cId="299031101" sldId="260"/>
            <ac:picMk id="8" creationId="{CA6518BF-4B07-4591-AB04-77D554CF6701}"/>
          </ac:picMkLst>
        </pc:picChg>
      </pc:sldChg>
      <pc:sldChg chg="addSp delSp modSp new add del mod">
        <pc:chgData name="Eve Coker" userId="d7897e9350882158" providerId="LiveId" clId="{EA62DDC8-6093-4AE5-B960-F66807641C4D}" dt="2025-02-27T18:48:35.991" v="4260" actId="20577"/>
        <pc:sldMkLst>
          <pc:docMk/>
          <pc:sldMk cId="3654331339" sldId="261"/>
        </pc:sldMkLst>
        <pc:spChg chg="mod">
          <ac:chgData name="Eve Coker" userId="d7897e9350882158" providerId="LiveId" clId="{EA62DDC8-6093-4AE5-B960-F66807641C4D}" dt="2025-02-27T18:48:35.991" v="4260" actId="20577"/>
          <ac:spMkLst>
            <pc:docMk/>
            <pc:sldMk cId="3654331339" sldId="261"/>
            <ac:spMk id="2" creationId="{DED30DE3-43D2-E871-C4B9-9C8B416F7317}"/>
          </ac:spMkLst>
        </pc:spChg>
        <pc:picChg chg="add mod">
          <ac:chgData name="Eve Coker" userId="d7897e9350882158" providerId="LiveId" clId="{EA62DDC8-6093-4AE5-B960-F66807641C4D}" dt="2025-02-24T20:15:16.791" v="2013" actId="1076"/>
          <ac:picMkLst>
            <pc:docMk/>
            <pc:sldMk cId="3654331339" sldId="261"/>
            <ac:picMk id="4" creationId="{00000000-0008-0000-0300-000002000000}"/>
          </ac:picMkLst>
        </pc:picChg>
        <pc:picChg chg="add mod">
          <ac:chgData name="Eve Coker" userId="d7897e9350882158" providerId="LiveId" clId="{EA62DDC8-6093-4AE5-B960-F66807641C4D}" dt="2025-02-24T20:15:19.567" v="2014" actId="1076"/>
          <ac:picMkLst>
            <pc:docMk/>
            <pc:sldMk cId="3654331339" sldId="261"/>
            <ac:picMk id="5" creationId="{358DF619-99C6-46E7-A232-C772677CB7E6}"/>
          </ac:picMkLst>
        </pc:picChg>
      </pc:sldChg>
      <pc:sldChg chg="addSp delSp modSp new mod">
        <pc:chgData name="Eve Coker" userId="d7897e9350882158" providerId="LiveId" clId="{EA62DDC8-6093-4AE5-B960-F66807641C4D}" dt="2025-02-27T19:09:35.497" v="4344" actId="14100"/>
        <pc:sldMkLst>
          <pc:docMk/>
          <pc:sldMk cId="3551379085" sldId="262"/>
        </pc:sldMkLst>
        <pc:spChg chg="mod">
          <ac:chgData name="Eve Coker" userId="d7897e9350882158" providerId="LiveId" clId="{EA62DDC8-6093-4AE5-B960-F66807641C4D}" dt="2025-02-24T20:32:33.707" v="2456" actId="20577"/>
          <ac:spMkLst>
            <pc:docMk/>
            <pc:sldMk cId="3551379085" sldId="262"/>
            <ac:spMk id="2" creationId="{87920865-C6E4-8336-0402-B8AFEB16CABE}"/>
          </ac:spMkLst>
        </pc:spChg>
        <pc:spChg chg="add mod">
          <ac:chgData name="Eve Coker" userId="d7897e9350882158" providerId="LiveId" clId="{EA62DDC8-6093-4AE5-B960-F66807641C4D}" dt="2025-02-27T19:09:31.640" v="4343" actId="1076"/>
          <ac:spMkLst>
            <pc:docMk/>
            <pc:sldMk cId="3551379085" sldId="262"/>
            <ac:spMk id="11" creationId="{AE4A979F-8E37-2254-15F0-BF1DE4FC69FF}"/>
          </ac:spMkLst>
        </pc:spChg>
        <pc:picChg chg="add mod">
          <ac:chgData name="Eve Coker" userId="d7897e9350882158" providerId="LiveId" clId="{EA62DDC8-6093-4AE5-B960-F66807641C4D}" dt="2025-02-27T19:07:05.550" v="4298" actId="1076"/>
          <ac:picMkLst>
            <pc:docMk/>
            <pc:sldMk cId="3551379085" sldId="262"/>
            <ac:picMk id="5" creationId="{1CE9F0C2-8E75-2B7D-35C8-0B152C7E2B72}"/>
          </ac:picMkLst>
        </pc:picChg>
        <pc:picChg chg="add mod">
          <ac:chgData name="Eve Coker" userId="d7897e9350882158" providerId="LiveId" clId="{EA62DDC8-6093-4AE5-B960-F66807641C4D}" dt="2025-02-27T19:07:07.475" v="4299" actId="1076"/>
          <ac:picMkLst>
            <pc:docMk/>
            <pc:sldMk cId="3551379085" sldId="262"/>
            <ac:picMk id="6" creationId="{25EA551A-DC85-1517-C64A-8A3CF141BB9B}"/>
          </ac:picMkLst>
        </pc:picChg>
        <pc:picChg chg="add mod">
          <ac:chgData name="Eve Coker" userId="d7897e9350882158" providerId="LiveId" clId="{EA62DDC8-6093-4AE5-B960-F66807641C4D}" dt="2025-02-27T19:09:35.497" v="4344" actId="14100"/>
          <ac:picMkLst>
            <pc:docMk/>
            <pc:sldMk cId="3551379085" sldId="262"/>
            <ac:picMk id="10" creationId="{917E0D98-EA33-0DBE-5B6F-2F2903B0870F}"/>
          </ac:picMkLst>
        </pc:picChg>
      </pc:sldChg>
      <pc:sldChg chg="addSp delSp modSp new mod">
        <pc:chgData name="Eve Coker" userId="d7897e9350882158" providerId="LiveId" clId="{EA62DDC8-6093-4AE5-B960-F66807641C4D}" dt="2025-02-27T19:16:54.272" v="4535" actId="20577"/>
        <pc:sldMkLst>
          <pc:docMk/>
          <pc:sldMk cId="701154999" sldId="263"/>
        </pc:sldMkLst>
        <pc:spChg chg="mod">
          <ac:chgData name="Eve Coker" userId="d7897e9350882158" providerId="LiveId" clId="{EA62DDC8-6093-4AE5-B960-F66807641C4D}" dt="2025-02-27T19:16:54.272" v="4535" actId="20577"/>
          <ac:spMkLst>
            <pc:docMk/>
            <pc:sldMk cId="701154999" sldId="263"/>
            <ac:spMk id="2" creationId="{F18547A0-0B1C-D347-93A1-BC0D883812E0}"/>
          </ac:spMkLst>
        </pc:spChg>
        <pc:picChg chg="add mod">
          <ac:chgData name="Eve Coker" userId="d7897e9350882158" providerId="LiveId" clId="{EA62DDC8-6093-4AE5-B960-F66807641C4D}" dt="2025-02-24T20:36:09.874" v="2725" actId="1076"/>
          <ac:picMkLst>
            <pc:docMk/>
            <pc:sldMk cId="701154999" sldId="263"/>
            <ac:picMk id="4" creationId="{3F7D9AFE-474A-EB7C-21BD-D46BFB0156D7}"/>
          </ac:picMkLst>
        </pc:picChg>
        <pc:picChg chg="add mod">
          <ac:chgData name="Eve Coker" userId="d7897e9350882158" providerId="LiveId" clId="{EA62DDC8-6093-4AE5-B960-F66807641C4D}" dt="2025-02-24T20:36:16.355" v="2727" actId="14100"/>
          <ac:picMkLst>
            <pc:docMk/>
            <pc:sldMk cId="701154999" sldId="263"/>
            <ac:picMk id="5" creationId="{FDF32D89-71EC-F6CA-227F-36895C535D9D}"/>
          </ac:picMkLst>
        </pc:picChg>
      </pc:sldChg>
      <pc:sldChg chg="addSp delSp modSp new mod">
        <pc:chgData name="Eve Coker" userId="d7897e9350882158" providerId="LiveId" clId="{EA62DDC8-6093-4AE5-B960-F66807641C4D}" dt="2025-02-27T19:19:45.710" v="4700" actId="20577"/>
        <pc:sldMkLst>
          <pc:docMk/>
          <pc:sldMk cId="1536604563" sldId="264"/>
        </pc:sldMkLst>
        <pc:spChg chg="mod">
          <ac:chgData name="Eve Coker" userId="d7897e9350882158" providerId="LiveId" clId="{EA62DDC8-6093-4AE5-B960-F66807641C4D}" dt="2025-02-27T19:19:45.710" v="4700" actId="20577"/>
          <ac:spMkLst>
            <pc:docMk/>
            <pc:sldMk cId="1536604563" sldId="264"/>
            <ac:spMk id="2" creationId="{5CC1B7F1-0763-F8DD-0E68-BB31B386FE7B}"/>
          </ac:spMkLst>
        </pc:spChg>
        <pc:graphicFrameChg chg="add mod">
          <ac:chgData name="Eve Coker" userId="d7897e9350882158" providerId="LiveId" clId="{EA62DDC8-6093-4AE5-B960-F66807641C4D}" dt="2025-02-24T20:46:59.565" v="2910" actId="14100"/>
          <ac:graphicFrameMkLst>
            <pc:docMk/>
            <pc:sldMk cId="1536604563" sldId="264"/>
            <ac:graphicFrameMk id="4" creationId="{84231CC0-66F3-AC84-26ED-FED3E21EC00E}"/>
          </ac:graphicFrameMkLst>
        </pc:graphicFrameChg>
        <pc:graphicFrameChg chg="add mod">
          <ac:chgData name="Eve Coker" userId="d7897e9350882158" providerId="LiveId" clId="{EA62DDC8-6093-4AE5-B960-F66807641C4D}" dt="2025-02-24T20:55:12.097" v="3081" actId="1076"/>
          <ac:graphicFrameMkLst>
            <pc:docMk/>
            <pc:sldMk cId="1536604563" sldId="264"/>
            <ac:graphicFrameMk id="6" creationId="{D08C5EFC-2F96-E4FC-1C0A-8B973E9EC8CB}"/>
          </ac:graphicFrameMkLst>
        </pc:graphicFrameChg>
      </pc:sldChg>
      <pc:sldChg chg="addSp delSp modSp new mod">
        <pc:chgData name="Eve Coker" userId="d7897e9350882158" providerId="LiveId" clId="{EA62DDC8-6093-4AE5-B960-F66807641C4D}" dt="2025-02-27T19:21:58.371" v="4957" actId="20577"/>
        <pc:sldMkLst>
          <pc:docMk/>
          <pc:sldMk cId="1853117222" sldId="265"/>
        </pc:sldMkLst>
        <pc:spChg chg="mod">
          <ac:chgData name="Eve Coker" userId="d7897e9350882158" providerId="LiveId" clId="{EA62DDC8-6093-4AE5-B960-F66807641C4D}" dt="2025-02-27T19:21:58.371" v="4957" actId="20577"/>
          <ac:spMkLst>
            <pc:docMk/>
            <pc:sldMk cId="1853117222" sldId="265"/>
            <ac:spMk id="2" creationId="{DF5E9A13-62AE-AF77-83F7-ED08DC918D4C}"/>
          </ac:spMkLst>
        </pc:spChg>
        <pc:graphicFrameChg chg="add mod">
          <ac:chgData name="Eve Coker" userId="d7897e9350882158" providerId="LiveId" clId="{EA62DDC8-6093-4AE5-B960-F66807641C4D}" dt="2025-02-24T20:56:18.209" v="3100" actId="14100"/>
          <ac:graphicFrameMkLst>
            <pc:docMk/>
            <pc:sldMk cId="1853117222" sldId="265"/>
            <ac:graphicFrameMk id="4" creationId="{164A36D0-B9DB-1C65-9403-ADD061939BD9}"/>
          </ac:graphicFrameMkLst>
        </pc:graphicFrameChg>
      </pc:sldChg>
      <pc:sldChg chg="addSp delSp modSp new mod modNotesTx">
        <pc:chgData name="Eve Coker" userId="d7897e9350882158" providerId="LiveId" clId="{EA62DDC8-6093-4AE5-B960-F66807641C4D}" dt="2025-02-27T19:22:25.250" v="4972" actId="20577"/>
        <pc:sldMkLst>
          <pc:docMk/>
          <pc:sldMk cId="3659900337" sldId="266"/>
        </pc:sldMkLst>
        <pc:spChg chg="mod">
          <ac:chgData name="Eve Coker" userId="d7897e9350882158" providerId="LiveId" clId="{EA62DDC8-6093-4AE5-B960-F66807641C4D}" dt="2025-02-24T20:57:49.331" v="3206" actId="20577"/>
          <ac:spMkLst>
            <pc:docMk/>
            <pc:sldMk cId="3659900337" sldId="266"/>
            <ac:spMk id="2" creationId="{87E138DB-0E76-5CA1-CC00-3624B1185990}"/>
          </ac:spMkLst>
        </pc:spChg>
        <pc:spChg chg="mod">
          <ac:chgData name="Eve Coker" userId="d7897e9350882158" providerId="LiveId" clId="{EA62DDC8-6093-4AE5-B960-F66807641C4D}" dt="2025-02-27T19:22:25.250" v="4972" actId="20577"/>
          <ac:spMkLst>
            <pc:docMk/>
            <pc:sldMk cId="3659900337" sldId="266"/>
            <ac:spMk id="3" creationId="{A977EDC6-A779-BFCC-F726-9ABEE620B251}"/>
          </ac:spMkLst>
        </pc:spChg>
        <pc:picChg chg="add mod">
          <ac:chgData name="Eve Coker" userId="d7897e9350882158" providerId="LiveId" clId="{EA62DDC8-6093-4AE5-B960-F66807641C4D}" dt="2025-02-24T21:06:33.093" v="3980" actId="1076"/>
          <ac:picMkLst>
            <pc:docMk/>
            <pc:sldMk cId="3659900337" sldId="266"/>
            <ac:picMk id="5" creationId="{27A5DEFC-B045-7D70-E791-A6A951995D33}"/>
          </ac:picMkLst>
        </pc:picChg>
      </pc:sldChg>
    </pc:docChg>
  </pc:docChgLst>
  <pc:docChgLst>
    <pc:chgData name="Eve Coker" userId="d7897e9350882158" providerId="LiveId" clId="{C3344418-BD7A-4BE3-B965-CF754D9E6ACA}"/>
    <pc:docChg chg="custSel addSld modSld sldOrd">
      <pc:chgData name="Eve Coker" userId="d7897e9350882158" providerId="LiveId" clId="{C3344418-BD7A-4BE3-B965-CF754D9E6ACA}" dt="2025-03-04T22:44:24.438" v="1380" actId="20577"/>
      <pc:docMkLst>
        <pc:docMk/>
      </pc:docMkLst>
      <pc:sldChg chg="modSp mod ord">
        <pc:chgData name="Eve Coker" userId="d7897e9350882158" providerId="LiveId" clId="{C3344418-BD7A-4BE3-B965-CF754D9E6ACA}" dt="2025-03-04T22:20:51.839" v="1314" actId="20577"/>
        <pc:sldMkLst>
          <pc:docMk/>
          <pc:sldMk cId="549194180" sldId="257"/>
        </pc:sldMkLst>
        <pc:spChg chg="mod">
          <ac:chgData name="Eve Coker" userId="d7897e9350882158" providerId="LiveId" clId="{C3344418-BD7A-4BE3-B965-CF754D9E6ACA}" dt="2025-03-04T22:20:51.839" v="1314" actId="20577"/>
          <ac:spMkLst>
            <pc:docMk/>
            <pc:sldMk cId="549194180" sldId="257"/>
            <ac:spMk id="3" creationId="{9370A4C0-75E0-CE6A-4F9B-7E53709B56F9}"/>
          </ac:spMkLst>
        </pc:spChg>
      </pc:sldChg>
      <pc:sldChg chg="modSp mod">
        <pc:chgData name="Eve Coker" userId="d7897e9350882158" providerId="LiveId" clId="{C3344418-BD7A-4BE3-B965-CF754D9E6ACA}" dt="2025-03-04T22:19:59.078" v="1305" actId="14100"/>
        <pc:sldMkLst>
          <pc:docMk/>
          <pc:sldMk cId="2829805259" sldId="258"/>
        </pc:sldMkLst>
        <pc:graphicFrameChg chg="mod">
          <ac:chgData name="Eve Coker" userId="d7897e9350882158" providerId="LiveId" clId="{C3344418-BD7A-4BE3-B965-CF754D9E6ACA}" dt="2025-03-04T22:19:59.078" v="1305" actId="14100"/>
          <ac:graphicFrameMkLst>
            <pc:docMk/>
            <pc:sldMk cId="2829805259" sldId="258"/>
            <ac:graphicFrameMk id="26" creationId="{451105AC-097D-88A0-2E97-C55CC17A1F9F}"/>
          </ac:graphicFrameMkLst>
        </pc:graphicFrameChg>
      </pc:sldChg>
      <pc:sldChg chg="addSp delSp modSp mod">
        <pc:chgData name="Eve Coker" userId="d7897e9350882158" providerId="LiveId" clId="{C3344418-BD7A-4BE3-B965-CF754D9E6ACA}" dt="2025-03-04T22:31:28.438" v="1325" actId="478"/>
        <pc:sldMkLst>
          <pc:docMk/>
          <pc:sldMk cId="2990099365" sldId="259"/>
        </pc:sldMkLst>
        <pc:picChg chg="add mod">
          <ac:chgData name="Eve Coker" userId="d7897e9350882158" providerId="LiveId" clId="{C3344418-BD7A-4BE3-B965-CF754D9E6ACA}" dt="2025-03-04T22:31:22.329" v="1323" actId="14100"/>
          <ac:picMkLst>
            <pc:docMk/>
            <pc:sldMk cId="2990099365" sldId="259"/>
            <ac:picMk id="3" creationId="{2556E3EB-09F0-DF88-8ADC-BD11C8A3252C}"/>
          </ac:picMkLst>
        </pc:picChg>
        <pc:picChg chg="del mod">
          <ac:chgData name="Eve Coker" userId="d7897e9350882158" providerId="LiveId" clId="{C3344418-BD7A-4BE3-B965-CF754D9E6ACA}" dt="2025-03-04T22:31:28.438" v="1325" actId="478"/>
          <ac:picMkLst>
            <pc:docMk/>
            <pc:sldMk cId="2990099365" sldId="259"/>
            <ac:picMk id="8" creationId="{D7F34D6B-80B6-BF44-B0C3-871D60BA7AE1}"/>
          </ac:picMkLst>
        </pc:picChg>
      </pc:sldChg>
      <pc:sldChg chg="modSp mod">
        <pc:chgData name="Eve Coker" userId="d7897e9350882158" providerId="LiveId" clId="{C3344418-BD7A-4BE3-B965-CF754D9E6ACA}" dt="2025-03-04T22:10:39.460" v="1292" actId="20577"/>
        <pc:sldMkLst>
          <pc:docMk/>
          <pc:sldMk cId="299031101" sldId="260"/>
        </pc:sldMkLst>
        <pc:spChg chg="mod">
          <ac:chgData name="Eve Coker" userId="d7897e9350882158" providerId="LiveId" clId="{C3344418-BD7A-4BE3-B965-CF754D9E6ACA}" dt="2025-03-04T22:10:39.460" v="1292" actId="20577"/>
          <ac:spMkLst>
            <pc:docMk/>
            <pc:sldMk cId="299031101" sldId="260"/>
            <ac:spMk id="2" creationId="{55768A30-0722-1559-AEAE-DDA4FDECFA30}"/>
          </ac:spMkLst>
        </pc:spChg>
        <pc:picChg chg="mod">
          <ac:chgData name="Eve Coker" userId="d7897e9350882158" providerId="LiveId" clId="{C3344418-BD7A-4BE3-B965-CF754D9E6ACA}" dt="2025-03-04T22:09:31.579" v="1214" actId="1076"/>
          <ac:picMkLst>
            <pc:docMk/>
            <pc:sldMk cId="299031101" sldId="260"/>
            <ac:picMk id="8" creationId="{CA6518BF-4B07-4591-AB04-77D554CF6701}"/>
          </ac:picMkLst>
        </pc:picChg>
      </pc:sldChg>
      <pc:sldChg chg="modSp mod">
        <pc:chgData name="Eve Coker" userId="d7897e9350882158" providerId="LiveId" clId="{C3344418-BD7A-4BE3-B965-CF754D9E6ACA}" dt="2025-03-04T22:09:22.530" v="1213" actId="20577"/>
        <pc:sldMkLst>
          <pc:docMk/>
          <pc:sldMk cId="3551379085" sldId="262"/>
        </pc:sldMkLst>
        <pc:spChg chg="mod">
          <ac:chgData name="Eve Coker" userId="d7897e9350882158" providerId="LiveId" clId="{C3344418-BD7A-4BE3-B965-CF754D9E6ACA}" dt="2025-03-04T22:09:22.530" v="1213" actId="20577"/>
          <ac:spMkLst>
            <pc:docMk/>
            <pc:sldMk cId="3551379085" sldId="262"/>
            <ac:spMk id="2" creationId="{87920865-C6E4-8336-0402-B8AFEB16CABE}"/>
          </ac:spMkLst>
        </pc:spChg>
      </pc:sldChg>
      <pc:sldChg chg="modSp mod">
        <pc:chgData name="Eve Coker" userId="d7897e9350882158" providerId="LiveId" clId="{C3344418-BD7A-4BE3-B965-CF754D9E6ACA}" dt="2025-03-04T22:40:32.601" v="1378" actId="27636"/>
        <pc:sldMkLst>
          <pc:docMk/>
          <pc:sldMk cId="3659900337" sldId="266"/>
        </pc:sldMkLst>
        <pc:spChg chg="mod">
          <ac:chgData name="Eve Coker" userId="d7897e9350882158" providerId="LiveId" clId="{C3344418-BD7A-4BE3-B965-CF754D9E6ACA}" dt="2025-03-04T22:39:27.224" v="1335" actId="20577"/>
          <ac:spMkLst>
            <pc:docMk/>
            <pc:sldMk cId="3659900337" sldId="266"/>
            <ac:spMk id="2" creationId="{87E138DB-0E76-5CA1-CC00-3624B1185990}"/>
          </ac:spMkLst>
        </pc:spChg>
        <pc:spChg chg="mod">
          <ac:chgData name="Eve Coker" userId="d7897e9350882158" providerId="LiveId" clId="{C3344418-BD7A-4BE3-B965-CF754D9E6ACA}" dt="2025-03-04T22:40:32.601" v="1378" actId="27636"/>
          <ac:spMkLst>
            <pc:docMk/>
            <pc:sldMk cId="3659900337" sldId="266"/>
            <ac:spMk id="3" creationId="{A977EDC6-A779-BFCC-F726-9ABEE620B251}"/>
          </ac:spMkLst>
        </pc:spChg>
      </pc:sldChg>
      <pc:sldChg chg="modSp new mod">
        <pc:chgData name="Eve Coker" userId="d7897e9350882158" providerId="LiveId" clId="{C3344418-BD7A-4BE3-B965-CF754D9E6ACA}" dt="2025-03-04T22:44:24.438" v="1380" actId="20577"/>
        <pc:sldMkLst>
          <pc:docMk/>
          <pc:sldMk cId="3484804430" sldId="267"/>
        </pc:sldMkLst>
        <pc:spChg chg="mod">
          <ac:chgData name="Eve Coker" userId="d7897e9350882158" providerId="LiveId" clId="{C3344418-BD7A-4BE3-B965-CF754D9E6ACA}" dt="2025-03-04T21:59:15.124" v="92" actId="20577"/>
          <ac:spMkLst>
            <pc:docMk/>
            <pc:sldMk cId="3484804430" sldId="267"/>
            <ac:spMk id="2" creationId="{9E9ABF86-E483-EDE7-AD08-40AA444606E4}"/>
          </ac:spMkLst>
        </pc:spChg>
        <pc:spChg chg="mod">
          <ac:chgData name="Eve Coker" userId="d7897e9350882158" providerId="LiveId" clId="{C3344418-BD7A-4BE3-B965-CF754D9E6ACA}" dt="2025-03-04T22:44:24.438" v="1380" actId="20577"/>
          <ac:spMkLst>
            <pc:docMk/>
            <pc:sldMk cId="3484804430" sldId="267"/>
            <ac:spMk id="3" creationId="{E7BC8928-3DE9-F6CA-C26A-6FC51BEBFA03}"/>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D7897E9350882158/Documents/Springboard/Assignments/FamInsureCo%20Case%20Study%20%5bEve%20Coker%5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D7897E9350882158/Documents/Springboard/Assignments/FamInsureCo%20Case%20Study%20%5bEve%20Coker%5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D7897E9350882158/Documents/Springboard/Assignments/FamInsureCo%20Case%20Study%20%5bEve%20Coker%5d.xlsx" TargetMode="Externa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1.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D7897E9350882158/Documents/Springboard/Assignments/FamInsureCo%20Case%20Study%20%5bEve%20Coker%5d.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D7897E9350882158/Documents/Springboard/Assignments/FamInsureCo%20Case%20Study%20%5bEve%20Coker%5d.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D7897E9350882158/Documents/Springboard/Assignments/FamInsureCo%20Case%20Study%20%5bEve%20Coker%5d.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D7897E9350882158/Documents/Springboard/Assignments/FamInsureCo%20Case%20Study%20%5bEve%20Coker%5d.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BMI</a:t>
            </a:r>
            <a:r>
              <a:rPr lang="en-US" baseline="0"/>
              <a:t> of Patients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noFill/>
              </a:ln>
              <a:effectLst/>
            </c:spPr>
            <c:extLst>
              <c:ext xmlns:c16="http://schemas.microsoft.com/office/drawing/2014/chart" uri="{C3380CC4-5D6E-409C-BE32-E72D297353CC}">
                <c16:uniqueId val="{00000001-7BB0-4AB8-BDF4-F91F34BD5C32}"/>
              </c:ext>
            </c:extLst>
          </c:dPt>
          <c:dPt>
            <c:idx val="1"/>
            <c:bubble3D val="0"/>
            <c:spPr>
              <a:solidFill>
                <a:schemeClr val="accent2"/>
              </a:solidFill>
              <a:ln w="19050">
                <a:noFill/>
              </a:ln>
              <a:effectLst/>
            </c:spPr>
            <c:extLst>
              <c:ext xmlns:c16="http://schemas.microsoft.com/office/drawing/2014/chart" uri="{C3380CC4-5D6E-409C-BE32-E72D297353CC}">
                <c16:uniqueId val="{00000003-7BB0-4AB8-BDF4-F91F34BD5C32}"/>
              </c:ext>
            </c:extLst>
          </c:dPt>
          <c:dPt>
            <c:idx val="2"/>
            <c:bubble3D val="0"/>
            <c:spPr>
              <a:solidFill>
                <a:schemeClr val="accent3"/>
              </a:solidFill>
              <a:ln w="19050">
                <a:noFill/>
              </a:ln>
              <a:effectLst/>
            </c:spPr>
            <c:extLst>
              <c:ext xmlns:c16="http://schemas.microsoft.com/office/drawing/2014/chart" uri="{C3380CC4-5D6E-409C-BE32-E72D297353CC}">
                <c16:uniqueId val="{00000005-7BB0-4AB8-BDF4-F91F34BD5C32}"/>
              </c:ext>
            </c:extLst>
          </c:dPt>
          <c:dPt>
            <c:idx val="3"/>
            <c:bubble3D val="0"/>
            <c:spPr>
              <a:solidFill>
                <a:schemeClr val="accent4"/>
              </a:solidFill>
              <a:ln w="19050">
                <a:noFill/>
              </a:ln>
              <a:effectLst/>
            </c:spPr>
            <c:extLst>
              <c:ext xmlns:c16="http://schemas.microsoft.com/office/drawing/2014/chart" uri="{C3380CC4-5D6E-409C-BE32-E72D297353CC}">
                <c16:uniqueId val="{00000007-7BB0-4AB8-BDF4-F91F34BD5C32}"/>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'[FamInsureCo Case Study (Eve Coker).xlsx]Basic Desc. Statistics'!$H$55:$K$55</c:f>
              <c:strCache>
                <c:ptCount val="4"/>
                <c:pt idx="0">
                  <c:v>Underweight</c:v>
                </c:pt>
                <c:pt idx="1">
                  <c:v>Healthy</c:v>
                </c:pt>
                <c:pt idx="2">
                  <c:v>Slightly Overweight</c:v>
                </c:pt>
                <c:pt idx="3">
                  <c:v>Overweight</c:v>
                </c:pt>
              </c:strCache>
            </c:strRef>
          </c:cat>
          <c:val>
            <c:numRef>
              <c:f>'[FamInsureCo Case Study (Eve Coker).xlsx]Basic Desc. Statistics'!$H$56:$K$56</c:f>
              <c:numCache>
                <c:formatCode>0%</c:formatCode>
                <c:ptCount val="4"/>
                <c:pt idx="0">
                  <c:v>1.5695067264573991E-2</c:v>
                </c:pt>
                <c:pt idx="1">
                  <c:v>0.16517189835575485</c:v>
                </c:pt>
                <c:pt idx="2">
                  <c:v>0.28400597907324365</c:v>
                </c:pt>
                <c:pt idx="3">
                  <c:v>0.53512705530642746</c:v>
                </c:pt>
              </c:numCache>
            </c:numRef>
          </c:val>
          <c:extLst>
            <c:ext xmlns:c16="http://schemas.microsoft.com/office/drawing/2014/chart" uri="{C3380CC4-5D6E-409C-BE32-E72D297353CC}">
              <c16:uniqueId val="{00000008-7BB0-4AB8-BDF4-F91F34BD5C32}"/>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w="3175">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Avg.</a:t>
            </a:r>
            <a:r>
              <a:rPr lang="en-US" baseline="0"/>
              <a:t> Medical Charges by BMI</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spPr>
            <a:ln>
              <a:noFill/>
            </a:ln>
          </c:spPr>
          <c:dPt>
            <c:idx val="0"/>
            <c:bubble3D val="0"/>
            <c:spPr>
              <a:solidFill>
                <a:schemeClr val="accent1"/>
              </a:solidFill>
              <a:ln w="19050">
                <a:noFill/>
              </a:ln>
              <a:effectLst/>
            </c:spPr>
            <c:extLst>
              <c:ext xmlns:c16="http://schemas.microsoft.com/office/drawing/2014/chart" uri="{C3380CC4-5D6E-409C-BE32-E72D297353CC}">
                <c16:uniqueId val="{00000001-AC9A-4FF0-8799-6F6A8C108E31}"/>
              </c:ext>
            </c:extLst>
          </c:dPt>
          <c:dPt>
            <c:idx val="1"/>
            <c:bubble3D val="0"/>
            <c:spPr>
              <a:solidFill>
                <a:schemeClr val="accent2"/>
              </a:solidFill>
              <a:ln w="19050">
                <a:noFill/>
              </a:ln>
              <a:effectLst/>
            </c:spPr>
            <c:extLst>
              <c:ext xmlns:c16="http://schemas.microsoft.com/office/drawing/2014/chart" uri="{C3380CC4-5D6E-409C-BE32-E72D297353CC}">
                <c16:uniqueId val="{00000003-AC9A-4FF0-8799-6F6A8C108E31}"/>
              </c:ext>
            </c:extLst>
          </c:dPt>
          <c:dPt>
            <c:idx val="2"/>
            <c:bubble3D val="0"/>
            <c:spPr>
              <a:solidFill>
                <a:schemeClr val="accent3"/>
              </a:solidFill>
              <a:ln w="19050">
                <a:noFill/>
              </a:ln>
              <a:effectLst/>
            </c:spPr>
            <c:extLst>
              <c:ext xmlns:c16="http://schemas.microsoft.com/office/drawing/2014/chart" uri="{C3380CC4-5D6E-409C-BE32-E72D297353CC}">
                <c16:uniqueId val="{00000005-AC9A-4FF0-8799-6F6A8C108E31}"/>
              </c:ext>
            </c:extLst>
          </c:dPt>
          <c:dPt>
            <c:idx val="3"/>
            <c:bubble3D val="0"/>
            <c:spPr>
              <a:solidFill>
                <a:schemeClr val="accent4"/>
              </a:solidFill>
              <a:ln w="19050">
                <a:noFill/>
              </a:ln>
              <a:effectLst/>
            </c:spPr>
            <c:extLst>
              <c:ext xmlns:c16="http://schemas.microsoft.com/office/drawing/2014/chart" uri="{C3380CC4-5D6E-409C-BE32-E72D297353CC}">
                <c16:uniqueId val="{00000007-AC9A-4FF0-8799-6F6A8C108E31}"/>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'[FamInsureCo Case Study (Eve Coker).xlsx]Basic Desc. Statistics'!$H$55:$K$55</c:f>
              <c:strCache>
                <c:ptCount val="4"/>
                <c:pt idx="0">
                  <c:v>Underweight</c:v>
                </c:pt>
                <c:pt idx="1">
                  <c:v>Healthy</c:v>
                </c:pt>
                <c:pt idx="2">
                  <c:v>Slightly Overweight</c:v>
                </c:pt>
                <c:pt idx="3">
                  <c:v>Overweight</c:v>
                </c:pt>
              </c:strCache>
            </c:strRef>
          </c:cat>
          <c:val>
            <c:numRef>
              <c:f>'[FamInsureCo Case Study (Eve Coker).xlsx]Basic Desc. Statistics'!$H$57:$K$57</c:f>
              <c:numCache>
                <c:formatCode>0%</c:formatCode>
                <c:ptCount val="4"/>
                <c:pt idx="0">
                  <c:v>0.19002315120795671</c:v>
                </c:pt>
                <c:pt idx="1">
                  <c:v>0.22837358915711223</c:v>
                </c:pt>
                <c:pt idx="2">
                  <c:v>0.24158470357110226</c:v>
                </c:pt>
                <c:pt idx="3">
                  <c:v>0.34001855606382875</c:v>
                </c:pt>
              </c:numCache>
            </c:numRef>
          </c:val>
          <c:extLst>
            <c:ext xmlns:c16="http://schemas.microsoft.com/office/drawing/2014/chart" uri="{C3380CC4-5D6E-409C-BE32-E72D297353CC}">
              <c16:uniqueId val="{00000008-AC9A-4FF0-8799-6F6A8C108E31}"/>
            </c:ext>
          </c:extLst>
        </c:ser>
        <c:dLbls>
          <c:dLblPos val="bestFit"/>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Total # of Individuals</a:t>
            </a:r>
            <a:r>
              <a:rPr lang="en-US" baseline="0"/>
              <a:t> Per BMI Categorization versus Avg. Medical Charges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'[FamInsureCo Case Study (Eve Coker).xlsx]Basic Desc. Statistics'!$C$56:$F$56</c:f>
              <c:numCache>
                <c:formatCode>#,##0</c:formatCode>
                <c:ptCount val="4"/>
                <c:pt idx="0">
                  <c:v>21</c:v>
                </c:pt>
                <c:pt idx="1">
                  <c:v>221</c:v>
                </c:pt>
                <c:pt idx="2">
                  <c:v>380</c:v>
                </c:pt>
                <c:pt idx="3">
                  <c:v>716</c:v>
                </c:pt>
              </c:numCache>
            </c:numRef>
          </c:xVal>
          <c:yVal>
            <c:numRef>
              <c:f>'[FamInsureCo Case Study (Eve Coker).xlsx]Basic Desc. Statistics'!$C$57:$F$57</c:f>
              <c:numCache>
                <c:formatCode>"$"#,##0.00;[Red]\-"$"#,##0.00</c:formatCode>
                <c:ptCount val="4"/>
                <c:pt idx="0">
                  <c:v>8657.6206523809524</c:v>
                </c:pt>
                <c:pt idx="1">
                  <c:v>10404.900083891403</c:v>
                </c:pt>
                <c:pt idx="2">
                  <c:v>11006.809989418423</c:v>
                </c:pt>
                <c:pt idx="3">
                  <c:v>15491.542238184358</c:v>
                </c:pt>
              </c:numCache>
            </c:numRef>
          </c:yVal>
          <c:smooth val="0"/>
          <c:extLst>
            <c:ext xmlns:c16="http://schemas.microsoft.com/office/drawing/2014/chart" uri="{C3380CC4-5D6E-409C-BE32-E72D297353CC}">
              <c16:uniqueId val="{00000000-D6FC-41D5-A1AB-E1266BBF5529}"/>
            </c:ext>
          </c:extLst>
        </c:ser>
        <c:dLbls>
          <c:showLegendKey val="0"/>
          <c:showVal val="0"/>
          <c:showCatName val="0"/>
          <c:showSerName val="0"/>
          <c:showPercent val="0"/>
          <c:showBubbleSize val="0"/>
        </c:dLbls>
        <c:axId val="322355903"/>
        <c:axId val="322358303"/>
      </c:scatterChart>
      <c:valAx>
        <c:axId val="322355903"/>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2358303"/>
        <c:crosses val="autoZero"/>
        <c:crossBetween val="midCat"/>
      </c:valAx>
      <c:valAx>
        <c:axId val="322358303"/>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Red]\-&quot;$&quot;#,##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2355903"/>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Gender and Medical</a:t>
            </a:r>
            <a:r>
              <a:rPr lang="en-US" baseline="0"/>
              <a:t> Costs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noFill/>
              </a:ln>
              <a:effectLst/>
            </c:spPr>
            <c:extLst>
              <c:ext xmlns:c16="http://schemas.microsoft.com/office/drawing/2014/chart" uri="{C3380CC4-5D6E-409C-BE32-E72D297353CC}">
                <c16:uniqueId val="{00000001-412E-4B0B-877F-DD0F7F90BB88}"/>
              </c:ext>
            </c:extLst>
          </c:dPt>
          <c:dPt>
            <c:idx val="1"/>
            <c:bubble3D val="0"/>
            <c:spPr>
              <a:solidFill>
                <a:schemeClr val="accent2"/>
              </a:solidFill>
              <a:ln w="19050">
                <a:noFill/>
              </a:ln>
              <a:effectLst/>
            </c:spPr>
            <c:extLst>
              <c:ext xmlns:c16="http://schemas.microsoft.com/office/drawing/2014/chart" uri="{C3380CC4-5D6E-409C-BE32-E72D297353CC}">
                <c16:uniqueId val="{00000003-412E-4B0B-877F-DD0F7F90BB88}"/>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'[FamInsureCo Case Study (Eve Coker).xlsx]Basic Desc. Statistics'!$A$159:$A$160</c:f>
              <c:strCache>
                <c:ptCount val="2"/>
                <c:pt idx="0">
                  <c:v>Male</c:v>
                </c:pt>
                <c:pt idx="1">
                  <c:v>Female</c:v>
                </c:pt>
              </c:strCache>
            </c:strRef>
          </c:cat>
          <c:val>
            <c:numRef>
              <c:f>'[FamInsureCo Case Study (Eve Coker).xlsx]Basic Desc. Statistics'!$E$159:$E$160</c:f>
              <c:numCache>
                <c:formatCode>"$"#,##0.00;[Red]\-"$"#,##0.00</c:formatCode>
                <c:ptCount val="2"/>
                <c:pt idx="0">
                  <c:v>13956.751177721888</c:v>
                </c:pt>
                <c:pt idx="1">
                  <c:v>12569.578843835348</c:v>
                </c:pt>
              </c:numCache>
            </c:numRef>
          </c:val>
          <c:extLst>
            <c:ext xmlns:c16="http://schemas.microsoft.com/office/drawing/2014/chart" uri="{C3380CC4-5D6E-409C-BE32-E72D297353CC}">
              <c16:uniqueId val="{00000004-412E-4B0B-877F-DD0F7F90BB88}"/>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'[FamInsureCo Case Study (Eve Coker).xlsx]Basic Desc. Statistics'!$H$133</c:f>
              <c:strCache>
                <c:ptCount val="1"/>
                <c:pt idx="0">
                  <c:v>Avg. Medical Insurance Charges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2FCC-4B72-82B4-761A1A7C6A4A}"/>
              </c:ext>
            </c:extLst>
          </c:dPt>
          <c:dPt>
            <c:idx val="1"/>
            <c:bubble3D val="0"/>
            <c:spPr>
              <a:solidFill>
                <a:schemeClr val="accent2"/>
              </a:solidFill>
              <a:ln w="19050">
                <a:noFill/>
              </a:ln>
              <a:effectLst/>
            </c:spPr>
            <c:extLst>
              <c:ext xmlns:c16="http://schemas.microsoft.com/office/drawing/2014/chart" uri="{C3380CC4-5D6E-409C-BE32-E72D297353CC}">
                <c16:uniqueId val="{00000003-2FCC-4B72-82B4-761A1A7C6A4A}"/>
              </c:ext>
            </c:extLst>
          </c:dPt>
          <c:dPt>
            <c:idx val="2"/>
            <c:bubble3D val="0"/>
            <c:spPr>
              <a:solidFill>
                <a:schemeClr val="accent3"/>
              </a:solidFill>
              <a:ln w="19050">
                <a:noFill/>
              </a:ln>
              <a:effectLst/>
            </c:spPr>
            <c:extLst>
              <c:ext xmlns:c16="http://schemas.microsoft.com/office/drawing/2014/chart" uri="{C3380CC4-5D6E-409C-BE32-E72D297353CC}">
                <c16:uniqueId val="{00000005-2FCC-4B72-82B4-761A1A7C6A4A}"/>
              </c:ext>
            </c:extLst>
          </c:dPt>
          <c:dPt>
            <c:idx val="3"/>
            <c:bubble3D val="0"/>
            <c:spPr>
              <a:solidFill>
                <a:schemeClr val="accent4"/>
              </a:solidFill>
              <a:ln w="19050">
                <a:noFill/>
              </a:ln>
              <a:effectLst/>
            </c:spPr>
            <c:extLst>
              <c:ext xmlns:c16="http://schemas.microsoft.com/office/drawing/2014/chart" uri="{C3380CC4-5D6E-409C-BE32-E72D297353CC}">
                <c16:uniqueId val="{00000007-2FCC-4B72-82B4-761A1A7C6A4A}"/>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'[FamInsureCo Case Study (Eve Coker).xlsx]Basic Desc. Statistics'!$I$132:$L$132</c:f>
              <c:strCache>
                <c:ptCount val="4"/>
                <c:pt idx="0">
                  <c:v>Young Adult</c:v>
                </c:pt>
                <c:pt idx="1">
                  <c:v>Adult</c:v>
                </c:pt>
                <c:pt idx="2">
                  <c:v>Mature Age Adult</c:v>
                </c:pt>
                <c:pt idx="3">
                  <c:v>Senior</c:v>
                </c:pt>
              </c:strCache>
            </c:strRef>
          </c:cat>
          <c:val>
            <c:numRef>
              <c:f>'[FamInsureCo Case Study (Eve Coker).xlsx]Basic Desc. Statistics'!$I$133:$L$133</c:f>
              <c:numCache>
                <c:formatCode>0%</c:formatCode>
                <c:ptCount val="4"/>
                <c:pt idx="0">
                  <c:v>0.16280552985880947</c:v>
                </c:pt>
                <c:pt idx="1">
                  <c:v>0.18803429168721494</c:v>
                </c:pt>
                <c:pt idx="2">
                  <c:v>0.26847464483923961</c:v>
                </c:pt>
                <c:pt idx="3">
                  <c:v>0.38068553361473595</c:v>
                </c:pt>
              </c:numCache>
            </c:numRef>
          </c:val>
          <c:extLst>
            <c:ext xmlns:c16="http://schemas.microsoft.com/office/drawing/2014/chart" uri="{C3380CC4-5D6E-409C-BE32-E72D297353CC}">
              <c16:uniqueId val="{00000008-2FCC-4B72-82B4-761A1A7C6A4A}"/>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Age and Smoking</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'[FamInsureCo Case Study (Eve Coker).xlsx]Basic Desc. Statistics'!$B$133</c:f>
              <c:strCache>
                <c:ptCount val="1"/>
                <c:pt idx="0">
                  <c:v>Avg. Medical Insurance Charges</c:v>
                </c:pt>
              </c:strCache>
            </c:strRef>
          </c:tx>
          <c:spPr>
            <a:solidFill>
              <a:schemeClr val="accent1"/>
            </a:solidFill>
            <a:ln>
              <a:noFill/>
            </a:ln>
            <a:effectLst/>
          </c:spPr>
          <c:invertIfNegative val="0"/>
          <c:dLbls>
            <c:numFmt formatCode="&quot;$&quot;0.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'[FamInsureCo Case Study (Eve Coker).xlsx]Basic Desc. Statistics'!$C$132:$F$132</c:f>
              <c:strCache>
                <c:ptCount val="4"/>
                <c:pt idx="0">
                  <c:v>Young Adult</c:v>
                </c:pt>
                <c:pt idx="1">
                  <c:v>Adult</c:v>
                </c:pt>
                <c:pt idx="2">
                  <c:v>Mature Age Adult</c:v>
                </c:pt>
                <c:pt idx="3">
                  <c:v>Senior</c:v>
                </c:pt>
              </c:strCache>
            </c:strRef>
          </c:cat>
          <c:val>
            <c:numRef>
              <c:f>'[FamInsureCo Case Study (Eve Coker).xlsx]Basic Desc. Statistics'!$C$133:$F$133</c:f>
              <c:numCache>
                <c:formatCode>"$"#,##0.00;[Red]\-"$"#,##0.00</c:formatCode>
                <c:ptCount val="4"/>
                <c:pt idx="0">
                  <c:v>9087.0158069248373</c:v>
                </c:pt>
                <c:pt idx="1">
                  <c:v>10495.163046902986</c:v>
                </c:pt>
                <c:pt idx="2">
                  <c:v>14984.953788292301</c:v>
                </c:pt>
                <c:pt idx="3">
                  <c:v>21248.021884912272</c:v>
                </c:pt>
              </c:numCache>
            </c:numRef>
          </c:val>
          <c:extLst>
            <c:ext xmlns:c16="http://schemas.microsoft.com/office/drawing/2014/chart" uri="{C3380CC4-5D6E-409C-BE32-E72D297353CC}">
              <c16:uniqueId val="{00000000-F110-4273-B739-1962AD581B88}"/>
            </c:ext>
          </c:extLst>
        </c:ser>
        <c:ser>
          <c:idx val="1"/>
          <c:order val="1"/>
          <c:tx>
            <c:strRef>
              <c:f>'[FamInsureCo Case Study (Eve Coker).xlsx]Basic Desc. Statistics'!$B$134</c:f>
              <c:strCache>
                <c:ptCount val="1"/>
                <c:pt idx="0">
                  <c:v>Avg. Medical Insurance Charges (Smoking = Yes )</c:v>
                </c:pt>
              </c:strCache>
            </c:strRef>
          </c:tx>
          <c:spPr>
            <a:solidFill>
              <a:schemeClr val="accent2"/>
            </a:solidFill>
            <a:ln>
              <a:noFill/>
            </a:ln>
            <a:effectLst/>
          </c:spPr>
          <c:invertIfNegative val="0"/>
          <c:dLbls>
            <c:numFmt formatCode="&quot;$&quot;0.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'[FamInsureCo Case Study (Eve Coker).xlsx]Basic Desc. Statistics'!$C$132:$F$132</c:f>
              <c:strCache>
                <c:ptCount val="4"/>
                <c:pt idx="0">
                  <c:v>Young Adult</c:v>
                </c:pt>
                <c:pt idx="1">
                  <c:v>Adult</c:v>
                </c:pt>
                <c:pt idx="2">
                  <c:v>Mature Age Adult</c:v>
                </c:pt>
                <c:pt idx="3">
                  <c:v>Senior</c:v>
                </c:pt>
              </c:strCache>
            </c:strRef>
          </c:cat>
          <c:val>
            <c:numRef>
              <c:f>'[FamInsureCo Case Study (Eve Coker).xlsx]Basic Desc. Statistics'!$C$134:$F$134</c:f>
              <c:numCache>
                <c:formatCode>"$"#,##0.00;[Red]\-"$"#,##0.00</c:formatCode>
                <c:ptCount val="4"/>
                <c:pt idx="0">
                  <c:v>27933.556484000004</c:v>
                </c:pt>
                <c:pt idx="1">
                  <c:v>28281.653727321427</c:v>
                </c:pt>
                <c:pt idx="2">
                  <c:v>34010.166440555549</c:v>
                </c:pt>
                <c:pt idx="3">
                  <c:v>40630.695190370374</c:v>
                </c:pt>
              </c:numCache>
            </c:numRef>
          </c:val>
          <c:extLst>
            <c:ext xmlns:c16="http://schemas.microsoft.com/office/drawing/2014/chart" uri="{C3380CC4-5D6E-409C-BE32-E72D297353CC}">
              <c16:uniqueId val="{00000001-F110-4273-B739-1962AD581B88}"/>
            </c:ext>
          </c:extLst>
        </c:ser>
        <c:ser>
          <c:idx val="2"/>
          <c:order val="2"/>
          <c:tx>
            <c:strRef>
              <c:f>'[FamInsureCo Case Study (Eve Coker).xlsx]Basic Desc. Statistics'!$B$135</c:f>
              <c:strCache>
                <c:ptCount val="1"/>
                <c:pt idx="0">
                  <c:v>Avg. Medical Insurance Charges (Smoking = No)</c:v>
                </c:pt>
              </c:strCache>
            </c:strRef>
          </c:tx>
          <c:spPr>
            <a:solidFill>
              <a:schemeClr val="accent3"/>
            </a:solidFill>
            <a:ln>
              <a:noFill/>
            </a:ln>
            <a:effectLst/>
          </c:spPr>
          <c:invertIfNegative val="0"/>
          <c:dLbls>
            <c:numFmt formatCode="&quot;$&quot;0.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'[FamInsureCo Case Study (Eve Coker).xlsx]Basic Desc. Statistics'!$C$132:$F$132</c:f>
              <c:strCache>
                <c:ptCount val="4"/>
                <c:pt idx="0">
                  <c:v>Young Adult</c:v>
                </c:pt>
                <c:pt idx="1">
                  <c:v>Adult</c:v>
                </c:pt>
                <c:pt idx="2">
                  <c:v>Mature Age Adult</c:v>
                </c:pt>
                <c:pt idx="3">
                  <c:v>Senior</c:v>
                </c:pt>
              </c:strCache>
            </c:strRef>
          </c:cat>
          <c:val>
            <c:numRef>
              <c:f>'[FamInsureCo Case Study (Eve Coker).xlsx]Basic Desc. Statistics'!$C$135:$F$135</c:f>
              <c:numCache>
                <c:formatCode>"$"#,##0.00;[Red]\-"$"#,##0.00</c:formatCode>
                <c:ptCount val="4"/>
                <c:pt idx="0">
                  <c:v>4003.923923066387</c:v>
                </c:pt>
                <c:pt idx="1">
                  <c:v>5796.8447539622648</c:v>
                </c:pt>
                <c:pt idx="2">
                  <c:v>10410.188913893122</c:v>
                </c:pt>
                <c:pt idx="3">
                  <c:v>15232.709479770107</c:v>
                </c:pt>
              </c:numCache>
            </c:numRef>
          </c:val>
          <c:extLst>
            <c:ext xmlns:c16="http://schemas.microsoft.com/office/drawing/2014/chart" uri="{C3380CC4-5D6E-409C-BE32-E72D297353CC}">
              <c16:uniqueId val="{00000002-F110-4273-B739-1962AD581B88}"/>
            </c:ext>
          </c:extLst>
        </c:ser>
        <c:dLbls>
          <c:dLblPos val="outEnd"/>
          <c:showLegendKey val="0"/>
          <c:showVal val="1"/>
          <c:showCatName val="0"/>
          <c:showSerName val="0"/>
          <c:showPercent val="0"/>
          <c:showBubbleSize val="0"/>
        </c:dLbls>
        <c:gapWidth val="219"/>
        <c:overlap val="-27"/>
        <c:axId val="195253136"/>
        <c:axId val="195256016"/>
      </c:barChart>
      <c:catAx>
        <c:axId val="195253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5256016"/>
        <c:crosses val="autoZero"/>
        <c:auto val="1"/>
        <c:lblAlgn val="ctr"/>
        <c:lblOffset val="100"/>
        <c:noMultiLvlLbl val="0"/>
      </c:catAx>
      <c:valAx>
        <c:axId val="195256016"/>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Red]\-&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52531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Correlation (R) Value w.r.t. Medical Charges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'[FamInsureCo Case Study (Eve Coker).xlsx]Intermediate Desc. Statistics'!$B$132:$B$147</c:f>
              <c:strCache>
                <c:ptCount val="16"/>
                <c:pt idx="0">
                  <c:v>Smoker</c:v>
                </c:pt>
                <c:pt idx="1">
                  <c:v>age</c:v>
                </c:pt>
                <c:pt idx="2">
                  <c:v>Senior</c:v>
                </c:pt>
                <c:pt idx="3">
                  <c:v>bmi</c:v>
                </c:pt>
                <c:pt idx="4">
                  <c:v>BMI_Overweight</c:v>
                </c:pt>
                <c:pt idx="5">
                  <c:v>Mature Age Adult</c:v>
                </c:pt>
                <c:pt idx="6">
                  <c:v>southeast</c:v>
                </c:pt>
                <c:pt idx="7">
                  <c:v>Gender</c:v>
                </c:pt>
                <c:pt idx="8">
                  <c:v>northeast</c:v>
                </c:pt>
                <c:pt idx="9">
                  <c:v>northwest</c:v>
                </c:pt>
                <c:pt idx="10">
                  <c:v>southwest</c:v>
                </c:pt>
                <c:pt idx="11">
                  <c:v>BMI_Underweight</c:v>
                </c:pt>
                <c:pt idx="12">
                  <c:v>BMI_Healthy</c:v>
                </c:pt>
                <c:pt idx="13">
                  <c:v>Adult</c:v>
                </c:pt>
                <c:pt idx="14">
                  <c:v>BMI_Slightly_Overweight</c:v>
                </c:pt>
                <c:pt idx="15">
                  <c:v>Young Adult</c:v>
                </c:pt>
              </c:strCache>
            </c:strRef>
          </c:cat>
          <c:val>
            <c:numRef>
              <c:f>'[FamInsureCo Case Study (Eve Coker).xlsx]Intermediate Desc. Statistics'!$C$132:$C$147</c:f>
              <c:numCache>
                <c:formatCode>0.00</c:formatCode>
                <c:ptCount val="16"/>
                <c:pt idx="0">
                  <c:v>0.78725143049847146</c:v>
                </c:pt>
                <c:pt idx="1">
                  <c:v>0.29900819333064788</c:v>
                </c:pt>
                <c:pt idx="2">
                  <c:v>0.20111837894500917</c:v>
                </c:pt>
                <c:pt idx="3">
                  <c:v>0.19834096883362876</c:v>
                </c:pt>
                <c:pt idx="4">
                  <c:v>0.19685712729559396</c:v>
                </c:pt>
                <c:pt idx="5">
                  <c:v>0.13766569783660046</c:v>
                </c:pt>
                <c:pt idx="6">
                  <c:v>7.3981551565758863E-2</c:v>
                </c:pt>
                <c:pt idx="7">
                  <c:v>5.7292062202026053E-2</c:v>
                </c:pt>
                <c:pt idx="8">
                  <c:v>6.3487712801560221E-3</c:v>
                </c:pt>
                <c:pt idx="9">
                  <c:v>-3.9904864040437402E-2</c:v>
                </c:pt>
                <c:pt idx="10">
                  <c:v>-4.3210028991684302E-2</c:v>
                </c:pt>
                <c:pt idx="11">
                  <c:v>-4.4959616911276513E-2</c:v>
                </c:pt>
                <c:pt idx="12">
                  <c:v>-0.10651202733970591</c:v>
                </c:pt>
                <c:pt idx="13">
                  <c:v>-0.11473525072197087</c:v>
                </c:pt>
                <c:pt idx="14">
                  <c:v>-0.11776843157492765</c:v>
                </c:pt>
                <c:pt idx="15">
                  <c:v>-0.18817795045068655</c:v>
                </c:pt>
              </c:numCache>
            </c:numRef>
          </c:val>
          <c:extLst>
            <c:ext xmlns:c16="http://schemas.microsoft.com/office/drawing/2014/chart" uri="{C3380CC4-5D6E-409C-BE32-E72D297353CC}">
              <c16:uniqueId val="{00000000-4F9D-4E55-8C41-B3E3344A877F}"/>
            </c:ext>
          </c:extLst>
        </c:ser>
        <c:dLbls>
          <c:dLblPos val="outEnd"/>
          <c:showLegendKey val="0"/>
          <c:showVal val="1"/>
          <c:showCatName val="0"/>
          <c:showSerName val="0"/>
          <c:showPercent val="0"/>
          <c:showBubbleSize val="0"/>
        </c:dLbls>
        <c:gapWidth val="219"/>
        <c:overlap val="-27"/>
        <c:axId val="926737424"/>
        <c:axId val="1381321711"/>
      </c:barChart>
      <c:catAx>
        <c:axId val="926737424"/>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t" anchorCtr="0"/>
          <a:lstStyle/>
          <a:p>
            <a:pPr>
              <a:defRPr sz="900" b="0" i="0" u="none" strike="noStrike" kern="1200" baseline="0">
                <a:solidFill>
                  <a:schemeClr val="tx1">
                    <a:lumMod val="65000"/>
                    <a:lumOff val="35000"/>
                  </a:schemeClr>
                </a:solidFill>
                <a:latin typeface="+mn-lt"/>
                <a:ea typeface="+mn-ea"/>
                <a:cs typeface="+mn-cs"/>
              </a:defRPr>
            </a:pPr>
            <a:endParaRPr lang="en-US"/>
          </a:p>
        </c:txPr>
        <c:crossAx val="1381321711"/>
        <c:crosses val="autoZero"/>
        <c:auto val="1"/>
        <c:lblAlgn val="ctr"/>
        <c:lblOffset val="100"/>
        <c:noMultiLvlLbl val="0"/>
      </c:catAx>
      <c:valAx>
        <c:axId val="1381321711"/>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267374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0.84578</cdr:x>
      <cdr:y>0.26525</cdr:y>
    </cdr:from>
    <cdr:to>
      <cdr:x>0.97494</cdr:x>
      <cdr:y>0.34515</cdr:y>
    </cdr:to>
    <cdr:sp macro="" textlink="">
      <cdr:nvSpPr>
        <cdr:cNvPr id="2" name="TextBox 1">
          <a:extLst xmlns:a="http://schemas.openxmlformats.org/drawingml/2006/main">
            <a:ext uri="{FF2B5EF4-FFF2-40B4-BE49-F238E27FC236}">
              <a16:creationId xmlns:a16="http://schemas.microsoft.com/office/drawing/2014/main" id="{4ADAE064-952E-DC55-6180-2FB0DB10118B}"/>
            </a:ext>
          </a:extLst>
        </cdr:cNvPr>
        <cdr:cNvSpPr txBox="1"/>
      </cdr:nvSpPr>
      <cdr:spPr>
        <a:xfrm xmlns:a="http://schemas.openxmlformats.org/drawingml/2006/main">
          <a:off x="5547337" y="1138363"/>
          <a:ext cx="847165" cy="342901"/>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900" kern="1200" dirty="0">
              <a:solidFill>
                <a:schemeClr val="tx1"/>
              </a:solidFill>
            </a:rPr>
            <a:t>Overweight</a:t>
          </a:r>
          <a:endParaRPr lang="en-US" sz="1050" kern="1200" dirty="0">
            <a:solidFill>
              <a:schemeClr val="tx1"/>
            </a:solidFill>
          </a:endParaRPr>
        </a:p>
      </cdr:txBody>
    </cdr:sp>
  </cdr:relSizeAnchor>
  <cdr:relSizeAnchor xmlns:cdr="http://schemas.openxmlformats.org/drawingml/2006/chartDrawing">
    <cdr:from>
      <cdr:x>0.31637</cdr:x>
      <cdr:y>0.4201</cdr:y>
    </cdr:from>
    <cdr:to>
      <cdr:x>0.44553</cdr:x>
      <cdr:y>0.5</cdr:y>
    </cdr:to>
    <cdr:sp macro="" textlink="">
      <cdr:nvSpPr>
        <cdr:cNvPr id="3" name="TextBox 1">
          <a:extLst xmlns:a="http://schemas.openxmlformats.org/drawingml/2006/main">
            <a:ext uri="{FF2B5EF4-FFF2-40B4-BE49-F238E27FC236}">
              <a16:creationId xmlns:a16="http://schemas.microsoft.com/office/drawing/2014/main" id="{A61BF375-4ACA-AB06-6757-10904DBA1B19}"/>
            </a:ext>
          </a:extLst>
        </cdr:cNvPr>
        <cdr:cNvSpPr txBox="1"/>
      </cdr:nvSpPr>
      <cdr:spPr>
        <a:xfrm xmlns:a="http://schemas.openxmlformats.org/drawingml/2006/main">
          <a:off x="2075008" y="1802940"/>
          <a:ext cx="847165" cy="342901"/>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900" kern="1200" dirty="0">
              <a:solidFill>
                <a:schemeClr val="tx1"/>
              </a:solidFill>
            </a:rPr>
            <a:t>Healthy</a:t>
          </a:r>
          <a:endParaRPr lang="en-US" sz="1050" kern="1200" dirty="0">
            <a:solidFill>
              <a:schemeClr val="tx1"/>
            </a:solidFill>
          </a:endParaRPr>
        </a:p>
      </cdr:txBody>
    </cdr:sp>
  </cdr:relSizeAnchor>
  <cdr:relSizeAnchor xmlns:cdr="http://schemas.openxmlformats.org/drawingml/2006/chartDrawing">
    <cdr:from>
      <cdr:x>0.10417</cdr:x>
      <cdr:y>0.5</cdr:y>
    </cdr:from>
    <cdr:to>
      <cdr:x>0.23333</cdr:x>
      <cdr:y>0.5799</cdr:y>
    </cdr:to>
    <cdr:sp macro="" textlink="">
      <cdr:nvSpPr>
        <cdr:cNvPr id="4" name="TextBox 1">
          <a:extLst xmlns:a="http://schemas.openxmlformats.org/drawingml/2006/main">
            <a:ext uri="{FF2B5EF4-FFF2-40B4-BE49-F238E27FC236}">
              <a16:creationId xmlns:a16="http://schemas.microsoft.com/office/drawing/2014/main" id="{A61BF375-4ACA-AB06-6757-10904DBA1B19}"/>
            </a:ext>
          </a:extLst>
        </cdr:cNvPr>
        <cdr:cNvSpPr txBox="1"/>
      </cdr:nvSpPr>
      <cdr:spPr>
        <a:xfrm xmlns:a="http://schemas.openxmlformats.org/drawingml/2006/main">
          <a:off x="683237" y="2145841"/>
          <a:ext cx="847165" cy="342901"/>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900" kern="1200" dirty="0">
              <a:solidFill>
                <a:schemeClr val="tx1"/>
              </a:solidFill>
            </a:rPr>
            <a:t>Underweight</a:t>
          </a:r>
          <a:endParaRPr lang="en-US" sz="1050" kern="1200" dirty="0">
            <a:solidFill>
              <a:schemeClr val="tx1"/>
            </a:solidFill>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047743-0747-495B-B134-2B5D90EE8FD0}" type="datetimeFigureOut">
              <a:rPr lang="en-US" smtClean="0"/>
              <a:t>3/4/2025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4E1518-128C-44C3-8754-C2D2F239504C}" type="slidenum">
              <a:rPr lang="en-US" smtClean="0"/>
              <a:t>‹#›</a:t>
            </a:fld>
            <a:endParaRPr lang="en-US"/>
          </a:p>
        </p:txBody>
      </p:sp>
    </p:spTree>
    <p:extLst>
      <p:ext uri="{BB962C8B-B14F-4D97-AF65-F5344CB8AC3E}">
        <p14:creationId xmlns:p14="http://schemas.microsoft.com/office/powerpoint/2010/main" val="627814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Smoking and being over the age of 60 appear to create the highest medical charges, with having an overweight BMI another considerable factor. When these factors are combined, the risk for higher costs increases.  Being in the SE could also be a cause, but that was ruled out due to the outlier and its averages/interquartile range being similar to other regions.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Recommendations: Screen for smokers. Encourage fitness and health programs for all groups, especially higher BMI and Seniors. Partner with companies – extra time off </a:t>
            </a:r>
            <a:r>
              <a:rPr lang="en-US"/>
              <a:t>for non-smokers?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704E1518-128C-44C3-8754-C2D2F239504C}" type="slidenum">
              <a:rPr lang="en-US" smtClean="0"/>
              <a:t>12</a:t>
            </a:fld>
            <a:endParaRPr lang="en-US"/>
          </a:p>
        </p:txBody>
      </p:sp>
    </p:spTree>
    <p:extLst>
      <p:ext uri="{BB962C8B-B14F-4D97-AF65-F5344CB8AC3E}">
        <p14:creationId xmlns:p14="http://schemas.microsoft.com/office/powerpoint/2010/main" val="2733444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582D53D-539F-42A6-AEF7-58BE60DBADC8}" type="datetimeFigureOut">
              <a:rPr lang="en-US" smtClean="0"/>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5D23D-9F65-4D6E-A544-FA9D7A68DA86}" type="slidenum">
              <a:rPr lang="en-US" smtClean="0"/>
              <a:t>‹#›</a:t>
            </a:fld>
            <a:endParaRPr lang="en-US"/>
          </a:p>
        </p:txBody>
      </p:sp>
    </p:spTree>
    <p:extLst>
      <p:ext uri="{BB962C8B-B14F-4D97-AF65-F5344CB8AC3E}">
        <p14:creationId xmlns:p14="http://schemas.microsoft.com/office/powerpoint/2010/main" val="2113654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82D53D-539F-42A6-AEF7-58BE60DBADC8}" type="datetimeFigureOut">
              <a:rPr lang="en-US" smtClean="0"/>
              <a:t>3/4/2025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5D23D-9F65-4D6E-A544-FA9D7A68DA86}" type="slidenum">
              <a:rPr lang="en-US" smtClean="0"/>
              <a:t>‹#›</a:t>
            </a:fld>
            <a:endParaRPr lang="en-US"/>
          </a:p>
        </p:txBody>
      </p:sp>
    </p:spTree>
    <p:extLst>
      <p:ext uri="{BB962C8B-B14F-4D97-AF65-F5344CB8AC3E}">
        <p14:creationId xmlns:p14="http://schemas.microsoft.com/office/powerpoint/2010/main" val="758872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82D53D-539F-42A6-AEF7-58BE60DBADC8}" type="datetimeFigureOut">
              <a:rPr lang="en-US" smtClean="0"/>
              <a:t>3/4/2025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5D23D-9F65-4D6E-A544-FA9D7A68DA86}" type="slidenum">
              <a:rPr lang="en-US" smtClean="0"/>
              <a:t>‹#›</a:t>
            </a:fld>
            <a:endParaRPr lang="en-US"/>
          </a:p>
        </p:txBody>
      </p:sp>
    </p:spTree>
    <p:extLst>
      <p:ext uri="{BB962C8B-B14F-4D97-AF65-F5344CB8AC3E}">
        <p14:creationId xmlns:p14="http://schemas.microsoft.com/office/powerpoint/2010/main" val="3933714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82D53D-539F-42A6-AEF7-58BE60DBADC8}" type="datetimeFigureOut">
              <a:rPr lang="en-US" smtClean="0"/>
              <a:t>3/4/2025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5D23D-9F65-4D6E-A544-FA9D7A68DA86}"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929685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82D53D-539F-42A6-AEF7-58BE60DBADC8}" type="datetimeFigureOut">
              <a:rPr lang="en-US" smtClean="0"/>
              <a:t>3/4/2025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5D23D-9F65-4D6E-A544-FA9D7A68DA86}" type="slidenum">
              <a:rPr lang="en-US" smtClean="0"/>
              <a:t>‹#›</a:t>
            </a:fld>
            <a:endParaRPr lang="en-US"/>
          </a:p>
        </p:txBody>
      </p:sp>
    </p:spTree>
    <p:extLst>
      <p:ext uri="{BB962C8B-B14F-4D97-AF65-F5344CB8AC3E}">
        <p14:creationId xmlns:p14="http://schemas.microsoft.com/office/powerpoint/2010/main" val="27138878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582D53D-539F-42A6-AEF7-58BE60DBADC8}" type="datetimeFigureOut">
              <a:rPr lang="en-US" smtClean="0"/>
              <a:t>3/4/2025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25D23D-9F65-4D6E-A544-FA9D7A68DA86}" type="slidenum">
              <a:rPr lang="en-US" smtClean="0"/>
              <a:t>‹#›</a:t>
            </a:fld>
            <a:endParaRPr lang="en-US"/>
          </a:p>
        </p:txBody>
      </p:sp>
    </p:spTree>
    <p:extLst>
      <p:ext uri="{BB962C8B-B14F-4D97-AF65-F5344CB8AC3E}">
        <p14:creationId xmlns:p14="http://schemas.microsoft.com/office/powerpoint/2010/main" val="6995075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582D53D-539F-42A6-AEF7-58BE60DBADC8}" type="datetimeFigureOut">
              <a:rPr lang="en-US" smtClean="0"/>
              <a:t>3/4/2025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25D23D-9F65-4D6E-A544-FA9D7A68DA86}" type="slidenum">
              <a:rPr lang="en-US" smtClean="0"/>
              <a:t>‹#›</a:t>
            </a:fld>
            <a:endParaRPr lang="en-US"/>
          </a:p>
        </p:txBody>
      </p:sp>
    </p:spTree>
    <p:extLst>
      <p:ext uri="{BB962C8B-B14F-4D97-AF65-F5344CB8AC3E}">
        <p14:creationId xmlns:p14="http://schemas.microsoft.com/office/powerpoint/2010/main" val="23403485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82D53D-539F-42A6-AEF7-58BE60DBADC8}" type="datetimeFigureOut">
              <a:rPr lang="en-US" smtClean="0"/>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5D23D-9F65-4D6E-A544-FA9D7A68DA86}" type="slidenum">
              <a:rPr lang="en-US" smtClean="0"/>
              <a:t>‹#›</a:t>
            </a:fld>
            <a:endParaRPr lang="en-US"/>
          </a:p>
        </p:txBody>
      </p:sp>
    </p:spTree>
    <p:extLst>
      <p:ext uri="{BB962C8B-B14F-4D97-AF65-F5344CB8AC3E}">
        <p14:creationId xmlns:p14="http://schemas.microsoft.com/office/powerpoint/2010/main" val="26603871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82D53D-539F-42A6-AEF7-58BE60DBADC8}" type="datetimeFigureOut">
              <a:rPr lang="en-US" smtClean="0"/>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5D23D-9F65-4D6E-A544-FA9D7A68DA86}" type="slidenum">
              <a:rPr lang="en-US" smtClean="0"/>
              <a:t>‹#›</a:t>
            </a:fld>
            <a:endParaRPr lang="en-US"/>
          </a:p>
        </p:txBody>
      </p:sp>
    </p:spTree>
    <p:extLst>
      <p:ext uri="{BB962C8B-B14F-4D97-AF65-F5344CB8AC3E}">
        <p14:creationId xmlns:p14="http://schemas.microsoft.com/office/powerpoint/2010/main" val="3070393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82D53D-539F-42A6-AEF7-58BE60DBADC8}" type="datetimeFigureOut">
              <a:rPr lang="en-US" smtClean="0"/>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5D23D-9F65-4D6E-A544-FA9D7A68DA86}" type="slidenum">
              <a:rPr lang="en-US" smtClean="0"/>
              <a:t>‹#›</a:t>
            </a:fld>
            <a:endParaRPr lang="en-US"/>
          </a:p>
        </p:txBody>
      </p:sp>
    </p:spTree>
    <p:extLst>
      <p:ext uri="{BB962C8B-B14F-4D97-AF65-F5344CB8AC3E}">
        <p14:creationId xmlns:p14="http://schemas.microsoft.com/office/powerpoint/2010/main" val="1742098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82D53D-539F-42A6-AEF7-58BE60DBADC8}" type="datetimeFigureOut">
              <a:rPr lang="en-US" smtClean="0"/>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5D23D-9F65-4D6E-A544-FA9D7A68DA86}" type="slidenum">
              <a:rPr lang="en-US" smtClean="0"/>
              <a:t>‹#›</a:t>
            </a:fld>
            <a:endParaRPr lang="en-US"/>
          </a:p>
        </p:txBody>
      </p:sp>
    </p:spTree>
    <p:extLst>
      <p:ext uri="{BB962C8B-B14F-4D97-AF65-F5344CB8AC3E}">
        <p14:creationId xmlns:p14="http://schemas.microsoft.com/office/powerpoint/2010/main" val="2443922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82D53D-539F-42A6-AEF7-58BE60DBADC8}" type="datetimeFigureOut">
              <a:rPr lang="en-US" smtClean="0"/>
              <a:t>3/4/2025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5D23D-9F65-4D6E-A544-FA9D7A68DA86}" type="slidenum">
              <a:rPr lang="en-US" smtClean="0"/>
              <a:t>‹#›</a:t>
            </a:fld>
            <a:endParaRPr lang="en-US"/>
          </a:p>
        </p:txBody>
      </p:sp>
    </p:spTree>
    <p:extLst>
      <p:ext uri="{BB962C8B-B14F-4D97-AF65-F5344CB8AC3E}">
        <p14:creationId xmlns:p14="http://schemas.microsoft.com/office/powerpoint/2010/main" val="1369938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82D53D-539F-42A6-AEF7-58BE60DBADC8}" type="datetimeFigureOut">
              <a:rPr lang="en-US" smtClean="0"/>
              <a:t>3/4/2025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25D23D-9F65-4D6E-A544-FA9D7A68DA86}" type="slidenum">
              <a:rPr lang="en-US" smtClean="0"/>
              <a:t>‹#›</a:t>
            </a:fld>
            <a:endParaRPr lang="en-US"/>
          </a:p>
        </p:txBody>
      </p:sp>
    </p:spTree>
    <p:extLst>
      <p:ext uri="{BB962C8B-B14F-4D97-AF65-F5344CB8AC3E}">
        <p14:creationId xmlns:p14="http://schemas.microsoft.com/office/powerpoint/2010/main" val="624292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582D53D-539F-42A6-AEF7-58BE60DBADC8}" type="datetimeFigureOut">
              <a:rPr lang="en-US" smtClean="0"/>
              <a:t>3/4/2025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25D23D-9F65-4D6E-A544-FA9D7A68DA86}" type="slidenum">
              <a:rPr lang="en-US" smtClean="0"/>
              <a:t>‹#›</a:t>
            </a:fld>
            <a:endParaRPr lang="en-US"/>
          </a:p>
        </p:txBody>
      </p:sp>
    </p:spTree>
    <p:extLst>
      <p:ext uri="{BB962C8B-B14F-4D97-AF65-F5344CB8AC3E}">
        <p14:creationId xmlns:p14="http://schemas.microsoft.com/office/powerpoint/2010/main" val="1194286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82D53D-539F-42A6-AEF7-58BE60DBADC8}" type="datetimeFigureOut">
              <a:rPr lang="en-US" smtClean="0"/>
              <a:t>3/4/2025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25D23D-9F65-4D6E-A544-FA9D7A68DA86}" type="slidenum">
              <a:rPr lang="en-US" smtClean="0"/>
              <a:t>‹#›</a:t>
            </a:fld>
            <a:endParaRPr lang="en-US"/>
          </a:p>
        </p:txBody>
      </p:sp>
    </p:spTree>
    <p:extLst>
      <p:ext uri="{BB962C8B-B14F-4D97-AF65-F5344CB8AC3E}">
        <p14:creationId xmlns:p14="http://schemas.microsoft.com/office/powerpoint/2010/main" val="2602454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82D53D-539F-42A6-AEF7-58BE60DBADC8}" type="datetimeFigureOut">
              <a:rPr lang="en-US" smtClean="0"/>
              <a:t>3/4/2025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5D23D-9F65-4D6E-A544-FA9D7A68DA86}" type="slidenum">
              <a:rPr lang="en-US" smtClean="0"/>
              <a:t>‹#›</a:t>
            </a:fld>
            <a:endParaRPr lang="en-US"/>
          </a:p>
        </p:txBody>
      </p:sp>
    </p:spTree>
    <p:extLst>
      <p:ext uri="{BB962C8B-B14F-4D97-AF65-F5344CB8AC3E}">
        <p14:creationId xmlns:p14="http://schemas.microsoft.com/office/powerpoint/2010/main" val="3236276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82D53D-539F-42A6-AEF7-58BE60DBADC8}" type="datetimeFigureOut">
              <a:rPr lang="en-US" smtClean="0"/>
              <a:t>3/4/2025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5D23D-9F65-4D6E-A544-FA9D7A68DA86}" type="slidenum">
              <a:rPr lang="en-US" smtClean="0"/>
              <a:t>‹#›</a:t>
            </a:fld>
            <a:endParaRPr lang="en-US"/>
          </a:p>
        </p:txBody>
      </p:sp>
    </p:spTree>
    <p:extLst>
      <p:ext uri="{BB962C8B-B14F-4D97-AF65-F5344CB8AC3E}">
        <p14:creationId xmlns:p14="http://schemas.microsoft.com/office/powerpoint/2010/main" val="1042324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582D53D-539F-42A6-AEF7-58BE60DBADC8}" type="datetimeFigureOut">
              <a:rPr lang="en-US" smtClean="0"/>
              <a:t>3/4/2025</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F25D23D-9F65-4D6E-A544-FA9D7A68DA86}" type="slidenum">
              <a:rPr lang="en-US" smtClean="0"/>
              <a:t>‹#›</a:t>
            </a:fld>
            <a:endParaRPr lang="en-US"/>
          </a:p>
        </p:txBody>
      </p:sp>
    </p:spTree>
    <p:extLst>
      <p:ext uri="{BB962C8B-B14F-4D97-AF65-F5344CB8AC3E}">
        <p14:creationId xmlns:p14="http://schemas.microsoft.com/office/powerpoint/2010/main" val="3101550938"/>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236E8-1698-8B60-97BC-228BDB2BD720}"/>
              </a:ext>
            </a:extLst>
          </p:cNvPr>
          <p:cNvSpPr>
            <a:spLocks noGrp="1"/>
          </p:cNvSpPr>
          <p:nvPr>
            <p:ph type="ctrTitle"/>
          </p:nvPr>
        </p:nvSpPr>
        <p:spPr/>
        <p:txBody>
          <a:bodyPr/>
          <a:lstStyle/>
          <a:p>
            <a:r>
              <a:rPr lang="en-US" dirty="0" err="1"/>
              <a:t>FamInsure</a:t>
            </a:r>
            <a:r>
              <a:rPr lang="en-US" dirty="0"/>
              <a:t> Company</a:t>
            </a:r>
          </a:p>
        </p:txBody>
      </p:sp>
      <p:sp>
        <p:nvSpPr>
          <p:cNvPr id="3" name="Subtitle 2">
            <a:extLst>
              <a:ext uri="{FF2B5EF4-FFF2-40B4-BE49-F238E27FC236}">
                <a16:creationId xmlns:a16="http://schemas.microsoft.com/office/drawing/2014/main" id="{98A31C40-6B4D-0623-0EAF-4DCC24529323}"/>
              </a:ext>
            </a:extLst>
          </p:cNvPr>
          <p:cNvSpPr>
            <a:spLocks noGrp="1"/>
          </p:cNvSpPr>
          <p:nvPr>
            <p:ph type="subTitle" idx="1"/>
          </p:nvPr>
        </p:nvSpPr>
        <p:spPr/>
        <p:txBody>
          <a:bodyPr/>
          <a:lstStyle/>
          <a:p>
            <a:r>
              <a:rPr lang="en-US" dirty="0"/>
              <a:t>Executive Presentation</a:t>
            </a:r>
          </a:p>
        </p:txBody>
      </p:sp>
    </p:spTree>
    <p:extLst>
      <p:ext uri="{BB962C8B-B14F-4D97-AF65-F5344CB8AC3E}">
        <p14:creationId xmlns:p14="http://schemas.microsoft.com/office/powerpoint/2010/main" val="18208172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1B7F1-0763-F8DD-0E68-BB31B386FE7B}"/>
              </a:ext>
            </a:extLst>
          </p:cNvPr>
          <p:cNvSpPr>
            <a:spLocks noGrp="1"/>
          </p:cNvSpPr>
          <p:nvPr>
            <p:ph type="title"/>
          </p:nvPr>
        </p:nvSpPr>
        <p:spPr/>
        <p:txBody>
          <a:bodyPr>
            <a:normAutofit/>
          </a:bodyPr>
          <a:lstStyle/>
          <a:p>
            <a:r>
              <a:rPr lang="en-US" sz="1400" b="1" dirty="0"/>
              <a:t>Age is a natural factor related to medical costs. </a:t>
            </a:r>
            <a:br>
              <a:rPr lang="en-US" sz="1400" b="1" dirty="0"/>
            </a:br>
            <a:r>
              <a:rPr lang="en-US" sz="1400" dirty="0"/>
              <a:t>Seniors comprised 38% of all costs, with Mature Age Adults following at 27%. When smoking is included, the average costs become higher for all age groups with a roughly $25k increase.  </a:t>
            </a:r>
            <a:endParaRPr lang="en-US" sz="1400" b="1" dirty="0"/>
          </a:p>
        </p:txBody>
      </p:sp>
      <p:graphicFrame>
        <p:nvGraphicFramePr>
          <p:cNvPr id="4" name="Chart 3">
            <a:extLst>
              <a:ext uri="{FF2B5EF4-FFF2-40B4-BE49-F238E27FC236}">
                <a16:creationId xmlns:a16="http://schemas.microsoft.com/office/drawing/2014/main" id="{84231CC0-66F3-AC84-26ED-FED3E21EC00E}"/>
              </a:ext>
            </a:extLst>
          </p:cNvPr>
          <p:cNvGraphicFramePr>
            <a:graphicFrameLocks/>
          </p:cNvGraphicFramePr>
          <p:nvPr>
            <p:extLst>
              <p:ext uri="{D42A27DB-BD31-4B8C-83A1-F6EECF244321}">
                <p14:modId xmlns:p14="http://schemas.microsoft.com/office/powerpoint/2010/main" val="2395829659"/>
              </p:ext>
            </p:extLst>
          </p:nvPr>
        </p:nvGraphicFramePr>
        <p:xfrm>
          <a:off x="712694" y="1889312"/>
          <a:ext cx="3953435" cy="406773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D08C5EFC-2F96-E4FC-1C0A-8B973E9EC8CB}"/>
              </a:ext>
            </a:extLst>
          </p:cNvPr>
          <p:cNvGraphicFramePr>
            <a:graphicFrameLocks/>
          </p:cNvGraphicFramePr>
          <p:nvPr>
            <p:extLst>
              <p:ext uri="{D42A27DB-BD31-4B8C-83A1-F6EECF244321}">
                <p14:modId xmlns:p14="http://schemas.microsoft.com/office/powerpoint/2010/main" val="3524401813"/>
              </p:ext>
            </p:extLst>
          </p:nvPr>
        </p:nvGraphicFramePr>
        <p:xfrm>
          <a:off x="4724400" y="1889312"/>
          <a:ext cx="6860242" cy="428288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36604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E9A13-62AE-AF77-83F7-ED08DC918D4C}"/>
              </a:ext>
            </a:extLst>
          </p:cNvPr>
          <p:cNvSpPr>
            <a:spLocks noGrp="1"/>
          </p:cNvSpPr>
          <p:nvPr>
            <p:ph type="title"/>
          </p:nvPr>
        </p:nvSpPr>
        <p:spPr/>
        <p:txBody>
          <a:bodyPr>
            <a:normAutofit/>
          </a:bodyPr>
          <a:lstStyle/>
          <a:p>
            <a:r>
              <a:rPr lang="en-US" sz="1400" b="1" dirty="0"/>
              <a:t>Correlational Evidence.</a:t>
            </a:r>
            <a:br>
              <a:rPr lang="en-US" sz="1400" b="1" dirty="0"/>
            </a:br>
            <a:r>
              <a:rPr lang="en-US" sz="1400" dirty="0"/>
              <a:t>The closer a number is to 1 or -1, the more likely there is a relationship.</a:t>
            </a:r>
            <a:br>
              <a:rPr lang="en-US" sz="1400" dirty="0"/>
            </a:br>
            <a:r>
              <a:rPr lang="en-US" sz="1400" dirty="0"/>
              <a:t>The takeaway shows that every factor from Northeast to the left is considered to have some level of positive relationship (even if not high enough to make a difference) with higher medical charges. Main factors summarized next page.  </a:t>
            </a:r>
            <a:endParaRPr lang="en-US" sz="1400" b="1" dirty="0"/>
          </a:p>
        </p:txBody>
      </p:sp>
      <p:graphicFrame>
        <p:nvGraphicFramePr>
          <p:cNvPr id="4" name="Chart 3">
            <a:extLst>
              <a:ext uri="{FF2B5EF4-FFF2-40B4-BE49-F238E27FC236}">
                <a16:creationId xmlns:a16="http://schemas.microsoft.com/office/drawing/2014/main" id="{164A36D0-B9DB-1C65-9403-ADD061939BD9}"/>
              </a:ext>
            </a:extLst>
          </p:cNvPr>
          <p:cNvGraphicFramePr>
            <a:graphicFrameLocks/>
          </p:cNvGraphicFramePr>
          <p:nvPr>
            <p:extLst>
              <p:ext uri="{D42A27DB-BD31-4B8C-83A1-F6EECF244321}">
                <p14:modId xmlns:p14="http://schemas.microsoft.com/office/powerpoint/2010/main" val="3599936239"/>
              </p:ext>
            </p:extLst>
          </p:nvPr>
        </p:nvGraphicFramePr>
        <p:xfrm>
          <a:off x="649457" y="1807625"/>
          <a:ext cx="11174437" cy="45931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53117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138DB-0E76-5CA1-CC00-3624B1185990}"/>
              </a:ext>
            </a:extLst>
          </p:cNvPr>
          <p:cNvSpPr>
            <a:spLocks noGrp="1"/>
          </p:cNvSpPr>
          <p:nvPr>
            <p:ph type="title"/>
          </p:nvPr>
        </p:nvSpPr>
        <p:spPr/>
        <p:txBody>
          <a:bodyPr/>
          <a:lstStyle/>
          <a:p>
            <a:r>
              <a:rPr lang="en-US" dirty="0"/>
              <a:t>Executive Summary</a:t>
            </a:r>
          </a:p>
        </p:txBody>
      </p:sp>
      <p:sp>
        <p:nvSpPr>
          <p:cNvPr id="3" name="Content Placeholder 2">
            <a:extLst>
              <a:ext uri="{FF2B5EF4-FFF2-40B4-BE49-F238E27FC236}">
                <a16:creationId xmlns:a16="http://schemas.microsoft.com/office/drawing/2014/main" id="{A977EDC6-A779-BFCC-F726-9ABEE620B251}"/>
              </a:ext>
            </a:extLst>
          </p:cNvPr>
          <p:cNvSpPr>
            <a:spLocks noGrp="1"/>
          </p:cNvSpPr>
          <p:nvPr>
            <p:ph idx="1"/>
          </p:nvPr>
        </p:nvSpPr>
        <p:spPr>
          <a:xfrm>
            <a:off x="913795" y="1732449"/>
            <a:ext cx="10353762" cy="4338151"/>
          </a:xfrm>
        </p:spPr>
        <p:txBody>
          <a:bodyPr>
            <a:normAutofit fontScale="92500" lnSpcReduction="20000"/>
          </a:bodyPr>
          <a:lstStyle/>
          <a:p>
            <a:r>
              <a:rPr lang="en-US" dirty="0"/>
              <a:t>Highest Medical Charges:</a:t>
            </a:r>
          </a:p>
          <a:p>
            <a:pPr lvl="1"/>
            <a:r>
              <a:rPr lang="en-US" dirty="0"/>
              <a:t>Smoking;</a:t>
            </a:r>
          </a:p>
          <a:p>
            <a:pPr lvl="1"/>
            <a:r>
              <a:rPr lang="en-US" dirty="0"/>
              <a:t>Being over 60;</a:t>
            </a:r>
          </a:p>
          <a:p>
            <a:pPr lvl="1"/>
            <a:r>
              <a:rPr lang="en-US" dirty="0"/>
              <a:t>Overweight BMI.</a:t>
            </a:r>
          </a:p>
          <a:p>
            <a:pPr lvl="1"/>
            <a:endParaRPr lang="en-US" dirty="0"/>
          </a:p>
          <a:p>
            <a:r>
              <a:rPr lang="en-US" dirty="0"/>
              <a:t>Recommendations:</a:t>
            </a:r>
          </a:p>
          <a:p>
            <a:pPr lvl="1"/>
            <a:r>
              <a:rPr lang="en-US" dirty="0"/>
              <a:t>Screen for smoking;</a:t>
            </a:r>
          </a:p>
          <a:p>
            <a:pPr lvl="2"/>
            <a:r>
              <a:rPr lang="en-US" dirty="0"/>
              <a:t>Program to help quit?</a:t>
            </a:r>
          </a:p>
          <a:p>
            <a:pPr lvl="1"/>
            <a:r>
              <a:rPr lang="en-US" dirty="0"/>
              <a:t>Fitness and Health Goals/Programs;</a:t>
            </a:r>
          </a:p>
          <a:p>
            <a:pPr lvl="1"/>
            <a:r>
              <a:rPr lang="en-US" dirty="0"/>
              <a:t>Health Education;</a:t>
            </a:r>
          </a:p>
          <a:p>
            <a:pPr lvl="1"/>
            <a:r>
              <a:rPr lang="en-US" dirty="0"/>
              <a:t>Rewards for non-smoking/health goals;</a:t>
            </a:r>
          </a:p>
          <a:p>
            <a:pPr lvl="1"/>
            <a:r>
              <a:rPr lang="en-US" dirty="0"/>
              <a:t>Large focus on SE region. </a:t>
            </a:r>
          </a:p>
          <a:p>
            <a:pPr lvl="1"/>
            <a:endParaRPr lang="en-US" dirty="0"/>
          </a:p>
          <a:p>
            <a:pPr lvl="1"/>
            <a:endParaRPr lang="en-US" dirty="0"/>
          </a:p>
        </p:txBody>
      </p:sp>
      <p:pic>
        <p:nvPicPr>
          <p:cNvPr id="5" name="Picture 4" descr="happy senior woman working out">
            <a:extLst>
              <a:ext uri="{FF2B5EF4-FFF2-40B4-BE49-F238E27FC236}">
                <a16:creationId xmlns:a16="http://schemas.microsoft.com/office/drawing/2014/main" id="{27A5DEFC-B045-7D70-E791-A6A951995D33}"/>
              </a:ext>
            </a:extLst>
          </p:cNvPr>
          <p:cNvPicPr>
            <a:picLocks noChangeAspect="1"/>
          </p:cNvPicPr>
          <p:nvPr/>
        </p:nvPicPr>
        <p:blipFill>
          <a:blip r:embed="rId3"/>
          <a:stretch>
            <a:fillRect/>
          </a:stretch>
        </p:blipFill>
        <p:spPr>
          <a:xfrm>
            <a:off x="6638692" y="1876338"/>
            <a:ext cx="3770971" cy="3770971"/>
          </a:xfrm>
          <a:prstGeom prst="rect">
            <a:avLst/>
          </a:prstGeom>
        </p:spPr>
      </p:pic>
    </p:spTree>
    <p:extLst>
      <p:ext uri="{BB962C8B-B14F-4D97-AF65-F5344CB8AC3E}">
        <p14:creationId xmlns:p14="http://schemas.microsoft.com/office/powerpoint/2010/main" val="3659900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ABF86-E483-EDE7-AD08-40AA444606E4}"/>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E7BC8928-3DE9-F6CA-C26A-6FC51BEBFA03}"/>
              </a:ext>
            </a:extLst>
          </p:cNvPr>
          <p:cNvSpPr>
            <a:spLocks noGrp="1"/>
          </p:cNvSpPr>
          <p:nvPr>
            <p:ph idx="1"/>
          </p:nvPr>
        </p:nvSpPr>
        <p:spPr/>
        <p:txBody>
          <a:bodyPr/>
          <a:lstStyle/>
          <a:p>
            <a:r>
              <a:rPr lang="en-US" dirty="0" err="1"/>
              <a:t>FamInsure</a:t>
            </a:r>
            <a:r>
              <a:rPr lang="en-US" dirty="0"/>
              <a:t> accountants have noticed that the medical expenses have slowly increased over the last 5 years, meaning that the company is now paying 10% more than it did in the past. </a:t>
            </a:r>
          </a:p>
          <a:p>
            <a:r>
              <a:rPr lang="en-US" dirty="0"/>
              <a:t>While actuaries and underwriters are calculating the costs for what the members should be paying, an analysis is requested for other cost-cutting measures. </a:t>
            </a:r>
          </a:p>
          <a:p>
            <a:endParaRPr lang="en-US" dirty="0"/>
          </a:p>
          <a:p>
            <a:r>
              <a:rPr lang="en-US" dirty="0"/>
              <a:t>By December 31, 2025, </a:t>
            </a:r>
            <a:r>
              <a:rPr lang="en-US" dirty="0" err="1"/>
              <a:t>FamInsure</a:t>
            </a:r>
            <a:r>
              <a:rPr lang="en-US" dirty="0"/>
              <a:t> will reduce its medical costs by 8% through evaluation of where most expenses occur in medical payouts. </a:t>
            </a:r>
          </a:p>
        </p:txBody>
      </p:sp>
    </p:spTree>
    <p:extLst>
      <p:ext uri="{BB962C8B-B14F-4D97-AF65-F5344CB8AC3E}">
        <p14:creationId xmlns:p14="http://schemas.microsoft.com/office/powerpoint/2010/main" val="3484804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A81A6-D880-9062-F28F-7021C6D2785F}"/>
              </a:ext>
            </a:extLst>
          </p:cNvPr>
          <p:cNvSpPr>
            <a:spLocks noGrp="1"/>
          </p:cNvSpPr>
          <p:nvPr>
            <p:ph type="title"/>
          </p:nvPr>
        </p:nvSpPr>
        <p:spPr/>
        <p:txBody>
          <a:bodyPr/>
          <a:lstStyle/>
          <a:p>
            <a:r>
              <a:rPr lang="en-US" dirty="0" err="1"/>
              <a:t>FamInsure</a:t>
            </a:r>
            <a:r>
              <a:rPr lang="en-US" dirty="0"/>
              <a:t> Inquiry to Reduce Medical Charges</a:t>
            </a:r>
          </a:p>
        </p:txBody>
      </p:sp>
      <p:sp>
        <p:nvSpPr>
          <p:cNvPr id="3" name="Content Placeholder 2">
            <a:extLst>
              <a:ext uri="{FF2B5EF4-FFF2-40B4-BE49-F238E27FC236}">
                <a16:creationId xmlns:a16="http://schemas.microsoft.com/office/drawing/2014/main" id="{9370A4C0-75E0-CE6A-4F9B-7E53709B56F9}"/>
              </a:ext>
            </a:extLst>
          </p:cNvPr>
          <p:cNvSpPr>
            <a:spLocks noGrp="1"/>
          </p:cNvSpPr>
          <p:nvPr>
            <p:ph idx="1"/>
          </p:nvPr>
        </p:nvSpPr>
        <p:spPr/>
        <p:txBody>
          <a:bodyPr/>
          <a:lstStyle/>
          <a:p>
            <a:r>
              <a:rPr lang="en-US" dirty="0"/>
              <a:t>Premise: The Medical Insurance Charges increase costs for the company. </a:t>
            </a:r>
          </a:p>
          <a:p>
            <a:r>
              <a:rPr lang="en-US" dirty="0"/>
              <a:t>Goal: Reduce costs through an inquiry on where highest charges come from. </a:t>
            </a:r>
          </a:p>
          <a:p>
            <a:r>
              <a:rPr lang="en-US" dirty="0"/>
              <a:t>Inquiry: Medical costs dependent on…</a:t>
            </a:r>
          </a:p>
          <a:p>
            <a:pPr lvl="1"/>
            <a:r>
              <a:rPr lang="en-US" dirty="0"/>
              <a:t>Body Mass Index (BMI);</a:t>
            </a:r>
          </a:p>
          <a:p>
            <a:pPr lvl="1"/>
            <a:r>
              <a:rPr lang="en-US" dirty="0"/>
              <a:t>Region/ Geography;</a:t>
            </a:r>
          </a:p>
          <a:p>
            <a:pPr lvl="1"/>
            <a:r>
              <a:rPr lang="en-US" dirty="0"/>
              <a:t>Gender*;</a:t>
            </a:r>
          </a:p>
          <a:p>
            <a:pPr lvl="1"/>
            <a:r>
              <a:rPr lang="en-US" dirty="0"/>
              <a:t>Age</a:t>
            </a:r>
          </a:p>
          <a:p>
            <a:pPr lvl="1"/>
            <a:r>
              <a:rPr lang="en-US" dirty="0"/>
              <a:t>Smoking. </a:t>
            </a:r>
          </a:p>
          <a:p>
            <a:pPr lvl="1"/>
            <a:endParaRPr lang="en-US" dirty="0"/>
          </a:p>
        </p:txBody>
      </p:sp>
      <p:sp>
        <p:nvSpPr>
          <p:cNvPr id="4" name="TextBox 3">
            <a:extLst>
              <a:ext uri="{FF2B5EF4-FFF2-40B4-BE49-F238E27FC236}">
                <a16:creationId xmlns:a16="http://schemas.microsoft.com/office/drawing/2014/main" id="{82397214-C271-33BD-11F6-6E734929A0AD}"/>
              </a:ext>
            </a:extLst>
          </p:cNvPr>
          <p:cNvSpPr txBox="1"/>
          <p:nvPr/>
        </p:nvSpPr>
        <p:spPr>
          <a:xfrm>
            <a:off x="984325" y="6137238"/>
            <a:ext cx="10709238" cy="338554"/>
          </a:xfrm>
          <a:prstGeom prst="rect">
            <a:avLst/>
          </a:prstGeom>
          <a:noFill/>
        </p:spPr>
        <p:txBody>
          <a:bodyPr wrap="square" rtlCol="0">
            <a:spAutoFit/>
          </a:bodyPr>
          <a:lstStyle/>
          <a:p>
            <a:r>
              <a:rPr lang="en-US" sz="1600" dirty="0"/>
              <a:t>* This data was collected prior to our updated data collection practices regarding gender. </a:t>
            </a:r>
          </a:p>
        </p:txBody>
      </p:sp>
    </p:spTree>
    <p:extLst>
      <p:ext uri="{BB962C8B-B14F-4D97-AF65-F5344CB8AC3E}">
        <p14:creationId xmlns:p14="http://schemas.microsoft.com/office/powerpoint/2010/main" val="549194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B8442-B0DE-5381-5A0F-DAE5232C38B0}"/>
              </a:ext>
            </a:extLst>
          </p:cNvPr>
          <p:cNvSpPr>
            <a:spLocks noGrp="1"/>
          </p:cNvSpPr>
          <p:nvPr>
            <p:ph type="title"/>
          </p:nvPr>
        </p:nvSpPr>
        <p:spPr/>
        <p:txBody>
          <a:bodyPr>
            <a:normAutofit/>
          </a:bodyPr>
          <a:lstStyle/>
          <a:p>
            <a:r>
              <a:rPr lang="en-US" sz="1400" b="1" dirty="0"/>
              <a:t>BMI reveals an impact on medical charges. </a:t>
            </a:r>
            <a:br>
              <a:rPr lang="en-US" sz="1400" dirty="0"/>
            </a:br>
            <a:r>
              <a:rPr lang="en-US" sz="1400" dirty="0"/>
              <a:t>Overweight patients constituted the majority of all customers (54%) and made up for the majority of average costs ($15k). Even though Underweight customers made up only 2% of the population, their charges were responsible for 19% of the total average charges. </a:t>
            </a:r>
          </a:p>
        </p:txBody>
      </p:sp>
      <p:graphicFrame>
        <p:nvGraphicFramePr>
          <p:cNvPr id="23" name="Chart 22">
            <a:extLst>
              <a:ext uri="{FF2B5EF4-FFF2-40B4-BE49-F238E27FC236}">
                <a16:creationId xmlns:a16="http://schemas.microsoft.com/office/drawing/2014/main" id="{F03DC92B-5FC9-92A2-80B4-E4A7DC078BF2}"/>
              </a:ext>
            </a:extLst>
          </p:cNvPr>
          <p:cNvGraphicFramePr>
            <a:graphicFrameLocks/>
          </p:cNvGraphicFramePr>
          <p:nvPr>
            <p:extLst>
              <p:ext uri="{D42A27DB-BD31-4B8C-83A1-F6EECF244321}">
                <p14:modId xmlns:p14="http://schemas.microsoft.com/office/powerpoint/2010/main" val="4183225160"/>
              </p:ext>
            </p:extLst>
          </p:nvPr>
        </p:nvGraphicFramePr>
        <p:xfrm>
          <a:off x="757200" y="1580051"/>
          <a:ext cx="4440087" cy="26490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4" name="Chart 23">
            <a:extLst>
              <a:ext uri="{FF2B5EF4-FFF2-40B4-BE49-F238E27FC236}">
                <a16:creationId xmlns:a16="http://schemas.microsoft.com/office/drawing/2014/main" id="{931EB615-A7DE-4129-BDB4-1B8436B0DB66}"/>
              </a:ext>
            </a:extLst>
          </p:cNvPr>
          <p:cNvGraphicFramePr>
            <a:graphicFrameLocks/>
          </p:cNvGraphicFramePr>
          <p:nvPr>
            <p:extLst>
              <p:ext uri="{D42A27DB-BD31-4B8C-83A1-F6EECF244321}">
                <p14:modId xmlns:p14="http://schemas.microsoft.com/office/powerpoint/2010/main" val="2738303986"/>
              </p:ext>
            </p:extLst>
          </p:nvPr>
        </p:nvGraphicFramePr>
        <p:xfrm>
          <a:off x="1432112" y="4175312"/>
          <a:ext cx="3167791" cy="235121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6" name="Chart 25">
            <a:extLst>
              <a:ext uri="{FF2B5EF4-FFF2-40B4-BE49-F238E27FC236}">
                <a16:creationId xmlns:a16="http://schemas.microsoft.com/office/drawing/2014/main" id="{451105AC-097D-88A0-2E97-C55CC17A1F9F}"/>
              </a:ext>
            </a:extLst>
          </p:cNvPr>
          <p:cNvGraphicFramePr>
            <a:graphicFrameLocks/>
          </p:cNvGraphicFramePr>
          <p:nvPr>
            <p:extLst>
              <p:ext uri="{D42A27DB-BD31-4B8C-83A1-F6EECF244321}">
                <p14:modId xmlns:p14="http://schemas.microsoft.com/office/powerpoint/2010/main" val="2641965626"/>
              </p:ext>
            </p:extLst>
          </p:nvPr>
        </p:nvGraphicFramePr>
        <p:xfrm>
          <a:off x="4820344" y="1790700"/>
          <a:ext cx="6614455" cy="4267198"/>
        </p:xfrm>
        <a:graphic>
          <a:graphicData uri="http://schemas.openxmlformats.org/drawingml/2006/chart">
            <c:chart xmlns:c="http://schemas.openxmlformats.org/drawingml/2006/chart" xmlns:r="http://schemas.openxmlformats.org/officeDocument/2006/relationships" r:id="rId4"/>
          </a:graphicData>
        </a:graphic>
      </p:graphicFrame>
      <p:sp>
        <p:nvSpPr>
          <p:cNvPr id="27" name="TextBox 1">
            <a:extLst>
              <a:ext uri="{FF2B5EF4-FFF2-40B4-BE49-F238E27FC236}">
                <a16:creationId xmlns:a16="http://schemas.microsoft.com/office/drawing/2014/main" id="{A61BF375-4ACA-AB06-6757-10904DBA1B19}"/>
              </a:ext>
            </a:extLst>
          </p:cNvPr>
          <p:cNvSpPr txBox="1"/>
          <p:nvPr/>
        </p:nvSpPr>
        <p:spPr>
          <a:xfrm>
            <a:off x="7676183" y="3619581"/>
            <a:ext cx="847165" cy="342901"/>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800" kern="1200" dirty="0">
                <a:solidFill>
                  <a:schemeClr val="tx1"/>
                </a:solidFill>
              </a:rPr>
              <a:t>Slightly Overweight</a:t>
            </a:r>
            <a:endParaRPr lang="en-US" sz="1000" kern="1200" dirty="0">
              <a:solidFill>
                <a:schemeClr val="tx1"/>
              </a:solidFill>
            </a:endParaRPr>
          </a:p>
        </p:txBody>
      </p:sp>
    </p:spTree>
    <p:extLst>
      <p:ext uri="{BB962C8B-B14F-4D97-AF65-F5344CB8AC3E}">
        <p14:creationId xmlns:p14="http://schemas.microsoft.com/office/powerpoint/2010/main" val="2829805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30DE3-43D2-E871-C4B9-9C8B416F7317}"/>
              </a:ext>
            </a:extLst>
          </p:cNvPr>
          <p:cNvSpPr>
            <a:spLocks noGrp="1"/>
          </p:cNvSpPr>
          <p:nvPr>
            <p:ph type="title"/>
          </p:nvPr>
        </p:nvSpPr>
        <p:spPr/>
        <p:txBody>
          <a:bodyPr>
            <a:normAutofit/>
          </a:bodyPr>
          <a:lstStyle/>
          <a:p>
            <a:r>
              <a:rPr lang="en-US" sz="1400" b="1" dirty="0"/>
              <a:t>BMI and Smoking</a:t>
            </a:r>
            <a:br>
              <a:rPr lang="en-US" sz="1400" b="1" dirty="0"/>
            </a:br>
            <a:r>
              <a:rPr lang="en-US" sz="1400" dirty="0"/>
              <a:t>As BMI increases in the “Smoking=Yes” scatter plot, so does cost. The “Smoking=No” scatter plot shows a higher prevalence of lower costs. </a:t>
            </a:r>
          </a:p>
        </p:txBody>
      </p:sp>
      <p:pic>
        <p:nvPicPr>
          <p:cNvPr id="4" name="image2.png">
            <a:extLst>
              <a:ext uri="{FF2B5EF4-FFF2-40B4-BE49-F238E27FC236}">
                <a16:creationId xmlns:a16="http://schemas.microsoft.com/office/drawing/2014/main" id="{00000000-0008-0000-0300-000002000000}"/>
              </a:ext>
            </a:extLst>
          </p:cNvPr>
          <p:cNvPicPr preferRelativeResize="0"/>
          <p:nvPr/>
        </p:nvPicPr>
        <p:blipFill>
          <a:blip r:embed="rId2" cstate="print"/>
          <a:stretch>
            <a:fillRect/>
          </a:stretch>
        </p:blipFill>
        <p:spPr>
          <a:xfrm>
            <a:off x="578357" y="2147242"/>
            <a:ext cx="5095875" cy="2962275"/>
          </a:xfrm>
          <a:prstGeom prst="rect">
            <a:avLst/>
          </a:prstGeom>
          <a:noFill/>
        </p:spPr>
      </p:pic>
      <p:pic>
        <p:nvPicPr>
          <p:cNvPr id="5" name="Picture 4">
            <a:extLst>
              <a:ext uri="{FF2B5EF4-FFF2-40B4-BE49-F238E27FC236}">
                <a16:creationId xmlns:a16="http://schemas.microsoft.com/office/drawing/2014/main" id="{358DF619-99C6-46E7-A232-C772677CB7E6}"/>
              </a:ext>
            </a:extLst>
          </p:cNvPr>
          <p:cNvPicPr>
            <a:picLocks noChangeAspect="1"/>
          </p:cNvPicPr>
          <p:nvPr/>
        </p:nvPicPr>
        <p:blipFill>
          <a:blip r:embed="rId3"/>
          <a:stretch>
            <a:fillRect/>
          </a:stretch>
        </p:blipFill>
        <p:spPr>
          <a:xfrm>
            <a:off x="6352638" y="2147242"/>
            <a:ext cx="5273879" cy="2987302"/>
          </a:xfrm>
          <a:prstGeom prst="rect">
            <a:avLst/>
          </a:prstGeom>
        </p:spPr>
      </p:pic>
    </p:spTree>
    <p:extLst>
      <p:ext uri="{BB962C8B-B14F-4D97-AF65-F5344CB8AC3E}">
        <p14:creationId xmlns:p14="http://schemas.microsoft.com/office/powerpoint/2010/main" val="3654331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3EC7A-7BD0-22C4-FE58-709F9E161652}"/>
              </a:ext>
            </a:extLst>
          </p:cNvPr>
          <p:cNvSpPr>
            <a:spLocks noGrp="1"/>
          </p:cNvSpPr>
          <p:nvPr>
            <p:ph type="title"/>
          </p:nvPr>
        </p:nvSpPr>
        <p:spPr/>
        <p:txBody>
          <a:bodyPr>
            <a:normAutofit/>
          </a:bodyPr>
          <a:lstStyle/>
          <a:p>
            <a:r>
              <a:rPr lang="en-US" sz="1400" b="1" dirty="0"/>
              <a:t>Region offers little to no evidence of being a strong indicator of medical charges.</a:t>
            </a:r>
            <a:br>
              <a:rPr lang="en-US" sz="1400" dirty="0"/>
            </a:br>
            <a:r>
              <a:rPr lang="en-US" sz="1400" dirty="0"/>
              <a:t> Region shows a ~$770 difference between the average SE cost (highest at $13.73k) and the average SW cost (lowest at $12.96k). The SE region may be explained by an extreme outlier and an interquartile range which extends to almost $20k.</a:t>
            </a:r>
          </a:p>
        </p:txBody>
      </p:sp>
      <p:pic>
        <p:nvPicPr>
          <p:cNvPr id="7" name="Picture 6">
            <a:extLst>
              <a:ext uri="{FF2B5EF4-FFF2-40B4-BE49-F238E27FC236}">
                <a16:creationId xmlns:a16="http://schemas.microsoft.com/office/drawing/2014/main" id="{01B5CC2F-E143-6EF5-7DA7-DA23428FE4B5}"/>
              </a:ext>
            </a:extLst>
          </p:cNvPr>
          <p:cNvPicPr>
            <a:picLocks noChangeAspect="1"/>
          </p:cNvPicPr>
          <p:nvPr/>
        </p:nvPicPr>
        <p:blipFill>
          <a:blip r:embed="rId2"/>
          <a:stretch>
            <a:fillRect/>
          </a:stretch>
        </p:blipFill>
        <p:spPr>
          <a:xfrm>
            <a:off x="5755929" y="2140974"/>
            <a:ext cx="6275651" cy="3950442"/>
          </a:xfrm>
          <a:prstGeom prst="rect">
            <a:avLst/>
          </a:prstGeom>
        </p:spPr>
      </p:pic>
      <p:pic>
        <p:nvPicPr>
          <p:cNvPr id="3" name="Picture 2">
            <a:extLst>
              <a:ext uri="{FF2B5EF4-FFF2-40B4-BE49-F238E27FC236}">
                <a16:creationId xmlns:a16="http://schemas.microsoft.com/office/drawing/2014/main" id="{2556E3EB-09F0-DF88-8ADC-BD11C8A3252C}"/>
              </a:ext>
            </a:extLst>
          </p:cNvPr>
          <p:cNvPicPr>
            <a:picLocks noChangeAspect="1"/>
          </p:cNvPicPr>
          <p:nvPr/>
        </p:nvPicPr>
        <p:blipFill>
          <a:blip r:embed="rId3"/>
          <a:stretch>
            <a:fillRect/>
          </a:stretch>
        </p:blipFill>
        <p:spPr>
          <a:xfrm>
            <a:off x="428049" y="2140974"/>
            <a:ext cx="5230821" cy="3950442"/>
          </a:xfrm>
          <a:prstGeom prst="rect">
            <a:avLst/>
          </a:prstGeom>
        </p:spPr>
      </p:pic>
    </p:spTree>
    <p:extLst>
      <p:ext uri="{BB962C8B-B14F-4D97-AF65-F5344CB8AC3E}">
        <p14:creationId xmlns:p14="http://schemas.microsoft.com/office/powerpoint/2010/main" val="2990099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20865-C6E4-8336-0402-B8AFEB16CABE}"/>
              </a:ext>
            </a:extLst>
          </p:cNvPr>
          <p:cNvSpPr>
            <a:spLocks noGrp="1"/>
          </p:cNvSpPr>
          <p:nvPr>
            <p:ph type="title"/>
          </p:nvPr>
        </p:nvSpPr>
        <p:spPr/>
        <p:txBody>
          <a:bodyPr>
            <a:normAutofit/>
          </a:bodyPr>
          <a:lstStyle/>
          <a:p>
            <a:r>
              <a:rPr lang="en-US" sz="1400" b="1" dirty="0"/>
              <a:t>Region and Smoking.</a:t>
            </a:r>
            <a:br>
              <a:rPr lang="en-US" sz="1400" dirty="0"/>
            </a:br>
            <a:r>
              <a:rPr lang="en-US" sz="1400" dirty="0"/>
              <a:t>The majority of smokers reside in the Southeast (364), where the average medical smoking charges are higher than other regions (average ~$35k) and have a much wider range of expenses moving towards $65k.  </a:t>
            </a:r>
          </a:p>
        </p:txBody>
      </p:sp>
      <p:pic>
        <p:nvPicPr>
          <p:cNvPr id="5" name="Picture 4">
            <a:extLst>
              <a:ext uri="{FF2B5EF4-FFF2-40B4-BE49-F238E27FC236}">
                <a16:creationId xmlns:a16="http://schemas.microsoft.com/office/drawing/2014/main" id="{1CE9F0C2-8E75-2B7D-35C8-0B152C7E2B72}"/>
              </a:ext>
            </a:extLst>
          </p:cNvPr>
          <p:cNvPicPr>
            <a:picLocks noChangeAspect="1"/>
          </p:cNvPicPr>
          <p:nvPr/>
        </p:nvPicPr>
        <p:blipFill>
          <a:blip r:embed="rId2"/>
          <a:stretch>
            <a:fillRect/>
          </a:stretch>
        </p:blipFill>
        <p:spPr>
          <a:xfrm>
            <a:off x="455506" y="3074538"/>
            <a:ext cx="5635170" cy="3593539"/>
          </a:xfrm>
          <a:prstGeom prst="rect">
            <a:avLst/>
          </a:prstGeom>
        </p:spPr>
      </p:pic>
      <p:pic>
        <p:nvPicPr>
          <p:cNvPr id="6" name="Picture 5">
            <a:extLst>
              <a:ext uri="{FF2B5EF4-FFF2-40B4-BE49-F238E27FC236}">
                <a16:creationId xmlns:a16="http://schemas.microsoft.com/office/drawing/2014/main" id="{25EA551A-DC85-1517-C64A-8A3CF141BB9B}"/>
              </a:ext>
            </a:extLst>
          </p:cNvPr>
          <p:cNvPicPr>
            <a:picLocks noChangeAspect="1"/>
          </p:cNvPicPr>
          <p:nvPr/>
        </p:nvPicPr>
        <p:blipFill>
          <a:blip r:embed="rId3"/>
          <a:stretch>
            <a:fillRect/>
          </a:stretch>
        </p:blipFill>
        <p:spPr>
          <a:xfrm>
            <a:off x="6124279" y="3076999"/>
            <a:ext cx="5622866" cy="3591078"/>
          </a:xfrm>
          <a:prstGeom prst="rect">
            <a:avLst/>
          </a:prstGeom>
        </p:spPr>
      </p:pic>
      <p:pic>
        <p:nvPicPr>
          <p:cNvPr id="10" name="Picture 9">
            <a:extLst>
              <a:ext uri="{FF2B5EF4-FFF2-40B4-BE49-F238E27FC236}">
                <a16:creationId xmlns:a16="http://schemas.microsoft.com/office/drawing/2014/main" id="{917E0D98-EA33-0DBE-5B6F-2F2903B0870F}"/>
              </a:ext>
            </a:extLst>
          </p:cNvPr>
          <p:cNvPicPr>
            <a:picLocks noChangeAspect="1"/>
          </p:cNvPicPr>
          <p:nvPr/>
        </p:nvPicPr>
        <p:blipFill>
          <a:blip r:embed="rId4"/>
          <a:stretch>
            <a:fillRect/>
          </a:stretch>
        </p:blipFill>
        <p:spPr>
          <a:xfrm>
            <a:off x="1546916" y="1578807"/>
            <a:ext cx="10200229" cy="1305107"/>
          </a:xfrm>
          <a:prstGeom prst="rect">
            <a:avLst/>
          </a:prstGeom>
        </p:spPr>
      </p:pic>
      <p:sp>
        <p:nvSpPr>
          <p:cNvPr id="11" name="TextBox 10">
            <a:extLst>
              <a:ext uri="{FF2B5EF4-FFF2-40B4-BE49-F238E27FC236}">
                <a16:creationId xmlns:a16="http://schemas.microsoft.com/office/drawing/2014/main" id="{AE4A979F-8E37-2254-15F0-BF1DE4FC69FF}"/>
              </a:ext>
            </a:extLst>
          </p:cNvPr>
          <p:cNvSpPr txBox="1"/>
          <p:nvPr/>
        </p:nvSpPr>
        <p:spPr>
          <a:xfrm>
            <a:off x="0" y="1871230"/>
            <a:ext cx="1546916" cy="738664"/>
          </a:xfrm>
          <a:prstGeom prst="rect">
            <a:avLst/>
          </a:prstGeom>
          <a:noFill/>
        </p:spPr>
        <p:txBody>
          <a:bodyPr wrap="square" rtlCol="0">
            <a:spAutoFit/>
          </a:bodyPr>
          <a:lstStyle/>
          <a:p>
            <a:pPr algn="r"/>
            <a:r>
              <a:rPr lang="en-US" sz="1400" dirty="0"/>
              <a:t>Count of Smokers by Region</a:t>
            </a:r>
          </a:p>
        </p:txBody>
      </p:sp>
    </p:spTree>
    <p:extLst>
      <p:ext uri="{BB962C8B-B14F-4D97-AF65-F5344CB8AC3E}">
        <p14:creationId xmlns:p14="http://schemas.microsoft.com/office/powerpoint/2010/main" val="3551379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68A30-0722-1559-AEAE-DDA4FDECFA30}"/>
              </a:ext>
            </a:extLst>
          </p:cNvPr>
          <p:cNvSpPr>
            <a:spLocks noGrp="1"/>
          </p:cNvSpPr>
          <p:nvPr>
            <p:ph type="title"/>
          </p:nvPr>
        </p:nvSpPr>
        <p:spPr/>
        <p:txBody>
          <a:bodyPr>
            <a:normAutofit/>
          </a:bodyPr>
          <a:lstStyle/>
          <a:p>
            <a:r>
              <a:rPr lang="en-US" sz="1400" b="1" dirty="0"/>
              <a:t>Gender reveals little impact or bearing on insurance costs (~$1,387 difference).</a:t>
            </a:r>
            <a:br>
              <a:rPr lang="en-US" sz="1400" b="1" dirty="0"/>
            </a:br>
            <a:r>
              <a:rPr lang="en-US" sz="1400" dirty="0"/>
              <a:t>Male charges appear higher due to a larger interquartile spread of higher costs (between $5k and ~$20k) and slightly higher BMI number range</a:t>
            </a:r>
            <a:r>
              <a:rPr lang="en-US" sz="1400"/>
              <a:t>, especially above BMI of 50.  </a:t>
            </a:r>
            <a:endParaRPr lang="en-US" sz="1400" dirty="0"/>
          </a:p>
        </p:txBody>
      </p:sp>
      <p:sp>
        <p:nvSpPr>
          <p:cNvPr id="5" name="TextBox 4">
            <a:extLst>
              <a:ext uri="{FF2B5EF4-FFF2-40B4-BE49-F238E27FC236}">
                <a16:creationId xmlns:a16="http://schemas.microsoft.com/office/drawing/2014/main" id="{7DE4B411-1CEC-CD0A-0FD0-F12331FC72C3}"/>
              </a:ext>
            </a:extLst>
          </p:cNvPr>
          <p:cNvSpPr txBox="1"/>
          <p:nvPr/>
        </p:nvSpPr>
        <p:spPr>
          <a:xfrm>
            <a:off x="221271" y="6576084"/>
            <a:ext cx="6094854" cy="276999"/>
          </a:xfrm>
          <a:prstGeom prst="rect">
            <a:avLst/>
          </a:prstGeom>
          <a:noFill/>
        </p:spPr>
        <p:txBody>
          <a:bodyPr wrap="square">
            <a:spAutoFit/>
          </a:bodyPr>
          <a:lstStyle/>
          <a:p>
            <a:r>
              <a:rPr lang="en-US" sz="1200" dirty="0"/>
              <a:t>* This data was collected prior to our updated data collection practices regarding gender. </a:t>
            </a:r>
          </a:p>
        </p:txBody>
      </p:sp>
      <p:graphicFrame>
        <p:nvGraphicFramePr>
          <p:cNvPr id="6" name="Content Placeholder 5">
            <a:extLst>
              <a:ext uri="{FF2B5EF4-FFF2-40B4-BE49-F238E27FC236}">
                <a16:creationId xmlns:a16="http://schemas.microsoft.com/office/drawing/2014/main" id="{359782F7-10E8-7F0F-86C0-48699FCDE0EE}"/>
              </a:ext>
            </a:extLst>
          </p:cNvPr>
          <p:cNvGraphicFramePr>
            <a:graphicFrameLocks noGrp="1"/>
          </p:cNvGraphicFramePr>
          <p:nvPr>
            <p:ph idx="1"/>
            <p:extLst>
              <p:ext uri="{D42A27DB-BD31-4B8C-83A1-F6EECF244321}">
                <p14:modId xmlns:p14="http://schemas.microsoft.com/office/powerpoint/2010/main" val="1780115735"/>
              </p:ext>
            </p:extLst>
          </p:nvPr>
        </p:nvGraphicFramePr>
        <p:xfrm>
          <a:off x="1438432" y="2325998"/>
          <a:ext cx="3114460" cy="3053168"/>
        </p:xfrm>
        <a:graphic>
          <a:graphicData uri="http://schemas.openxmlformats.org/drawingml/2006/chart">
            <c:chart xmlns:c="http://schemas.openxmlformats.org/drawingml/2006/chart" xmlns:r="http://schemas.openxmlformats.org/officeDocument/2006/relationships" r:id="rId2"/>
          </a:graphicData>
        </a:graphic>
      </p:graphicFrame>
      <p:pic>
        <p:nvPicPr>
          <p:cNvPr id="8" name="Picture 7" descr="A screenshot of a graph&#10;&#10;AI-generated content may be incorrect.">
            <a:extLst>
              <a:ext uri="{FF2B5EF4-FFF2-40B4-BE49-F238E27FC236}">
                <a16:creationId xmlns:a16="http://schemas.microsoft.com/office/drawing/2014/main" id="{CA6518BF-4B07-4591-AB04-77D554CF67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9688" y="1580050"/>
            <a:ext cx="6400799" cy="4841413"/>
          </a:xfrm>
          <a:prstGeom prst="rect">
            <a:avLst/>
          </a:prstGeom>
        </p:spPr>
      </p:pic>
    </p:spTree>
    <p:extLst>
      <p:ext uri="{BB962C8B-B14F-4D97-AF65-F5344CB8AC3E}">
        <p14:creationId xmlns:p14="http://schemas.microsoft.com/office/powerpoint/2010/main" val="299031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547A0-0B1C-D347-93A1-BC0D883812E0}"/>
              </a:ext>
            </a:extLst>
          </p:cNvPr>
          <p:cNvSpPr>
            <a:spLocks noGrp="1"/>
          </p:cNvSpPr>
          <p:nvPr>
            <p:ph type="title"/>
          </p:nvPr>
        </p:nvSpPr>
        <p:spPr/>
        <p:txBody>
          <a:bodyPr>
            <a:normAutofit/>
          </a:bodyPr>
          <a:lstStyle/>
          <a:p>
            <a:r>
              <a:rPr lang="en-US" sz="1400" b="1" dirty="0"/>
              <a:t>Gender and Smoking.</a:t>
            </a:r>
            <a:br>
              <a:rPr lang="en-US" sz="1400" b="1" dirty="0"/>
            </a:br>
            <a:r>
              <a:rPr lang="en-US" sz="1400" dirty="0"/>
              <a:t>There is minimal difference between men and women who smoke, and the more noticeable difference between non-smokers and smokers when looking at medical charges.  Female smokers had an average of $30.7k medical charges and non-smokers averaged $8.8k. Male smokers had an average of $33k in medical charges with non-smokers averaging $8k. </a:t>
            </a:r>
          </a:p>
        </p:txBody>
      </p:sp>
      <p:pic>
        <p:nvPicPr>
          <p:cNvPr id="4" name="Content Placeholder 3">
            <a:extLst>
              <a:ext uri="{FF2B5EF4-FFF2-40B4-BE49-F238E27FC236}">
                <a16:creationId xmlns:a16="http://schemas.microsoft.com/office/drawing/2014/main" id="{3F7D9AFE-474A-EB7C-21BD-D46BFB0156D7}"/>
              </a:ext>
            </a:extLst>
          </p:cNvPr>
          <p:cNvPicPr>
            <a:picLocks noGrp="1" noChangeAspect="1"/>
          </p:cNvPicPr>
          <p:nvPr>
            <p:ph idx="1"/>
          </p:nvPr>
        </p:nvPicPr>
        <p:blipFill>
          <a:blip r:embed="rId2"/>
          <a:stretch>
            <a:fillRect/>
          </a:stretch>
        </p:blipFill>
        <p:spPr>
          <a:xfrm>
            <a:off x="640637" y="1816468"/>
            <a:ext cx="5429763" cy="4022892"/>
          </a:xfrm>
          <a:prstGeom prst="rect">
            <a:avLst/>
          </a:prstGeom>
        </p:spPr>
      </p:pic>
      <p:pic>
        <p:nvPicPr>
          <p:cNvPr id="5" name="Picture 4">
            <a:extLst>
              <a:ext uri="{FF2B5EF4-FFF2-40B4-BE49-F238E27FC236}">
                <a16:creationId xmlns:a16="http://schemas.microsoft.com/office/drawing/2014/main" id="{FDF32D89-71EC-F6CA-227F-36895C535D9D}"/>
              </a:ext>
            </a:extLst>
          </p:cNvPr>
          <p:cNvPicPr>
            <a:picLocks noChangeAspect="1"/>
          </p:cNvPicPr>
          <p:nvPr/>
        </p:nvPicPr>
        <p:blipFill>
          <a:blip r:embed="rId3"/>
          <a:stretch>
            <a:fillRect/>
          </a:stretch>
        </p:blipFill>
        <p:spPr>
          <a:xfrm>
            <a:off x="6254130" y="1816468"/>
            <a:ext cx="5432139" cy="4022892"/>
          </a:xfrm>
          <a:prstGeom prst="rect">
            <a:avLst/>
          </a:prstGeom>
        </p:spPr>
      </p:pic>
    </p:spTree>
    <p:extLst>
      <p:ext uri="{BB962C8B-B14F-4D97-AF65-F5344CB8AC3E}">
        <p14:creationId xmlns:p14="http://schemas.microsoft.com/office/powerpoint/2010/main" val="7011549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TM04033929[[fn=Slate]]</Template>
  <TotalTime>2860</TotalTime>
  <Words>810</Words>
  <Application>Microsoft Office PowerPoint</Application>
  <PresentationFormat>Widescreen</PresentationFormat>
  <Paragraphs>54</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Aptos</vt:lpstr>
      <vt:lpstr>Calisto MT</vt:lpstr>
      <vt:lpstr>Wingdings 2</vt:lpstr>
      <vt:lpstr>Slate</vt:lpstr>
      <vt:lpstr>FamInsure Company</vt:lpstr>
      <vt:lpstr>Problem Statement</vt:lpstr>
      <vt:lpstr>FamInsure Inquiry to Reduce Medical Charges</vt:lpstr>
      <vt:lpstr>BMI reveals an impact on medical charges.  Overweight patients constituted the majority of all customers (54%) and made up for the majority of average costs ($15k). Even though Underweight customers made up only 2% of the population, their charges were responsible for 19% of the total average charges. </vt:lpstr>
      <vt:lpstr>BMI and Smoking As BMI increases in the “Smoking=Yes” scatter plot, so does cost. The “Smoking=No” scatter plot shows a higher prevalence of lower costs. </vt:lpstr>
      <vt:lpstr>Region offers little to no evidence of being a strong indicator of medical charges.  Region shows a ~$770 difference between the average SE cost (highest at $13.73k) and the average SW cost (lowest at $12.96k). The SE region may be explained by an extreme outlier and an interquartile range which extends to almost $20k.</vt:lpstr>
      <vt:lpstr>Region and Smoking. The majority of smokers reside in the Southeast (364), where the average medical smoking charges are higher than other regions (average ~$35k) and have a much wider range of expenses moving towards $65k.  </vt:lpstr>
      <vt:lpstr>Gender reveals little impact or bearing on insurance costs (~$1,387 difference). Male charges appear higher due to a larger interquartile spread of higher costs (between $5k and ~$20k) and slightly higher BMI number range, especially above BMI of 50.  </vt:lpstr>
      <vt:lpstr>Gender and Smoking. There is minimal difference between men and women who smoke, and the more noticeable difference between non-smokers and smokers when looking at medical charges.  Female smokers had an average of $30.7k medical charges and non-smokers averaged $8.8k. Male smokers had an average of $33k in medical charges with non-smokers averaging $8k. </vt:lpstr>
      <vt:lpstr>Age is a natural factor related to medical costs.  Seniors comprised 38% of all costs, with Mature Age Adults following at 27%. When smoking is included, the average costs become higher for all age groups with a roughly $25k increase.  </vt:lpstr>
      <vt:lpstr>Correlational Evidence. The closer a number is to 1 or -1, the more likely there is a relationship. The takeaway shows that every factor from Northeast to the left is considered to have some level of positive relationship (even if not high enough to make a difference) with higher medical charges. Main factors summarized next page.  </vt:lpstr>
      <vt:lpstr>Executive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Eve Coker</dc:creator>
  <cp:lastModifiedBy>Eve Coker</cp:lastModifiedBy>
  <cp:revision>1</cp:revision>
  <dcterms:created xsi:type="dcterms:W3CDTF">2025-02-22T22:10:58Z</dcterms:created>
  <dcterms:modified xsi:type="dcterms:W3CDTF">2025-03-04T22:44:29Z</dcterms:modified>
</cp:coreProperties>
</file>