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14"/>
  </p:notesMasterIdLst>
  <p:handoutMasterIdLst>
    <p:handoutMasterId r:id="rId15"/>
  </p:handoutMasterIdLst>
  <p:sldIdLst>
    <p:sldId id="320" r:id="rId2"/>
    <p:sldId id="322" r:id="rId3"/>
    <p:sldId id="340" r:id="rId4"/>
    <p:sldId id="342" r:id="rId5"/>
    <p:sldId id="341" r:id="rId6"/>
    <p:sldId id="334" r:id="rId7"/>
    <p:sldId id="338" r:id="rId8"/>
    <p:sldId id="337" r:id="rId9"/>
    <p:sldId id="336" r:id="rId10"/>
    <p:sldId id="333" r:id="rId11"/>
    <p:sldId id="343" r:id="rId12"/>
    <p:sldId id="319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EBECEB"/>
    <a:srgbClr val="E7F3F4"/>
    <a:srgbClr val="4F81BD"/>
    <a:srgbClr val="B5E8ED"/>
    <a:srgbClr val="9BC2E6"/>
    <a:srgbClr val="996600"/>
    <a:srgbClr val="0000FF"/>
    <a:srgbClr val="FFFFCC"/>
    <a:srgbClr val="38D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75" d="100"/>
          <a:sy n="75" d="100"/>
        </p:scale>
        <p:origin x="2646" y="8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r">
              <a:defRPr sz="1300"/>
            </a:lvl1pPr>
          </a:lstStyle>
          <a:p>
            <a:fld id="{BFA92CBD-83B1-4050-B004-7FBED4B9C4B4}" type="datetimeFigureOut">
              <a:rPr lang="ko-KR" altLang="en-US" smtClean="0"/>
              <a:pPr/>
              <a:t>2019-03-08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r">
              <a:defRPr sz="1300"/>
            </a:lvl1pPr>
          </a:lstStyle>
          <a:p>
            <a:fld id="{4EE3EB8E-E56E-476D-A07C-FEDD2A4638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469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r">
              <a:defRPr sz="1300"/>
            </a:lvl1pPr>
          </a:lstStyle>
          <a:p>
            <a:fld id="{B2FB1EC5-46DA-4362-B40D-91E371369A50}" type="datetimeFigureOut">
              <a:rPr lang="ko-KR" altLang="en-US" smtClean="0"/>
              <a:pPr/>
              <a:t>2019-03-08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4" tIns="47777" rIns="95554" bIns="47777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5554" tIns="47777" rIns="95554" bIns="4777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r">
              <a:defRPr sz="1300"/>
            </a:lvl1pPr>
          </a:lstStyle>
          <a:p>
            <a:fld id="{E830AE95-259A-457F-85D5-49134BA730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76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AE95-259A-457F-85D5-49134BA730C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78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AE95-259A-457F-85D5-49134BA730C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30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571472" y="2917844"/>
            <a:ext cx="8229600" cy="725470"/>
          </a:xfrm>
          <a:prstGeom prst="rect">
            <a:avLst/>
          </a:prstGeom>
        </p:spPr>
        <p:txBody>
          <a:bodyPr/>
          <a:lstStyle>
            <a:lvl1pPr algn="r">
              <a:defRPr sz="350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57958"/>
            <a:ext cx="2357422" cy="2857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Updated Feb.2011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9"/>
            <a:ext cx="9144000" cy="684992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3560496"/>
            <a:ext cx="9144000" cy="2103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24504" y="2831404"/>
            <a:ext cx="46020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Reliable Component for Electronics</a:t>
            </a:r>
            <a:endParaRPr lang="ko-KR" altLang="en-US" sz="17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6843" y="3183790"/>
            <a:ext cx="3079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integrated handset component maker</a:t>
            </a:r>
            <a:endParaRPr lang="ko-KR" altLang="en-US" sz="900" b="1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26" y="474759"/>
            <a:ext cx="3422932" cy="8695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47028" y="6313558"/>
            <a:ext cx="6979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Headquarter :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22-6, Seokwoo-dong, Hwaseong-si, Gyeonggi-do, 445-170, Korea </a:t>
            </a:r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TEL: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+82-31-201-7700 </a:t>
            </a:r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FAX: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+82-31-201-7800 </a:t>
            </a:r>
            <a:b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China Factory :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352, Muxing Road, Muping Economy Development Zone, Yantai City, Shandong Province, China</a:t>
            </a:r>
            <a:b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2011 </a:t>
            </a:r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PARTRON Co.,Ltd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All Rights Reserved.</a:t>
            </a:r>
            <a:endParaRPr lang="ko-KR" altLang="en-US" sz="800" b="1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" y="6193304"/>
            <a:ext cx="1469015" cy="444971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1847028" y="6313558"/>
            <a:ext cx="0" cy="46166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85332"/>
            <a:ext cx="1469015" cy="444971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-9728" y="6606403"/>
            <a:ext cx="9153728" cy="2534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3383" y="6606403"/>
            <a:ext cx="28055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Reliable Component for Electronics</a:t>
            </a:r>
            <a:endParaRPr lang="ko-KR" altLang="en-US" sz="90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fld id="{37BF4AA1-2B5D-4FE3-8E3E-9FFA45C2E7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793773" y="6606403"/>
            <a:ext cx="2786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integrated handset component maker</a:t>
            </a:r>
            <a:endParaRPr lang="ko-KR" altLang="en-US" sz="900" b="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fld id="{37BF4AA1-2B5D-4FE3-8E3E-9FFA45C2E7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79512" y="0"/>
            <a:ext cx="288032" cy="68853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28596" y="928670"/>
            <a:ext cx="4038600" cy="4525963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latin typeface="Verdana" pitchFamily="34" charset="0"/>
              </a:defRPr>
            </a:lvl1pPr>
            <a:lvl2pPr>
              <a:defRPr sz="2400" baseline="0">
                <a:latin typeface="Verdana" pitchFamily="34" charset="0"/>
              </a:defRPr>
            </a:lvl2pPr>
            <a:lvl3pPr>
              <a:defRPr sz="2000" baseline="0">
                <a:latin typeface="Verdana" pitchFamily="34" charset="0"/>
              </a:defRPr>
            </a:lvl3pPr>
            <a:lvl4pPr>
              <a:defRPr sz="1800" baseline="0">
                <a:latin typeface="Verdana" pitchFamily="34" charset="0"/>
              </a:defRPr>
            </a:lvl4pPr>
            <a:lvl5pPr>
              <a:defRPr sz="1800" baseline="0"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Subtitle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contents</a:t>
            </a:r>
            <a:endParaRPr lang="ko-KR" altLang="en-US" dirty="0" smtClean="0"/>
          </a:p>
        </p:txBody>
      </p:sp>
      <p:sp>
        <p:nvSpPr>
          <p:cNvPr id="8" name="제목 4"/>
          <p:cNvSpPr>
            <a:spLocks noGrp="1"/>
          </p:cNvSpPr>
          <p:nvPr>
            <p:ph type="title" hasCustomPrompt="1"/>
          </p:nvPr>
        </p:nvSpPr>
        <p:spPr>
          <a:xfrm>
            <a:off x="397899" y="48552"/>
            <a:ext cx="5437268" cy="582594"/>
          </a:xfrm>
          <a:prstGeom prst="rect">
            <a:avLst/>
          </a:prstGeom>
          <a:effectLst/>
        </p:spPr>
        <p:txBody>
          <a:bodyPr/>
          <a:lstStyle>
            <a:lvl1pPr algn="l">
              <a:defRPr sz="2800" b="0" baseline="0">
                <a:solidFill>
                  <a:srgbClr val="0070C0"/>
                </a:solidFill>
                <a:effectLst/>
                <a:latin typeface="Verdana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ko-KR" dirty="0" smtClean="0"/>
              <a:t>Master Title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85332"/>
            <a:ext cx="1469015" cy="44497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325924" y="0"/>
            <a:ext cx="81481" cy="615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 flipH="1">
            <a:off x="397899" y="0"/>
            <a:ext cx="45719" cy="6156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-9728" y="6606403"/>
            <a:ext cx="9153728" cy="2534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3383" y="6606403"/>
            <a:ext cx="28055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Reliable Component for Electronics</a:t>
            </a:r>
            <a:endParaRPr lang="ko-KR" altLang="en-US" sz="90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fld id="{37BF4AA1-2B5D-4FE3-8E3E-9FFA45C2E7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721765" y="6606403"/>
            <a:ext cx="2786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integrated handset component maker</a:t>
            </a:r>
            <a:endParaRPr lang="ko-KR" altLang="en-US" sz="900" b="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4039"/>
            <a:ext cx="9144000" cy="6849922"/>
            <a:chOff x="0" y="4039"/>
            <a:chExt cx="9144000" cy="684992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039"/>
              <a:ext cx="9144000" cy="684992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847028" y="6313558"/>
              <a:ext cx="6979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Headquarter :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22-6, Seokwoo-dong, Hwaseong-si, Gyeonggi-do, 445-170, Korea </a:t>
              </a:r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TEL: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+82-31-201-7700 </a:t>
              </a:r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FAX: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+82-31-201-7800 </a:t>
              </a:r>
              <a:b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China Factory :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352, Muxing Road, Muping Economy Development Zone, Yantai City, Shandong Province, China</a:t>
              </a:r>
              <a:b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Copyright 2011 </a:t>
              </a:r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PARTRON Co.,Ltd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All Rights Reserved.</a:t>
              </a:r>
              <a:endParaRPr lang="ko-KR" altLang="en-US" sz="800" b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7" y="6193304"/>
              <a:ext cx="1469015" cy="444971"/>
            </a:xfrm>
            <a:prstGeom prst="rect">
              <a:avLst/>
            </a:prstGeom>
          </p:spPr>
        </p:pic>
        <p:cxnSp>
          <p:nvCxnSpPr>
            <p:cNvPr id="6" name="직선 연결선 5"/>
            <p:cNvCxnSpPr/>
            <p:nvPr/>
          </p:nvCxnSpPr>
          <p:spPr>
            <a:xfrm>
              <a:off x="1847028" y="6313558"/>
              <a:ext cx="0" cy="46166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제목 3"/>
            <p:cNvSpPr txBox="1">
              <a:spLocks/>
            </p:cNvSpPr>
            <p:nvPr/>
          </p:nvSpPr>
          <p:spPr>
            <a:xfrm>
              <a:off x="2814664" y="2926203"/>
              <a:ext cx="6012160" cy="7200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Thank you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fld id="{37BF4AA1-2B5D-4FE3-8E3E-9FFA45C2E7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85332"/>
            <a:ext cx="1469015" cy="4449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50" r:id="rId2"/>
    <p:sldLayoutId id="2147483652" r:id="rId3"/>
    <p:sldLayoutId id="2147483685" r:id="rId4"/>
    <p:sldLayoutId id="2147483651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naptic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15616" y="3789040"/>
            <a:ext cx="7740352" cy="720080"/>
          </a:xfrm>
        </p:spPr>
        <p:txBody>
          <a:bodyPr/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FPGA_1</a:t>
            </a:r>
            <a:r>
              <a:rPr lang="ko-KR" altLang="en-US" sz="3200" dirty="0" smtClean="0">
                <a:solidFill>
                  <a:schemeClr val="bg1"/>
                </a:solidFill>
              </a:rPr>
              <a:t>차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6444208" y="5301208"/>
            <a:ext cx="2357422" cy="285737"/>
          </a:xfrm>
        </p:spPr>
        <p:txBody>
          <a:bodyPr/>
          <a:lstStyle/>
          <a:p>
            <a:pPr algn="r"/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Updated: 2019.03.07</a:t>
            </a:r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RTL </a:t>
            </a:r>
            <a:r>
              <a:rPr lang="ko-KR" altLang="en-US" dirty="0" smtClean="0"/>
              <a:t>합성 및 구현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44278" y="3826900"/>
            <a:ext cx="1728192" cy="1728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HDL</a:t>
            </a:r>
          </a:p>
        </p:txBody>
      </p:sp>
      <p:sp>
        <p:nvSpPr>
          <p:cNvPr id="6" name="타원 5"/>
          <p:cNvSpPr/>
          <p:nvPr/>
        </p:nvSpPr>
        <p:spPr>
          <a:xfrm>
            <a:off x="3422235" y="3826900"/>
            <a:ext cx="1728192" cy="1728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Synthesis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00192" y="3826900"/>
            <a:ext cx="1728192" cy="1728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solidFill>
                  <a:srgbClr val="00B050"/>
                </a:solidFill>
              </a:rPr>
              <a:t>Imple</a:t>
            </a:r>
            <a:endParaRPr lang="en-US" altLang="ko-KR" spc="-150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spc="-150" dirty="0" smtClean="0">
                <a:solidFill>
                  <a:srgbClr val="00B050"/>
                </a:solidFill>
              </a:rPr>
              <a:t>mentation</a:t>
            </a:r>
          </a:p>
        </p:txBody>
      </p:sp>
      <p:cxnSp>
        <p:nvCxnSpPr>
          <p:cNvPr id="9" name="직선 화살표 연결선 8"/>
          <p:cNvCxnSpPr>
            <a:stCxn id="4" idx="6"/>
            <a:endCxn id="6" idx="2"/>
          </p:cNvCxnSpPr>
          <p:nvPr/>
        </p:nvCxnSpPr>
        <p:spPr>
          <a:xfrm>
            <a:off x="2272470" y="4690996"/>
            <a:ext cx="114976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6"/>
            <a:endCxn id="7" idx="2"/>
          </p:cNvCxnSpPr>
          <p:nvPr/>
        </p:nvCxnSpPr>
        <p:spPr>
          <a:xfrm>
            <a:off x="5150427" y="4690996"/>
            <a:ext cx="114976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3568" y="1052736"/>
            <a:ext cx="748883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〮 </a:t>
            </a:r>
            <a:r>
              <a:rPr lang="en-US" altLang="ko-KR" dirty="0" smtClean="0"/>
              <a:t>HDL (Hardware Description Language)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FPGA</a:t>
            </a:r>
            <a:r>
              <a:rPr lang="ko-KR" altLang="en-US" dirty="0" smtClean="0"/>
              <a:t>의 대표적인 하드웨어 기술 언어로 </a:t>
            </a:r>
            <a:r>
              <a:rPr lang="en-US" altLang="ko-KR" dirty="0" smtClean="0"/>
              <a:t>VHDL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Verilog</a:t>
            </a:r>
            <a:r>
              <a:rPr lang="ko-KR" altLang="en-US" dirty="0" smtClean="0"/>
              <a:t>가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〮 </a:t>
            </a:r>
            <a:r>
              <a:rPr lang="en-US" altLang="ko-KR" dirty="0" smtClean="0"/>
              <a:t>Synthesis (</a:t>
            </a:r>
            <a:r>
              <a:rPr lang="ko-KR" altLang="en-US" dirty="0" smtClean="0"/>
              <a:t>합성</a:t>
            </a:r>
            <a:r>
              <a:rPr lang="en-US" altLang="ko-KR" dirty="0" smtClean="0"/>
              <a:t>)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HDL</a:t>
            </a:r>
            <a:r>
              <a:rPr lang="ko-KR" altLang="en-US" dirty="0" smtClean="0"/>
              <a:t>로 기술된 하드웨어 동작을 </a:t>
            </a:r>
            <a:r>
              <a:rPr lang="en-US" altLang="ko-KR" dirty="0" smtClean="0"/>
              <a:t>FPGA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맞는 동작을 하는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소자로 바꿔주는 역할을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〮 </a:t>
            </a:r>
            <a:r>
              <a:rPr lang="en-US" altLang="ko-KR" dirty="0" smtClean="0"/>
              <a:t>implementation (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)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합성된 하드웨어 소자와 제어 및 설계된 포트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연결시킴</a:t>
            </a:r>
            <a:r>
              <a:rPr lang="en-US" altLang="ko-KR" dirty="0" smtClean="0"/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813716" y="5667987"/>
            <a:ext cx="5228536" cy="836687"/>
            <a:chOff x="855632" y="3284984"/>
            <a:chExt cx="5228536" cy="836687"/>
          </a:xfrm>
        </p:grpSpPr>
        <p:grpSp>
          <p:nvGrpSpPr>
            <p:cNvPr id="12" name="그룹 11"/>
            <p:cNvGrpSpPr/>
            <p:nvPr/>
          </p:nvGrpSpPr>
          <p:grpSpPr>
            <a:xfrm>
              <a:off x="855632" y="3284984"/>
              <a:ext cx="4710407" cy="836687"/>
              <a:chOff x="855632" y="3284984"/>
              <a:chExt cx="4710407" cy="836687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1600" y="3284984"/>
                <a:ext cx="4594439" cy="836687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855632" y="3347700"/>
                <a:ext cx="288032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en-US" altLang="ko-KR" dirty="0" smtClean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55632" y="3707740"/>
                <a:ext cx="288032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220072" y="3488629"/>
              <a:ext cx="86409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Result</a:t>
              </a:r>
            </a:p>
          </p:txBody>
        </p:sp>
      </p:grpSp>
      <p:sp>
        <p:nvSpPr>
          <p:cNvPr id="2" name="타원 1"/>
          <p:cNvSpPr/>
          <p:nvPr/>
        </p:nvSpPr>
        <p:spPr>
          <a:xfrm>
            <a:off x="1533973" y="5686104"/>
            <a:ext cx="1607368" cy="77397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618684" y="5725213"/>
            <a:ext cx="2423567" cy="69909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203848" y="5639680"/>
            <a:ext cx="1352330" cy="864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FPGA </a:t>
            </a:r>
            <a:r>
              <a:rPr lang="ko-KR" altLang="en-US" dirty="0" smtClean="0"/>
              <a:t>개발 일정표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4AA1-2B5D-4FE3-8E3E-9FFA45C2E7C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75" t="1422"/>
          <a:stretch/>
        </p:blipFill>
        <p:spPr>
          <a:xfrm>
            <a:off x="611560" y="2060848"/>
            <a:ext cx="812802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29625" y="6581775"/>
            <a:ext cx="714375" cy="365125"/>
          </a:xfrm>
          <a:prstGeom prst="rect">
            <a:avLst/>
          </a:prstGeo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0482" name="Picture 2" descr="Synaptics">
            <a:hlinkClick r:id="rId3" tooltip="Home Pag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275" y="-136525"/>
            <a:ext cx="9525" cy="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834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4AA1-2B5D-4FE3-8E3E-9FFA45C2E7C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73908" y="1412776"/>
            <a:ext cx="43204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목   차</a:t>
            </a:r>
            <a:endParaRPr lang="en-US" altLang="ko-KR" sz="3200" dirty="0" smtClean="0"/>
          </a:p>
          <a:p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What is FPGA?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smtClean="0"/>
              <a:t>What is </a:t>
            </a:r>
            <a:r>
              <a:rPr lang="en-US" altLang="ko-KR" b="1" dirty="0" err="1" smtClean="0"/>
              <a:t>Zynq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Zybo-20 (zynq-7020)</a:t>
            </a:r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Verilog </a:t>
            </a:r>
            <a:r>
              <a:rPr lang="ko-KR" altLang="en-US" b="1" dirty="0" smtClean="0"/>
              <a:t>기본 문법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FontTx/>
              <a:buAutoNum type="arabicPeriod"/>
            </a:pPr>
            <a:r>
              <a:rPr lang="en-US" altLang="ko-KR" b="1" dirty="0"/>
              <a:t>RTL </a:t>
            </a:r>
            <a:r>
              <a:rPr lang="ko-KR" altLang="en-US" b="1" dirty="0"/>
              <a:t>합성 및 </a:t>
            </a:r>
            <a:r>
              <a:rPr lang="ko-KR" altLang="en-US" b="1" dirty="0" smtClean="0"/>
              <a:t>구현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78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7898" y="48552"/>
            <a:ext cx="6622374" cy="582594"/>
          </a:xfrm>
        </p:spPr>
        <p:txBody>
          <a:bodyPr/>
          <a:lstStyle/>
          <a:p>
            <a:r>
              <a:rPr lang="en-US" altLang="ko-KR" dirty="0" smtClean="0"/>
              <a:t>1.  What is FPGA?</a:t>
            </a:r>
            <a:endParaRPr lang="en-US" altLang="ko-KR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861047"/>
            <a:ext cx="1762125" cy="180228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212" y="3861047"/>
            <a:ext cx="2432715" cy="1802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568" y="836712"/>
            <a:ext cx="73448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FPGA(</a:t>
            </a:r>
            <a:r>
              <a:rPr lang="en-US" altLang="ko-KR" dirty="0" smtClean="0">
                <a:solidFill>
                  <a:srgbClr val="FF0000"/>
                </a:solidFill>
              </a:rPr>
              <a:t>F</a:t>
            </a:r>
            <a:r>
              <a:rPr lang="en-US" altLang="ko-KR" dirty="0" smtClean="0"/>
              <a:t>ield </a:t>
            </a:r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r>
              <a:rPr lang="en-US" altLang="ko-KR" dirty="0" smtClean="0"/>
              <a:t>rogrammable </a:t>
            </a:r>
            <a:r>
              <a:rPr lang="en-US" altLang="ko-KR" dirty="0" smtClean="0">
                <a:solidFill>
                  <a:srgbClr val="FF0000"/>
                </a:solidFill>
              </a:rPr>
              <a:t>G</a:t>
            </a:r>
            <a:r>
              <a:rPr lang="en-US" altLang="ko-KR" dirty="0" smtClean="0"/>
              <a:t>ate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en-US" altLang="ko-KR" dirty="0" smtClean="0"/>
              <a:t>rray)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설계 가능한 논리 소자</a:t>
            </a:r>
            <a:r>
              <a:rPr lang="en-US" altLang="ko-KR" dirty="0" smtClean="0"/>
              <a:t>(AND, OR, XOR, NOT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프로그래밍이 가능한 내부 회로가 포함된 반도체 소자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Field</a:t>
            </a:r>
            <a:r>
              <a:rPr lang="ko-KR" altLang="en-US" dirty="0" smtClean="0"/>
              <a:t>란 말은 논리 블록을 시스템 설계자가 요구하는 대로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내부를 연결할 수 있음을 말함</a:t>
            </a:r>
            <a:r>
              <a:rPr lang="en-US" altLang="ko-KR" dirty="0" smtClean="0"/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462" y="3861048"/>
            <a:ext cx="2500229" cy="18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9" name="제목 4"/>
          <p:cNvSpPr>
            <a:spLocks noGrp="1"/>
          </p:cNvSpPr>
          <p:nvPr>
            <p:ph type="title"/>
          </p:nvPr>
        </p:nvSpPr>
        <p:spPr>
          <a:xfrm>
            <a:off x="397898" y="48552"/>
            <a:ext cx="7198438" cy="582594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 What is </a:t>
            </a:r>
            <a:r>
              <a:rPr lang="en-US" altLang="ko-KR" dirty="0" err="1" smtClean="0"/>
              <a:t>Zynq</a:t>
            </a:r>
            <a:r>
              <a:rPr lang="en-US" altLang="ko-KR" dirty="0" smtClean="0"/>
              <a:t>? </a:t>
            </a:r>
            <a:endParaRPr lang="en-US" altLang="ko-K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836712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Zynq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Xilinx</a:t>
            </a:r>
            <a:r>
              <a:rPr lang="ko-KR" altLang="en-US" dirty="0" smtClean="0"/>
              <a:t> 社에서 만든 </a:t>
            </a:r>
            <a:r>
              <a:rPr lang="en-US" altLang="ko-KR" dirty="0" smtClean="0"/>
              <a:t>ARM</a:t>
            </a:r>
            <a:r>
              <a:rPr lang="ko-KR" altLang="en-US" dirty="0" smtClean="0"/>
              <a:t>을 기반으로 프로세서의 </a:t>
            </a:r>
            <a:endParaRPr lang="en-US" altLang="ko-KR" dirty="0" smtClean="0"/>
          </a:p>
          <a:p>
            <a:r>
              <a:rPr lang="ko-KR" altLang="en-US" dirty="0" smtClean="0"/>
              <a:t>소프트웨어 프로그래밍 기능과 </a:t>
            </a:r>
            <a:r>
              <a:rPr lang="en-US" altLang="ko-KR" dirty="0" smtClean="0"/>
              <a:t>FPGA</a:t>
            </a:r>
            <a:r>
              <a:rPr lang="ko-KR" altLang="en-US" dirty="0" smtClean="0"/>
              <a:t>의 하드웨어 프로그래밍 기능을 통합함으로써 단일 장치에 통합시킨 칩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7571" t="4363" r="4871" b="3609"/>
          <a:stretch/>
        </p:blipFill>
        <p:spPr>
          <a:xfrm>
            <a:off x="539552" y="1999119"/>
            <a:ext cx="4104456" cy="36724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80" y="1999119"/>
            <a:ext cx="3202308" cy="39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7898" y="48552"/>
            <a:ext cx="6622374" cy="582594"/>
          </a:xfrm>
        </p:spPr>
        <p:txBody>
          <a:bodyPr/>
          <a:lstStyle/>
          <a:p>
            <a:r>
              <a:rPr lang="en-US" altLang="ko-KR" dirty="0" smtClean="0"/>
              <a:t>2.  What is </a:t>
            </a:r>
            <a:r>
              <a:rPr lang="en-US" altLang="ko-KR" dirty="0" err="1" smtClean="0"/>
              <a:t>Zynq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sz="1800" dirty="0" smtClean="0">
                <a:solidFill>
                  <a:schemeClr val="tx1"/>
                </a:solidFill>
              </a:rPr>
              <a:t>1)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Zynq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SoC</a:t>
            </a:r>
            <a:r>
              <a:rPr lang="en-US" altLang="ko-KR" sz="1800" dirty="0" smtClean="0">
                <a:solidFill>
                  <a:schemeClr val="tx1"/>
                </a:solidFill>
              </a:rPr>
              <a:t>(System On Chip)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9" y="1520788"/>
            <a:ext cx="2851155" cy="19442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175" y="2492896"/>
            <a:ext cx="4973668" cy="3456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49184" y="1451303"/>
            <a:ext cx="54297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Zynq</a:t>
            </a:r>
            <a:r>
              <a:rPr lang="ko-KR" altLang="en-US" dirty="0" smtClean="0"/>
              <a:t>의 내부는 크게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분야로 나뉨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PS(Processing System)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(ARM,C) 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PL(</a:t>
            </a:r>
            <a:r>
              <a:rPr lang="en-US" altLang="ko-KR" dirty="0" err="1" smtClean="0"/>
              <a:t>Programable</a:t>
            </a:r>
            <a:r>
              <a:rPr lang="en-US" altLang="ko-KR" dirty="0" smtClean="0"/>
              <a:t> Logic)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(HDL)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898" y="4118120"/>
            <a:ext cx="367004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두 영역간의 상호작용은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AXI </a:t>
            </a:r>
            <a:r>
              <a:rPr lang="ko-KR" altLang="en-US" dirty="0" smtClean="0"/>
              <a:t>인터페이스를 통해 이루어짐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478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Zybo-20 (Zynq-7020)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9" y="1340768"/>
            <a:ext cx="2762250" cy="18954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004629"/>
            <a:ext cx="3854519" cy="20537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81" y="3173970"/>
            <a:ext cx="7704856" cy="34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Verilog </a:t>
            </a:r>
            <a:r>
              <a:rPr lang="ko-KR" altLang="en-US" dirty="0" smtClean="0"/>
              <a:t>기본 문법 </a:t>
            </a:r>
            <a:r>
              <a:rPr lang="en-US" altLang="ko-KR" dirty="0" smtClean="0"/>
              <a:t>- 1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134036"/>
            <a:ext cx="35283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module</a:t>
            </a:r>
            <a:r>
              <a:rPr lang="ko-KR" altLang="en-US" dirty="0" smtClean="0"/>
              <a:t> 모듈 이름</a:t>
            </a:r>
            <a:r>
              <a:rPr lang="en-US" altLang="ko-KR" dirty="0" smtClean="0"/>
              <a:t>( Port List );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선언부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Data Type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선언부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Logic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선언부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endmodule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899" y="764704"/>
            <a:ext cx="827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기본 형태 </a:t>
            </a:r>
            <a:r>
              <a:rPr lang="en-US" altLang="ko-KR" dirty="0" smtClean="0"/>
              <a:t>– Ex) assign </a:t>
            </a:r>
            <a:r>
              <a:rPr lang="ko-KR" altLang="en-US" dirty="0" smtClean="0"/>
              <a:t>문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820" y="1116930"/>
            <a:ext cx="3085532" cy="2197028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763688" y="4221088"/>
            <a:ext cx="5228536" cy="836687"/>
            <a:chOff x="855632" y="3284984"/>
            <a:chExt cx="5228536" cy="836687"/>
          </a:xfrm>
        </p:grpSpPr>
        <p:grpSp>
          <p:nvGrpSpPr>
            <p:cNvPr id="12" name="그룹 11"/>
            <p:cNvGrpSpPr/>
            <p:nvPr/>
          </p:nvGrpSpPr>
          <p:grpSpPr>
            <a:xfrm>
              <a:off x="855632" y="3284984"/>
              <a:ext cx="4710407" cy="836687"/>
              <a:chOff x="855632" y="3284984"/>
              <a:chExt cx="4710407" cy="836687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600" y="3284984"/>
                <a:ext cx="4594439" cy="83668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855632" y="3347700"/>
                <a:ext cx="288032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en-US" altLang="ko-KR" dirty="0" smtClean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55632" y="3707740"/>
                <a:ext cx="288032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20072" y="3488629"/>
              <a:ext cx="86409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7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Verilog </a:t>
            </a:r>
            <a:r>
              <a:rPr lang="ko-KR" altLang="en-US" dirty="0" smtClean="0"/>
              <a:t>기본 문법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899" y="764704"/>
            <a:ext cx="8278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숫자 표현법</a:t>
            </a:r>
            <a:endParaRPr lang="en-US" altLang="ko-KR" dirty="0" smtClean="0"/>
          </a:p>
          <a:p>
            <a:pPr marL="800100" lvl="1" indent="-342900">
              <a:buAutoNum type="arabicParenBoth"/>
            </a:pPr>
            <a:r>
              <a:rPr lang="en-US" altLang="ko-KR" dirty="0" smtClean="0"/>
              <a:t>Sized, </a:t>
            </a:r>
            <a:r>
              <a:rPr lang="en-US" altLang="ko-KR" dirty="0" err="1" smtClean="0"/>
              <a:t>Unsized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 Sized : 8’b11101010 (8-bit size)</a:t>
            </a:r>
          </a:p>
          <a:p>
            <a:pPr lvl="1"/>
            <a:r>
              <a:rPr lang="en-US" altLang="ko-KR" dirty="0" smtClean="0"/>
              <a:t>- </a:t>
            </a:r>
            <a:r>
              <a:rPr lang="en-US" altLang="ko-KR" dirty="0" err="1" smtClean="0"/>
              <a:t>Unsized</a:t>
            </a:r>
            <a:r>
              <a:rPr lang="en-US" altLang="ko-KR" dirty="0" smtClean="0"/>
              <a:t> : 425         (32-bit size)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877" y="2371124"/>
            <a:ext cx="1752600" cy="36195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79512" y="3645024"/>
            <a:ext cx="2736303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숫자 표현법에는 </a:t>
            </a:r>
            <a:r>
              <a:rPr lang="en-US" altLang="ko-KR" sz="1200" dirty="0" smtClean="0"/>
              <a:t>sized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unsized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두가지가 있다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Sized</a:t>
            </a:r>
            <a:r>
              <a:rPr lang="ko-KR" altLang="en-US" sz="1200" dirty="0" smtClean="0"/>
              <a:t>는 숫자의 </a:t>
            </a:r>
            <a:r>
              <a:rPr lang="en-US" altLang="ko-KR" sz="1200" dirty="0" smtClean="0"/>
              <a:t>bit size</a:t>
            </a:r>
            <a:r>
              <a:rPr lang="ko-KR" altLang="en-US" sz="1200" dirty="0" smtClean="0"/>
              <a:t>를 정하고 표현 </a:t>
            </a:r>
            <a:r>
              <a:rPr lang="ko-KR" altLang="en-US" sz="1200" dirty="0" err="1" smtClean="0"/>
              <a:t>한것이고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unsized</a:t>
            </a:r>
            <a:r>
              <a:rPr lang="ko-KR" altLang="en-US" sz="1200" dirty="0" smtClean="0"/>
              <a:t>는 숫자의 </a:t>
            </a:r>
            <a:r>
              <a:rPr lang="en-US" altLang="ko-KR" sz="1200" dirty="0" smtClean="0"/>
              <a:t>bit size</a:t>
            </a:r>
            <a:r>
              <a:rPr lang="ko-KR" altLang="en-US" sz="1200" dirty="0" smtClean="0"/>
              <a:t>를 정하지 않고 표현 </a:t>
            </a:r>
            <a:r>
              <a:rPr lang="ko-KR" altLang="en-US" sz="1200" dirty="0" err="1" smtClean="0"/>
              <a:t>한것이다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Unsized</a:t>
            </a:r>
            <a:r>
              <a:rPr lang="ko-KR" altLang="en-US" sz="1200" dirty="0" smtClean="0"/>
              <a:t>로 표현하여 </a:t>
            </a:r>
            <a:r>
              <a:rPr lang="en-US" altLang="ko-KR" sz="1200" dirty="0" smtClean="0"/>
              <a:t>bit size</a:t>
            </a:r>
            <a:r>
              <a:rPr lang="ko-KR" altLang="en-US" sz="1200" dirty="0" smtClean="0"/>
              <a:t>를 정하지 않으면 디폴트로 </a:t>
            </a:r>
            <a:r>
              <a:rPr lang="en-US" altLang="ko-KR" sz="1200" dirty="0" smtClean="0"/>
              <a:t>32-bit size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추가로 음수 표현 시 제일 앞에</a:t>
            </a:r>
            <a:endParaRPr lang="en-US" altLang="ko-KR" sz="1200" dirty="0" smtClean="0"/>
          </a:p>
          <a:p>
            <a:r>
              <a:rPr lang="en-US" altLang="ko-KR" sz="1200" dirty="0" smtClean="0"/>
              <a:t>–</a:t>
            </a:r>
            <a:r>
              <a:rPr lang="ko-KR" altLang="en-US" sz="1200" dirty="0" smtClean="0"/>
              <a:t> 기호를 같이 넣어주면 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Ex) -8’d38 (8-bit size)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1259632" y="3212976"/>
            <a:ext cx="3600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33060" y="3212976"/>
            <a:ext cx="3949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88224" y="3212976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11101010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>
            <a:stCxn id="10" idx="2"/>
            <a:endCxn id="34" idx="0"/>
          </p:cNvCxnSpPr>
          <p:nvPr/>
        </p:nvCxnSpPr>
        <p:spPr>
          <a:xfrm rot="5400000">
            <a:off x="2748464" y="1424263"/>
            <a:ext cx="479902" cy="30975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0" idx="2"/>
            <a:endCxn id="35" idx="0"/>
          </p:cNvCxnSpPr>
          <p:nvPr/>
        </p:nvCxnSpPr>
        <p:spPr>
          <a:xfrm rot="5400000">
            <a:off x="4143899" y="2819698"/>
            <a:ext cx="479902" cy="3066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0" idx="2"/>
            <a:endCxn id="36" idx="0"/>
          </p:cNvCxnSpPr>
          <p:nvPr/>
        </p:nvCxnSpPr>
        <p:spPr>
          <a:xfrm rot="16200000" flipH="1">
            <a:off x="5628783" y="1641467"/>
            <a:ext cx="479902" cy="26631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16533" y="3645024"/>
            <a:ext cx="263080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‘b</a:t>
            </a:r>
            <a:r>
              <a:rPr lang="ko-KR" altLang="en-US" sz="1200" dirty="0" smtClean="0"/>
              <a:t>는 뒤에 나올 숫자의 진법을 의미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‘b – binary (2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‘o – octal (8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‘h – hexadecimal (16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‘d – decimal (10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948059" y="3645024"/>
            <a:ext cx="272839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1. 11101010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진수이며</a:t>
            </a:r>
            <a:r>
              <a:rPr lang="en-US" altLang="ko-KR" sz="1200" dirty="0" smtClean="0"/>
              <a:t>, 1110_1010</a:t>
            </a:r>
            <a:r>
              <a:rPr lang="ko-KR" altLang="en-US" sz="1200" dirty="0" smtClean="0"/>
              <a:t>과 동일하게 </a:t>
            </a:r>
            <a:endParaRPr lang="en-US" altLang="ko-KR" sz="1200" dirty="0" smtClean="0"/>
          </a:p>
          <a:p>
            <a:r>
              <a:rPr lang="ko-KR" altLang="en-US" sz="1200" dirty="0" smtClean="0"/>
              <a:t>사용 할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2. size</a:t>
            </a:r>
            <a:r>
              <a:rPr lang="ko-KR" altLang="en-US" sz="1200" dirty="0" smtClean="0"/>
              <a:t>보다 작을 때는 제일 앞에 값이 </a:t>
            </a:r>
            <a:r>
              <a:rPr lang="en-US" altLang="ko-KR" sz="1200" dirty="0" smtClean="0"/>
              <a:t>0, x, z</a:t>
            </a:r>
            <a:r>
              <a:rPr lang="ko-KR" altLang="en-US" sz="1200" dirty="0" smtClean="0"/>
              <a:t>일 때는 같은 값이 확장 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제일 앞이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일 경우는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으로 확장 </a:t>
            </a:r>
            <a:endParaRPr lang="en-US" altLang="ko-KR" sz="1200" dirty="0" smtClean="0"/>
          </a:p>
          <a:p>
            <a:r>
              <a:rPr lang="ko-KR" altLang="en-US" sz="1200" dirty="0" smtClean="0"/>
              <a:t>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Ex)</a:t>
            </a:r>
          </a:p>
          <a:p>
            <a:r>
              <a:rPr lang="en-US" altLang="ko-KR" sz="1200" dirty="0" smtClean="0"/>
              <a:t>8’b0010 = 8’b00000010</a:t>
            </a:r>
          </a:p>
          <a:p>
            <a:r>
              <a:rPr lang="en-US" altLang="ko-KR" sz="1200" dirty="0" smtClean="0"/>
              <a:t>7’bX1010 = 7’bXXX1010</a:t>
            </a:r>
          </a:p>
          <a:p>
            <a:r>
              <a:rPr lang="en-US" altLang="ko-KR" sz="1200" dirty="0" smtClean="0"/>
              <a:t>3’bZ = 3’bZZZ</a:t>
            </a:r>
          </a:p>
          <a:p>
            <a:r>
              <a:rPr lang="en-US" altLang="ko-KR" sz="1200" dirty="0" smtClean="0"/>
              <a:t>6’b1100 = 6’b001100</a:t>
            </a:r>
          </a:p>
          <a:p>
            <a:r>
              <a:rPr lang="en-US" altLang="ko-KR" sz="1200" dirty="0" smtClean="0"/>
              <a:t>4’d23 = 4’d0111 = 4’d7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40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Verilog </a:t>
            </a:r>
            <a:r>
              <a:rPr lang="ko-KR" altLang="en-US" dirty="0" smtClean="0"/>
              <a:t>기본 문법 </a:t>
            </a:r>
            <a:r>
              <a:rPr lang="en-US" altLang="ko-KR" dirty="0" smtClean="0"/>
              <a:t>- 3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899" y="764704"/>
            <a:ext cx="827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전압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Port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07384"/>
            <a:ext cx="3238500" cy="10953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44008" y="1218818"/>
            <a:ext cx="338437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전압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Ex) LVCM0S33 [</a:t>
            </a:r>
            <a:r>
              <a:rPr lang="en-US" altLang="ko-KR" dirty="0" err="1" smtClean="0"/>
              <a:t>get_ports</a:t>
            </a:r>
            <a:r>
              <a:rPr lang="en-US" altLang="ko-KR" dirty="0" smtClean="0"/>
              <a:t> a]</a:t>
            </a:r>
          </a:p>
          <a:p>
            <a:r>
              <a:rPr lang="en-US" altLang="ko-KR" dirty="0" smtClean="0"/>
              <a:t>LVCM0S33 -&gt; 3.3V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get_ports</a:t>
            </a:r>
            <a:r>
              <a:rPr lang="en-US" altLang="ko-KR" dirty="0" smtClean="0"/>
              <a:t> a] -&gt; Port 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=&gt; Port A</a:t>
            </a:r>
            <a:r>
              <a:rPr lang="ko-KR" altLang="en-US" dirty="0" smtClean="0"/>
              <a:t>에 전원은 </a:t>
            </a:r>
            <a:r>
              <a:rPr lang="en-US" altLang="ko-KR" dirty="0" smtClean="0"/>
              <a:t>3.3V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98224" y="2780928"/>
            <a:ext cx="1440160" cy="189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70232" y="3334223"/>
            <a:ext cx="1152128" cy="189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19" idx="1"/>
            <a:endCxn id="20" idx="3"/>
          </p:cNvCxnSpPr>
          <p:nvPr/>
        </p:nvCxnSpPr>
        <p:spPr>
          <a:xfrm flipH="1">
            <a:off x="3738384" y="2095981"/>
            <a:ext cx="905624" cy="779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2832" y="3507324"/>
            <a:ext cx="338437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Port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Ex) Y16 [</a:t>
            </a:r>
            <a:r>
              <a:rPr lang="en-US" altLang="ko-KR" dirty="0" err="1" smtClean="0"/>
              <a:t>get_ports</a:t>
            </a:r>
            <a:r>
              <a:rPr lang="en-US" altLang="ko-KR" dirty="0" smtClean="0"/>
              <a:t> a]</a:t>
            </a:r>
          </a:p>
          <a:p>
            <a:r>
              <a:rPr lang="en-US" altLang="ko-KR" dirty="0" smtClean="0"/>
              <a:t>Y16 -&gt; Y16 Port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get_ports</a:t>
            </a:r>
            <a:r>
              <a:rPr lang="en-US" altLang="ko-KR" dirty="0" smtClean="0"/>
              <a:t> a] -&gt; Port A</a:t>
            </a:r>
          </a:p>
          <a:p>
            <a:endParaRPr lang="en-US" altLang="ko-KR" dirty="0"/>
          </a:p>
          <a:p>
            <a:r>
              <a:rPr lang="en-US" altLang="ko-KR" dirty="0" smtClean="0"/>
              <a:t>=&gt; Y16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Port A</a:t>
            </a:r>
            <a:r>
              <a:rPr lang="ko-KR" altLang="en-US" dirty="0" smtClean="0"/>
              <a:t>로 설정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31" idx="1"/>
            <a:endCxn id="21" idx="3"/>
          </p:cNvCxnSpPr>
          <p:nvPr/>
        </p:nvCxnSpPr>
        <p:spPr>
          <a:xfrm flipH="1" flipV="1">
            <a:off x="3522360" y="3429007"/>
            <a:ext cx="1120472" cy="955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5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tr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14091</TotalTime>
  <Words>534</Words>
  <Application>Microsoft Office PowerPoint</Application>
  <PresentationFormat>화면 슬라이드 쇼(4:3)</PresentationFormat>
  <Paragraphs>116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Verdana</vt:lpstr>
      <vt:lpstr>Partron</vt:lpstr>
      <vt:lpstr>FPGA_1차</vt:lpstr>
      <vt:lpstr>PowerPoint 프레젠테이션</vt:lpstr>
      <vt:lpstr>1.  What is FPGA?</vt:lpstr>
      <vt:lpstr>2.  What is Zynq? </vt:lpstr>
      <vt:lpstr>2.  What is Zynq?    1) Zynq SoC(System On Chip)</vt:lpstr>
      <vt:lpstr>3. Zybo-20 (Zynq-7020)</vt:lpstr>
      <vt:lpstr>4. Verilog 기본 문법 - 1 </vt:lpstr>
      <vt:lpstr>4. Verilog 기본 문법 - 2</vt:lpstr>
      <vt:lpstr>4. Verilog 기본 문법 - 3</vt:lpstr>
      <vt:lpstr>5. RTL 합성 및 구현</vt:lpstr>
      <vt:lpstr>FPGA 개발 일정표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ryumisun</dc:creator>
  <cp:lastModifiedBy>user</cp:lastModifiedBy>
  <cp:revision>1700</cp:revision>
  <cp:lastPrinted>2019-03-08T01:54:48Z</cp:lastPrinted>
  <dcterms:created xsi:type="dcterms:W3CDTF">2011-02-23T06:43:56Z</dcterms:created>
  <dcterms:modified xsi:type="dcterms:W3CDTF">2019-03-08T04:30:55Z</dcterms:modified>
</cp:coreProperties>
</file>