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36"/>
  </p:notesMasterIdLst>
  <p:sldIdLst>
    <p:sldId id="308" r:id="rId2"/>
    <p:sldId id="315" r:id="rId3"/>
    <p:sldId id="316" r:id="rId4"/>
    <p:sldId id="262" r:id="rId5"/>
    <p:sldId id="265" r:id="rId6"/>
    <p:sldId id="303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92" r:id="rId17"/>
    <p:sldId id="283" r:id="rId18"/>
    <p:sldId id="281" r:id="rId19"/>
    <p:sldId id="309" r:id="rId20"/>
    <p:sldId id="284" r:id="rId21"/>
    <p:sldId id="286" r:id="rId22"/>
    <p:sldId id="310" r:id="rId23"/>
    <p:sldId id="311" r:id="rId24"/>
    <p:sldId id="321" r:id="rId25"/>
    <p:sldId id="322" r:id="rId26"/>
    <p:sldId id="294" r:id="rId27"/>
    <p:sldId id="319" r:id="rId28"/>
    <p:sldId id="307" r:id="rId29"/>
    <p:sldId id="302" r:id="rId30"/>
    <p:sldId id="295" r:id="rId31"/>
    <p:sldId id="282" r:id="rId32"/>
    <p:sldId id="296" r:id="rId33"/>
    <p:sldId id="298" r:id="rId34"/>
    <p:sldId id="29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420A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24" autoAdjust="0"/>
  </p:normalViewPr>
  <p:slideViewPr>
    <p:cSldViewPr snapToGrid="0">
      <p:cViewPr varScale="1">
        <p:scale>
          <a:sx n="87" d="100"/>
          <a:sy n="87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4E78-00BE-44BA-8F11-F4971C2A2FD3}" type="datetimeFigureOut"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108BE-FADE-4042-B2D3-9F19890713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9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12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7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20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14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3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a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108BE-FADE-4042-B2D3-9F198907137B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132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77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57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96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3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23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a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5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80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33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08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4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99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16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89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108BE-FADE-4042-B2D3-9F198907137B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993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40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46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5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09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05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70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19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108BE-FADE-4042-B2D3-9F198907137B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37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6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1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9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73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1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9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0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4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9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7FD1477-5F09-2E30-01BA-4308958C80CD}"/>
              </a:ext>
            </a:extLst>
          </p:cNvPr>
          <p:cNvSpPr txBox="1">
            <a:spLocks/>
          </p:cNvSpPr>
          <p:nvPr/>
        </p:nvSpPr>
        <p:spPr>
          <a:xfrm>
            <a:off x="753924" y="617339"/>
            <a:ext cx="10684151" cy="17982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>
                <a:solidFill>
                  <a:schemeClr val="tx2"/>
                </a:solidFill>
                <a:cs typeface="Calibri Light"/>
              </a:rPr>
              <a:t>BPv7 Implementation: </a:t>
            </a:r>
            <a:br>
              <a:rPr lang="en-US" sz="5200">
                <a:solidFill>
                  <a:schemeClr val="tx2"/>
                </a:solidFill>
                <a:cs typeface="Calibri Light"/>
              </a:rPr>
            </a:br>
            <a:r>
              <a:rPr lang="en-US" sz="5200">
                <a:solidFill>
                  <a:schemeClr val="tx2"/>
                </a:solidFill>
                <a:cs typeface="Calibri Light"/>
              </a:rPr>
              <a:t>Configurable Faulty Network and Evaluation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3030CAE-6A30-CD53-07E6-BA8260E8E49D}"/>
              </a:ext>
            </a:extLst>
          </p:cNvPr>
          <p:cNvSpPr txBox="1">
            <a:spLocks/>
          </p:cNvSpPr>
          <p:nvPr/>
        </p:nvSpPr>
        <p:spPr>
          <a:xfrm>
            <a:off x="6375628" y="3301593"/>
            <a:ext cx="2264520" cy="2939068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Calibri"/>
                <a:cs typeface="Calibri"/>
              </a:rPr>
              <a:t>Aidan Casey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Calibri"/>
                <a:cs typeface="Calibri"/>
              </a:rPr>
              <a:t>Ethan Dickey </a:t>
            </a:r>
          </a:p>
          <a:p>
            <a:pPr algn="ctr"/>
            <a:r>
              <a:rPr lang="en-US" sz="2400" b="1" dirty="0" err="1">
                <a:solidFill>
                  <a:srgbClr val="0070C0"/>
                </a:solidFill>
                <a:latin typeface="Calibri"/>
                <a:cs typeface="Calibri"/>
              </a:rPr>
              <a:t>Jihun</a:t>
            </a:r>
            <a:r>
              <a:rPr lang="en-US" sz="2400" b="1" dirty="0">
                <a:solidFill>
                  <a:srgbClr val="0070C0"/>
                </a:solidFill>
                <a:latin typeface="Calibri"/>
                <a:cs typeface="Calibri"/>
              </a:rPr>
              <a:t> Hwang</a:t>
            </a:r>
          </a:p>
          <a:p>
            <a:pPr algn="ctr"/>
            <a:r>
              <a:rPr lang="en-US" sz="2400" dirty="0" err="1">
                <a:latin typeface="Calibri"/>
                <a:cs typeface="Calibri"/>
              </a:rPr>
              <a:t>Sachit</a:t>
            </a:r>
            <a:r>
              <a:rPr lang="en-US" sz="2400" dirty="0">
                <a:latin typeface="Calibri"/>
                <a:cs typeface="Calibri"/>
              </a:rPr>
              <a:t> Kothari</a:t>
            </a:r>
          </a:p>
          <a:p>
            <a:pPr algn="ctr"/>
            <a:r>
              <a:rPr lang="en-US" sz="2400" dirty="0" err="1">
                <a:latin typeface="Calibri"/>
                <a:cs typeface="Calibri"/>
              </a:rPr>
              <a:t>Raushan</a:t>
            </a:r>
            <a:r>
              <a:rPr lang="en-US" sz="2400" dirty="0">
                <a:latin typeface="Calibri"/>
                <a:cs typeface="Calibri"/>
              </a:rPr>
              <a:t> Pandey</a:t>
            </a:r>
          </a:p>
          <a:p>
            <a:pPr algn="ctr"/>
            <a:r>
              <a:rPr lang="en-US" sz="2400" dirty="0" err="1">
                <a:latin typeface="Calibri"/>
                <a:cs typeface="Calibri"/>
              </a:rPr>
              <a:t>Wenbo</a:t>
            </a:r>
            <a:r>
              <a:rPr lang="en-US" sz="2400" dirty="0">
                <a:latin typeface="Calibri"/>
                <a:cs typeface="Calibri"/>
              </a:rPr>
              <a:t> Xie</a:t>
            </a:r>
          </a:p>
        </p:txBody>
      </p:sp>
      <p:pic>
        <p:nvPicPr>
          <p:cNvPr id="10" name="Picture 9" descr="A logo of a university&#10;&#10;Description automatically generated">
            <a:extLst>
              <a:ext uri="{FF2B5EF4-FFF2-40B4-BE49-F238E27FC236}">
                <a16:creationId xmlns:a16="http://schemas.microsoft.com/office/drawing/2014/main" id="{E0AEF702-CDF6-6408-E71C-00EB1B22A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990" y="3458941"/>
            <a:ext cx="2331205" cy="2292459"/>
          </a:xfrm>
          <a:prstGeom prst="rect">
            <a:avLst/>
          </a:prstGeom>
        </p:spPr>
      </p:pic>
      <p:sp>
        <p:nvSpPr>
          <p:cNvPr id="11" name="Double Brace 10">
            <a:extLst>
              <a:ext uri="{FF2B5EF4-FFF2-40B4-BE49-F238E27FC236}">
                <a16:creationId xmlns:a16="http://schemas.microsoft.com/office/drawing/2014/main" id="{12AB51BB-1294-8925-52D0-16DDC588D145}"/>
              </a:ext>
            </a:extLst>
          </p:cNvPr>
          <p:cNvSpPr/>
          <p:nvPr/>
        </p:nvSpPr>
        <p:spPr>
          <a:xfrm>
            <a:off x="6095999" y="3301593"/>
            <a:ext cx="2823779" cy="2712061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7C50DE-3359-28DA-A635-0912A73B7EF9}"/>
                  </a:ext>
                </a:extLst>
              </p:cNvPr>
              <p:cNvSpPr txBox="1"/>
              <p:nvPr/>
            </p:nvSpPr>
            <p:spPr>
              <a:xfrm>
                <a:off x="8987118" y="4323786"/>
                <a:ext cx="49853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US" sz="40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7C50DE-3359-28DA-A635-0912A73B7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118" y="4323786"/>
                <a:ext cx="498533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58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B32537-B07E-73F8-53C5-DC7D100FA78C}"/>
              </a:ext>
            </a:extLst>
          </p:cNvPr>
          <p:cNvSpPr txBox="1">
            <a:spLocks/>
          </p:cNvSpPr>
          <p:nvPr/>
        </p:nvSpPr>
        <p:spPr>
          <a:xfrm>
            <a:off x="227586" y="1216977"/>
            <a:ext cx="6420749" cy="647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>
                <a:cs typeface="Calibri Light"/>
              </a:rPr>
              <a:t>Application Agent (AA)</a:t>
            </a:r>
            <a:endParaRPr lang="en-US" sz="3200">
              <a:cs typeface="Calibri Light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303976A-8034-09CD-E8D4-AF40D893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87" y="1868619"/>
            <a:ext cx="5507690" cy="37724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cs typeface="Calibri"/>
              </a:rPr>
              <a:t>Socket between application and bundle layers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Receives data from BPA and makes it available to the application layer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Admin Element: 'Secretary' of BPA 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cs typeface="Calibri"/>
              </a:rPr>
              <a:t>Create and process admin records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Calibri"/>
              </a:rPr>
              <a:t>Determines bundle error handling procedure</a:t>
            </a:r>
          </a:p>
        </p:txBody>
      </p:sp>
      <p:pic>
        <p:nvPicPr>
          <p:cNvPr id="23" name="Picture 2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0991FF7-70BD-BE5D-ABE3-41C74BAA28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8" b="62"/>
          <a:stretch/>
        </p:blipFill>
        <p:spPr>
          <a:xfrm>
            <a:off x="5774670" y="52385"/>
            <a:ext cx="6189744" cy="6425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51D520-B2B9-8A64-6E44-A50B82E8D959}"/>
              </a:ext>
            </a:extLst>
          </p:cNvPr>
          <p:cNvSpPr txBox="1"/>
          <p:nvPr/>
        </p:nvSpPr>
        <p:spPr>
          <a:xfrm>
            <a:off x="10196838" y="6477682"/>
            <a:ext cx="1995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Image source: RFC 9171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0456B4-3252-6B7B-8CBA-C5ECA208C51A}"/>
              </a:ext>
            </a:extLst>
          </p:cNvPr>
          <p:cNvSpPr/>
          <p:nvPr/>
        </p:nvSpPr>
        <p:spPr>
          <a:xfrm>
            <a:off x="6093197" y="754151"/>
            <a:ext cx="5513295" cy="19162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4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4912A91-8723-2977-5525-0F8522D45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670" y="52386"/>
            <a:ext cx="6200775" cy="64293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DB32537-B07E-73F8-53C5-DC7D100FA78C}"/>
              </a:ext>
            </a:extLst>
          </p:cNvPr>
          <p:cNvSpPr txBox="1">
            <a:spLocks/>
          </p:cNvSpPr>
          <p:nvPr/>
        </p:nvSpPr>
        <p:spPr>
          <a:xfrm>
            <a:off x="216555" y="1239617"/>
            <a:ext cx="6420749" cy="647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>
                <a:cs typeface="Calibri Light"/>
              </a:rPr>
              <a:t>Bundle Protocol Agent (BPA)</a:t>
            </a:r>
            <a:endParaRPr lang="en-US" sz="3200">
              <a:cs typeface="Calibri Light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CDFB52-E695-982D-E1DD-FB5D088D2717}"/>
              </a:ext>
            </a:extLst>
          </p:cNvPr>
          <p:cNvSpPr txBox="1">
            <a:spLocks/>
          </p:cNvSpPr>
          <p:nvPr/>
        </p:nvSpPr>
        <p:spPr>
          <a:xfrm>
            <a:off x="364038" y="1887335"/>
            <a:ext cx="5269846" cy="48886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cs typeface="Calibri"/>
              </a:rPr>
              <a:t>Core of BP</a:t>
            </a:r>
          </a:p>
          <a:p>
            <a:r>
              <a:rPr lang="en-US" sz="2000" b="1" dirty="0">
                <a:cs typeface="Calibri"/>
              </a:rPr>
              <a:t>Generates bundles </a:t>
            </a:r>
            <a:r>
              <a:rPr lang="en-US" sz="2000" dirty="0">
                <a:cs typeface="Calibri"/>
              </a:rPr>
              <a:t>based on data received from the AA</a:t>
            </a:r>
          </a:p>
          <a:p>
            <a:r>
              <a:rPr lang="en-US" sz="2000" b="1" dirty="0">
                <a:cs typeface="Calibri"/>
              </a:rPr>
              <a:t>Makes data available to AA</a:t>
            </a:r>
          </a:p>
          <a:p>
            <a:pPr lvl="1"/>
            <a:r>
              <a:rPr lang="en-US" sz="2000" dirty="0">
                <a:cs typeface="Calibri"/>
              </a:rPr>
              <a:t>Admin element generates admin records as ADUs for BPA to send</a:t>
            </a:r>
          </a:p>
          <a:p>
            <a:r>
              <a:rPr lang="en-US" sz="2000" b="1" dirty="0">
                <a:cs typeface="Calibri"/>
              </a:rPr>
              <a:t>Receives and sends bundles </a:t>
            </a:r>
            <a:r>
              <a:rPr lang="en-US" sz="2000" dirty="0">
                <a:cs typeface="Calibri"/>
              </a:rPr>
              <a:t>from and to the convergence layer (adaptors)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68420-FAF7-FA77-0DB7-75938406405D}"/>
              </a:ext>
            </a:extLst>
          </p:cNvPr>
          <p:cNvSpPr/>
          <p:nvPr/>
        </p:nvSpPr>
        <p:spPr>
          <a:xfrm>
            <a:off x="6093196" y="3370440"/>
            <a:ext cx="5513295" cy="6947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E2F99-4D50-D6A4-363E-6DB38287892E}"/>
              </a:ext>
            </a:extLst>
          </p:cNvPr>
          <p:cNvSpPr txBox="1"/>
          <p:nvPr/>
        </p:nvSpPr>
        <p:spPr>
          <a:xfrm>
            <a:off x="10196838" y="6477682"/>
            <a:ext cx="1995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Image source: RFC 9171</a:t>
            </a:r>
          </a:p>
        </p:txBody>
      </p:sp>
    </p:spTree>
    <p:extLst>
      <p:ext uri="{BB962C8B-B14F-4D97-AF65-F5344CB8AC3E}">
        <p14:creationId xmlns:p14="http://schemas.microsoft.com/office/powerpoint/2010/main" val="388568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4255024-03A4-46E0-1547-17CC950B4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670" y="52386"/>
            <a:ext cx="6200775" cy="64293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DB32537-B07E-73F8-53C5-DC7D100FA78C}"/>
              </a:ext>
            </a:extLst>
          </p:cNvPr>
          <p:cNvSpPr txBox="1">
            <a:spLocks/>
          </p:cNvSpPr>
          <p:nvPr/>
        </p:nvSpPr>
        <p:spPr>
          <a:xfrm>
            <a:off x="216555" y="1194284"/>
            <a:ext cx="6420749" cy="647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>
                <a:cs typeface="Calibri Light"/>
              </a:rPr>
              <a:t>Convergence Layer Adapter (CLA)</a:t>
            </a:r>
            <a:endParaRPr lang="en-US" sz="3200">
              <a:cs typeface="Calibri Light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CDFB52-E695-982D-E1DD-FB5D088D2717}"/>
              </a:ext>
            </a:extLst>
          </p:cNvPr>
          <p:cNvSpPr txBox="1">
            <a:spLocks/>
          </p:cNvSpPr>
          <p:nvPr/>
        </p:nvSpPr>
        <p:spPr>
          <a:xfrm>
            <a:off x="363586" y="1842002"/>
            <a:ext cx="5194529" cy="48886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cs typeface="Calibri"/>
              </a:rPr>
              <a:t>Sends and receives bundles</a:t>
            </a:r>
            <a:r>
              <a:rPr lang="en-US" sz="2000" dirty="0">
                <a:cs typeface="Calibri"/>
              </a:rPr>
              <a:t> from transport layer on behalf of BPA</a:t>
            </a:r>
          </a:p>
          <a:p>
            <a:r>
              <a:rPr lang="en-US" sz="2000" b="1" dirty="0">
                <a:ea typeface="+mn-lt"/>
                <a:cs typeface="+mn-lt"/>
              </a:rPr>
              <a:t>Informs</a:t>
            </a:r>
            <a:r>
              <a:rPr lang="en-US" sz="2000" dirty="0">
                <a:ea typeface="+mn-lt"/>
                <a:cs typeface="+mn-lt"/>
              </a:rPr>
              <a:t> BPA necessary information regarding </a:t>
            </a:r>
            <a:r>
              <a:rPr lang="en-US" sz="2000" b="1" dirty="0">
                <a:ea typeface="+mn-lt"/>
                <a:cs typeface="+mn-lt"/>
              </a:rPr>
              <a:t>network status </a:t>
            </a:r>
            <a:r>
              <a:rPr lang="en-US" sz="2000" dirty="0">
                <a:ea typeface="+mn-lt"/>
                <a:cs typeface="+mn-lt"/>
              </a:rPr>
              <a:t>(disconnected, etc.)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Can be TCP-based, UDP-based, LTP-based, 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43873-CD55-3787-D3CD-784BDF93930A}"/>
              </a:ext>
            </a:extLst>
          </p:cNvPr>
          <p:cNvSpPr/>
          <p:nvPr/>
        </p:nvSpPr>
        <p:spPr>
          <a:xfrm>
            <a:off x="6093196" y="4775930"/>
            <a:ext cx="5513295" cy="6947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B3BDC-069C-F4C6-8252-D9B34124BABD}"/>
              </a:ext>
            </a:extLst>
          </p:cNvPr>
          <p:cNvSpPr txBox="1"/>
          <p:nvPr/>
        </p:nvSpPr>
        <p:spPr>
          <a:xfrm>
            <a:off x="10196838" y="6477682"/>
            <a:ext cx="1995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Image source: RFC 9171</a:t>
            </a:r>
          </a:p>
        </p:txBody>
      </p:sp>
    </p:spTree>
    <p:extLst>
      <p:ext uri="{BB962C8B-B14F-4D97-AF65-F5344CB8AC3E}">
        <p14:creationId xmlns:p14="http://schemas.microsoft.com/office/powerpoint/2010/main" val="331942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0628-771B-AF2A-2C66-155A35C0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484" y="1084006"/>
            <a:ext cx="8949690" cy="31635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cs typeface="Calibri Light"/>
              </a:rPr>
              <a:t>Framework Overview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110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B32537-B07E-73F8-53C5-DC7D100FA78C}"/>
              </a:ext>
            </a:extLst>
          </p:cNvPr>
          <p:cNvSpPr txBox="1">
            <a:spLocks/>
          </p:cNvSpPr>
          <p:nvPr/>
        </p:nvSpPr>
        <p:spPr>
          <a:xfrm>
            <a:off x="1143000" y="1218683"/>
            <a:ext cx="6420749" cy="647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>
                <a:cs typeface="Calibri Light"/>
              </a:rPr>
              <a:t>Mininet </a:t>
            </a:r>
            <a:r>
              <a:rPr lang="en-US" sz="2400" b="1">
                <a:cs typeface="Calibri Light"/>
              </a:rPr>
              <a:t>[Lantz, Heller, McKeown 2010]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CDFB52-E695-982D-E1DD-FB5D088D2717}"/>
              </a:ext>
            </a:extLst>
          </p:cNvPr>
          <p:cNvSpPr txBox="1">
            <a:spLocks/>
          </p:cNvSpPr>
          <p:nvPr/>
        </p:nvSpPr>
        <p:spPr>
          <a:xfrm>
            <a:off x="1143000" y="1993235"/>
            <a:ext cx="5404556" cy="34367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cs typeface="Calibri"/>
              </a:rPr>
              <a:t>Software-defined networking (SDN) based </a:t>
            </a:r>
            <a:r>
              <a:rPr lang="en-US" sz="2000" b="1" dirty="0">
                <a:cs typeface="Calibri"/>
              </a:rPr>
              <a:t>network emulator</a:t>
            </a:r>
          </a:p>
          <a:p>
            <a:pPr lvl="1"/>
            <a:r>
              <a:rPr lang="en-US" sz="2000" b="1" dirty="0">
                <a:ea typeface="+mn-lt"/>
                <a:cs typeface="+mn-lt"/>
              </a:rPr>
              <a:t>Centralized, programmable </a:t>
            </a:r>
            <a:r>
              <a:rPr lang="en-US" sz="2000" dirty="0">
                <a:ea typeface="+mn-lt"/>
                <a:cs typeface="+mn-lt"/>
              </a:rPr>
              <a:t>control plane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Control and data plane disaggregated</a:t>
            </a:r>
          </a:p>
          <a:p>
            <a:r>
              <a:rPr lang="en-US" sz="2000" b="1" dirty="0">
                <a:ea typeface="+mn-lt"/>
                <a:cs typeface="+mn-lt"/>
              </a:rPr>
              <a:t>Arbitrary topology </a:t>
            </a:r>
            <a:r>
              <a:rPr lang="en-US" sz="2000" dirty="0">
                <a:ea typeface="+mn-lt"/>
                <a:cs typeface="+mn-lt"/>
              </a:rPr>
              <a:t>network of virtual devices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Lightweight and hence scalable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Can have them run basic software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All these in on a single machine</a:t>
            </a:r>
          </a:p>
          <a:p>
            <a:pPr lvl="2"/>
            <a:r>
              <a:rPr lang="en-US" b="1" dirty="0">
                <a:ea typeface="+mn-lt"/>
                <a:cs typeface="+mn-lt"/>
              </a:rPr>
              <a:t>Just edit the config file (</a:t>
            </a:r>
            <a:r>
              <a:rPr lang="en-US" b="1" dirty="0" err="1">
                <a:ea typeface="+mn-lt"/>
                <a:cs typeface="+mn-lt"/>
              </a:rPr>
              <a:t>Makefile</a:t>
            </a:r>
            <a:r>
              <a:rPr lang="en-US" b="1" dirty="0">
                <a:ea typeface="+mn-lt"/>
                <a:cs typeface="+mn-lt"/>
              </a:rPr>
              <a:t>)!</a:t>
            </a:r>
            <a:endParaRPr lang="en-US" sz="2000" dirty="0">
              <a:ea typeface="+mn-lt"/>
              <a:cs typeface="+mn-lt"/>
            </a:endParaRPr>
          </a:p>
        </p:txBody>
      </p:sp>
      <p:pic>
        <p:nvPicPr>
          <p:cNvPr id="1034" name="Picture 10" descr="MININET - Open Networking Foundation">
            <a:extLst>
              <a:ext uri="{FF2B5EF4-FFF2-40B4-BE49-F238E27FC236}">
                <a16:creationId xmlns:a16="http://schemas.microsoft.com/office/drawing/2014/main" id="{3684754A-8E24-DD84-4DC5-7F2CDDF1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578" y="2239597"/>
            <a:ext cx="5155847" cy="299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350FD5-4932-AD58-2925-61B157377710}"/>
              </a:ext>
            </a:extLst>
          </p:cNvPr>
          <p:cNvSpPr txBox="1"/>
          <p:nvPr/>
        </p:nvSpPr>
        <p:spPr>
          <a:xfrm>
            <a:off x="8209059" y="6486791"/>
            <a:ext cx="407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Image sources: https://opennetworking.org/mininet/</a:t>
            </a:r>
          </a:p>
        </p:txBody>
      </p:sp>
    </p:spTree>
    <p:extLst>
      <p:ext uri="{BB962C8B-B14F-4D97-AF65-F5344CB8AC3E}">
        <p14:creationId xmlns:p14="http://schemas.microsoft.com/office/powerpoint/2010/main" val="164368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B32537-B07E-73F8-53C5-DC7D100FA78C}"/>
              </a:ext>
            </a:extLst>
          </p:cNvPr>
          <p:cNvSpPr txBox="1">
            <a:spLocks/>
          </p:cNvSpPr>
          <p:nvPr/>
        </p:nvSpPr>
        <p:spPr>
          <a:xfrm>
            <a:off x="1205442" y="1189568"/>
            <a:ext cx="10020300" cy="647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>
                <a:cs typeface="Calibri Light"/>
              </a:rPr>
              <a:t>Open Network Operating System (ONOS) </a:t>
            </a:r>
            <a:r>
              <a:rPr lang="en-US" sz="2400" b="1">
                <a:cs typeface="Calibri Light"/>
              </a:rPr>
              <a:t>[</a:t>
            </a:r>
            <a:r>
              <a:rPr lang="en-US" sz="2400" b="1" err="1">
                <a:cs typeface="Calibri Light"/>
              </a:rPr>
              <a:t>Berde</a:t>
            </a:r>
            <a:r>
              <a:rPr lang="en-US" sz="2400" b="1">
                <a:cs typeface="Calibri Light"/>
              </a:rPr>
              <a:t> et. al 2014]</a:t>
            </a:r>
            <a:endParaRPr lang="en-US" sz="240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CDFB52-E695-982D-E1DD-FB5D088D2717}"/>
              </a:ext>
            </a:extLst>
          </p:cNvPr>
          <p:cNvSpPr txBox="1">
            <a:spLocks/>
          </p:cNvSpPr>
          <p:nvPr/>
        </p:nvSpPr>
        <p:spPr>
          <a:xfrm>
            <a:off x="1221331" y="1837286"/>
            <a:ext cx="5436490" cy="3183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+mn-lt"/>
                <a:cs typeface="+mn-lt"/>
              </a:rPr>
              <a:t>Open-source software providing the control plane for an SDN</a:t>
            </a:r>
          </a:p>
          <a:p>
            <a:r>
              <a:rPr lang="en-US" sz="2000" b="1" dirty="0">
                <a:ea typeface="+mn-lt"/>
                <a:cs typeface="+mn-lt"/>
              </a:rPr>
              <a:t>OS for SDN controller </a:t>
            </a:r>
          </a:p>
          <a:p>
            <a:r>
              <a:rPr lang="en-US" sz="2000" dirty="0">
                <a:ea typeface="+mn-lt"/>
                <a:cs typeface="+mn-lt"/>
              </a:rPr>
              <a:t>Allows centralized management and control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Scalable and easily extensible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Can run as a distributed systems across multiple servers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Customized routing</a:t>
            </a:r>
          </a:p>
          <a:p>
            <a:pPr lvl="1"/>
            <a:r>
              <a:rPr lang="en-US" sz="2000" b="1" dirty="0">
                <a:ea typeface="+mn-lt"/>
                <a:cs typeface="+mn-lt"/>
              </a:rPr>
              <a:t>Just edit the config (</a:t>
            </a:r>
            <a:r>
              <a:rPr lang="en-US" sz="2000" b="1" dirty="0" err="1">
                <a:ea typeface="+mn-lt"/>
                <a:cs typeface="+mn-lt"/>
              </a:rPr>
              <a:t>netcfg</a:t>
            </a:r>
            <a:r>
              <a:rPr lang="en-US" sz="2000" b="1" dirty="0">
                <a:ea typeface="+mn-lt"/>
                <a:cs typeface="+mn-lt"/>
              </a:rPr>
              <a:t>) file!</a:t>
            </a:r>
          </a:p>
          <a:p>
            <a:endParaRPr lang="en-US" sz="2000" dirty="0">
              <a:ea typeface="+mn-lt"/>
              <a:cs typeface="+mn-lt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1C22E94-0709-7035-E4BE-0D3DCC254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223" y="2214106"/>
            <a:ext cx="4102519" cy="24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B1AE9E-58CF-BECA-99C1-FC2B78788101}"/>
              </a:ext>
            </a:extLst>
          </p:cNvPr>
          <p:cNvSpPr txBox="1"/>
          <p:nvPr/>
        </p:nvSpPr>
        <p:spPr>
          <a:xfrm>
            <a:off x="7753350" y="6486791"/>
            <a:ext cx="452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Image sources: https://sdn.systemsapproach.org/arch.html</a:t>
            </a:r>
          </a:p>
        </p:txBody>
      </p:sp>
    </p:spTree>
    <p:extLst>
      <p:ext uri="{BB962C8B-B14F-4D97-AF65-F5344CB8AC3E}">
        <p14:creationId xmlns:p14="http://schemas.microsoft.com/office/powerpoint/2010/main" val="314212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247F65E8-80A0-D5FB-21D2-6B2EF5C46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934176"/>
              </p:ext>
            </p:extLst>
          </p:nvPr>
        </p:nvGraphicFramePr>
        <p:xfrm>
          <a:off x="2227113" y="2128563"/>
          <a:ext cx="80937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988">
                  <a:extLst>
                    <a:ext uri="{9D8B030D-6E8A-4147-A177-3AD203B41FA5}">
                      <a16:colId xmlns:a16="http://schemas.microsoft.com/office/drawing/2014/main" val="900337857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2395722977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34958217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2223112052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3638516235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1550299565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1801254068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3472981445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3274596706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46426272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771914700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2328010020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2081068504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3038294880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793876748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2795525197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2695834605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1803414082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287885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68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874239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DB32537-B07E-73F8-53C5-DC7D100FA78C}"/>
              </a:ext>
            </a:extLst>
          </p:cNvPr>
          <p:cNvSpPr txBox="1">
            <a:spLocks/>
          </p:cNvSpPr>
          <p:nvPr/>
        </p:nvSpPr>
        <p:spPr>
          <a:xfrm>
            <a:off x="1182329" y="1181907"/>
            <a:ext cx="7277100" cy="647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Calibri Light"/>
              </a:rPr>
              <a:t>CLA: Disruption TCP (DTCP)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0CE341-B9FF-BF72-2B4F-A3018CEAC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765132"/>
              </p:ext>
            </p:extLst>
          </p:nvPr>
        </p:nvGraphicFramePr>
        <p:xfrm>
          <a:off x="2227113" y="2130263"/>
          <a:ext cx="80937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988">
                  <a:extLst>
                    <a:ext uri="{9D8B030D-6E8A-4147-A177-3AD203B41FA5}">
                      <a16:colId xmlns:a16="http://schemas.microsoft.com/office/drawing/2014/main" val="900337857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2395722977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34958217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2223112052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3638516235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1550299565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1801254068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3472981445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3274596706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46426272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771914700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2328010020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2081068504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3038294880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793876748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2795525197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2695834605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1803414082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287885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68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874239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FC4AF85B-5C75-CA83-DE3C-7C2451387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38808"/>
              </p:ext>
            </p:extLst>
          </p:nvPr>
        </p:nvGraphicFramePr>
        <p:xfrm>
          <a:off x="2227117" y="2131482"/>
          <a:ext cx="80937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988">
                  <a:extLst>
                    <a:ext uri="{9D8B030D-6E8A-4147-A177-3AD203B41FA5}">
                      <a16:colId xmlns:a16="http://schemas.microsoft.com/office/drawing/2014/main" val="900337857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2395722977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34958217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2223112052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3638516235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1550299565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1801254068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3472981445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3274596706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46426272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771914700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2328010020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2081068504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3038294880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793876748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2795525197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2695834605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1803414082"/>
                    </a:ext>
                  </a:extLst>
                </a:gridCol>
                <a:gridCol w="425988">
                  <a:extLst>
                    <a:ext uri="{9D8B030D-6E8A-4147-A177-3AD203B41FA5}">
                      <a16:colId xmlns:a16="http://schemas.microsoft.com/office/drawing/2014/main" val="287885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68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15874239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2398D2B-F877-DBFF-3EE4-36B0F15F4E14}"/>
              </a:ext>
            </a:extLst>
          </p:cNvPr>
          <p:cNvGrpSpPr/>
          <p:nvPr/>
        </p:nvGrpSpPr>
        <p:grpSpPr>
          <a:xfrm>
            <a:off x="507474" y="2111268"/>
            <a:ext cx="10813196" cy="771428"/>
            <a:chOff x="507474" y="2111268"/>
            <a:chExt cx="10813196" cy="77142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9A017D-9999-5311-88A5-4DD9943D2E93}"/>
                </a:ext>
              </a:extLst>
            </p:cNvPr>
            <p:cNvGrpSpPr/>
            <p:nvPr/>
          </p:nvGrpSpPr>
          <p:grpSpPr>
            <a:xfrm>
              <a:off x="507474" y="2111268"/>
              <a:ext cx="10198925" cy="771428"/>
              <a:chOff x="469645" y="3381795"/>
              <a:chExt cx="10198925" cy="771428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F0B486-6AED-E130-05C8-E3FAEB16336E}"/>
                  </a:ext>
                </a:extLst>
              </p:cNvPr>
              <p:cNvSpPr txBox="1"/>
              <p:nvPr/>
            </p:nvSpPr>
            <p:spPr>
              <a:xfrm>
                <a:off x="606670" y="3381795"/>
                <a:ext cx="2066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Sender’s knowledge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8FA8F0-0155-F82B-7817-00508875343D}"/>
                  </a:ext>
                </a:extLst>
              </p:cNvPr>
              <p:cNvSpPr txBox="1"/>
              <p:nvPr/>
            </p:nvSpPr>
            <p:spPr>
              <a:xfrm>
                <a:off x="469645" y="3783891"/>
                <a:ext cx="2203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Receiver's knowledge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CD426AC-C137-A0CE-A4F2-71CD60533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2373" y="3764057"/>
                <a:ext cx="8061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D44104-87C9-0980-37B9-BEA5735EA291}"/>
                </a:ext>
              </a:extLst>
            </p:cNvPr>
            <p:cNvSpPr txBox="1"/>
            <p:nvPr/>
          </p:nvSpPr>
          <p:spPr>
            <a:xfrm>
              <a:off x="10706399" y="230886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time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9CF708-CB30-7278-F263-6B851AAE4777}"/>
              </a:ext>
            </a:extLst>
          </p:cNvPr>
          <p:cNvSpPr txBox="1"/>
          <p:nvPr/>
        </p:nvSpPr>
        <p:spPr>
          <a:xfrm>
            <a:off x="3372537" y="3429000"/>
            <a:ext cx="7126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expected disruption implementation 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Preset disruption frequencies (config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determined periodic disruption frequencies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(asymmetric) types of disruptions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Asymmetrical window sizes for expected and unexpected disruptions</a:t>
            </a:r>
          </a:p>
          <a:p>
            <a:endParaRPr lang="en-US" dirty="0"/>
          </a:p>
          <a:p>
            <a:r>
              <a:rPr lang="en-US" dirty="0"/>
              <a:t>Our goals:  Simplicity and ease of analysis</a:t>
            </a:r>
          </a:p>
        </p:txBody>
      </p:sp>
    </p:spTree>
    <p:extLst>
      <p:ext uri="{BB962C8B-B14F-4D97-AF65-F5344CB8AC3E}">
        <p14:creationId xmlns:p14="http://schemas.microsoft.com/office/powerpoint/2010/main" val="273141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0628-771B-AF2A-2C66-155A35C0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484" y="1084006"/>
            <a:ext cx="8949690" cy="31635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cs typeface="Calibri Light"/>
              </a:rPr>
              <a:t>Simulation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8589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B32537-B07E-73F8-53C5-DC7D100FA78C}"/>
              </a:ext>
            </a:extLst>
          </p:cNvPr>
          <p:cNvSpPr txBox="1">
            <a:spLocks/>
          </p:cNvSpPr>
          <p:nvPr/>
        </p:nvSpPr>
        <p:spPr>
          <a:xfrm>
            <a:off x="1199445" y="1246326"/>
            <a:ext cx="6420749" cy="647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>
                <a:cs typeface="Calibri Light"/>
              </a:rPr>
              <a:t>Simulation: Scenario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BCCDFB52-E695-982D-E1DD-FB5D088D27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9445" y="1894044"/>
                <a:ext cx="5022956" cy="403262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>
                    <a:cs typeface="Calibri"/>
                  </a:rPr>
                  <a:t>Three hosts and one switch functioning as a gateway</a:t>
                </a:r>
              </a:p>
              <a:p>
                <a:r>
                  <a:rPr lang="en-US" sz="2200" dirty="0">
                    <a:ea typeface="+mn-lt"/>
                    <a:cs typeface="+mn-lt"/>
                  </a:rPr>
                  <a:t>Config file with routing and decision-making information</a:t>
                </a:r>
              </a:p>
              <a:p>
                <a:r>
                  <a:rPr lang="en-US" sz="2200" dirty="0">
                    <a:ea typeface="+mn-lt"/>
                    <a:cs typeface="+mn-lt"/>
                  </a:rPr>
                  <a:t>Host sends a ton of bundles</a:t>
                </a:r>
              </a:p>
              <a:p>
                <a:r>
                  <a:rPr lang="en-US" sz="2200" dirty="0">
                    <a:ea typeface="+mn-lt"/>
                    <a:cs typeface="+mn-lt"/>
                  </a:rPr>
                  <a:t>Expected delay and random delay</a:t>
                </a:r>
              </a:p>
              <a:p>
                <a:r>
                  <a:rPr lang="en-US" sz="2200" dirty="0">
                    <a:ea typeface="+mn-lt"/>
                    <a:cs typeface="+mn-lt"/>
                  </a:rPr>
                  <a:t>We varied:</a:t>
                </a:r>
              </a:p>
              <a:p>
                <a:pPr lvl="1"/>
                <a:r>
                  <a:rPr lang="en-US" sz="1800" dirty="0">
                    <a:ea typeface="+mn-lt"/>
                    <a:cs typeface="+mn-lt"/>
                  </a:rPr>
                  <a:t>Packet density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{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50±5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𝑚𝑠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200±50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𝑚𝑠</m:t>
                    </m:r>
                  </m:oMath>
                </a14:m>
                <a:r>
                  <a:rPr lang="en-US" sz="1800" dirty="0">
                    <a:ea typeface="+mn-lt"/>
                    <a:cs typeface="+mn-lt"/>
                  </a:rPr>
                  <a:t>}</a:t>
                </a:r>
              </a:p>
              <a:p>
                <a:pPr lvl="1"/>
                <a:r>
                  <a:rPr lang="en-US" sz="1800" dirty="0">
                    <a:ea typeface="+mn-lt"/>
                    <a:cs typeface="+mn-lt"/>
                  </a:rPr>
                  <a:t>Packet size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{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510±490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 10±1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𝐾𝐵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}</m:t>
                    </m:r>
                  </m:oMath>
                </a14:m>
                <a:endParaRPr lang="en-US" sz="1800" dirty="0">
                  <a:ea typeface="+mn-lt"/>
                  <a:cs typeface="+mn-lt"/>
                </a:endParaRPr>
              </a:p>
              <a:p>
                <a:pPr lvl="1"/>
                <a:r>
                  <a:rPr lang="en-US" sz="1800" dirty="0">
                    <a:ea typeface="+mn-lt"/>
                    <a:cs typeface="+mn-lt"/>
                  </a:rPr>
                  <a:t>Disruption frequency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1%,25%</m:t>
                        </m:r>
                      </m:e>
                    </m:d>
                  </m:oMath>
                </a14:m>
                <a:endParaRPr lang="en-US" sz="1800" b="0" dirty="0">
                  <a:ea typeface="+mn-lt"/>
                  <a:cs typeface="+mn-lt"/>
                </a:endParaRPr>
              </a:p>
              <a:p>
                <a:pPr lvl="1"/>
                <a:r>
                  <a:rPr lang="en-US" sz="1800" dirty="0">
                    <a:ea typeface="+mn-lt"/>
                    <a:cs typeface="+mn-lt"/>
                  </a:rPr>
                  <a:t>Simulation length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{1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 50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}</m:t>
                    </m:r>
                  </m:oMath>
                </a14:m>
                <a:endParaRPr lang="en-US" sz="1800" dirty="0">
                  <a:ea typeface="+mn-lt"/>
                  <a:cs typeface="+mn-lt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BCCDFB52-E695-982D-E1DD-FB5D088D2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45" y="1894044"/>
                <a:ext cx="5022956" cy="4032623"/>
              </a:xfrm>
              <a:prstGeom prst="rect">
                <a:avLst/>
              </a:prstGeom>
              <a:blipFill>
                <a:blip r:embed="rId3"/>
                <a:stretch>
                  <a:fillRect l="-1456" t="-1967" b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CD274E23-B732-0EEE-FC08-10C482C34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54" y="1894044"/>
            <a:ext cx="5022955" cy="394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645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663E-75C9-44A4-0BCF-C07ED8D3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results</a:t>
            </a:r>
          </a:p>
        </p:txBody>
      </p:sp>
      <p:pic>
        <p:nvPicPr>
          <p:cNvPr id="5" name="Content Placeholder 4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15CC0620-C403-83F8-8052-DC169B9BF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2619"/>
            <a:ext cx="5842713" cy="4382035"/>
          </a:xfrm>
        </p:spPr>
      </p:pic>
      <p:pic>
        <p:nvPicPr>
          <p:cNvPr id="9" name="Picture 8" descr="A graph with green and orange lines&#10;&#10;Description automatically generated">
            <a:extLst>
              <a:ext uri="{FF2B5EF4-FFF2-40B4-BE49-F238E27FC236}">
                <a16:creationId xmlns:a16="http://schemas.microsoft.com/office/drawing/2014/main" id="{C251E61F-F0E2-8070-0634-B00C7A427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7" y="1905525"/>
            <a:ext cx="5852172" cy="438912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29130D9-24D3-B400-283B-A6A6EA708981}"/>
              </a:ext>
            </a:extLst>
          </p:cNvPr>
          <p:cNvGrpSpPr/>
          <p:nvPr/>
        </p:nvGrpSpPr>
        <p:grpSpPr>
          <a:xfrm>
            <a:off x="7434565" y="2199019"/>
            <a:ext cx="2609193" cy="3480404"/>
            <a:chOff x="7434565" y="2199019"/>
            <a:chExt cx="2609193" cy="348040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C00534D-4D41-954A-D5B6-60F05A53AB24}"/>
                </a:ext>
              </a:extLst>
            </p:cNvPr>
            <p:cNvGrpSpPr/>
            <p:nvPr/>
          </p:nvGrpSpPr>
          <p:grpSpPr>
            <a:xfrm>
              <a:off x="7434565" y="2199019"/>
              <a:ext cx="2609193" cy="3480404"/>
              <a:chOff x="7434565" y="2199019"/>
              <a:chExt cx="2609193" cy="34804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B8C086-CD69-423C-AB28-8DF402715710}"/>
                  </a:ext>
                </a:extLst>
              </p:cNvPr>
              <p:cNvSpPr/>
              <p:nvPr/>
            </p:nvSpPr>
            <p:spPr>
              <a:xfrm>
                <a:off x="7434565" y="3259416"/>
                <a:ext cx="2609193" cy="2420007"/>
              </a:xfrm>
              <a:prstGeom prst="ellipse">
                <a:avLst/>
              </a:prstGeom>
              <a:noFill/>
              <a:ln w="22225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4228B48-9BC0-AB06-BB0B-84E5228E5701}"/>
                  </a:ext>
                </a:extLst>
              </p:cNvPr>
              <p:cNvSpPr/>
              <p:nvPr/>
            </p:nvSpPr>
            <p:spPr>
              <a:xfrm>
                <a:off x="9046693" y="2199019"/>
                <a:ext cx="87782" cy="1813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D5F70F-F49F-7A2D-C127-9AFA7ACEFB5B}"/>
                </a:ext>
              </a:extLst>
            </p:cNvPr>
            <p:cNvSpPr txBox="1"/>
            <p:nvPr/>
          </p:nvSpPr>
          <p:spPr>
            <a:xfrm>
              <a:off x="7966289" y="4226212"/>
              <a:ext cx="1545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BPA Thrashing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9F9AFD-D2C2-09BC-589F-B6C6DAC88D4C}"/>
              </a:ext>
            </a:extLst>
          </p:cNvPr>
          <p:cNvGrpSpPr/>
          <p:nvPr/>
        </p:nvGrpSpPr>
        <p:grpSpPr>
          <a:xfrm>
            <a:off x="6383667" y="1229553"/>
            <a:ext cx="5726762" cy="431995"/>
            <a:chOff x="5945123" y="312420"/>
            <a:chExt cx="5726762" cy="43199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A613B71-02B5-39C0-443C-4678FD0A8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5123" y="312420"/>
              <a:ext cx="0" cy="431995"/>
            </a:xfrm>
            <a:prstGeom prst="line">
              <a:avLst/>
            </a:prstGeom>
            <a:ln w="254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11A188-F1BB-917D-3665-6B908183A94A}"/>
                </a:ext>
              </a:extLst>
            </p:cNvPr>
            <p:cNvSpPr txBox="1"/>
            <p:nvPr/>
          </p:nvSpPr>
          <p:spPr>
            <a:xfrm>
              <a:off x="6096000" y="312420"/>
              <a:ext cx="5575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At 50s, the Application layer stopped sending information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992A69-3190-2F87-76AE-F864606793D6}"/>
              </a:ext>
            </a:extLst>
          </p:cNvPr>
          <p:cNvCxnSpPr>
            <a:cxnSpLocks/>
          </p:cNvCxnSpPr>
          <p:nvPr/>
        </p:nvCxnSpPr>
        <p:spPr>
          <a:xfrm flipV="1">
            <a:off x="3126863" y="2491498"/>
            <a:ext cx="0" cy="3314732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8616CD-1030-F30A-2B4E-8B91AD05916B}"/>
              </a:ext>
            </a:extLst>
          </p:cNvPr>
          <p:cNvCxnSpPr>
            <a:cxnSpLocks/>
          </p:cNvCxnSpPr>
          <p:nvPr/>
        </p:nvCxnSpPr>
        <p:spPr>
          <a:xfrm flipV="1">
            <a:off x="7370251" y="2743200"/>
            <a:ext cx="0" cy="306303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Delay- and Disruption-Tolerant Networks (DTNs): A Tutorial - Version 3.2">
            <a:extLst>
              <a:ext uri="{FF2B5EF4-FFF2-40B4-BE49-F238E27FC236}">
                <a16:creationId xmlns:a16="http://schemas.microsoft.com/office/drawing/2014/main" id="{CCAFD32A-D1DD-9733-E12A-10D293A557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3" r="2038" b="-2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07212-8293-B108-EDEA-CA1EBC34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>
                <a:solidFill>
                  <a:srgbClr val="FFFFFF"/>
                </a:solidFill>
              </a:rPr>
              <a:t>Delay/Disruption Tolerant Network (DTN)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121E64-CB88-4BF5-B531-C0316E7F6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0628-771B-AF2A-2C66-155A35C0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895" y="1150889"/>
            <a:ext cx="9200210" cy="31635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cs typeface="Calibri Light"/>
              </a:rPr>
              <a:t>BPv7 (RFC 9171) Architectural Deficiencies</a:t>
            </a:r>
          </a:p>
        </p:txBody>
      </p:sp>
    </p:spTree>
    <p:extLst>
      <p:ext uri="{BB962C8B-B14F-4D97-AF65-F5344CB8AC3E}">
        <p14:creationId xmlns:p14="http://schemas.microsoft.com/office/powerpoint/2010/main" val="447657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B32537-B07E-73F8-53C5-DC7D100FA78C}"/>
              </a:ext>
            </a:extLst>
          </p:cNvPr>
          <p:cNvSpPr txBox="1">
            <a:spLocks/>
          </p:cNvSpPr>
          <p:nvPr/>
        </p:nvSpPr>
        <p:spPr>
          <a:xfrm>
            <a:off x="1176502" y="1232410"/>
            <a:ext cx="8006912" cy="647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dirty="0">
                <a:cs typeface="Calibri Light"/>
              </a:rPr>
              <a:t>Violation of Single-Responsibility Principle (SRP)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CDFB52-E695-982D-E1DD-FB5D088D2717}"/>
              </a:ext>
            </a:extLst>
          </p:cNvPr>
          <p:cNvSpPr txBox="1">
            <a:spLocks/>
          </p:cNvSpPr>
          <p:nvPr/>
        </p:nvSpPr>
        <p:spPr>
          <a:xfrm>
            <a:off x="1176502" y="1862293"/>
            <a:ext cx="4446465" cy="2858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Suppose that our bundle layer received a bundle that is an admin record</a:t>
            </a:r>
          </a:p>
          <a:p>
            <a:r>
              <a:rPr lang="en-US" sz="2000" dirty="0">
                <a:ea typeface="+mn-lt"/>
                <a:cs typeface="+mn-lt"/>
              </a:rPr>
              <a:t>BPA receives the bundle from CLAs</a:t>
            </a:r>
          </a:p>
          <a:p>
            <a:r>
              <a:rPr lang="en-US" sz="2000" dirty="0">
                <a:ea typeface="+mn-lt"/>
                <a:cs typeface="+mn-lt"/>
              </a:rPr>
              <a:t>BPA then extracts the payload/ADU (admin record) from the bundle</a:t>
            </a:r>
          </a:p>
          <a:p>
            <a:r>
              <a:rPr lang="en-US" sz="2000" dirty="0">
                <a:ea typeface="+mn-lt"/>
                <a:cs typeface="+mn-lt"/>
              </a:rPr>
              <a:t>AE receives the admin record from BPA as an ADU</a:t>
            </a:r>
          </a:p>
          <a:p>
            <a:r>
              <a:rPr lang="en-US" sz="2000" dirty="0">
                <a:ea typeface="+mn-lt"/>
                <a:cs typeface="+mn-lt"/>
              </a:rPr>
              <a:t>AE process the received admin record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CD42F-B841-10E1-372D-9234163C0A91}"/>
              </a:ext>
            </a:extLst>
          </p:cNvPr>
          <p:cNvSpPr txBox="1"/>
          <p:nvPr/>
        </p:nvSpPr>
        <p:spPr>
          <a:xfrm>
            <a:off x="10196838" y="6477682"/>
            <a:ext cx="1995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Image source: RFC 9171</a:t>
            </a: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3B32D1E-BE47-45E8-FCFB-9B17F80298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24" b="25542"/>
          <a:stretch/>
        </p:blipFill>
        <p:spPr>
          <a:xfrm>
            <a:off x="6254616" y="2222928"/>
            <a:ext cx="5637068" cy="38362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72A8D0-0E09-F957-9BED-8F546B6CCBB4}"/>
              </a:ext>
            </a:extLst>
          </p:cNvPr>
          <p:cNvSpPr/>
          <p:nvPr/>
        </p:nvSpPr>
        <p:spPr>
          <a:xfrm>
            <a:off x="6539703" y="4720394"/>
            <a:ext cx="5001768" cy="6309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2BA459-A51F-DA78-0C0F-E2A0FE51E2CA}"/>
              </a:ext>
            </a:extLst>
          </p:cNvPr>
          <p:cNvSpPr/>
          <p:nvPr/>
        </p:nvSpPr>
        <p:spPr>
          <a:xfrm>
            <a:off x="7453066" y="3631919"/>
            <a:ext cx="1368136" cy="25717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555CC4-243C-E81B-3EA4-42BB038D5E64}"/>
              </a:ext>
            </a:extLst>
          </p:cNvPr>
          <p:cNvSpPr/>
          <p:nvPr/>
        </p:nvSpPr>
        <p:spPr>
          <a:xfrm>
            <a:off x="9145556" y="4265908"/>
            <a:ext cx="731520" cy="25717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63E75E-4438-5FA7-9C8F-F8751479DB2C}"/>
              </a:ext>
            </a:extLst>
          </p:cNvPr>
          <p:cNvSpPr/>
          <p:nvPr/>
        </p:nvSpPr>
        <p:spPr>
          <a:xfrm>
            <a:off x="8816547" y="5546450"/>
            <a:ext cx="770660" cy="25717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5DB982-5BB7-CEDD-97F0-460A8788C8D7}"/>
              </a:ext>
            </a:extLst>
          </p:cNvPr>
          <p:cNvSpPr/>
          <p:nvPr/>
        </p:nvSpPr>
        <p:spPr>
          <a:xfrm>
            <a:off x="6698542" y="2809320"/>
            <a:ext cx="2423160" cy="640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A48E50-A036-9494-B9B0-701E89336A5E}"/>
              </a:ext>
            </a:extLst>
          </p:cNvPr>
          <p:cNvCxnSpPr>
            <a:cxnSpLocks/>
            <a:stCxn id="9" idx="0"/>
            <a:endCxn id="19" idx="2"/>
          </p:cNvCxnSpPr>
          <p:nvPr/>
        </p:nvCxnSpPr>
        <p:spPr>
          <a:xfrm flipH="1" flipV="1">
            <a:off x="8946889" y="5216346"/>
            <a:ext cx="254988" cy="330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B04030-93BF-3A19-E03D-76994FD85282}"/>
              </a:ext>
            </a:extLst>
          </p:cNvPr>
          <p:cNvSpPr txBox="1"/>
          <p:nvPr/>
        </p:nvSpPr>
        <p:spPr>
          <a:xfrm>
            <a:off x="8522734" y="4877792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Bundles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39169B-96D8-FD77-B082-49A074AC0546}"/>
              </a:ext>
            </a:extLst>
          </p:cNvPr>
          <p:cNvCxnSpPr>
            <a:cxnSpLocks/>
            <a:stCxn id="19" idx="0"/>
            <a:endCxn id="7" idx="2"/>
          </p:cNvCxnSpPr>
          <p:nvPr/>
        </p:nvCxnSpPr>
        <p:spPr>
          <a:xfrm flipV="1">
            <a:off x="8946889" y="4523083"/>
            <a:ext cx="564427" cy="354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888461A4-91F5-2B0E-9CDF-1523F6AD071D}"/>
              </a:ext>
            </a:extLst>
          </p:cNvPr>
          <p:cNvSpPr/>
          <p:nvPr/>
        </p:nvSpPr>
        <p:spPr>
          <a:xfrm>
            <a:off x="2221828" y="4918481"/>
            <a:ext cx="3724719" cy="756556"/>
          </a:xfrm>
          <a:prstGeom prst="cloudCallout">
            <a:avLst>
              <a:gd name="adj1" fmla="val 54765"/>
              <a:gd name="adj2" fmla="val -68957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could go wrong?</a:t>
            </a:r>
          </a:p>
        </p:txBody>
      </p:sp>
    </p:spTree>
    <p:extLst>
      <p:ext uri="{BB962C8B-B14F-4D97-AF65-F5344CB8AC3E}">
        <p14:creationId xmlns:p14="http://schemas.microsoft.com/office/powerpoint/2010/main" val="37951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9" grpId="0" animBg="1"/>
      <p:bldP spid="16" grpId="0" animBg="1"/>
      <p:bldP spid="19" grpId="0"/>
      <p:bldP spid="19" grpId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82CD42F-B841-10E1-372D-9234163C0A91}"/>
              </a:ext>
            </a:extLst>
          </p:cNvPr>
          <p:cNvSpPr txBox="1"/>
          <p:nvPr/>
        </p:nvSpPr>
        <p:spPr>
          <a:xfrm>
            <a:off x="10196838" y="6477682"/>
            <a:ext cx="1995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Image source: RFC 9171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A744EB-B763-9E03-15FA-FDC492D964DB}"/>
              </a:ext>
            </a:extLst>
          </p:cNvPr>
          <p:cNvSpPr txBox="1">
            <a:spLocks/>
          </p:cNvSpPr>
          <p:nvPr/>
        </p:nvSpPr>
        <p:spPr>
          <a:xfrm>
            <a:off x="1176502" y="1232410"/>
            <a:ext cx="8006912" cy="647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>
                <a:cs typeface="Calibri Light"/>
              </a:rPr>
              <a:t>Violation of Single-Responsibility Principle (SRP)</a:t>
            </a:r>
            <a:endParaRPr lang="en-US"/>
          </a:p>
        </p:txBody>
      </p:sp>
      <p:pic>
        <p:nvPicPr>
          <p:cNvPr id="23" name="Picture 2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3C24B46-4DBB-F2C8-66CF-F24E83B6C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24" b="25542"/>
          <a:stretch/>
        </p:blipFill>
        <p:spPr>
          <a:xfrm>
            <a:off x="6254616" y="2222928"/>
            <a:ext cx="5637068" cy="383621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126137A-64F8-0EC8-5A0B-2348F84486C7}"/>
              </a:ext>
            </a:extLst>
          </p:cNvPr>
          <p:cNvSpPr/>
          <p:nvPr/>
        </p:nvSpPr>
        <p:spPr>
          <a:xfrm>
            <a:off x="6539703" y="4720394"/>
            <a:ext cx="5001768" cy="6309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14DA4F-CBBE-7707-3E86-1EDB16D8845D}"/>
              </a:ext>
            </a:extLst>
          </p:cNvPr>
          <p:cNvSpPr/>
          <p:nvPr/>
        </p:nvSpPr>
        <p:spPr>
          <a:xfrm>
            <a:off x="6698542" y="2809320"/>
            <a:ext cx="2423160" cy="640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95ADEC-A674-242D-0A79-0D9DEE803E18}"/>
              </a:ext>
            </a:extLst>
          </p:cNvPr>
          <p:cNvSpPr txBox="1"/>
          <p:nvPr/>
        </p:nvSpPr>
        <p:spPr>
          <a:xfrm>
            <a:off x="8522734" y="4877792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Bundles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3D7991A-FAB9-CB99-266D-8BF7C47DD0F3}"/>
              </a:ext>
            </a:extLst>
          </p:cNvPr>
          <p:cNvSpPr/>
          <p:nvPr/>
        </p:nvSpPr>
        <p:spPr>
          <a:xfrm>
            <a:off x="8544552" y="4906770"/>
            <a:ext cx="804672" cy="28289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342BB03-B46E-489E-9DF0-B798800A0280}"/>
              </a:ext>
            </a:extLst>
          </p:cNvPr>
          <p:cNvSpPr/>
          <p:nvPr/>
        </p:nvSpPr>
        <p:spPr>
          <a:xfrm>
            <a:off x="1176500" y="1817411"/>
            <a:ext cx="4919498" cy="661273"/>
          </a:xfrm>
          <a:prstGeom prst="roundRect">
            <a:avLst/>
          </a:prstGeom>
          <a:solidFill>
            <a:srgbClr val="FFC000">
              <a:alpha val="1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The purpose of the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admin element 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is to deal with ACKs, status reports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and issues about </a:t>
            </a:r>
            <a:r>
              <a:rPr lang="en-US" sz="1800" b="1" i="1" dirty="0">
                <a:solidFill>
                  <a:schemeClr val="tx1"/>
                </a:solidFill>
                <a:ea typeface="+mn-lt"/>
                <a:cs typeface="+mn-lt"/>
              </a:rPr>
              <a:t>bundles</a:t>
            </a:r>
            <a:endParaRPr lang="en-US" sz="1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9AD9B4-4FC1-9341-FE28-303569C06823}"/>
              </a:ext>
            </a:extLst>
          </p:cNvPr>
          <p:cNvCxnSpPr>
            <a:stCxn id="36" idx="3"/>
            <a:endCxn id="32" idx="0"/>
          </p:cNvCxnSpPr>
          <p:nvPr/>
        </p:nvCxnSpPr>
        <p:spPr>
          <a:xfrm>
            <a:off x="6095998" y="2148048"/>
            <a:ext cx="2850890" cy="275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B1D6834-CE2E-18C6-7EDB-7A10D3393C2C}"/>
              </a:ext>
            </a:extLst>
          </p:cNvPr>
          <p:cNvSpPr/>
          <p:nvPr/>
        </p:nvSpPr>
        <p:spPr>
          <a:xfrm>
            <a:off x="1176499" y="4841711"/>
            <a:ext cx="4919497" cy="665957"/>
          </a:xfrm>
          <a:prstGeom prst="roundRect">
            <a:avLst/>
          </a:prstGeom>
          <a:solidFill>
            <a:srgbClr val="FFC000">
              <a:alpha val="1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However, bundles fundamentally only </a:t>
            </a:r>
            <a:r>
              <a:rPr lang="en-US" sz="1800" i="1" dirty="0">
                <a:solidFill>
                  <a:schemeClr val="tx1"/>
                </a:solidFill>
                <a:ea typeface="+mn-lt"/>
                <a:cs typeface="+mn-lt"/>
              </a:rPr>
              <a:t>exist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in the BPA and below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3985CD-CF5B-0D6F-25F4-BE5F5C70BB9B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095996" y="5059169"/>
            <a:ext cx="2385367" cy="115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E48878-C441-FF35-B92C-2D2538429C95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 flipV="1">
            <a:off x="6095996" y="5035862"/>
            <a:ext cx="443707" cy="138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694734-3D11-15DC-6030-D2BA11F3886C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6095996" y="5174690"/>
            <a:ext cx="1071946" cy="490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0F4AB1-41E7-ABC3-3CE4-BDC929745ABE}"/>
              </a:ext>
            </a:extLst>
          </p:cNvPr>
          <p:cNvSpPr/>
          <p:nvPr/>
        </p:nvSpPr>
        <p:spPr>
          <a:xfrm>
            <a:off x="7209313" y="5511479"/>
            <a:ext cx="804672" cy="28289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2DCBCC7-BE96-E27C-1060-52A7522B26FE}"/>
              </a:ext>
            </a:extLst>
          </p:cNvPr>
          <p:cNvSpPr/>
          <p:nvPr/>
        </p:nvSpPr>
        <p:spPr>
          <a:xfrm>
            <a:off x="1176500" y="2594287"/>
            <a:ext cx="4919497" cy="2130225"/>
          </a:xfrm>
          <a:prstGeom prst="roundRect">
            <a:avLst>
              <a:gd name="adj" fmla="val 5473"/>
            </a:avLst>
          </a:prstGeom>
          <a:solidFill>
            <a:srgbClr val="FFC000">
              <a:alpha val="1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For AE to accurately deal with status reports in an intelligent way, AE needs to know: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What a bundle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is, removing abstraction of the BPA, in order to deal with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What actions make sense given a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particular bundle 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he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list of sent bundles 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(which is in BPA)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1207D74-93F0-10F4-B0FA-E0A23FBC4CFB}"/>
              </a:ext>
            </a:extLst>
          </p:cNvPr>
          <p:cNvCxnSpPr>
            <a:cxnSpLocks/>
            <a:stCxn id="57" idx="3"/>
            <a:endCxn id="32" idx="0"/>
          </p:cNvCxnSpPr>
          <p:nvPr/>
        </p:nvCxnSpPr>
        <p:spPr>
          <a:xfrm>
            <a:off x="6095997" y="3659400"/>
            <a:ext cx="2850891" cy="1247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A446EE2-6B25-23DC-F8C7-486564B16EB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95996" y="4560245"/>
            <a:ext cx="443707" cy="475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CB6EE6A-08ED-DA6F-5585-A22A7FDAB4D4}"/>
              </a:ext>
            </a:extLst>
          </p:cNvPr>
          <p:cNvCxnSpPr>
            <a:cxnSpLocks/>
          </p:cNvCxnSpPr>
          <p:nvPr/>
        </p:nvCxnSpPr>
        <p:spPr>
          <a:xfrm flipH="1" flipV="1">
            <a:off x="6095996" y="3129360"/>
            <a:ext cx="602546" cy="10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C2ACAF1-5B49-2D75-7AE7-278F82770CB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095998" y="4132162"/>
            <a:ext cx="2850890" cy="774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0C8C14D-2F0A-F685-1A9C-DC2D9520AB03}"/>
              </a:ext>
            </a:extLst>
          </p:cNvPr>
          <p:cNvCxnSpPr>
            <a:cxnSpLocks/>
          </p:cNvCxnSpPr>
          <p:nvPr/>
        </p:nvCxnSpPr>
        <p:spPr>
          <a:xfrm>
            <a:off x="6095997" y="4546269"/>
            <a:ext cx="2448555" cy="501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F4AEEF-1E2A-94C4-90DA-059575A3125E}"/>
              </a:ext>
            </a:extLst>
          </p:cNvPr>
          <p:cNvCxnSpPr>
            <a:cxnSpLocks/>
            <a:stCxn id="36" idx="3"/>
            <a:endCxn id="53" idx="0"/>
          </p:cNvCxnSpPr>
          <p:nvPr/>
        </p:nvCxnSpPr>
        <p:spPr>
          <a:xfrm>
            <a:off x="6095998" y="2148048"/>
            <a:ext cx="1515651" cy="3363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5A45D4-4612-4370-F1EC-E8DFC53CCC3C}"/>
              </a:ext>
            </a:extLst>
          </p:cNvPr>
          <p:cNvCxnSpPr>
            <a:cxnSpLocks/>
          </p:cNvCxnSpPr>
          <p:nvPr/>
        </p:nvCxnSpPr>
        <p:spPr>
          <a:xfrm>
            <a:off x="6317849" y="2135694"/>
            <a:ext cx="5573835" cy="200534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0F5DD57-FA47-567E-99A8-D96DC67F879B}"/>
              </a:ext>
            </a:extLst>
          </p:cNvPr>
          <p:cNvCxnSpPr>
            <a:cxnSpLocks/>
          </p:cNvCxnSpPr>
          <p:nvPr/>
        </p:nvCxnSpPr>
        <p:spPr>
          <a:xfrm flipV="1">
            <a:off x="6397269" y="2087512"/>
            <a:ext cx="5327885" cy="201022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0E85E6C1-1675-106C-8BAD-592C163721FB}"/>
              </a:ext>
            </a:extLst>
          </p:cNvPr>
          <p:cNvSpPr/>
          <p:nvPr/>
        </p:nvSpPr>
        <p:spPr>
          <a:xfrm>
            <a:off x="8249921" y="2364954"/>
            <a:ext cx="3942080" cy="2440726"/>
          </a:xfrm>
          <a:prstGeom prst="irregularSeal2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ea typeface="+mn-lt"/>
                <a:cs typeface="+mn-lt"/>
              </a:rPr>
              <a:t>Handling status report violates SRP!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2FD555-5E72-E6B2-26DC-052852CA492E}"/>
              </a:ext>
            </a:extLst>
          </p:cNvPr>
          <p:cNvSpPr txBox="1"/>
          <p:nvPr/>
        </p:nvSpPr>
        <p:spPr>
          <a:xfrm>
            <a:off x="7721572" y="1890530"/>
            <a:ext cx="2638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No bundles here</a:t>
            </a:r>
          </a:p>
        </p:txBody>
      </p:sp>
    </p:spTree>
    <p:extLst>
      <p:ext uri="{BB962C8B-B14F-4D97-AF65-F5344CB8AC3E}">
        <p14:creationId xmlns:p14="http://schemas.microsoft.com/office/powerpoint/2010/main" val="40300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 animBg="1"/>
      <p:bldP spid="32" grpId="1" animBg="1"/>
      <p:bldP spid="42" grpId="0" animBg="1"/>
      <p:bldP spid="53" grpId="0" animBg="1"/>
      <p:bldP spid="53" grpId="1" animBg="1"/>
      <p:bldP spid="57" grpId="0" uiExpand="1" build="allAtOnce" animBg="1"/>
      <p:bldP spid="2" grpId="0" animBg="1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82CD42F-B841-10E1-372D-9234163C0A91}"/>
              </a:ext>
            </a:extLst>
          </p:cNvPr>
          <p:cNvSpPr txBox="1"/>
          <p:nvPr/>
        </p:nvSpPr>
        <p:spPr>
          <a:xfrm>
            <a:off x="10196838" y="6477682"/>
            <a:ext cx="1995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Image source: RFC 9171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A744EB-B763-9E03-15FA-FDC492D964DB}"/>
              </a:ext>
            </a:extLst>
          </p:cNvPr>
          <p:cNvSpPr txBox="1">
            <a:spLocks/>
          </p:cNvSpPr>
          <p:nvPr/>
        </p:nvSpPr>
        <p:spPr>
          <a:xfrm>
            <a:off x="1176502" y="1232410"/>
            <a:ext cx="10836822" cy="647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>
                <a:cs typeface="Calibri Light"/>
              </a:rPr>
              <a:t>High Coupling, Low Cohesion, and lack of an Information Expert</a:t>
            </a:r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5890AF-9114-CB80-8FF0-D426A50299CA}"/>
              </a:ext>
            </a:extLst>
          </p:cNvPr>
          <p:cNvSpPr/>
          <p:nvPr/>
        </p:nvSpPr>
        <p:spPr>
          <a:xfrm>
            <a:off x="1176500" y="1817411"/>
            <a:ext cx="4919498" cy="661273"/>
          </a:xfrm>
          <a:prstGeom prst="roundRect">
            <a:avLst/>
          </a:prstGeom>
          <a:solidFill>
            <a:srgbClr val="FFC000">
              <a:alpha val="1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AE communicates with BPA by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processing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admin records</a:t>
            </a:r>
          </a:p>
        </p:txBody>
      </p:sp>
      <p:pic>
        <p:nvPicPr>
          <p:cNvPr id="17" name="Picture 1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0FE0A9-B7D9-7953-4ABF-C42481150B7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t="8824" b="25542"/>
          <a:stretch/>
        </p:blipFill>
        <p:spPr>
          <a:xfrm>
            <a:off x="6254616" y="2222928"/>
            <a:ext cx="5637068" cy="383621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E35D0E-27D8-4BFA-1EB7-5D28FE9A9103}"/>
              </a:ext>
            </a:extLst>
          </p:cNvPr>
          <p:cNvSpPr/>
          <p:nvPr/>
        </p:nvSpPr>
        <p:spPr>
          <a:xfrm>
            <a:off x="6539703" y="4720394"/>
            <a:ext cx="5001768" cy="6309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84CDFF-67A2-F559-6C42-51EC1650C7BD}"/>
              </a:ext>
            </a:extLst>
          </p:cNvPr>
          <p:cNvSpPr/>
          <p:nvPr/>
        </p:nvSpPr>
        <p:spPr>
          <a:xfrm>
            <a:off x="6698542" y="2809320"/>
            <a:ext cx="2423160" cy="640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62FB848-D724-67BF-6170-5B2665F4F63B}"/>
              </a:ext>
            </a:extLst>
          </p:cNvPr>
          <p:cNvSpPr/>
          <p:nvPr/>
        </p:nvSpPr>
        <p:spPr>
          <a:xfrm>
            <a:off x="7507785" y="3614552"/>
            <a:ext cx="1288973" cy="28289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CDD669-12F7-D0CF-27F4-A36D50274263}"/>
              </a:ext>
            </a:extLst>
          </p:cNvPr>
          <p:cNvCxnSpPr/>
          <p:nvPr/>
        </p:nvCxnSpPr>
        <p:spPr>
          <a:xfrm>
            <a:off x="7349924" y="3449400"/>
            <a:ext cx="0" cy="1270994"/>
          </a:xfrm>
          <a:prstGeom prst="straightConnector1">
            <a:avLst/>
          </a:prstGeom>
          <a:ln w="38100" cap="flat" cmpd="sng" algn="ctr">
            <a:solidFill>
              <a:srgbClr val="92D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5E31165-19AC-CC86-24FF-53CCAA3D2BD5}"/>
              </a:ext>
            </a:extLst>
          </p:cNvPr>
          <p:cNvSpPr/>
          <p:nvPr/>
        </p:nvSpPr>
        <p:spPr>
          <a:xfrm>
            <a:off x="1176500" y="2641143"/>
            <a:ext cx="4919498" cy="661273"/>
          </a:xfrm>
          <a:prstGeom prst="roundRect">
            <a:avLst/>
          </a:prstGeom>
          <a:solidFill>
            <a:srgbClr val="FFC000">
              <a:alpha val="1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AE does not communicate with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other elements in the same agent</a:t>
            </a:r>
            <a:endParaRPr lang="en-US" sz="1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E4229D-869B-E0D8-DA4D-62B3E7C14CD6}"/>
              </a:ext>
            </a:extLst>
          </p:cNvPr>
          <p:cNvSpPr/>
          <p:nvPr/>
        </p:nvSpPr>
        <p:spPr>
          <a:xfrm>
            <a:off x="9295113" y="2809320"/>
            <a:ext cx="2059652" cy="640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2772CC-8570-4025-6FC4-F1620A9B58EE}"/>
              </a:ext>
            </a:extLst>
          </p:cNvPr>
          <p:cNvCxnSpPr>
            <a:cxnSpLocks/>
          </p:cNvCxnSpPr>
          <p:nvPr/>
        </p:nvCxnSpPr>
        <p:spPr>
          <a:xfrm>
            <a:off x="8739736" y="3302416"/>
            <a:ext cx="1018574" cy="0"/>
          </a:xfrm>
          <a:prstGeom prst="straightConnector1">
            <a:avLst/>
          </a:prstGeom>
          <a:ln w="38100" cap="flat" cmpd="sng" algn="ctr">
            <a:solidFill>
              <a:srgbClr val="92D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2EA853DE-9215-2079-2179-FE80B175D30B}"/>
              </a:ext>
            </a:extLst>
          </p:cNvPr>
          <p:cNvSpPr/>
          <p:nvPr/>
        </p:nvSpPr>
        <p:spPr>
          <a:xfrm>
            <a:off x="8709134" y="2945572"/>
            <a:ext cx="982996" cy="687965"/>
          </a:xfrm>
          <a:prstGeom prst="mathMultiply">
            <a:avLst>
              <a:gd name="adj1" fmla="val 5013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2B3E4B9-A912-99FD-6B80-9EDB693B39EE}"/>
              </a:ext>
            </a:extLst>
          </p:cNvPr>
          <p:cNvSpPr/>
          <p:nvPr/>
        </p:nvSpPr>
        <p:spPr>
          <a:xfrm>
            <a:off x="1176500" y="3464875"/>
            <a:ext cx="4919498" cy="661273"/>
          </a:xfrm>
          <a:prstGeom prst="roundRect">
            <a:avLst/>
          </a:prstGeom>
          <a:solidFill>
            <a:srgbClr val="FFC000">
              <a:alpha val="1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AE primarily/solely functions as a secretary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for the BPA, i.e., belongs with the BPA</a:t>
            </a:r>
            <a:endParaRPr lang="en-US" sz="1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E740EC-9C39-033F-DD24-8037CD628874}"/>
              </a:ext>
            </a:extLst>
          </p:cNvPr>
          <p:cNvSpPr/>
          <p:nvPr/>
        </p:nvSpPr>
        <p:spPr>
          <a:xfrm>
            <a:off x="1176500" y="4288607"/>
            <a:ext cx="4919498" cy="661273"/>
          </a:xfrm>
          <a:prstGeom prst="roundRect">
            <a:avLst/>
          </a:prstGeom>
          <a:solidFill>
            <a:srgbClr val="FFC000">
              <a:alpha val="1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Future admin records may require </a:t>
            </a:r>
          </a:p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access to bundle-level metadata</a:t>
            </a:r>
            <a:endParaRPr lang="en-US" sz="1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8" name="Explosion: 14 Points 37">
            <a:extLst>
              <a:ext uri="{FF2B5EF4-FFF2-40B4-BE49-F238E27FC236}">
                <a16:creationId xmlns:a16="http://schemas.microsoft.com/office/drawing/2014/main" id="{57C11D66-EAC9-C0A5-F8A2-BBA12152A192}"/>
              </a:ext>
            </a:extLst>
          </p:cNvPr>
          <p:cNvSpPr/>
          <p:nvPr/>
        </p:nvSpPr>
        <p:spPr>
          <a:xfrm>
            <a:off x="7895464" y="1740767"/>
            <a:ext cx="2843120" cy="1172962"/>
          </a:xfrm>
          <a:prstGeom prst="irregularSeal2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ea typeface="+mn-lt"/>
                <a:cs typeface="+mn-lt"/>
              </a:rPr>
              <a:t>Low Cohesion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C600000-07E0-2D2A-0CB2-878A4688AD00}"/>
              </a:ext>
            </a:extLst>
          </p:cNvPr>
          <p:cNvSpPr/>
          <p:nvPr/>
        </p:nvSpPr>
        <p:spPr>
          <a:xfrm>
            <a:off x="1176500" y="5112339"/>
            <a:ext cx="4919498" cy="661273"/>
          </a:xfrm>
          <a:prstGeom prst="roundRect">
            <a:avLst/>
          </a:prstGeom>
          <a:solidFill>
            <a:srgbClr val="FFC000">
              <a:alpha val="1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AA/AE then need to deserialize information from the ADUs, or BPA needs to parse it for AA/AE</a:t>
            </a:r>
            <a:endParaRPr lang="en-US" sz="18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41" name="Explosion: 14 Points 40">
            <a:extLst>
              <a:ext uri="{FF2B5EF4-FFF2-40B4-BE49-F238E27FC236}">
                <a16:creationId xmlns:a16="http://schemas.microsoft.com/office/drawing/2014/main" id="{00D70B64-9646-6D59-B546-AFAB850DE4C2}"/>
              </a:ext>
            </a:extLst>
          </p:cNvPr>
          <p:cNvSpPr/>
          <p:nvPr/>
        </p:nvSpPr>
        <p:spPr>
          <a:xfrm>
            <a:off x="7318176" y="3498416"/>
            <a:ext cx="2843120" cy="1172962"/>
          </a:xfrm>
          <a:prstGeom prst="irregularSeal2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ea typeface="+mn-lt"/>
                <a:cs typeface="+mn-lt"/>
              </a:rPr>
              <a:t>High Coupling</a:t>
            </a:r>
          </a:p>
        </p:txBody>
      </p:sp>
      <p:sp>
        <p:nvSpPr>
          <p:cNvPr id="42" name="Explosion: 14 Points 41">
            <a:extLst>
              <a:ext uri="{FF2B5EF4-FFF2-40B4-BE49-F238E27FC236}">
                <a16:creationId xmlns:a16="http://schemas.microsoft.com/office/drawing/2014/main" id="{19ADDF84-E6E7-1C56-5C9A-CE972529981C}"/>
              </a:ext>
            </a:extLst>
          </p:cNvPr>
          <p:cNvSpPr/>
          <p:nvPr/>
        </p:nvSpPr>
        <p:spPr>
          <a:xfrm>
            <a:off x="5276981" y="4867377"/>
            <a:ext cx="3432147" cy="1692097"/>
          </a:xfrm>
          <a:prstGeom prst="irregularSeal2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ea typeface="+mn-lt"/>
                <a:cs typeface="+mn-lt"/>
              </a:rPr>
              <a:t>Lack of an Information Expert</a:t>
            </a:r>
          </a:p>
        </p:txBody>
      </p:sp>
    </p:spTree>
    <p:extLst>
      <p:ext uri="{BB962C8B-B14F-4D97-AF65-F5344CB8AC3E}">
        <p14:creationId xmlns:p14="http://schemas.microsoft.com/office/powerpoint/2010/main" val="246792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8" grpId="1" animBg="1"/>
      <p:bldP spid="18" grpId="2" animBg="1"/>
      <p:bldP spid="23" grpId="0" animBg="1"/>
      <p:bldP spid="23" grpId="1" animBg="1"/>
      <p:bldP spid="27" grpId="0" animBg="1"/>
      <p:bldP spid="28" grpId="0" animBg="1"/>
      <p:bldP spid="32" grpId="0" animBg="1"/>
      <p:bldP spid="33" grpId="0" animBg="1"/>
      <p:bldP spid="37" grpId="0" animBg="1"/>
      <p:bldP spid="38" grpId="0" animBg="1"/>
      <p:bldP spid="40" grpId="0" animBg="1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B32537-B07E-73F8-53C5-DC7D100FA78C}"/>
              </a:ext>
            </a:extLst>
          </p:cNvPr>
          <p:cNvSpPr txBox="1">
            <a:spLocks/>
          </p:cNvSpPr>
          <p:nvPr/>
        </p:nvSpPr>
        <p:spPr>
          <a:xfrm>
            <a:off x="1153598" y="1203143"/>
            <a:ext cx="7673351" cy="647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dirty="0">
                <a:cs typeface="Calibri Light"/>
              </a:rPr>
              <a:t>Missing Specifications</a:t>
            </a:r>
            <a:endParaRPr lang="en-US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01484A36-E34A-8433-FEC1-25214EF6574A}"/>
              </a:ext>
            </a:extLst>
          </p:cNvPr>
          <p:cNvSpPr/>
          <p:nvPr/>
        </p:nvSpPr>
        <p:spPr>
          <a:xfrm>
            <a:off x="1153598" y="1941533"/>
            <a:ext cx="4762864" cy="815365"/>
          </a:xfrm>
          <a:prstGeom prst="homePlate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Unspecified Subject and Layer for Acknowledgement (ACK)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2AE7DFE-7E91-508F-F233-24B22E33C4BF}"/>
              </a:ext>
            </a:extLst>
          </p:cNvPr>
          <p:cNvSpPr/>
          <p:nvPr/>
        </p:nvSpPr>
        <p:spPr>
          <a:xfrm flipH="1">
            <a:off x="6275540" y="1941534"/>
            <a:ext cx="4762862" cy="815364"/>
          </a:xfrm>
          <a:prstGeom prst="homePlat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Suggestions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B9DB0B-983D-DA06-7B57-2353977C08BB}"/>
              </a:ext>
            </a:extLst>
          </p:cNvPr>
          <p:cNvSpPr/>
          <p:nvPr/>
        </p:nvSpPr>
        <p:spPr>
          <a:xfrm>
            <a:off x="1153597" y="4429658"/>
            <a:ext cx="4762864" cy="1017236"/>
          </a:xfrm>
          <a:prstGeom prst="roundRect">
            <a:avLst/>
          </a:prstGeom>
          <a:solidFill>
            <a:srgbClr val="FFC000">
              <a:alpha val="1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RFC 9171 (BPv7): Bundle-level metadata flag: “</a:t>
            </a:r>
            <a:r>
              <a:rPr lang="en-US" sz="2000" b="1" i="1" dirty="0">
                <a:solidFill>
                  <a:schemeClr val="tx1"/>
                </a:solidFill>
              </a:rPr>
              <a:t>Acknowledgment by the user application is requested</a:t>
            </a:r>
            <a:r>
              <a:rPr lang="en-US" sz="2000" dirty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317A3E-5083-5B77-4B47-7BDF56B0C5A9}"/>
              </a:ext>
            </a:extLst>
          </p:cNvPr>
          <p:cNvSpPr/>
          <p:nvPr/>
        </p:nvSpPr>
        <p:spPr>
          <a:xfrm>
            <a:off x="1153596" y="2896302"/>
            <a:ext cx="4762864" cy="647719"/>
          </a:xfrm>
          <a:prstGeom prst="roundRect">
            <a:avLst/>
          </a:prstGeom>
          <a:solidFill>
            <a:srgbClr val="FFC000">
              <a:alpha val="1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RFC 4838 (DTN): Optional delay-tolerant end-to-end ACK</a:t>
            </a: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0CFA03-6864-9EC7-59E2-06832CDCA767}"/>
              </a:ext>
            </a:extLst>
          </p:cNvPr>
          <p:cNvSpPr/>
          <p:nvPr/>
        </p:nvSpPr>
        <p:spPr>
          <a:xfrm>
            <a:off x="6275540" y="2896302"/>
            <a:ext cx="4762862" cy="1017236"/>
          </a:xfrm>
          <a:prstGeom prst="roundRect">
            <a:avLst/>
          </a:prstGeom>
          <a:solidFill>
            <a:srgbClr val="00B0F0">
              <a:alpha val="1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Send ACKs in batches in a custom format to allow for a partial set of the ACKs to be received (if it is disrupted)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BDC5E0-2DF3-C6D9-04E9-35E12585C52E}"/>
              </a:ext>
            </a:extLst>
          </p:cNvPr>
          <p:cNvSpPr/>
          <p:nvPr/>
        </p:nvSpPr>
        <p:spPr>
          <a:xfrm>
            <a:off x="6275540" y="4094670"/>
            <a:ext cx="4762862" cy="843606"/>
          </a:xfrm>
          <a:prstGeom prst="roundRect">
            <a:avLst/>
          </a:prstGeom>
          <a:solidFill>
            <a:srgbClr val="00B0F0">
              <a:alpha val="1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ACK for delivery is optional if TCP, but highly recommended for UDP, LTP, etc.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FC2E209-B9B4-84CD-8AAE-9A3D6AED27F9}"/>
              </a:ext>
            </a:extLst>
          </p:cNvPr>
          <p:cNvSpPr/>
          <p:nvPr/>
        </p:nvSpPr>
        <p:spPr>
          <a:xfrm>
            <a:off x="1153596" y="5446894"/>
            <a:ext cx="4762864" cy="647719"/>
          </a:xfrm>
          <a:prstGeom prst="roundRect">
            <a:avLst/>
          </a:prstGeom>
          <a:solidFill>
            <a:srgbClr val="FFC000">
              <a:alpha val="1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Why is application layer responsible for </a:t>
            </a:r>
            <a:r>
              <a:rPr lang="en-US" sz="2000" dirty="0" err="1">
                <a:solidFill>
                  <a:schemeClr val="tx1"/>
                </a:solidFill>
              </a:rPr>
              <a:t>ACKing</a:t>
            </a:r>
            <a:r>
              <a:rPr lang="en-US" sz="2000" dirty="0">
                <a:solidFill>
                  <a:schemeClr val="tx1"/>
                </a:solidFill>
              </a:rPr>
              <a:t>? What are they </a:t>
            </a:r>
            <a:r>
              <a:rPr lang="en-US" sz="2000" dirty="0" err="1">
                <a:solidFill>
                  <a:schemeClr val="tx1"/>
                </a:solidFill>
              </a:rPr>
              <a:t>ACKing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2817A0-905F-6674-C433-D20A79A33750}"/>
              </a:ext>
            </a:extLst>
          </p:cNvPr>
          <p:cNvSpPr/>
          <p:nvPr/>
        </p:nvSpPr>
        <p:spPr>
          <a:xfrm>
            <a:off x="1153596" y="3544021"/>
            <a:ext cx="4762864" cy="647718"/>
          </a:xfrm>
          <a:prstGeom prst="roundRect">
            <a:avLst/>
          </a:prstGeom>
          <a:solidFill>
            <a:srgbClr val="FFC000">
              <a:alpha val="1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Unclear what it means by delay-tolerant (bundled or batched, etc.)</a:t>
            </a: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416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2" grpId="0" animBg="1"/>
      <p:bldP spid="13" grpId="0" animBg="1"/>
      <p:bldP spid="2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B32537-B07E-73F8-53C5-DC7D100FA78C}"/>
              </a:ext>
            </a:extLst>
          </p:cNvPr>
          <p:cNvSpPr txBox="1">
            <a:spLocks/>
          </p:cNvSpPr>
          <p:nvPr/>
        </p:nvSpPr>
        <p:spPr>
          <a:xfrm>
            <a:off x="1153598" y="1203143"/>
            <a:ext cx="7673351" cy="647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dirty="0">
                <a:cs typeface="Calibri Light"/>
              </a:rPr>
              <a:t>Missing Specifications</a:t>
            </a:r>
            <a:endParaRPr lang="en-US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01484A36-E34A-8433-FEC1-25214EF6574A}"/>
              </a:ext>
            </a:extLst>
          </p:cNvPr>
          <p:cNvSpPr/>
          <p:nvPr/>
        </p:nvSpPr>
        <p:spPr>
          <a:xfrm>
            <a:off x="1153598" y="1941533"/>
            <a:ext cx="4762864" cy="815365"/>
          </a:xfrm>
          <a:prstGeom prst="homePlate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Unspecified Notion and Subject of Hop-by-hop Reliable Delivery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2AE7DFE-7E91-508F-F233-24B22E33C4BF}"/>
              </a:ext>
            </a:extLst>
          </p:cNvPr>
          <p:cNvSpPr/>
          <p:nvPr/>
        </p:nvSpPr>
        <p:spPr>
          <a:xfrm flipH="1">
            <a:off x="6275540" y="1941534"/>
            <a:ext cx="4762862" cy="815364"/>
          </a:xfrm>
          <a:prstGeom prst="homePlat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Questions and Concerns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B9DB0B-983D-DA06-7B57-2353977C08BB}"/>
              </a:ext>
            </a:extLst>
          </p:cNvPr>
          <p:cNvSpPr/>
          <p:nvPr/>
        </p:nvSpPr>
        <p:spPr>
          <a:xfrm>
            <a:off x="1149910" y="4979462"/>
            <a:ext cx="4762864" cy="1347450"/>
          </a:xfrm>
          <a:prstGeom prst="roundRect">
            <a:avLst/>
          </a:prstGeom>
          <a:solidFill>
            <a:srgbClr val="FFC000">
              <a:alpha val="1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Who conducts and responds to custody transfers?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BPA (based on BPv6)?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But how about admin element?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317A3E-5083-5B77-4B47-7BDF56B0C5A9}"/>
              </a:ext>
            </a:extLst>
          </p:cNvPr>
          <p:cNvSpPr/>
          <p:nvPr/>
        </p:nvSpPr>
        <p:spPr>
          <a:xfrm>
            <a:off x="1149910" y="2896300"/>
            <a:ext cx="4762864" cy="787121"/>
          </a:xfrm>
          <a:prstGeom prst="roundRect">
            <a:avLst/>
          </a:prstGeom>
          <a:solidFill>
            <a:srgbClr val="FFC000">
              <a:alpha val="1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Hop-by-hop reliable transfer is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DTN 4838: Custody transfer</a:t>
            </a: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2817A0-905F-6674-C433-D20A79A33750}"/>
              </a:ext>
            </a:extLst>
          </p:cNvPr>
          <p:cNvSpPr/>
          <p:nvPr/>
        </p:nvSpPr>
        <p:spPr>
          <a:xfrm>
            <a:off x="1149910" y="3822824"/>
            <a:ext cx="4762864" cy="1017235"/>
          </a:xfrm>
          <a:prstGeom prst="roundRect">
            <a:avLst/>
          </a:prstGeom>
          <a:solidFill>
            <a:srgbClr val="FFC000">
              <a:alpha val="1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Requirement removed in BPv7?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RFC 9171 does not define any notion of custody transfer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85136B-7C29-20D3-1114-48923F3FE701}"/>
              </a:ext>
            </a:extLst>
          </p:cNvPr>
          <p:cNvSpPr/>
          <p:nvPr/>
        </p:nvSpPr>
        <p:spPr>
          <a:xfrm>
            <a:off x="6275540" y="2896300"/>
            <a:ext cx="4762862" cy="1705197"/>
          </a:xfrm>
          <a:prstGeom prst="roundRect">
            <a:avLst/>
          </a:prstGeom>
          <a:solidFill>
            <a:srgbClr val="00B0F0">
              <a:alpha val="1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It is unclear why: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Custody transfer is left as optional or removed in RFC 9171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Relies on other layers/protocols to handle reliability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377E81-3AA7-B5AF-9AB6-472308A03EE7}"/>
              </a:ext>
            </a:extLst>
          </p:cNvPr>
          <p:cNvSpPr/>
          <p:nvPr/>
        </p:nvSpPr>
        <p:spPr>
          <a:xfrm>
            <a:off x="6275540" y="4740899"/>
            <a:ext cx="4762862" cy="814798"/>
          </a:xfrm>
          <a:prstGeom prst="roundRect">
            <a:avLst/>
          </a:prstGeom>
          <a:solidFill>
            <a:srgbClr val="00B0F0">
              <a:alpha val="1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BPv7 by itself does not require DTNs to be reliable</a:t>
            </a:r>
          </a:p>
        </p:txBody>
      </p:sp>
    </p:spTree>
    <p:extLst>
      <p:ext uri="{BB962C8B-B14F-4D97-AF65-F5344CB8AC3E}">
        <p14:creationId xmlns:p14="http://schemas.microsoft.com/office/powerpoint/2010/main" val="315611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5" grpId="0" animBg="1"/>
      <p:bldP spid="7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0628-771B-AF2A-2C66-155A35C0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128" y="804317"/>
            <a:ext cx="6361983" cy="8014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Future Works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946EA-C3FE-55C7-1B71-1DE825E4E407}"/>
              </a:ext>
            </a:extLst>
          </p:cNvPr>
          <p:cNvSpPr txBox="1"/>
          <p:nvPr/>
        </p:nvSpPr>
        <p:spPr>
          <a:xfrm>
            <a:off x="881128" y="1874676"/>
            <a:ext cx="39736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More avenues of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Expanded network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corruption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Metadata 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3753B-2632-6335-C04E-44DC108A8C43}"/>
              </a:ext>
            </a:extLst>
          </p:cNvPr>
          <p:cNvSpPr txBox="1"/>
          <p:nvPr/>
        </p:nvSpPr>
        <p:spPr>
          <a:xfrm>
            <a:off x="881128" y="3809578"/>
            <a:ext cx="7591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Architectural Flaws</a:t>
            </a:r>
          </a:p>
          <a:p>
            <a:r>
              <a:rPr lang="en-US" sz="2000" dirty="0"/>
              <a:t>Addressing identified architectural flaws and provide more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it necessary to remove custody transfer from the BP specifications?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 what cases it could be necessary?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Try redesigning BP architecture with AE inside BPA?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This would solve the violation of SRP for sure.</a:t>
            </a:r>
          </a:p>
        </p:txBody>
      </p:sp>
    </p:spTree>
    <p:extLst>
      <p:ext uri="{BB962C8B-B14F-4D97-AF65-F5344CB8AC3E}">
        <p14:creationId xmlns:p14="http://schemas.microsoft.com/office/powerpoint/2010/main" val="47282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DDC17A-AB48-A082-042E-EF70B593FC15}"/>
              </a:ext>
            </a:extLst>
          </p:cNvPr>
          <p:cNvSpPr/>
          <p:nvPr/>
        </p:nvSpPr>
        <p:spPr>
          <a:xfrm>
            <a:off x="443141" y="1161711"/>
            <a:ext cx="1825627" cy="541849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Co-authors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3D17E8-0311-BBD1-D805-B551076B2EAD}"/>
              </a:ext>
            </a:extLst>
          </p:cNvPr>
          <p:cNvSpPr txBox="1">
            <a:spLocks/>
          </p:cNvSpPr>
          <p:nvPr/>
        </p:nvSpPr>
        <p:spPr>
          <a:xfrm>
            <a:off x="2915008" y="221460"/>
            <a:ext cx="6361983" cy="8014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Acknowledgements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24CE8E-FEC9-99F8-864D-A15F84C13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9" t="42829" r="24121" b="-1"/>
          <a:stretch/>
        </p:blipFill>
        <p:spPr bwMode="auto">
          <a:xfrm>
            <a:off x="9379835" y="1182105"/>
            <a:ext cx="1621955" cy="18373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DFA00-97B0-A649-20D5-0403AFD145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1" b="12241"/>
          <a:stretch/>
        </p:blipFill>
        <p:spPr>
          <a:xfrm>
            <a:off x="7141210" y="1182105"/>
            <a:ext cx="1621955" cy="18373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DF14441-FCB3-7A98-3BD6-0E2E5255E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3" t="24598" r="20746" b="13075"/>
          <a:stretch/>
        </p:blipFill>
        <p:spPr bwMode="auto">
          <a:xfrm>
            <a:off x="2724891" y="1163879"/>
            <a:ext cx="1621954" cy="18373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64418-EB7F-07E1-052B-BA5CE92ED3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1" r="5861"/>
          <a:stretch/>
        </p:blipFill>
        <p:spPr>
          <a:xfrm>
            <a:off x="4902585" y="1182105"/>
            <a:ext cx="1621955" cy="18373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7778B8-583B-4F60-0388-E454B0DC2165}"/>
              </a:ext>
            </a:extLst>
          </p:cNvPr>
          <p:cNvSpPr/>
          <p:nvPr/>
        </p:nvSpPr>
        <p:spPr>
          <a:xfrm>
            <a:off x="6831571" y="3141471"/>
            <a:ext cx="2241231" cy="463355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solidFill>
                  <a:schemeClr val="tx1"/>
                </a:solidFill>
              </a:rPr>
              <a:t>Raushan</a:t>
            </a:r>
            <a:r>
              <a:rPr lang="en-US" sz="2200" b="1" dirty="0">
                <a:solidFill>
                  <a:schemeClr val="tx1"/>
                </a:solidFill>
              </a:rPr>
              <a:t> Pandey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4B56A-0D2A-9F0F-C232-D45A98E6378F}"/>
              </a:ext>
            </a:extLst>
          </p:cNvPr>
          <p:cNvSpPr/>
          <p:nvPr/>
        </p:nvSpPr>
        <p:spPr>
          <a:xfrm>
            <a:off x="9386998" y="3148238"/>
            <a:ext cx="1607628" cy="463355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solidFill>
                  <a:schemeClr val="tx1"/>
                </a:solidFill>
              </a:rPr>
              <a:t>Wenbo</a:t>
            </a:r>
            <a:r>
              <a:rPr lang="en-US" sz="2200" b="1" dirty="0">
                <a:solidFill>
                  <a:schemeClr val="tx1"/>
                </a:solidFill>
              </a:rPr>
              <a:t> Xie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B9E481-4AAA-5BC1-5351-452AE0C00BC5}"/>
              </a:ext>
            </a:extLst>
          </p:cNvPr>
          <p:cNvSpPr/>
          <p:nvPr/>
        </p:nvSpPr>
        <p:spPr>
          <a:xfrm>
            <a:off x="4751884" y="3142752"/>
            <a:ext cx="1922589" cy="463355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solidFill>
                  <a:schemeClr val="tx1"/>
                </a:solidFill>
              </a:rPr>
              <a:t>Sachit</a:t>
            </a:r>
            <a:r>
              <a:rPr lang="en-US" sz="2200" b="1" dirty="0">
                <a:solidFill>
                  <a:schemeClr val="tx1"/>
                </a:solidFill>
              </a:rPr>
              <a:t> Kothari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E452C9-E916-2AB5-35E8-A9E3184860DA}"/>
              </a:ext>
            </a:extLst>
          </p:cNvPr>
          <p:cNvSpPr/>
          <p:nvPr/>
        </p:nvSpPr>
        <p:spPr>
          <a:xfrm>
            <a:off x="2586967" y="3141470"/>
            <a:ext cx="1822822" cy="463355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Aidan Casey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A0C80A-D0C4-F0E9-065C-05ADE7B61C08}"/>
              </a:ext>
            </a:extLst>
          </p:cNvPr>
          <p:cNvSpPr/>
          <p:nvPr/>
        </p:nvSpPr>
        <p:spPr>
          <a:xfrm>
            <a:off x="269336" y="3998681"/>
            <a:ext cx="2173239" cy="541849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Special Thanks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3" name="Picture 12" descr="A person with nice hair&#10;&#10;Description automatically generated">
            <a:extLst>
              <a:ext uri="{FF2B5EF4-FFF2-40B4-BE49-F238E27FC236}">
                <a16:creationId xmlns:a16="http://schemas.microsoft.com/office/drawing/2014/main" id="{47DD3E1B-A29C-3AE4-D41A-B5E4B7C52D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9"/>
          <a:stretch/>
        </p:blipFill>
        <p:spPr>
          <a:xfrm>
            <a:off x="2724891" y="3998681"/>
            <a:ext cx="1621954" cy="1819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D57472-8337-B9A7-FF09-F385BD2C0366}"/>
              </a:ext>
            </a:extLst>
          </p:cNvPr>
          <p:cNvSpPr/>
          <p:nvPr/>
        </p:nvSpPr>
        <p:spPr>
          <a:xfrm>
            <a:off x="4447279" y="3965872"/>
            <a:ext cx="1922589" cy="801468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Alan Hylton </a:t>
            </a:r>
          </a:p>
          <a:p>
            <a:pPr algn="ctr"/>
            <a:r>
              <a:rPr lang="en-US" sz="2200" b="1" dirty="0">
                <a:solidFill>
                  <a:schemeClr val="tx1"/>
                </a:solidFill>
              </a:rPr>
              <a:t>@ NASA GSFC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0DACBD-EA7D-B59E-E7A3-09C17086C828}"/>
              </a:ext>
            </a:extLst>
          </p:cNvPr>
          <p:cNvSpPr/>
          <p:nvPr/>
        </p:nvSpPr>
        <p:spPr>
          <a:xfrm>
            <a:off x="4465667" y="5016314"/>
            <a:ext cx="2588306" cy="801467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For productive convos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and helpful advice</a:t>
            </a:r>
          </a:p>
        </p:txBody>
      </p:sp>
      <p:pic>
        <p:nvPicPr>
          <p:cNvPr id="1026" name="Picture 2" descr="team-member-placeholder - Endovision BVBA">
            <a:extLst>
              <a:ext uri="{FF2B5EF4-FFF2-40B4-BE49-F238E27FC236}">
                <a16:creationId xmlns:a16="http://schemas.microsoft.com/office/drawing/2014/main" id="{3966BB52-C43F-5D72-A3E3-DE2777FB7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592" y="3965872"/>
            <a:ext cx="1178517" cy="117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am-member-placeholder - Endovision BVBA">
            <a:extLst>
              <a:ext uri="{FF2B5EF4-FFF2-40B4-BE49-F238E27FC236}">
                <a16:creationId xmlns:a16="http://schemas.microsoft.com/office/drawing/2014/main" id="{C6FAF528-CD0C-C74E-AF49-C8AB05904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303" y="4570168"/>
            <a:ext cx="1247613" cy="124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EFD5F6E-509E-8281-968C-426CAEF4888A}"/>
              </a:ext>
            </a:extLst>
          </p:cNvPr>
          <p:cNvSpPr/>
          <p:nvPr/>
        </p:nvSpPr>
        <p:spPr>
          <a:xfrm>
            <a:off x="9333278" y="3965872"/>
            <a:ext cx="1668512" cy="801468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Anonymous reviewers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49E12F8-9FEF-8B0B-439B-F04CAB9154BE}"/>
              </a:ext>
            </a:extLst>
          </p:cNvPr>
          <p:cNvSpPr/>
          <p:nvPr/>
        </p:nvSpPr>
        <p:spPr>
          <a:xfrm>
            <a:off x="9333278" y="5016314"/>
            <a:ext cx="1965199" cy="801467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For constructive feedback</a:t>
            </a:r>
          </a:p>
        </p:txBody>
      </p:sp>
    </p:spTree>
    <p:extLst>
      <p:ext uri="{BB962C8B-B14F-4D97-AF65-F5344CB8AC3E}">
        <p14:creationId xmlns:p14="http://schemas.microsoft.com/office/powerpoint/2010/main" val="3833080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0628-771B-AF2A-2C66-155A35C0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224" y="1094444"/>
            <a:ext cx="9200210" cy="31635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cs typeface="Calibri Light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306682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D42BC7-8832-C533-3ACA-52275C477AC0}"/>
              </a:ext>
            </a:extLst>
          </p:cNvPr>
          <p:cNvSpPr/>
          <p:nvPr/>
        </p:nvSpPr>
        <p:spPr>
          <a:xfrm>
            <a:off x="1219592" y="2891179"/>
            <a:ext cx="8924533" cy="7536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0070C0"/>
                </a:solidFill>
                <a:cs typeface="Calibri"/>
              </a:rPr>
              <a:t>Too 'heavy' and intricate to use just for studying BP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cs typeface="Calibri"/>
              </a:rPr>
              <a:t>Treats BP as a </a:t>
            </a:r>
            <a:r>
              <a:rPr lang="en-US" err="1">
                <a:solidFill>
                  <a:schemeClr val="tx1"/>
                </a:solidFill>
                <a:cs typeface="Calibri"/>
              </a:rPr>
              <a:t>blackbox</a:t>
            </a:r>
            <a:r>
              <a:rPr lang="en-US">
                <a:solidFill>
                  <a:schemeClr val="tx1"/>
                </a:solidFill>
                <a:cs typeface="Calibri"/>
              </a:rPr>
              <a:t> --- unclear where the 'disruption' tolerance comes from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B32537-B07E-73F8-53C5-DC7D100FA78C}"/>
              </a:ext>
            </a:extLst>
          </p:cNvPr>
          <p:cNvSpPr txBox="1">
            <a:spLocks/>
          </p:cNvSpPr>
          <p:nvPr/>
        </p:nvSpPr>
        <p:spPr>
          <a:xfrm>
            <a:off x="1219590" y="1174699"/>
            <a:ext cx="9852797" cy="647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/>
              <a:t>Why did we need to create a new implementation?</a:t>
            </a:r>
            <a:endParaRPr lang="en-US"/>
          </a:p>
        </p:txBody>
      </p:sp>
      <p:pic>
        <p:nvPicPr>
          <p:cNvPr id="2" name="Graphic 1" descr="Questions">
            <a:extLst>
              <a:ext uri="{FF2B5EF4-FFF2-40B4-BE49-F238E27FC236}">
                <a16:creationId xmlns:a16="http://schemas.microsoft.com/office/drawing/2014/main" id="{E3912CF6-F92F-FFE1-0E04-A3BAF654C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590" y="1822417"/>
            <a:ext cx="1037833" cy="103783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2EC3F56-846A-C74C-A7D6-721609F76245}"/>
              </a:ext>
            </a:extLst>
          </p:cNvPr>
          <p:cNvSpPr/>
          <p:nvPr/>
        </p:nvSpPr>
        <p:spPr>
          <a:xfrm>
            <a:off x="2686049" y="1990966"/>
            <a:ext cx="7458075" cy="753696"/>
          </a:xfrm>
          <a:prstGeom prst="wedgeRoundRectCallout">
            <a:avLst>
              <a:gd name="adj1" fmla="val -56033"/>
              <a:gd name="adj2" fmla="val -1133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DTNs are being studied widely, and implementations of DTNs include BP. </a:t>
            </a:r>
          </a:p>
          <a:p>
            <a:pPr algn="ctr"/>
            <a:r>
              <a:rPr lang="en-US" sz="1800">
                <a:solidFill>
                  <a:schemeClr val="tx1"/>
                </a:solidFill>
              </a:rPr>
              <a:t>Why did we implement BPv7 from scratch?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6F12EE-EC3F-E555-0DC9-756DFAFA18A5}"/>
              </a:ext>
            </a:extLst>
          </p:cNvPr>
          <p:cNvSpPr/>
          <p:nvPr/>
        </p:nvSpPr>
        <p:spPr>
          <a:xfrm>
            <a:off x="1219591" y="3813425"/>
            <a:ext cx="8924533" cy="7013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0070C0"/>
                </a:solidFill>
                <a:cs typeface="Calibri"/>
              </a:rPr>
              <a:t>Outdated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cs typeface="Calibri"/>
              </a:rPr>
              <a:t>Implemented based on expired IETF drafts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0E1438-0792-225A-72A4-62ACC572708C}"/>
              </a:ext>
            </a:extLst>
          </p:cNvPr>
          <p:cNvSpPr/>
          <p:nvPr/>
        </p:nvSpPr>
        <p:spPr>
          <a:xfrm>
            <a:off x="1219591" y="4683280"/>
            <a:ext cx="8924533" cy="7499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0070C0"/>
                </a:solidFill>
                <a:cs typeface="Calibri"/>
              </a:rPr>
              <a:t>Less popular languages (and less beginner-friendly)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cs typeface="Calibri"/>
              </a:rPr>
              <a:t>Kotlin, C, etc.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11EABB-B854-2268-A759-61CCE762B493}"/>
              </a:ext>
            </a:extLst>
          </p:cNvPr>
          <p:cNvSpPr/>
          <p:nvPr/>
        </p:nvSpPr>
        <p:spPr>
          <a:xfrm>
            <a:off x="1219591" y="5605807"/>
            <a:ext cx="8924533" cy="6550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cs typeface="Calibri"/>
              </a:rPr>
              <a:t>Incorrect</a:t>
            </a:r>
            <a:r>
              <a:rPr lang="en-US" b="1" dirty="0">
                <a:solidFill>
                  <a:schemeClr val="tx1"/>
                </a:solidFill>
                <a:cs typeface="Calibri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E.g., BPA and AA communicating by sending bundles, not ADUs/admin records</a:t>
            </a:r>
          </a:p>
        </p:txBody>
      </p:sp>
    </p:spTree>
    <p:extLst>
      <p:ext uri="{BB962C8B-B14F-4D97-AF65-F5344CB8AC3E}">
        <p14:creationId xmlns:p14="http://schemas.microsoft.com/office/powerpoint/2010/main" val="370875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data storage system&#10;&#10;Description automatically generated">
            <a:extLst>
              <a:ext uri="{FF2B5EF4-FFF2-40B4-BE49-F238E27FC236}">
                <a16:creationId xmlns:a16="http://schemas.microsoft.com/office/drawing/2014/main" id="{6729AC2A-9099-EF2E-C332-34F6D4D9D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370" y="3793981"/>
            <a:ext cx="9637163" cy="2260829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BFFDAFEE-26AE-AED0-17D9-B4330167FF34}"/>
              </a:ext>
            </a:extLst>
          </p:cNvPr>
          <p:cNvSpPr txBox="1">
            <a:spLocks/>
          </p:cNvSpPr>
          <p:nvPr/>
        </p:nvSpPr>
        <p:spPr>
          <a:xfrm>
            <a:off x="1133168" y="1164788"/>
            <a:ext cx="3687491" cy="647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>
                <a:latin typeface="+mj-lt"/>
                <a:ea typeface="+mj-ea"/>
                <a:cs typeface="+mj-cs"/>
              </a:rPr>
              <a:t>Bundle </a:t>
            </a:r>
            <a:r>
              <a:rPr lang="en-US" sz="3600" b="1"/>
              <a:t>Layer</a:t>
            </a:r>
            <a:endParaRPr lang="en-US" sz="3600" b="1" kern="1200">
              <a:latin typeface="+mj-lt"/>
              <a:cs typeface="Calibri Light"/>
            </a:endParaRPr>
          </a:p>
        </p:txBody>
      </p:sp>
      <p:pic>
        <p:nvPicPr>
          <p:cNvPr id="43" name="Picture 42" descr="A diagram of a bundle of layers&#10;&#10;Description automatically generated">
            <a:extLst>
              <a:ext uri="{FF2B5EF4-FFF2-40B4-BE49-F238E27FC236}">
                <a16:creationId xmlns:a16="http://schemas.microsoft.com/office/drawing/2014/main" id="{BD9C9777-7687-0183-8D2F-9CB185DBBE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7" t="8537" r="27187" b="4878"/>
          <a:stretch/>
        </p:blipFill>
        <p:spPr>
          <a:xfrm>
            <a:off x="4820659" y="1164788"/>
            <a:ext cx="3271243" cy="244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0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0628-771B-AF2A-2C66-155A35C0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128" y="804317"/>
            <a:ext cx="6361983" cy="8014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Configurable Options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D62EC-2648-2857-4B41-A58A8E3E273E}"/>
              </a:ext>
            </a:extLst>
          </p:cNvPr>
          <p:cNvSpPr txBox="1"/>
          <p:nvPr/>
        </p:nvSpPr>
        <p:spPr>
          <a:xfrm>
            <a:off x="881127" y="1756704"/>
            <a:ext cx="10566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High-impact network 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DTCP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Down probabilities of E, U disruptions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Window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Configurable options (Simulation Main controls):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Bundle lifetime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Sending delay range between bundles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5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B32537-B07E-73F8-53C5-DC7D100FA78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420749" cy="647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>
                <a:cs typeface="Calibri Light"/>
              </a:rPr>
              <a:t>Simulation Results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69E11E-EA15-95E4-ACB6-177B7FBE23A5}"/>
                  </a:ext>
                </a:extLst>
              </p:cNvPr>
              <p:cNvSpPr txBox="1"/>
              <p:nvPr/>
            </p:nvSpPr>
            <p:spPr>
              <a:xfrm>
                <a:off x="712176" y="5286952"/>
                <a:ext cx="459068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– low density of packets (every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200±50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1 – large packets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10±1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1 – high frequency of disruptions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25%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69E11E-EA15-95E4-ACB6-177B7FBE2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76" y="5286952"/>
                <a:ext cx="4590680" cy="923330"/>
              </a:xfrm>
              <a:prstGeom prst="rect">
                <a:avLst/>
              </a:prstGeom>
              <a:blipFill>
                <a:blip r:embed="rId3"/>
                <a:stretch>
                  <a:fillRect l="-1195" t="-3289" r="-26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176B39-5D14-3BBC-CD44-FFEC041362EB}"/>
                  </a:ext>
                </a:extLst>
              </p:cNvPr>
              <p:cNvSpPr txBox="1"/>
              <p:nvPr/>
            </p:nvSpPr>
            <p:spPr>
              <a:xfrm>
                <a:off x="6889144" y="5286952"/>
                <a:ext cx="452906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1 – high density of packets (every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50±5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/>
                  <a:t>)</a:t>
                </a:r>
              </a:p>
              <a:p>
                <a:r>
                  <a:rPr lang="en-US"/>
                  <a:t>1 – large packets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10±1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 lang="en-US"/>
                  <a:t>)</a:t>
                </a:r>
              </a:p>
              <a:p>
                <a:r>
                  <a:rPr lang="en-US"/>
                  <a:t>1 – high frequency of disruptions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25%</m:t>
                    </m:r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176B39-5D14-3BBC-CD44-FFEC04136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144" y="5286952"/>
                <a:ext cx="4529060" cy="923330"/>
              </a:xfrm>
              <a:prstGeom prst="rect">
                <a:avLst/>
              </a:prstGeom>
              <a:blipFill>
                <a:blip r:embed="rId4"/>
                <a:stretch>
                  <a:fillRect l="-107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B18FBBD-5BA1-FE8C-C1BE-556770FD88F4}"/>
              </a:ext>
            </a:extLst>
          </p:cNvPr>
          <p:cNvGrpSpPr/>
          <p:nvPr/>
        </p:nvGrpSpPr>
        <p:grpSpPr>
          <a:xfrm>
            <a:off x="459829" y="647717"/>
            <a:ext cx="5852172" cy="4389129"/>
            <a:chOff x="459829" y="647717"/>
            <a:chExt cx="5852172" cy="4389129"/>
          </a:xfrm>
        </p:grpSpPr>
        <p:pic>
          <p:nvPicPr>
            <p:cNvPr id="31" name="Picture 30" descr="A graph with blue lines&#10;&#10;Description automatically generated">
              <a:extLst>
                <a:ext uri="{FF2B5EF4-FFF2-40B4-BE49-F238E27FC236}">
                  <a16:creationId xmlns:a16="http://schemas.microsoft.com/office/drawing/2014/main" id="{216FF8A4-F13D-ADF0-AD22-0C0B78F97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829" y="647717"/>
              <a:ext cx="5852172" cy="4389129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B628DEE-906C-E359-4459-C321BF3848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3943" y="1195754"/>
              <a:ext cx="0" cy="3358661"/>
            </a:xfrm>
            <a:prstGeom prst="line">
              <a:avLst/>
            </a:prstGeom>
            <a:ln w="254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962DCF9-1B5A-1819-07E8-66E62E5BFDB8}"/>
              </a:ext>
            </a:extLst>
          </p:cNvPr>
          <p:cNvGrpSpPr/>
          <p:nvPr/>
        </p:nvGrpSpPr>
        <p:grpSpPr>
          <a:xfrm>
            <a:off x="6096000" y="647716"/>
            <a:ext cx="5852172" cy="4389129"/>
            <a:chOff x="6096000" y="647716"/>
            <a:chExt cx="5852172" cy="4389129"/>
          </a:xfrm>
        </p:grpSpPr>
        <p:pic>
          <p:nvPicPr>
            <p:cNvPr id="35" name="Picture 34" descr="A graph with blue lines&#10;&#10;Description automatically generated">
              <a:extLst>
                <a:ext uri="{FF2B5EF4-FFF2-40B4-BE49-F238E27FC236}">
                  <a16:creationId xmlns:a16="http://schemas.microsoft.com/office/drawing/2014/main" id="{F52EC110-D201-F93B-246A-B0EDF8D01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647716"/>
              <a:ext cx="5852172" cy="4389129"/>
            </a:xfrm>
            <a:prstGeom prst="rect">
              <a:avLst/>
            </a:prstGeom>
          </p:spPr>
        </p:pic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8AA0ACF-E706-637E-6FE4-82BC2C328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7869" y="1181997"/>
              <a:ext cx="0" cy="3358661"/>
            </a:xfrm>
            <a:prstGeom prst="line">
              <a:avLst/>
            </a:prstGeom>
            <a:ln w="254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39F616F-8C4D-C4FA-785D-BE83F7C60145}"/>
                </a:ext>
              </a:extLst>
            </p:cNvPr>
            <p:cNvSpPr/>
            <p:nvPr/>
          </p:nvSpPr>
          <p:spPr>
            <a:xfrm>
              <a:off x="9052162" y="966292"/>
              <a:ext cx="77924" cy="181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A0946A-B8B5-3AE8-E8AB-FB78426135E9}"/>
              </a:ext>
            </a:extLst>
          </p:cNvPr>
          <p:cNvGrpSpPr/>
          <p:nvPr/>
        </p:nvGrpSpPr>
        <p:grpSpPr>
          <a:xfrm>
            <a:off x="5945123" y="129540"/>
            <a:ext cx="5726762" cy="614875"/>
            <a:chOff x="5945123" y="129540"/>
            <a:chExt cx="5726762" cy="614875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4F6721-9294-9F57-CA76-ACC299662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5123" y="129540"/>
              <a:ext cx="0" cy="614875"/>
            </a:xfrm>
            <a:prstGeom prst="line">
              <a:avLst/>
            </a:prstGeom>
            <a:ln w="254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79D960-2261-C54C-D8AF-1BBA49927F67}"/>
                </a:ext>
              </a:extLst>
            </p:cNvPr>
            <p:cNvSpPr txBox="1"/>
            <p:nvPr/>
          </p:nvSpPr>
          <p:spPr>
            <a:xfrm>
              <a:off x="6096000" y="312420"/>
              <a:ext cx="5575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At 50s, the Application layer stopped sending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050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B32537-B07E-73F8-53C5-DC7D100FA78C}"/>
              </a:ext>
            </a:extLst>
          </p:cNvPr>
          <p:cNvSpPr txBox="1">
            <a:spLocks/>
          </p:cNvSpPr>
          <p:nvPr/>
        </p:nvSpPr>
        <p:spPr>
          <a:xfrm>
            <a:off x="0" y="-2171"/>
            <a:ext cx="6420749" cy="647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More Simulation Results</a:t>
            </a:r>
          </a:p>
        </p:txBody>
      </p:sp>
      <p:pic>
        <p:nvPicPr>
          <p:cNvPr id="2" name="Picture 1" descr="A graph with blue lines&#10;&#10;Description automatically generated">
            <a:extLst>
              <a:ext uri="{FF2B5EF4-FFF2-40B4-BE49-F238E27FC236}">
                <a16:creationId xmlns:a16="http://schemas.microsoft.com/office/drawing/2014/main" id="{32D68BB0-7915-29CF-3ACD-435D65C96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449" y="577700"/>
            <a:ext cx="3058298" cy="2293724"/>
          </a:xfrm>
          <a:prstGeom prst="rect">
            <a:avLst/>
          </a:prstGeom>
        </p:spPr>
      </p:pic>
      <p:pic>
        <p:nvPicPr>
          <p:cNvPr id="3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03472BEF-050B-40A4-5DDD-EDA9480E2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572" y="373647"/>
            <a:ext cx="4016855" cy="3012641"/>
          </a:xfrm>
          <a:prstGeom prst="rect">
            <a:avLst/>
          </a:prstGeom>
        </p:spPr>
      </p:pic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93E0225D-B96D-384B-3C49-F713F54C61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92"/>
          <a:stretch/>
        </p:blipFill>
        <p:spPr>
          <a:xfrm>
            <a:off x="30192" y="563589"/>
            <a:ext cx="2942315" cy="2416802"/>
          </a:xfrm>
          <a:prstGeom prst="rect">
            <a:avLst/>
          </a:prstGeom>
        </p:spPr>
      </p:pic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62BAD5E0-6E2B-736E-C571-5BFD19F5E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451" y="563589"/>
            <a:ext cx="3292548" cy="2469410"/>
          </a:xfrm>
          <a:prstGeom prst="rect">
            <a:avLst/>
          </a:prstGeom>
        </p:spPr>
      </p:pic>
      <p:pic>
        <p:nvPicPr>
          <p:cNvPr id="7" name="Picture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7FE9C731-3E02-F378-F8A7-85DCEB23AA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683" y="3857896"/>
            <a:ext cx="3298567" cy="2473925"/>
          </a:xfrm>
          <a:prstGeom prst="rect">
            <a:avLst/>
          </a:prstGeom>
        </p:spPr>
      </p:pic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5322FBD0-0BB1-C40C-5C5B-CA6D530E15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3683" y="3979931"/>
            <a:ext cx="3190525" cy="2392894"/>
          </a:xfrm>
          <a:prstGeom prst="rect">
            <a:avLst/>
          </a:prstGeom>
        </p:spPr>
      </p:pic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C970F869-D785-ECCA-426B-3C440EC4B9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43" y="4008411"/>
            <a:ext cx="3048000" cy="2286000"/>
          </a:xfrm>
          <a:prstGeom prst="rect">
            <a:avLst/>
          </a:prstGeom>
        </p:spPr>
      </p:pic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373BAF5E-D03E-D904-7E24-5ABACA27C0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23891" y="3751181"/>
            <a:ext cx="4016856" cy="301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39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B32537-B07E-73F8-53C5-DC7D100FA78C}"/>
              </a:ext>
            </a:extLst>
          </p:cNvPr>
          <p:cNvSpPr txBox="1">
            <a:spLocks/>
          </p:cNvSpPr>
          <p:nvPr/>
        </p:nvSpPr>
        <p:spPr>
          <a:xfrm>
            <a:off x="1153598" y="1203143"/>
            <a:ext cx="7673351" cy="647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dirty="0">
                <a:cs typeface="Calibri Light"/>
              </a:rPr>
              <a:t>Missing Specifications</a:t>
            </a:r>
            <a:endParaRPr lang="en-US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01484A36-E34A-8433-FEC1-25214EF6574A}"/>
              </a:ext>
            </a:extLst>
          </p:cNvPr>
          <p:cNvSpPr/>
          <p:nvPr/>
        </p:nvSpPr>
        <p:spPr>
          <a:xfrm>
            <a:off x="1153598" y="1941534"/>
            <a:ext cx="4762864" cy="647718"/>
          </a:xfrm>
          <a:prstGeom prst="homePlate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Unspecified Conv. Layer (CL)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2AE7DFE-7E91-508F-F233-24B22E33C4BF}"/>
              </a:ext>
            </a:extLst>
          </p:cNvPr>
          <p:cNvSpPr/>
          <p:nvPr/>
        </p:nvSpPr>
        <p:spPr>
          <a:xfrm flipH="1">
            <a:off x="6275540" y="1941534"/>
            <a:ext cx="4762862" cy="647718"/>
          </a:xfrm>
          <a:prstGeom prst="homePlat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Suggestions (request for answers)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B9DB0B-983D-DA06-7B57-2353977C08BB}"/>
              </a:ext>
            </a:extLst>
          </p:cNvPr>
          <p:cNvSpPr/>
          <p:nvPr/>
        </p:nvSpPr>
        <p:spPr>
          <a:xfrm>
            <a:off x="1153598" y="2756899"/>
            <a:ext cx="4762864" cy="843606"/>
          </a:xfrm>
          <a:prstGeom prst="roundRect">
            <a:avLst/>
          </a:prstGeom>
          <a:solidFill>
            <a:srgbClr val="FFC000">
              <a:alpha val="1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CL/CLAs are left as implementation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But DTN is an overlay architecture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317A3E-5083-5B77-4B47-7BDF56B0C5A9}"/>
              </a:ext>
            </a:extLst>
          </p:cNvPr>
          <p:cNvSpPr/>
          <p:nvPr/>
        </p:nvSpPr>
        <p:spPr>
          <a:xfrm>
            <a:off x="1153598" y="3768152"/>
            <a:ext cx="4762864" cy="843606"/>
          </a:xfrm>
          <a:prstGeom prst="roundRect">
            <a:avLst/>
          </a:prstGeom>
          <a:solidFill>
            <a:srgbClr val="FFC000">
              <a:alpha val="1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CL provides congestion control in BPv7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Responsibility of the transport layer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0CFA03-6864-9EC7-59E2-06832CDCA767}"/>
              </a:ext>
            </a:extLst>
          </p:cNvPr>
          <p:cNvSpPr/>
          <p:nvPr/>
        </p:nvSpPr>
        <p:spPr>
          <a:xfrm>
            <a:off x="6275540" y="2756899"/>
            <a:ext cx="4762862" cy="843606"/>
          </a:xfrm>
          <a:prstGeom prst="roundRect">
            <a:avLst/>
          </a:prstGeom>
          <a:solidFill>
            <a:srgbClr val="00B0F0">
              <a:alpha val="1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How should the CL(A) receive packets? Should it hold onto partial packets?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BDC5E0-2DF3-C6D9-04E9-35E12585C52E}"/>
              </a:ext>
            </a:extLst>
          </p:cNvPr>
          <p:cNvSpPr/>
          <p:nvPr/>
        </p:nvSpPr>
        <p:spPr>
          <a:xfrm>
            <a:off x="6275540" y="3774135"/>
            <a:ext cx="4762862" cy="843606"/>
          </a:xfrm>
          <a:prstGeom prst="roundRect">
            <a:avLst/>
          </a:prstGeom>
          <a:solidFill>
            <a:srgbClr val="00B0F0">
              <a:alpha val="1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What are the responsibilities of CLA (that are not for BPA and AA)? (E.g., routing.)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A6C45C8-CC25-FD47-687B-E7C637A7D4CF}"/>
              </a:ext>
            </a:extLst>
          </p:cNvPr>
          <p:cNvSpPr/>
          <p:nvPr/>
        </p:nvSpPr>
        <p:spPr>
          <a:xfrm>
            <a:off x="6275540" y="4795008"/>
            <a:ext cx="4762862" cy="1007615"/>
          </a:xfrm>
          <a:prstGeom prst="roundRect">
            <a:avLst/>
          </a:prstGeom>
          <a:solidFill>
            <a:srgbClr val="00B0F0">
              <a:alpha val="1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0" i="0" u="none" strike="noStrike" baseline="0" dirty="0">
                <a:solidFill>
                  <a:schemeClr val="tx1"/>
                </a:solidFill>
              </a:rPr>
              <a:t>Should the CLA be responsible for knowing anything about and/or handling (un)expected network disruptions?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407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B32537-B07E-73F8-53C5-DC7D100FA78C}"/>
              </a:ext>
            </a:extLst>
          </p:cNvPr>
          <p:cNvSpPr txBox="1">
            <a:spLocks/>
          </p:cNvSpPr>
          <p:nvPr/>
        </p:nvSpPr>
        <p:spPr>
          <a:xfrm>
            <a:off x="1145981" y="1197602"/>
            <a:ext cx="7673351" cy="647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>
                <a:cs typeface="Calibri Light"/>
              </a:rPr>
              <a:t>Missing Critical Features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CDFB52-E695-982D-E1DD-FB5D088D2717}"/>
              </a:ext>
            </a:extLst>
          </p:cNvPr>
          <p:cNvSpPr txBox="1">
            <a:spLocks/>
          </p:cNvSpPr>
          <p:nvPr/>
        </p:nvSpPr>
        <p:spPr>
          <a:xfrm>
            <a:off x="1145981" y="1950663"/>
            <a:ext cx="8518364" cy="4458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Undefined method of clock accuracy</a:t>
            </a:r>
          </a:p>
          <a:p>
            <a:r>
              <a:rPr lang="en-US" sz="2000" dirty="0">
                <a:ea typeface="+mn-lt"/>
                <a:cs typeface="+mn-lt"/>
              </a:rPr>
              <a:t>Scheduled contacts may require time-synchronization throughout the DTN</a:t>
            </a:r>
          </a:p>
          <a:p>
            <a:r>
              <a:rPr lang="en-US" sz="2000" dirty="0">
                <a:ea typeface="+mn-lt"/>
                <a:cs typeface="+mn-lt"/>
              </a:rPr>
              <a:t>Bundles have timestamps and lifetime; need to be accurate for many purposes</a:t>
            </a:r>
          </a:p>
          <a:p>
            <a:r>
              <a:rPr lang="en-US" sz="2000" dirty="0">
                <a:ea typeface="+mn-lt"/>
                <a:cs typeface="+mn-lt"/>
              </a:rPr>
              <a:t>Clock synchronization is not an easy/trivial problem</a:t>
            </a:r>
          </a:p>
          <a:p>
            <a:pPr lvl="1"/>
            <a:r>
              <a:rPr lang="en-US" sz="2000" dirty="0"/>
              <a:t>New notion of clock accuracy might be needed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Absence of identification of routing responsibilities</a:t>
            </a:r>
          </a:p>
          <a:p>
            <a:r>
              <a:rPr lang="en-US" sz="2000" dirty="0"/>
              <a:t>Only high-level mathematical intuition on routing in DTN was provided.</a:t>
            </a:r>
          </a:p>
          <a:p>
            <a:r>
              <a:rPr lang="en-US" sz="2000" dirty="0"/>
              <a:t>Unclear which layer/agent in BP is responsible for routing</a:t>
            </a:r>
          </a:p>
        </p:txBody>
      </p:sp>
    </p:spTree>
    <p:extLst>
      <p:ext uri="{BB962C8B-B14F-4D97-AF65-F5344CB8AC3E}">
        <p14:creationId xmlns:p14="http://schemas.microsoft.com/office/powerpoint/2010/main" val="284680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B32537-B07E-73F8-53C5-DC7D100FA78C}"/>
              </a:ext>
            </a:extLst>
          </p:cNvPr>
          <p:cNvSpPr txBox="1">
            <a:spLocks/>
          </p:cNvSpPr>
          <p:nvPr/>
        </p:nvSpPr>
        <p:spPr>
          <a:xfrm>
            <a:off x="1093148" y="1124853"/>
            <a:ext cx="3996708" cy="647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>
                <a:latin typeface="+mj-lt"/>
                <a:ea typeface="+mj-ea"/>
                <a:cs typeface="+mj-cs"/>
              </a:rPr>
              <a:t>Bundle Protocol (BP)</a:t>
            </a:r>
            <a:endParaRPr lang="en-US" sz="3600" b="1" kern="1200">
              <a:latin typeface="+mj-lt"/>
              <a:cs typeface="Calibri Light"/>
            </a:endParaRPr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B4062C81-A0D1-4A6B-9360-122C725E9869}"/>
              </a:ext>
            </a:extLst>
          </p:cNvPr>
          <p:cNvSpPr/>
          <p:nvPr/>
        </p:nvSpPr>
        <p:spPr>
          <a:xfrm>
            <a:off x="1331814" y="2302212"/>
            <a:ext cx="2884528" cy="648182"/>
          </a:xfrm>
          <a:prstGeom prst="chevr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DTN Architecture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(RFC 4838)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C79262F9-F911-0571-D609-E63BB5F46E74}"/>
              </a:ext>
            </a:extLst>
          </p:cNvPr>
          <p:cNvSpPr/>
          <p:nvPr/>
        </p:nvSpPr>
        <p:spPr>
          <a:xfrm>
            <a:off x="4523428" y="2302212"/>
            <a:ext cx="2884528" cy="648182"/>
          </a:xfrm>
          <a:prstGeom prst="chevro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BPv6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(RFC 5050)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34A057F5-F4C9-2A59-F1EB-6C3D23DAE835}"/>
              </a:ext>
            </a:extLst>
          </p:cNvPr>
          <p:cNvSpPr/>
          <p:nvPr/>
        </p:nvSpPr>
        <p:spPr>
          <a:xfrm>
            <a:off x="7715041" y="2302212"/>
            <a:ext cx="2884528" cy="648182"/>
          </a:xfrm>
          <a:prstGeom prst="chevron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BPv7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(RFC 9171)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C638563-607D-5071-B20D-549559FA52AE}"/>
              </a:ext>
            </a:extLst>
          </p:cNvPr>
          <p:cNvSpPr/>
          <p:nvPr/>
        </p:nvSpPr>
        <p:spPr>
          <a:xfrm>
            <a:off x="1233311" y="3071702"/>
            <a:ext cx="219919" cy="826805"/>
          </a:xfrm>
          <a:prstGeom prst="leftBrace">
            <a:avLst>
              <a:gd name="adj1" fmla="val 553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CF45C7-040E-7633-6630-903DC9CDA840}"/>
              </a:ext>
            </a:extLst>
          </p:cNvPr>
          <p:cNvSpPr txBox="1"/>
          <p:nvPr/>
        </p:nvSpPr>
        <p:spPr>
          <a:xfrm>
            <a:off x="1448591" y="3024619"/>
            <a:ext cx="2993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The protocol for bundle layers</a:t>
            </a:r>
          </a:p>
          <a:p>
            <a:r>
              <a:rPr lang="en-US" b="1" dirty="0">
                <a:solidFill>
                  <a:schemeClr val="tx1"/>
                </a:solidFill>
                <a:cs typeface="Calibri"/>
              </a:rPr>
              <a:t>Bundles</a:t>
            </a:r>
            <a:r>
              <a:rPr lang="en-US" dirty="0">
                <a:solidFill>
                  <a:schemeClr val="tx1"/>
                </a:solidFill>
                <a:cs typeface="Calibri"/>
              </a:rPr>
              <a:t>: data units of BP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IP datagram, TCP segment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4871E-AB55-DFBF-443A-BC4CFFD65297}"/>
              </a:ext>
            </a:extLst>
          </p:cNvPr>
          <p:cNvSpPr txBox="1"/>
          <p:nvPr/>
        </p:nvSpPr>
        <p:spPr>
          <a:xfrm>
            <a:off x="4706880" y="3030475"/>
            <a:ext cx="22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Experimental Protocol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FF33BCD-AF52-07D6-C316-8F15D14E7FE7}"/>
              </a:ext>
            </a:extLst>
          </p:cNvPr>
          <p:cNvSpPr/>
          <p:nvPr/>
        </p:nvSpPr>
        <p:spPr>
          <a:xfrm>
            <a:off x="7560872" y="3071702"/>
            <a:ext cx="264713" cy="2196296"/>
          </a:xfrm>
          <a:prstGeom prst="leftBrace">
            <a:avLst>
              <a:gd name="adj1" fmla="val 55328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07161-662C-4D5F-DB94-1A305BBD8009}"/>
              </a:ext>
            </a:extLst>
          </p:cNvPr>
          <p:cNvSpPr txBox="1"/>
          <p:nvPr/>
        </p:nvSpPr>
        <p:spPr>
          <a:xfrm>
            <a:off x="7806765" y="3024619"/>
            <a:ext cx="313752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cs typeface="Calibri"/>
              </a:rPr>
              <a:t>Updates from v6 to v7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Encoding method </a:t>
            </a:r>
            <a:br>
              <a:rPr lang="en-US" dirty="0">
                <a:solidFill>
                  <a:schemeClr val="tx1"/>
                </a:solidFill>
                <a:cs typeface="Calibri"/>
              </a:rPr>
            </a:br>
            <a:r>
              <a:rPr lang="en-US" dirty="0">
                <a:solidFill>
                  <a:schemeClr val="tx1"/>
                </a:solidFill>
                <a:cs typeface="Calibri"/>
              </a:rPr>
              <a:t>(v7 requires CBOR)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Some convergence layer adaptor (CLA)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Data integrity (CRC)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Bundle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(and so on)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FE313C-39C8-2647-B20E-47621F1EE911}"/>
              </a:ext>
            </a:extLst>
          </p:cNvPr>
          <p:cNvSpPr txBox="1"/>
          <p:nvPr/>
        </p:nvSpPr>
        <p:spPr>
          <a:xfrm>
            <a:off x="5113720" y="1993344"/>
            <a:ext cx="1703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November 2007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43A764-974D-8C2B-F624-DEB52E6F2F20}"/>
              </a:ext>
            </a:extLst>
          </p:cNvPr>
          <p:cNvSpPr txBox="1"/>
          <p:nvPr/>
        </p:nvSpPr>
        <p:spPr>
          <a:xfrm>
            <a:off x="2169215" y="1932880"/>
            <a:ext cx="1209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alibri"/>
              </a:rPr>
              <a:t>April</a:t>
            </a:r>
            <a:r>
              <a:rPr lang="en-US" dirty="0">
                <a:solidFill>
                  <a:schemeClr val="tx1"/>
                </a:solidFill>
                <a:cs typeface="Calibri"/>
              </a:rPr>
              <a:t> 2007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F90F3F-920E-1DEF-C343-30428613030B}"/>
              </a:ext>
            </a:extLst>
          </p:cNvPr>
          <p:cNvSpPr txBox="1"/>
          <p:nvPr/>
        </p:nvSpPr>
        <p:spPr>
          <a:xfrm>
            <a:off x="8419861" y="1993344"/>
            <a:ext cx="1474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cs typeface="Calibri"/>
              </a:rPr>
              <a:t>January 2022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B56DF5B3-C500-C4BC-F800-517CDC141AC4}"/>
              </a:ext>
            </a:extLst>
          </p:cNvPr>
          <p:cNvSpPr/>
          <p:nvPr/>
        </p:nvSpPr>
        <p:spPr>
          <a:xfrm>
            <a:off x="4573834" y="3071702"/>
            <a:ext cx="133046" cy="328105"/>
          </a:xfrm>
          <a:prstGeom prst="leftBrace">
            <a:avLst>
              <a:gd name="adj1" fmla="val 55328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6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3" grpId="0" animBg="1"/>
      <p:bldP spid="14" grpId="0"/>
      <p:bldP spid="19" grpId="0"/>
      <p:bldP spid="22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30B38F-C419-F873-1D93-524A5442B72B}"/>
              </a:ext>
            </a:extLst>
          </p:cNvPr>
          <p:cNvSpPr/>
          <p:nvPr/>
        </p:nvSpPr>
        <p:spPr>
          <a:xfrm>
            <a:off x="3810000" y="4667249"/>
            <a:ext cx="6762750" cy="1657351"/>
          </a:xfrm>
          <a:prstGeom prst="roundRect">
            <a:avLst/>
          </a:prstGeom>
          <a:solidFill>
            <a:srgbClr val="767171">
              <a:alpha val="43137"/>
            </a:srgb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map of the world with many logos&#10;&#10;Description automatically generated">
            <a:extLst>
              <a:ext uri="{FF2B5EF4-FFF2-40B4-BE49-F238E27FC236}">
                <a16:creationId xmlns:a16="http://schemas.microsoft.com/office/drawing/2014/main" id="{A3B17BAA-31FB-913B-5CFA-D5001B4528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32" t="322" r="14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31812A-C835-5BC9-2C9E-32E90A94F4C5}"/>
              </a:ext>
            </a:extLst>
          </p:cNvPr>
          <p:cNvSpPr txBox="1"/>
          <p:nvPr/>
        </p:nvSpPr>
        <p:spPr>
          <a:xfrm>
            <a:off x="6485904" y="6550213"/>
            <a:ext cx="5710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Image source: https://youtu.be/nWtRTzXJvtI?si=tcuCufP9WPu0TtG3&amp;t=210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DE9F27-6F20-CE5C-BB9F-4CDEC4A9266C}"/>
              </a:ext>
            </a:extLst>
          </p:cNvPr>
          <p:cNvSpPr/>
          <p:nvPr/>
        </p:nvSpPr>
        <p:spPr>
          <a:xfrm>
            <a:off x="3808670" y="4665755"/>
            <a:ext cx="6762750" cy="1809751"/>
          </a:xfrm>
          <a:prstGeom prst="roundRect">
            <a:avLst/>
          </a:prstGeom>
          <a:solidFill>
            <a:srgbClr val="767171">
              <a:alpha val="43137"/>
            </a:srgb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EDF9FC-3586-08F8-C212-55873F458F4F}"/>
              </a:ext>
            </a:extLst>
          </p:cNvPr>
          <p:cNvSpPr/>
          <p:nvPr/>
        </p:nvSpPr>
        <p:spPr>
          <a:xfrm>
            <a:off x="738808" y="3210562"/>
            <a:ext cx="4452317" cy="858392"/>
          </a:xfrm>
          <a:prstGeom prst="roundRect">
            <a:avLst/>
          </a:prstGeom>
          <a:solidFill>
            <a:srgbClr val="767171">
              <a:alpha val="43137"/>
            </a:srgb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B32537-B07E-73F8-53C5-DC7D100FA78C}"/>
              </a:ext>
            </a:extLst>
          </p:cNvPr>
          <p:cNvSpPr txBox="1">
            <a:spLocks/>
          </p:cNvSpPr>
          <p:nvPr/>
        </p:nvSpPr>
        <p:spPr>
          <a:xfrm>
            <a:off x="738808" y="3272874"/>
            <a:ext cx="5155261" cy="858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>
                <a:solidFill>
                  <a:srgbClr val="92D050"/>
                </a:solidFill>
              </a:rPr>
              <a:t>Project Motivation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AEA4DB8-E188-8387-BBFD-FD75866D8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116" y="4752696"/>
            <a:ext cx="7004078" cy="11896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b="1">
                <a:solidFill>
                  <a:srgbClr val="FFC000"/>
                </a:solidFill>
              </a:rPr>
              <a:t>DTN is being studied in many places...</a:t>
            </a:r>
            <a:endParaRPr lang="en-US" sz="3200" b="1">
              <a:solidFill>
                <a:srgbClr val="FFC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3200" b="1">
                <a:solidFill>
                  <a:srgbClr val="FFC000"/>
                </a:solidFill>
                <a:cs typeface="Calibri" panose="020F0502020204030204"/>
              </a:rPr>
              <a:t>But what about BP(v7)?!</a:t>
            </a:r>
          </a:p>
        </p:txBody>
      </p:sp>
    </p:spTree>
    <p:extLst>
      <p:ext uri="{BB962C8B-B14F-4D97-AF65-F5344CB8AC3E}">
        <p14:creationId xmlns:p14="http://schemas.microsoft.com/office/powerpoint/2010/main" val="306910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map of the world with many logos&#10;&#10;Description automatically generated">
            <a:extLst>
              <a:ext uri="{FF2B5EF4-FFF2-40B4-BE49-F238E27FC236}">
                <a16:creationId xmlns:a16="http://schemas.microsoft.com/office/drawing/2014/main" id="{2701AA58-E065-B346-A86F-7B101DFA96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32" t="322" r="14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61D1DB-B61A-69DC-1CF4-8E633EC4D744}"/>
              </a:ext>
            </a:extLst>
          </p:cNvPr>
          <p:cNvSpPr/>
          <p:nvPr/>
        </p:nvSpPr>
        <p:spPr>
          <a:xfrm>
            <a:off x="3810000" y="4667249"/>
            <a:ext cx="6762750" cy="1809751"/>
          </a:xfrm>
          <a:prstGeom prst="roundRect">
            <a:avLst/>
          </a:prstGeom>
          <a:solidFill>
            <a:srgbClr val="767171">
              <a:alpha val="43137"/>
            </a:srgb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AEA4DB8-E188-8387-BBFD-FD75866D8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116" y="4752696"/>
            <a:ext cx="7004078" cy="18097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C000"/>
                </a:solidFill>
                <a:cs typeface="Calibri"/>
              </a:rPr>
              <a:t>BP(v6) is an experimental protocol. </a:t>
            </a:r>
          </a:p>
          <a:p>
            <a:r>
              <a:rPr lang="en-US" sz="3200" b="1" dirty="0">
                <a:solidFill>
                  <a:srgbClr val="FFC000"/>
                </a:solidFill>
                <a:cs typeface="Calibri"/>
              </a:rPr>
              <a:t>Will it (BPv7) remain in that stage?</a:t>
            </a:r>
          </a:p>
          <a:p>
            <a:r>
              <a:rPr lang="en-US" sz="3200" b="1" dirty="0">
                <a:solidFill>
                  <a:srgbClr val="FFC000"/>
                </a:solidFill>
                <a:cs typeface="Calibri"/>
              </a:rPr>
              <a:t>Is it ready for full-integration?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812A-C835-5BC9-2C9E-32E90A94F4C5}"/>
              </a:ext>
            </a:extLst>
          </p:cNvPr>
          <p:cNvSpPr txBox="1"/>
          <p:nvPr/>
        </p:nvSpPr>
        <p:spPr>
          <a:xfrm>
            <a:off x="6485904" y="6550213"/>
            <a:ext cx="5710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Image source: https://youtu.be/nWtRTzXJvtI?si=tcuCufP9WPu0TtG3&amp;t=210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92B780-C5A7-6D90-D1FF-07B52ED476EC}"/>
              </a:ext>
            </a:extLst>
          </p:cNvPr>
          <p:cNvSpPr/>
          <p:nvPr/>
        </p:nvSpPr>
        <p:spPr>
          <a:xfrm>
            <a:off x="738808" y="3216668"/>
            <a:ext cx="4452317" cy="858392"/>
          </a:xfrm>
          <a:prstGeom prst="roundRect">
            <a:avLst/>
          </a:prstGeom>
          <a:solidFill>
            <a:srgbClr val="767171">
              <a:alpha val="43137"/>
            </a:srgb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B32537-B07E-73F8-53C5-DC7D100FA78C}"/>
              </a:ext>
            </a:extLst>
          </p:cNvPr>
          <p:cNvSpPr txBox="1">
            <a:spLocks/>
          </p:cNvSpPr>
          <p:nvPr/>
        </p:nvSpPr>
        <p:spPr>
          <a:xfrm>
            <a:off x="738808" y="3272874"/>
            <a:ext cx="5155261" cy="858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>
                <a:solidFill>
                  <a:srgbClr val="92D050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77411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B32537-B07E-73F8-53C5-DC7D100FA78C}"/>
              </a:ext>
            </a:extLst>
          </p:cNvPr>
          <p:cNvSpPr txBox="1">
            <a:spLocks/>
          </p:cNvSpPr>
          <p:nvPr/>
        </p:nvSpPr>
        <p:spPr>
          <a:xfrm>
            <a:off x="1162665" y="1102424"/>
            <a:ext cx="4709012" cy="647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/>
              <a:t>Contribution</a:t>
            </a: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59A537-F5D0-12A1-690B-2E4E95E394C7}"/>
              </a:ext>
            </a:extLst>
          </p:cNvPr>
          <p:cNvGrpSpPr/>
          <p:nvPr/>
        </p:nvGrpSpPr>
        <p:grpSpPr>
          <a:xfrm>
            <a:off x="1407171" y="1842897"/>
            <a:ext cx="4311566" cy="2336585"/>
            <a:chOff x="1407171" y="1842897"/>
            <a:chExt cx="4311566" cy="2336585"/>
          </a:xfrm>
        </p:grpSpPr>
        <p:sp>
          <p:nvSpPr>
            <p:cNvPr id="3" name="Rectangle 2" descr="Web Design">
              <a:extLst>
                <a:ext uri="{FF2B5EF4-FFF2-40B4-BE49-F238E27FC236}">
                  <a16:creationId xmlns:a16="http://schemas.microsoft.com/office/drawing/2014/main" id="{EFC1A186-921E-F43F-607B-B2D6D42A5E4E}"/>
                </a:ext>
              </a:extLst>
            </p:cNvPr>
            <p:cNvSpPr/>
            <p:nvPr/>
          </p:nvSpPr>
          <p:spPr>
            <a:xfrm>
              <a:off x="1407171" y="1842897"/>
              <a:ext cx="1509048" cy="1509048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BD3D977-09E8-B7D5-B315-20AA9D1001FA}"/>
                </a:ext>
              </a:extLst>
            </p:cNvPr>
            <p:cNvSpPr/>
            <p:nvPr/>
          </p:nvSpPr>
          <p:spPr>
            <a:xfrm>
              <a:off x="1407171" y="3532748"/>
              <a:ext cx="4311566" cy="646734"/>
            </a:xfrm>
            <a:custGeom>
              <a:avLst/>
              <a:gdLst>
                <a:gd name="connsiteX0" fmla="*/ 0 w 4311566"/>
                <a:gd name="connsiteY0" fmla="*/ 0 h 646734"/>
                <a:gd name="connsiteX1" fmla="*/ 4311566 w 4311566"/>
                <a:gd name="connsiteY1" fmla="*/ 0 h 646734"/>
                <a:gd name="connsiteX2" fmla="*/ 4311566 w 4311566"/>
                <a:gd name="connsiteY2" fmla="*/ 646734 h 646734"/>
                <a:gd name="connsiteX3" fmla="*/ 0 w 4311566"/>
                <a:gd name="connsiteY3" fmla="*/ 646734 h 646734"/>
                <a:gd name="connsiteX4" fmla="*/ 0 w 4311566"/>
                <a:gd name="connsiteY4" fmla="*/ 0 h 64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1566" h="646734">
                  <a:moveTo>
                    <a:pt x="0" y="0"/>
                  </a:moveTo>
                  <a:lnTo>
                    <a:pt x="4311566" y="0"/>
                  </a:lnTo>
                  <a:lnTo>
                    <a:pt x="4311566" y="646734"/>
                  </a:lnTo>
                  <a:lnTo>
                    <a:pt x="0" y="6467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300" kern="1200" dirty="0">
                  <a:latin typeface="Calibri Light" panose="020F0302020204030204"/>
                </a:rPr>
                <a:t>Developed a BPv7 testing framework</a:t>
              </a:r>
              <a:endParaRPr lang="en-US" sz="2300" kern="1200" dirty="0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9CA1F9-B3E8-0AAF-34BD-CC2C996D119A}"/>
              </a:ext>
            </a:extLst>
          </p:cNvPr>
          <p:cNvSpPr/>
          <p:nvPr/>
        </p:nvSpPr>
        <p:spPr>
          <a:xfrm>
            <a:off x="1408738" y="4103823"/>
            <a:ext cx="4270241" cy="1819242"/>
          </a:xfrm>
          <a:custGeom>
            <a:avLst/>
            <a:gdLst>
              <a:gd name="connsiteX0" fmla="*/ 0 w 4270241"/>
              <a:gd name="connsiteY0" fmla="*/ 0 h 1819242"/>
              <a:gd name="connsiteX1" fmla="*/ 4270241 w 4270241"/>
              <a:gd name="connsiteY1" fmla="*/ 0 h 1819242"/>
              <a:gd name="connsiteX2" fmla="*/ 4270241 w 4270241"/>
              <a:gd name="connsiteY2" fmla="*/ 1819242 h 1819242"/>
              <a:gd name="connsiteX3" fmla="*/ 0 w 4270241"/>
              <a:gd name="connsiteY3" fmla="*/ 1819242 h 1819242"/>
              <a:gd name="connsiteX4" fmla="*/ 0 w 4270241"/>
              <a:gd name="connsiteY4" fmla="*/ 0 h 181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0241" h="1819242">
                <a:moveTo>
                  <a:pt x="0" y="0"/>
                </a:moveTo>
                <a:lnTo>
                  <a:pt x="4270241" y="0"/>
                </a:lnTo>
                <a:lnTo>
                  <a:pt x="4270241" y="1819242"/>
                </a:lnTo>
                <a:lnTo>
                  <a:pt x="0" y="18192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0" kern="1200" dirty="0">
                <a:latin typeface="Calibri Light" panose="020F0302020204030204"/>
              </a:rPr>
              <a:t>Implemented BPv7 using Java solely based on RFC 9171</a:t>
            </a:r>
            <a:endParaRPr lang="en-US" sz="1700" b="0" kern="1200" dirty="0"/>
          </a:p>
          <a:p>
            <a:pPr marL="0" lvl="0" indent="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>
                <a:latin typeface="Calibri Light" panose="020F0302020204030204"/>
              </a:rPr>
              <a:t>Software-Defined Networks: Easily configurable and extendable</a:t>
            </a:r>
            <a:endParaRPr lang="en-US" sz="1700" kern="1200" dirty="0"/>
          </a:p>
          <a:p>
            <a:pPr marL="0" lvl="0" indent="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0" kern="1200" dirty="0">
                <a:latin typeface="Calibri Light" panose="020F0302020204030204"/>
              </a:rPr>
              <a:t>Disruption TCP: TCP-based convergence layer for simulating disruptions</a:t>
            </a:r>
          </a:p>
          <a:p>
            <a:pPr marL="0" lvl="0" indent="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0" kern="1200" dirty="0">
                <a:latin typeface="Calibri Light" panose="020F0302020204030204"/>
              </a:rPr>
              <a:t>Lightweight and easy to understand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036F28-3A0C-92BE-C9EF-D86B9CC8C25F}"/>
              </a:ext>
            </a:extLst>
          </p:cNvPr>
          <p:cNvGrpSpPr/>
          <p:nvPr/>
        </p:nvGrpSpPr>
        <p:grpSpPr>
          <a:xfrm>
            <a:off x="6473262" y="1851696"/>
            <a:ext cx="4311566" cy="2336586"/>
            <a:chOff x="6473262" y="1851696"/>
            <a:chExt cx="4311566" cy="2336586"/>
          </a:xfrm>
        </p:grpSpPr>
        <p:sp>
          <p:nvSpPr>
            <p:cNvPr id="8" name="Rectangle 7" descr="Gears">
              <a:extLst>
                <a:ext uri="{FF2B5EF4-FFF2-40B4-BE49-F238E27FC236}">
                  <a16:creationId xmlns:a16="http://schemas.microsoft.com/office/drawing/2014/main" id="{D5750413-FAC8-E1FD-B6A5-4AD1BE466502}"/>
                </a:ext>
              </a:extLst>
            </p:cNvPr>
            <p:cNvSpPr/>
            <p:nvPr/>
          </p:nvSpPr>
          <p:spPr>
            <a:xfrm>
              <a:off x="6473262" y="1851696"/>
              <a:ext cx="1509048" cy="1509048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4C5C2CE-8548-80ED-1BC3-71C5EDE08B2D}"/>
                </a:ext>
              </a:extLst>
            </p:cNvPr>
            <p:cNvSpPr/>
            <p:nvPr/>
          </p:nvSpPr>
          <p:spPr>
            <a:xfrm>
              <a:off x="6473262" y="3541548"/>
              <a:ext cx="4311566" cy="646734"/>
            </a:xfrm>
            <a:custGeom>
              <a:avLst/>
              <a:gdLst>
                <a:gd name="connsiteX0" fmla="*/ 0 w 4311566"/>
                <a:gd name="connsiteY0" fmla="*/ 0 h 646734"/>
                <a:gd name="connsiteX1" fmla="*/ 4311566 w 4311566"/>
                <a:gd name="connsiteY1" fmla="*/ 0 h 646734"/>
                <a:gd name="connsiteX2" fmla="*/ 4311566 w 4311566"/>
                <a:gd name="connsiteY2" fmla="*/ 646734 h 646734"/>
                <a:gd name="connsiteX3" fmla="*/ 0 w 4311566"/>
                <a:gd name="connsiteY3" fmla="*/ 646734 h 646734"/>
                <a:gd name="connsiteX4" fmla="*/ 0 w 4311566"/>
                <a:gd name="connsiteY4" fmla="*/ 0 h 64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1566" h="646734">
                  <a:moveTo>
                    <a:pt x="0" y="0"/>
                  </a:moveTo>
                  <a:lnTo>
                    <a:pt x="4311566" y="0"/>
                  </a:lnTo>
                  <a:lnTo>
                    <a:pt x="4311566" y="646734"/>
                  </a:lnTo>
                  <a:lnTo>
                    <a:pt x="0" y="6467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300" kern="1200">
                  <a:latin typeface="Calibri Light" panose="020F0302020204030204"/>
                </a:rPr>
                <a:t>Flaws and Missing Specs in RFC 9171</a:t>
              </a:r>
              <a:endParaRPr lang="en-US" sz="2300" kern="120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D749C8F-0EF4-6661-9AA5-FE516FAACEFD}"/>
              </a:ext>
            </a:extLst>
          </p:cNvPr>
          <p:cNvSpPr/>
          <p:nvPr/>
        </p:nvSpPr>
        <p:spPr>
          <a:xfrm>
            <a:off x="6483092" y="4105087"/>
            <a:ext cx="4311566" cy="1784043"/>
          </a:xfrm>
          <a:custGeom>
            <a:avLst/>
            <a:gdLst>
              <a:gd name="connsiteX0" fmla="*/ 0 w 4311566"/>
              <a:gd name="connsiteY0" fmla="*/ 0 h 1784043"/>
              <a:gd name="connsiteX1" fmla="*/ 4311566 w 4311566"/>
              <a:gd name="connsiteY1" fmla="*/ 0 h 1784043"/>
              <a:gd name="connsiteX2" fmla="*/ 4311566 w 4311566"/>
              <a:gd name="connsiteY2" fmla="*/ 1784043 h 1784043"/>
              <a:gd name="connsiteX3" fmla="*/ 0 w 4311566"/>
              <a:gd name="connsiteY3" fmla="*/ 1784043 h 1784043"/>
              <a:gd name="connsiteX4" fmla="*/ 0 w 4311566"/>
              <a:gd name="connsiteY4" fmla="*/ 0 h 178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566" h="1784043">
                <a:moveTo>
                  <a:pt x="0" y="0"/>
                </a:moveTo>
                <a:lnTo>
                  <a:pt x="4311566" y="0"/>
                </a:lnTo>
                <a:lnTo>
                  <a:pt x="4311566" y="1784043"/>
                </a:lnTo>
                <a:lnTo>
                  <a:pt x="0" y="178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>
                <a:latin typeface="Calibri Light" panose="020F0302020204030204"/>
              </a:rPr>
              <a:t>Architectural flaws from software engineering point-of-views</a:t>
            </a:r>
            <a:endParaRPr lang="en-US" sz="1700" kern="1200" dirty="0"/>
          </a:p>
          <a:p>
            <a:pPr marL="0" lvl="0" indent="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>
                <a:latin typeface="Calibri Light" panose="020F0302020204030204"/>
              </a:rPr>
              <a:t>Missing specifications and inconsistencies with RFC 4838 (DTN) and 5050 (BPv6)</a:t>
            </a:r>
            <a:endParaRPr lang="en-US" sz="1700" kern="1200" dirty="0"/>
          </a:p>
          <a:p>
            <a:pPr marL="0" lvl="0" indent="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>
                <a:latin typeface="Calibri Light" panose="020F0302020204030204"/>
              </a:rPr>
              <a:t>Future deployment issues (implementation details)</a:t>
            </a:r>
          </a:p>
        </p:txBody>
      </p:sp>
    </p:spTree>
    <p:extLst>
      <p:ext uri="{BB962C8B-B14F-4D97-AF65-F5344CB8AC3E}">
        <p14:creationId xmlns:p14="http://schemas.microsoft.com/office/powerpoint/2010/main" val="63014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0628-771B-AF2A-2C66-155A35C0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919" y="1084006"/>
            <a:ext cx="9733776" cy="31635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cs typeface="Calibri Light"/>
              </a:rPr>
              <a:t>RFC 9171 Architecture Overview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762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B32537-B07E-73F8-53C5-DC7D100FA78C}"/>
              </a:ext>
            </a:extLst>
          </p:cNvPr>
          <p:cNvSpPr txBox="1">
            <a:spLocks/>
          </p:cNvSpPr>
          <p:nvPr/>
        </p:nvSpPr>
        <p:spPr>
          <a:xfrm>
            <a:off x="1182330" y="1191894"/>
            <a:ext cx="6420749" cy="647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>
                <a:cs typeface="Calibri Light"/>
              </a:rPr>
              <a:t>BPv7 Dissected</a:t>
            </a:r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CFF9E9-46DC-7811-AEEE-09138E647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670" y="52386"/>
            <a:ext cx="6200775" cy="642937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AD27CEA-EE9E-0DDD-636C-B828CE68AA90}"/>
              </a:ext>
            </a:extLst>
          </p:cNvPr>
          <p:cNvGrpSpPr/>
          <p:nvPr/>
        </p:nvGrpSpPr>
        <p:grpSpPr>
          <a:xfrm>
            <a:off x="2909046" y="754151"/>
            <a:ext cx="8697446" cy="1916205"/>
            <a:chOff x="2909046" y="754151"/>
            <a:chExt cx="8697446" cy="19162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C67A3E-4722-1920-716C-693680D776DA}"/>
                </a:ext>
              </a:extLst>
            </p:cNvPr>
            <p:cNvSpPr/>
            <p:nvPr/>
          </p:nvSpPr>
          <p:spPr>
            <a:xfrm>
              <a:off x="6093197" y="754151"/>
              <a:ext cx="5513295" cy="1916205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B79E7B-C710-E3C8-7F0D-CD457BDC6E1B}"/>
                </a:ext>
              </a:extLst>
            </p:cNvPr>
            <p:cNvSpPr txBox="1"/>
            <p:nvPr/>
          </p:nvSpPr>
          <p:spPr>
            <a:xfrm>
              <a:off x="2909046" y="1847288"/>
              <a:ext cx="1588994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200" b="1">
                  <a:latin typeface="Corbel"/>
                </a:rPr>
                <a:t>Application Agent (AA)</a:t>
              </a:r>
              <a:endParaRPr lang="en-US" sz="2200">
                <a:cs typeface="Calibri"/>
              </a:endParaRP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221B11E-0465-F0A2-258D-E490ACEE8AF8}"/>
                </a:ext>
              </a:extLst>
            </p:cNvPr>
            <p:cNvSpPr/>
            <p:nvPr/>
          </p:nvSpPr>
          <p:spPr>
            <a:xfrm>
              <a:off x="4577602" y="2073087"/>
              <a:ext cx="1400735" cy="459441"/>
            </a:xfrm>
            <a:prstGeom prst="rightArrow">
              <a:avLst/>
            </a:prstGeom>
            <a:solidFill>
              <a:srgbClr val="ED7D3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9EABC4A-10EF-4ED6-F349-C6748DF0F6DF}"/>
              </a:ext>
            </a:extLst>
          </p:cNvPr>
          <p:cNvGrpSpPr/>
          <p:nvPr/>
        </p:nvGrpSpPr>
        <p:grpSpPr>
          <a:xfrm>
            <a:off x="2333063" y="3370440"/>
            <a:ext cx="9273428" cy="788220"/>
            <a:chOff x="2333063" y="3370440"/>
            <a:chExt cx="9273428" cy="7882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120252-3BCA-9F7F-D5F2-D122224B97B0}"/>
                </a:ext>
              </a:extLst>
            </p:cNvPr>
            <p:cNvSpPr/>
            <p:nvPr/>
          </p:nvSpPr>
          <p:spPr>
            <a:xfrm>
              <a:off x="6093196" y="3370440"/>
              <a:ext cx="5513295" cy="69476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77C5C4-039A-F6C3-0273-4D803EACF93C}"/>
                </a:ext>
              </a:extLst>
            </p:cNvPr>
            <p:cNvSpPr txBox="1"/>
            <p:nvPr/>
          </p:nvSpPr>
          <p:spPr>
            <a:xfrm>
              <a:off x="2333063" y="3389219"/>
              <a:ext cx="2149290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200" b="1">
                  <a:latin typeface="Corbel"/>
                </a:rPr>
                <a:t>Bundle Protocol Agent (BPA)</a:t>
              </a:r>
              <a:endParaRPr lang="en-US" sz="22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CAF869F-38B4-3F28-EC04-2FF255C75437}"/>
                </a:ext>
              </a:extLst>
            </p:cNvPr>
            <p:cNvSpPr/>
            <p:nvPr/>
          </p:nvSpPr>
          <p:spPr>
            <a:xfrm>
              <a:off x="4577601" y="3507439"/>
              <a:ext cx="1400735" cy="459441"/>
            </a:xfrm>
            <a:prstGeom prst="rightArrow">
              <a:avLst/>
            </a:prstGeom>
            <a:solidFill>
              <a:srgbClr val="ED7D3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6162607-5B6C-0522-C31E-2D3C0F964A0F}"/>
              </a:ext>
            </a:extLst>
          </p:cNvPr>
          <p:cNvGrpSpPr/>
          <p:nvPr/>
        </p:nvGrpSpPr>
        <p:grpSpPr>
          <a:xfrm>
            <a:off x="2483223" y="4715994"/>
            <a:ext cx="9123268" cy="1107996"/>
            <a:chOff x="2483223" y="4715994"/>
            <a:chExt cx="9123268" cy="110799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A79CA8-769D-3B63-2781-336CFD430268}"/>
                </a:ext>
              </a:extLst>
            </p:cNvPr>
            <p:cNvSpPr/>
            <p:nvPr/>
          </p:nvSpPr>
          <p:spPr>
            <a:xfrm>
              <a:off x="6093196" y="4775930"/>
              <a:ext cx="5513295" cy="69476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63E56C-C4D3-FDE9-0FD9-52AD8AFF4D24}"/>
                </a:ext>
              </a:extLst>
            </p:cNvPr>
            <p:cNvSpPr txBox="1"/>
            <p:nvPr/>
          </p:nvSpPr>
          <p:spPr>
            <a:xfrm>
              <a:off x="2483223" y="4715994"/>
              <a:ext cx="2014819" cy="110799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200" b="1">
                  <a:latin typeface="Corbel"/>
                </a:rPr>
                <a:t>Convergence Layer Adapters (CLAs)</a:t>
              </a:r>
              <a:endParaRPr lang="en-US" sz="2200">
                <a:cs typeface="Calibri"/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A30BCD-38EE-4275-814A-3996D0DB0662}"/>
                </a:ext>
              </a:extLst>
            </p:cNvPr>
            <p:cNvSpPr/>
            <p:nvPr/>
          </p:nvSpPr>
          <p:spPr>
            <a:xfrm>
              <a:off x="4577600" y="4919380"/>
              <a:ext cx="1400735" cy="459441"/>
            </a:xfrm>
            <a:prstGeom prst="rightArrow">
              <a:avLst/>
            </a:prstGeom>
            <a:solidFill>
              <a:srgbClr val="ED7D3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645D6E-2485-1803-B47B-363186BEF1E2}"/>
              </a:ext>
            </a:extLst>
          </p:cNvPr>
          <p:cNvSpPr txBox="1"/>
          <p:nvPr/>
        </p:nvSpPr>
        <p:spPr>
          <a:xfrm>
            <a:off x="10196838" y="6478787"/>
            <a:ext cx="1995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Image source: RFC 9171</a:t>
            </a:r>
          </a:p>
        </p:txBody>
      </p:sp>
    </p:spTree>
    <p:extLst>
      <p:ext uri="{BB962C8B-B14F-4D97-AF65-F5344CB8AC3E}">
        <p14:creationId xmlns:p14="http://schemas.microsoft.com/office/powerpoint/2010/main" val="171037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3328</TotalTime>
  <Words>1685</Words>
  <Application>Microsoft Office PowerPoint</Application>
  <PresentationFormat>Widescreen</PresentationFormat>
  <Paragraphs>296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Corbel</vt:lpstr>
      <vt:lpstr>Retrospect</vt:lpstr>
      <vt:lpstr>PowerPoint Presentation</vt:lpstr>
      <vt:lpstr>Delay/Disruption Tolerant Network (DTN)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RFC 9171 Architecture Overview</vt:lpstr>
      <vt:lpstr>PowerPoint Presentation</vt:lpstr>
      <vt:lpstr>PowerPoint Presentation</vt:lpstr>
      <vt:lpstr>PowerPoint Presentation</vt:lpstr>
      <vt:lpstr>PowerPoint Presentation</vt:lpstr>
      <vt:lpstr>Framework Overview</vt:lpstr>
      <vt:lpstr>PowerPoint Presentation</vt:lpstr>
      <vt:lpstr>PowerPoint Presentation</vt:lpstr>
      <vt:lpstr>PowerPoint Presentation</vt:lpstr>
      <vt:lpstr>Simulation</vt:lpstr>
      <vt:lpstr>PowerPoint Presentation</vt:lpstr>
      <vt:lpstr>Simulation results</vt:lpstr>
      <vt:lpstr>BPv7 (RFC 9171) Architectural Deficiencies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Works</vt:lpstr>
      <vt:lpstr>PowerPoint Presentation</vt:lpstr>
      <vt:lpstr>Appendix</vt:lpstr>
      <vt:lpstr>PowerPoint Presentation</vt:lpstr>
      <vt:lpstr>Configurable Options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Hwang, Ji Hun</cp:lastModifiedBy>
  <cp:revision>66</cp:revision>
  <dcterms:created xsi:type="dcterms:W3CDTF">2023-09-02T18:04:05Z</dcterms:created>
  <dcterms:modified xsi:type="dcterms:W3CDTF">2023-09-12T12:49:06Z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2023-09-02T18:04:12Z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2e2a70a2-7e27-4f73-a493-d30c8fc62158</vt:lpwstr>
  </property>
  <property fmtid="{D5CDD505-2E9C-101B-9397-08002B2CF9AE}" pid="8" name="MSIP_Label_4044bd30-2ed7-4c9d-9d12-46200872a97b_ContentBits">
    <vt:lpwstr>0</vt:lpwstr>
  </property>
</Properties>
</file>