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1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7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87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</p:spPr>
        <p:txBody>
          <a:bodyPr anchor="b">
            <a:normAutofit/>
          </a:bodyPr>
          <a:lstStyle/>
          <a:p>
            <a:pPr algn="l"/>
            <a:r>
              <a:rPr lang="pt-BR" sz="7200" dirty="0"/>
              <a:t>Gold Ideia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pt-BR" sz="1600" dirty="0"/>
              <a:t>Integrantes :                                        2°SA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César Augusto </a:t>
            </a:r>
            <a:r>
              <a:rPr lang="pt-BR" sz="1600" dirty="0" err="1"/>
              <a:t>Arezo</a:t>
            </a:r>
            <a:r>
              <a:rPr lang="pt-BR" sz="1600" dirty="0"/>
              <a:t>           João Gabriel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David Levy                               João Pedro</a:t>
            </a:r>
          </a:p>
          <a:p>
            <a:pPr algn="r">
              <a:lnSpc>
                <a:spcPct val="90000"/>
              </a:lnSpc>
            </a:pPr>
            <a:r>
              <a:rPr lang="pt-BR" sz="1600" dirty="0"/>
              <a:t>Erick Alisson                          </a:t>
            </a:r>
            <a:r>
              <a:rPr lang="pt-BR" sz="1600" dirty="0" err="1"/>
              <a:t>Luis</a:t>
            </a:r>
            <a:r>
              <a:rPr lang="pt-BR" sz="1600" dirty="0"/>
              <a:t> Augusto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FD231-86C0-4DCF-9A58-0797EB33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Diagrama de Classe: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FBCD95-1556-42DA-A664-48041111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143" y="639905"/>
            <a:ext cx="689120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8219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74DE1-22BF-43B5-AF60-CDD9C99C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Diagrama de Caso de Uso: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08C5A2-DE22-403D-9FAC-469BD36B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053585"/>
            <a:ext cx="6915663" cy="47545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248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566E-EFD9-4251-B335-3229D85F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04" y="489594"/>
            <a:ext cx="8534400" cy="1507067"/>
          </a:xfrm>
        </p:spPr>
        <p:txBody>
          <a:bodyPr/>
          <a:lstStyle/>
          <a:p>
            <a:r>
              <a:rPr lang="pt-BR" dirty="0"/>
              <a:t>Introdução 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91722-EB39-4AE9-AE75-6BC25D64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4" y="2315817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Nome do projeto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Definição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tx2">
                    <a:lumMod val="95000"/>
                  </a:schemeClr>
                </a:solidFill>
              </a:rPr>
              <a:t>Objetivo :</a:t>
            </a:r>
          </a:p>
        </p:txBody>
      </p:sp>
    </p:spTree>
    <p:extLst>
      <p:ext uri="{BB962C8B-B14F-4D97-AF65-F5344CB8AC3E}">
        <p14:creationId xmlns:p14="http://schemas.microsoft.com/office/powerpoint/2010/main" val="40069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8D6A-BF87-45FC-B2D2-390D3ACA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t-BR" dirty="0"/>
              <a:t>Análise de requisitos: Funcionais ou não funcionais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403E12C-5463-4417-8FCB-F2CF8992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48634"/>
              </p:ext>
            </p:extLst>
          </p:nvPr>
        </p:nvGraphicFramePr>
        <p:xfrm>
          <a:off x="1141413" y="2399293"/>
          <a:ext cx="9906003" cy="36437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75091">
                  <a:extLst>
                    <a:ext uri="{9D8B030D-6E8A-4147-A177-3AD203B41FA5}">
                      <a16:colId xmlns:a16="http://schemas.microsoft.com/office/drawing/2014/main" val="3560512703"/>
                    </a:ext>
                  </a:extLst>
                </a:gridCol>
                <a:gridCol w="1315170">
                  <a:extLst>
                    <a:ext uri="{9D8B030D-6E8A-4147-A177-3AD203B41FA5}">
                      <a16:colId xmlns:a16="http://schemas.microsoft.com/office/drawing/2014/main" val="328499197"/>
                    </a:ext>
                  </a:extLst>
                </a:gridCol>
                <a:gridCol w="5116394">
                  <a:extLst>
                    <a:ext uri="{9D8B030D-6E8A-4147-A177-3AD203B41FA5}">
                      <a16:colId xmlns:a16="http://schemas.microsoft.com/office/drawing/2014/main" val="3130443286"/>
                    </a:ext>
                  </a:extLst>
                </a:gridCol>
                <a:gridCol w="2199348">
                  <a:extLst>
                    <a:ext uri="{9D8B030D-6E8A-4147-A177-3AD203B41FA5}">
                      <a16:colId xmlns:a16="http://schemas.microsoft.com/office/drawing/2014/main" val="2267226965"/>
                    </a:ext>
                  </a:extLst>
                </a:gridCol>
              </a:tblGrid>
              <a:tr h="8640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Código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 dirty="0">
                          <a:effectLst/>
                        </a:rPr>
                        <a:t>(F)/(NF)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 anchor="ctr"/>
                </a:tc>
                <a:tc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Descrição do requisito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145"/>
                        </a:spcAft>
                      </a:pPr>
                      <a:r>
                        <a:rPr lang="pt-BR" sz="2300">
                          <a:effectLst/>
                        </a:rPr>
                        <a:t>Prioridade</a:t>
                      </a:r>
                    </a:p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(Alta/ média/ baixa</a:t>
                      </a:r>
                      <a:r>
                        <a:rPr lang="pt-BR" sz="2300">
                          <a:effectLst/>
                        </a:rPr>
                        <a:t>)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1791348971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44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300">
                          <a:effectLst/>
                        </a:rPr>
                        <a:t>1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Estabelecer troca de conhecimentos.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Alta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2686110523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2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NF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Plagio de ideias.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Alta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1119083604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3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Compartilhar códigos.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Média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837446360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4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NF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Criação de ideias falsas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Média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1692772473"/>
                  </a:ext>
                </a:extLst>
              </a:tr>
              <a:tr h="459355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5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F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>
                          <a:effectLst/>
                        </a:rPr>
                        <a:t>Verificação de expiração de ideias</a:t>
                      </a:r>
                      <a:endParaRPr lang="pt-BR" sz="2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300" dirty="0">
                          <a:effectLst/>
                        </a:rPr>
                        <a:t>             Alta</a:t>
                      </a:r>
                      <a:endParaRPr lang="pt-BR" sz="2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97" marR="25896" marT="35762" marB="0"/>
                </a:tc>
                <a:extLst>
                  <a:ext uri="{0D108BD9-81ED-4DB2-BD59-A6C34878D82A}">
                    <a16:rowId xmlns:a16="http://schemas.microsoft.com/office/drawing/2014/main" val="171886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5C26C-FC3F-41C2-829E-CD0CA1B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5W2H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0F1EE-847F-4BB0-886B-B2446101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: o que é?</a:t>
            </a:r>
          </a:p>
          <a:p>
            <a:r>
              <a:rPr lang="pt-BR" dirty="0" err="1"/>
              <a:t>Why</a:t>
            </a:r>
            <a:r>
              <a:rPr lang="pt-BR" dirty="0"/>
              <a:t> : Porque?</a:t>
            </a:r>
          </a:p>
          <a:p>
            <a:r>
              <a:rPr lang="pt-BR" dirty="0" err="1"/>
              <a:t>Where</a:t>
            </a:r>
            <a:r>
              <a:rPr lang="pt-BR" dirty="0"/>
              <a:t> : Onde faremos?</a:t>
            </a:r>
          </a:p>
          <a:p>
            <a:r>
              <a:rPr lang="pt-BR" dirty="0"/>
              <a:t>Who : Quem fara?</a:t>
            </a:r>
          </a:p>
          <a:p>
            <a:r>
              <a:rPr lang="pt-BR" dirty="0" err="1"/>
              <a:t>When</a:t>
            </a:r>
            <a:r>
              <a:rPr lang="pt-BR" dirty="0"/>
              <a:t> : Quando ? Sendo estabelecido calendário e cronograma</a:t>
            </a:r>
          </a:p>
          <a:p>
            <a:r>
              <a:rPr lang="pt-BR" dirty="0" err="1"/>
              <a:t>How</a:t>
            </a:r>
            <a:r>
              <a:rPr lang="pt-BR" dirty="0"/>
              <a:t> : Como?</a:t>
            </a:r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much</a:t>
            </a:r>
            <a:r>
              <a:rPr lang="pt-BR" dirty="0"/>
              <a:t> : custo?</a:t>
            </a:r>
          </a:p>
        </p:txBody>
      </p:sp>
    </p:spTree>
    <p:extLst>
      <p:ext uri="{BB962C8B-B14F-4D97-AF65-F5344CB8AC3E}">
        <p14:creationId xmlns:p14="http://schemas.microsoft.com/office/powerpoint/2010/main" val="12149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9DA3-1953-4E7F-A499-8A499503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login e funções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D61EC-FA3E-48CD-A0CD-CD3747A5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Usuário não cadastrado :</a:t>
            </a:r>
          </a:p>
          <a:p>
            <a:r>
              <a:rPr lang="pt-BR" dirty="0"/>
              <a:t>Usuário cadastrado :</a:t>
            </a:r>
          </a:p>
          <a:p>
            <a:r>
              <a:rPr lang="pt-BR" dirty="0"/>
              <a:t>Programadores :</a:t>
            </a:r>
          </a:p>
          <a:p>
            <a:r>
              <a:rPr lang="pt-BR" dirty="0"/>
              <a:t>Administradores :</a:t>
            </a:r>
          </a:p>
          <a:p>
            <a:pPr marL="0" indent="0">
              <a:buNone/>
            </a:pPr>
            <a:r>
              <a:rPr lang="pt-BR" dirty="0"/>
              <a:t>Funções :</a:t>
            </a:r>
          </a:p>
          <a:p>
            <a:r>
              <a:rPr lang="pt-BR" dirty="0"/>
              <a:t>Cadastramento de ideias :</a:t>
            </a:r>
          </a:p>
          <a:p>
            <a:pPr lvl="1"/>
            <a:r>
              <a:rPr lang="pt-BR" dirty="0"/>
              <a:t>Variação de ideia:</a:t>
            </a:r>
          </a:p>
          <a:p>
            <a:pPr lvl="1"/>
            <a:r>
              <a:rPr lang="pt-BR" dirty="0"/>
              <a:t>Pública :</a:t>
            </a:r>
          </a:p>
          <a:p>
            <a:pPr lvl="1"/>
            <a:r>
              <a:rPr lang="pt-BR" dirty="0"/>
              <a:t>Privada 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4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9A3FF-0DD6-4B38-8021-30091BF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de Banco de Dados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E0C92-426A-4895-845D-D889A7CF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sldjump"/>
              </a:rPr>
              <a:t>Tbl_Usuario</a:t>
            </a:r>
            <a:r>
              <a:rPr lang="pt-BR" dirty="0">
                <a:hlinkClick r:id="rId2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2" action="ppaction://hlinksldjump"/>
              </a:rPr>
              <a:t>Tbl_Login</a:t>
            </a:r>
            <a:r>
              <a:rPr lang="pt-BR" dirty="0">
                <a:hlinkClick r:id="rId2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Tbl_TipoUser</a:t>
            </a:r>
            <a:r>
              <a:rPr lang="pt-BR" dirty="0">
                <a:hlinkClick r:id="rId3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3" action="ppaction://hlinksldjump"/>
              </a:rPr>
              <a:t>Tbl_Ideias</a:t>
            </a:r>
            <a:r>
              <a:rPr lang="pt-BR" dirty="0">
                <a:hlinkClick r:id="rId3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Tbl_TipoIdeia</a:t>
            </a:r>
            <a:r>
              <a:rPr lang="pt-BR" dirty="0">
                <a:hlinkClick r:id="rId4" action="ppaction://hlinksldjump"/>
              </a:rPr>
              <a:t> :</a:t>
            </a:r>
            <a:endParaRPr lang="pt-BR" dirty="0"/>
          </a:p>
          <a:p>
            <a:r>
              <a:rPr lang="pt-BR" dirty="0" err="1">
                <a:hlinkClick r:id="rId4" action="ppaction://hlinksldjump"/>
              </a:rPr>
              <a:t>Tbl_Investimento</a:t>
            </a:r>
            <a:r>
              <a:rPr lang="pt-BR" dirty="0">
                <a:hlinkClick r:id="rId4" action="ppaction://hlinksldjump"/>
              </a:rPr>
              <a:t>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88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AE1CBFE-A676-427E-AA14-12A9E8F6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19212"/>
              </p:ext>
            </p:extLst>
          </p:nvPr>
        </p:nvGraphicFramePr>
        <p:xfrm>
          <a:off x="431800" y="1954106"/>
          <a:ext cx="54432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val="1007374091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val="2802379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Tbl_Usuario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4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User_logCod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1271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8B81A70-2FF2-498A-9C4E-C4FDAC01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34357"/>
              </p:ext>
            </p:extLst>
          </p:nvPr>
        </p:nvGraphicFramePr>
        <p:xfrm>
          <a:off x="6316980" y="1954106"/>
          <a:ext cx="5443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10">
                  <a:extLst>
                    <a:ext uri="{9D8B030D-6E8A-4147-A177-3AD203B41FA5}">
                      <a16:colId xmlns:a16="http://schemas.microsoft.com/office/drawing/2014/main" val="251358571"/>
                    </a:ext>
                  </a:extLst>
                </a:gridCol>
                <a:gridCol w="2721610">
                  <a:extLst>
                    <a:ext uri="{9D8B030D-6E8A-4147-A177-3AD203B41FA5}">
                      <a16:colId xmlns:a16="http://schemas.microsoft.com/office/drawing/2014/main" val="338669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4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Log_senha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8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18440"/>
                  </a:ext>
                </a:extLst>
              </a:tr>
            </a:tbl>
          </a:graphicData>
        </a:graphic>
      </p:graphicFrame>
      <p:sp>
        <p:nvSpPr>
          <p:cNvPr id="10" name="Triângulo isósceles 9">
            <a:hlinkClick r:id="rId2" action="ppaction://hlinksldjump"/>
            <a:extLst>
              <a:ext uri="{FF2B5EF4-FFF2-40B4-BE49-F238E27FC236}">
                <a16:creationId xmlns:a16="http://schemas.microsoft.com/office/drawing/2014/main" id="{0C77330B-68B1-4546-BF48-6C4D3B57EB37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1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8EEA5F5-C9C2-423C-8F8D-74639679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83687"/>
              </p:ext>
            </p:extLst>
          </p:nvPr>
        </p:nvGraphicFramePr>
        <p:xfrm>
          <a:off x="454660" y="1988820"/>
          <a:ext cx="5420360" cy="236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3978738735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116705030"/>
                    </a:ext>
                  </a:extLst>
                </a:gridCol>
              </a:tblGrid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TBL_TipoUser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90314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Tip_cod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</a:t>
                      </a:r>
                      <a:r>
                        <a:rPr lang="pt-BR" dirty="0" err="1"/>
                        <a:t>automatico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0988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Tip_nome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13168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r>
                        <a:rPr lang="pt-BR" dirty="0" err="1"/>
                        <a:t>Tip_descricao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11476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4822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B6D3554-ECD1-49E4-8C7A-DCC2B4AD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33219"/>
              </p:ext>
            </p:extLst>
          </p:nvPr>
        </p:nvGraphicFramePr>
        <p:xfrm>
          <a:off x="6316980" y="1689100"/>
          <a:ext cx="542036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956680252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139209549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Tbl_Ideias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70676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</a:t>
                      </a:r>
                      <a:r>
                        <a:rPr lang="pt-BR" dirty="0" err="1"/>
                        <a:t>auto,ático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5184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43974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7705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Ids_resumo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110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Ids_Completa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1122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r>
                        <a:rPr lang="pt-BR" dirty="0" err="1"/>
                        <a:t>Ids_Users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92197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93566"/>
                  </a:ext>
                </a:extLst>
              </a:tr>
            </a:tbl>
          </a:graphicData>
        </a:graphic>
      </p:graphicFrame>
      <p:sp>
        <p:nvSpPr>
          <p:cNvPr id="4" name="Triângulo isósceles 3">
            <a:hlinkClick r:id="rId2" action="ppaction://hlinksldjump"/>
            <a:extLst>
              <a:ext uri="{FF2B5EF4-FFF2-40B4-BE49-F238E27FC236}">
                <a16:creationId xmlns:a16="http://schemas.microsoft.com/office/drawing/2014/main" id="{B617CDEC-8B2B-4D7B-ABF8-027C4A260120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5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C5ECEE6-1BBC-4A5E-9BB5-508FB89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44807"/>
              </p:ext>
            </p:extLst>
          </p:nvPr>
        </p:nvGraphicFramePr>
        <p:xfrm>
          <a:off x="591820" y="2316480"/>
          <a:ext cx="5260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0">
                  <a:extLst>
                    <a:ext uri="{9D8B030D-6E8A-4147-A177-3AD203B41FA5}">
                      <a16:colId xmlns:a16="http://schemas.microsoft.com/office/drawing/2014/main" val="2305028019"/>
                    </a:ext>
                  </a:extLst>
                </a:gridCol>
                <a:gridCol w="2630170">
                  <a:extLst>
                    <a:ext uri="{9D8B030D-6E8A-4147-A177-3AD203B41FA5}">
                      <a16:colId xmlns:a16="http://schemas.microsoft.com/office/drawing/2014/main" val="20713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Tbl_TipoIdeia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automático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Adimin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Tpi_decricao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7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Tpi_acesso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3244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7B311C-15C9-499D-89D0-FD759359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56074"/>
              </p:ext>
            </p:extLst>
          </p:nvPr>
        </p:nvGraphicFramePr>
        <p:xfrm>
          <a:off x="6339840" y="2316480"/>
          <a:ext cx="52603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0">
                  <a:extLst>
                    <a:ext uri="{9D8B030D-6E8A-4147-A177-3AD203B41FA5}">
                      <a16:colId xmlns:a16="http://schemas.microsoft.com/office/drawing/2014/main" val="2305028019"/>
                    </a:ext>
                  </a:extLst>
                </a:gridCol>
                <a:gridCol w="2630170">
                  <a:extLst>
                    <a:ext uri="{9D8B030D-6E8A-4147-A177-3AD203B41FA5}">
                      <a16:colId xmlns:a16="http://schemas.microsoft.com/office/drawing/2014/main" val="20713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Tbl_Investimento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 automaticamente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Inv_User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Inv_ideia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Exportado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7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Inv_valor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32446"/>
                  </a:ext>
                </a:extLst>
              </a:tr>
            </a:tbl>
          </a:graphicData>
        </a:graphic>
      </p:graphicFrame>
      <p:sp>
        <p:nvSpPr>
          <p:cNvPr id="4" name="Triângulo isósceles 3">
            <a:hlinkClick r:id="rId2" action="ppaction://hlinksldjump"/>
            <a:extLst>
              <a:ext uri="{FF2B5EF4-FFF2-40B4-BE49-F238E27FC236}">
                <a16:creationId xmlns:a16="http://schemas.microsoft.com/office/drawing/2014/main" id="{1F383500-EE8B-4E4B-914E-F4AC3A4B599A}"/>
              </a:ext>
            </a:extLst>
          </p:cNvPr>
          <p:cNvSpPr/>
          <p:nvPr/>
        </p:nvSpPr>
        <p:spPr>
          <a:xfrm rot="16200000">
            <a:off x="947531" y="5442152"/>
            <a:ext cx="781878" cy="8348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7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Personalizada 11">
      <a:dk1>
        <a:sysClr val="windowText" lastClr="000000"/>
      </a:dk1>
      <a:lt1>
        <a:srgbClr val="FFFF00"/>
      </a:lt1>
      <a:dk2>
        <a:srgbClr val="363D46"/>
      </a:dk2>
      <a:lt2>
        <a:srgbClr val="EBEBEB"/>
      </a:lt2>
      <a:accent1>
        <a:srgbClr val="7C899A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FFFF00"/>
      </a:hlink>
      <a:folHlink>
        <a:srgbClr val="FFFF00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330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Malha</vt:lpstr>
      <vt:lpstr>Gold Ideia</vt:lpstr>
      <vt:lpstr>Introdução : </vt:lpstr>
      <vt:lpstr>Análise de requisitos: Funcionais ou não funcionais</vt:lpstr>
      <vt:lpstr>Método 5W2H :</vt:lpstr>
      <vt:lpstr>Tipos de login e funções :</vt:lpstr>
      <vt:lpstr>Parte de Banco de Dados :</vt:lpstr>
      <vt:lpstr>Apresentação do PowerPoint</vt:lpstr>
      <vt:lpstr>Apresentação do PowerPoint</vt:lpstr>
      <vt:lpstr>Apresentação do PowerPoint</vt:lpstr>
      <vt:lpstr>Diagrama de Classe:</vt:lpstr>
      <vt:lpstr>Diagrama de Caso de Uso: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Ideia</dc:title>
  <dc:creator>Gabriel Arezzo</dc:creator>
  <cp:lastModifiedBy>Gabriel Arezzo</cp:lastModifiedBy>
  <cp:revision>1</cp:revision>
  <dcterms:created xsi:type="dcterms:W3CDTF">2018-08-29T23:21:39Z</dcterms:created>
  <dcterms:modified xsi:type="dcterms:W3CDTF">2018-08-29T23:23:25Z</dcterms:modified>
</cp:coreProperties>
</file>