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B8E7A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5" y="918981"/>
                </a:lnTo>
                <a:lnTo>
                  <a:pt x="3651879" y="9189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3398520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350"/>
            <a:ext cx="3371840" cy="10736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0" y="2850861"/>
            <a:ext cx="5358383" cy="5245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76240" y="3596767"/>
            <a:ext cx="33928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4E5B6E"/>
                </a:solidFill>
                <a:latin typeface="Lucida Sans Unicode"/>
                <a:cs typeface="Lucida Sans Unicode"/>
              </a:rPr>
              <a:t>Prof.</a:t>
            </a:r>
            <a:r>
              <a:rPr sz="2700" spc="-45" dirty="0">
                <a:solidFill>
                  <a:srgbClr val="4E5B6E"/>
                </a:solidFill>
                <a:latin typeface="Lucida Sans Unicode"/>
                <a:cs typeface="Lucida Sans Unicode"/>
              </a:rPr>
              <a:t> </a:t>
            </a:r>
            <a:r>
              <a:rPr lang="pt-BR" sz="2700" dirty="0">
                <a:solidFill>
                  <a:srgbClr val="4E5B6E"/>
                </a:solidFill>
                <a:latin typeface="Lucida Sans Unicode"/>
                <a:cs typeface="Lucida Sans Unicode"/>
              </a:rPr>
              <a:t>Tulio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5534"/>
            <a:ext cx="720280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 MT"/>
                <a:cs typeface="Arial MT"/>
              </a:rPr>
              <a:t>Gestão</a:t>
            </a:r>
            <a:r>
              <a:rPr sz="2700" spc="-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configuração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dispositivos</a:t>
            </a:r>
            <a:endParaRPr sz="2700">
              <a:latin typeface="Arial MT"/>
              <a:cs typeface="Arial MT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3E6C18"/>
                </a:solidFill>
                <a:latin typeface="Arial MT"/>
                <a:cs typeface="Arial MT"/>
              </a:rPr>
              <a:t>Driver</a:t>
            </a:r>
            <a:r>
              <a:rPr sz="2300" spc="-15" dirty="0">
                <a:solidFill>
                  <a:srgbClr val="3E6C18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E6C18"/>
                </a:solidFill>
                <a:latin typeface="Arial MT"/>
                <a:cs typeface="Arial MT"/>
              </a:rPr>
              <a:t>de</a:t>
            </a:r>
            <a:r>
              <a:rPr sz="2300" spc="-15" dirty="0">
                <a:solidFill>
                  <a:srgbClr val="3E6C18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E6C18"/>
                </a:solidFill>
                <a:latin typeface="Arial MT"/>
                <a:cs typeface="Arial MT"/>
              </a:rPr>
              <a:t>dispositivos:</a:t>
            </a:r>
            <a:r>
              <a:rPr sz="2300" spc="-40" dirty="0">
                <a:solidFill>
                  <a:srgbClr val="3E6C18"/>
                </a:solidFill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Programa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que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possibilita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 </a:t>
            </a:r>
            <a:r>
              <a:rPr sz="2300" b="1" spc="-625" dirty="0"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C00000"/>
                </a:solidFill>
                <a:latin typeface="Arial"/>
                <a:cs typeface="Arial"/>
              </a:rPr>
              <a:t>comunicação </a:t>
            </a:r>
            <a:r>
              <a:rPr sz="2300" b="1" spc="-5" dirty="0">
                <a:latin typeface="Arial"/>
                <a:cs typeface="Arial"/>
              </a:rPr>
              <a:t>do </a:t>
            </a:r>
            <a:r>
              <a:rPr sz="2300" b="1" dirty="0">
                <a:latin typeface="Arial"/>
                <a:cs typeface="Arial"/>
              </a:rPr>
              <a:t>sistema </a:t>
            </a:r>
            <a:r>
              <a:rPr sz="2300" b="1" spc="-5" dirty="0">
                <a:latin typeface="Arial"/>
                <a:cs typeface="Arial"/>
              </a:rPr>
              <a:t>operacional </a:t>
            </a:r>
            <a:r>
              <a:rPr sz="2300" b="1" dirty="0">
                <a:latin typeface="Arial"/>
                <a:cs typeface="Arial"/>
              </a:rPr>
              <a:t>com um </a:t>
            </a:r>
            <a:r>
              <a:rPr sz="2300" b="1" spc="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dispositivo</a:t>
            </a:r>
            <a:r>
              <a:rPr sz="2300" b="1" spc="-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de</a:t>
            </a:r>
            <a:r>
              <a:rPr sz="2300" b="1" spc="-5" dirty="0">
                <a:latin typeface="Arial"/>
                <a:cs typeface="Arial"/>
              </a:rPr>
              <a:t> entrada/saída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95" y="602951"/>
            <a:ext cx="7353600" cy="492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4189" y="3225292"/>
            <a:ext cx="1192898" cy="29044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95172" y="3587229"/>
            <a:ext cx="5373370" cy="2108200"/>
            <a:chOff x="595172" y="3587229"/>
            <a:chExt cx="5373370" cy="21082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7704" y="4082765"/>
              <a:ext cx="2240279" cy="10820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172" y="3587229"/>
              <a:ext cx="3135248" cy="21076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5288" y="3969550"/>
              <a:ext cx="1034199" cy="7893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172" y="4550765"/>
              <a:ext cx="1761236" cy="11092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989" y="3648011"/>
              <a:ext cx="1318894" cy="9208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8666" y="4310240"/>
              <a:ext cx="1407286" cy="814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5534"/>
            <a:ext cx="7330440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 MT"/>
                <a:cs typeface="Arial MT"/>
              </a:rPr>
              <a:t>Gestão</a:t>
            </a:r>
            <a:r>
              <a:rPr sz="2700" spc="-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configuração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dispositivos</a:t>
            </a:r>
            <a:endParaRPr sz="2700">
              <a:latin typeface="Arial MT"/>
              <a:cs typeface="Arial MT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4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solidFill>
                  <a:srgbClr val="3E6C18"/>
                </a:solidFill>
                <a:latin typeface="Lucida Sans Unicode"/>
                <a:cs typeface="Lucida Sans Unicode"/>
              </a:rPr>
              <a:t>Plug</a:t>
            </a:r>
            <a:r>
              <a:rPr sz="2300" spc="-20" dirty="0">
                <a:solidFill>
                  <a:srgbClr val="3E6C18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3E6C18"/>
                </a:solidFill>
                <a:latin typeface="Lucida Sans Unicode"/>
                <a:cs typeface="Lucida Sans Unicode"/>
              </a:rPr>
              <a:t>and</a:t>
            </a:r>
            <a:r>
              <a:rPr sz="2300" spc="5" dirty="0">
                <a:solidFill>
                  <a:srgbClr val="3E6C18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3E6C18"/>
                </a:solidFill>
                <a:latin typeface="Lucida Sans Unicode"/>
                <a:cs typeface="Lucida Sans Unicode"/>
              </a:rPr>
              <a:t>Play:</a:t>
            </a:r>
            <a:r>
              <a:rPr sz="2300" spc="-20" dirty="0">
                <a:solidFill>
                  <a:srgbClr val="3E6C18"/>
                </a:solidFill>
                <a:latin typeface="Lucida Sans Unicode"/>
                <a:cs typeface="Lucida Sans Unicode"/>
              </a:rPr>
              <a:t> </a:t>
            </a:r>
            <a:r>
              <a:rPr sz="2300" b="1" spc="-65" dirty="0">
                <a:latin typeface="Tahoma"/>
                <a:cs typeface="Tahoma"/>
              </a:rPr>
              <a:t>Reconhecimento</a:t>
            </a:r>
            <a:r>
              <a:rPr sz="2300" b="1" spc="10" dirty="0">
                <a:latin typeface="Tahoma"/>
                <a:cs typeface="Tahoma"/>
              </a:rPr>
              <a:t> </a:t>
            </a:r>
            <a:r>
              <a:rPr sz="2300" b="1" spc="-35" dirty="0">
                <a:latin typeface="Tahoma"/>
                <a:cs typeface="Tahoma"/>
              </a:rPr>
              <a:t>de</a:t>
            </a:r>
            <a:r>
              <a:rPr sz="2300" b="1" spc="40" dirty="0">
                <a:latin typeface="Tahoma"/>
                <a:cs typeface="Tahoma"/>
              </a:rPr>
              <a:t> </a:t>
            </a:r>
            <a:r>
              <a:rPr sz="2300" b="1" spc="-40" dirty="0">
                <a:latin typeface="Tahoma"/>
                <a:cs typeface="Tahoma"/>
              </a:rPr>
              <a:t>novos </a:t>
            </a:r>
            <a:r>
              <a:rPr sz="2300" b="1" spc="-35" dirty="0">
                <a:latin typeface="Tahoma"/>
                <a:cs typeface="Tahoma"/>
              </a:rPr>
              <a:t> </a:t>
            </a:r>
            <a:r>
              <a:rPr sz="2300" b="1" spc="-30" dirty="0">
                <a:latin typeface="Tahoma"/>
                <a:cs typeface="Tahoma"/>
              </a:rPr>
              <a:t>dispositivos</a:t>
            </a:r>
            <a:r>
              <a:rPr sz="2300" b="1" spc="15" dirty="0">
                <a:latin typeface="Tahoma"/>
                <a:cs typeface="Tahoma"/>
              </a:rPr>
              <a:t> </a:t>
            </a:r>
            <a:r>
              <a:rPr sz="2300" b="1" spc="-85" dirty="0">
                <a:latin typeface="Tahoma"/>
                <a:cs typeface="Tahoma"/>
              </a:rPr>
              <a:t>e</a:t>
            </a:r>
            <a:r>
              <a:rPr sz="2300" b="1" spc="45" dirty="0">
                <a:latin typeface="Tahoma"/>
                <a:cs typeface="Tahoma"/>
              </a:rPr>
              <a:t> </a:t>
            </a:r>
            <a:r>
              <a:rPr sz="2300" b="1" spc="-55" dirty="0">
                <a:solidFill>
                  <a:srgbClr val="C00000"/>
                </a:solidFill>
                <a:latin typeface="Tahoma"/>
                <a:cs typeface="Tahoma"/>
              </a:rPr>
              <a:t>instalação</a:t>
            </a:r>
            <a:r>
              <a:rPr sz="2300" b="1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300" b="1" spc="-70" dirty="0">
                <a:solidFill>
                  <a:srgbClr val="C00000"/>
                </a:solidFill>
                <a:latin typeface="Tahoma"/>
                <a:cs typeface="Tahoma"/>
              </a:rPr>
              <a:t>automática</a:t>
            </a:r>
            <a:r>
              <a:rPr sz="2300" b="1" spc="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dos</a:t>
            </a:r>
            <a:r>
              <a:rPr sz="2300" b="1" spc="20" dirty="0">
                <a:latin typeface="Tahoma"/>
                <a:cs typeface="Tahoma"/>
              </a:rPr>
              <a:t> </a:t>
            </a:r>
            <a:r>
              <a:rPr sz="2300" b="1" spc="-55" dirty="0">
                <a:latin typeface="Tahoma"/>
                <a:cs typeface="Tahoma"/>
              </a:rPr>
              <a:t>drivers</a:t>
            </a:r>
            <a:endParaRPr sz="2300">
              <a:latin typeface="Tahoma"/>
              <a:cs typeface="Tahoma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Ex:</a:t>
            </a:r>
            <a:endParaRPr sz="23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30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10" dirty="0">
                <a:latin typeface="Lucida Sans Unicode"/>
                <a:cs typeface="Lucida Sans Unicode"/>
              </a:rPr>
              <a:t>Impressoras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09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dirty="0">
                <a:latin typeface="Lucida Sans Unicode"/>
                <a:cs typeface="Lucida Sans Unicode"/>
              </a:rPr>
              <a:t>Pendrives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395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latin typeface="Lucida Sans Unicode"/>
                <a:cs typeface="Lucida Sans Unicode"/>
              </a:rPr>
              <a:t>...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95" y="602951"/>
            <a:ext cx="7353600" cy="492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1274" y="2996945"/>
            <a:ext cx="901940" cy="12824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1909" y="431161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5534"/>
            <a:ext cx="59797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 MT"/>
                <a:cs typeface="Arial MT"/>
              </a:rPr>
              <a:t>Gestão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e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suporte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outros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programas</a:t>
            </a:r>
            <a:endParaRPr sz="2700">
              <a:latin typeface="Arial MT"/>
              <a:cs typeface="Arial MT"/>
            </a:endParaRPr>
          </a:p>
          <a:p>
            <a:pPr marL="268605" indent="-256540">
              <a:lnSpc>
                <a:spcPct val="100000"/>
              </a:lnSpc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 MT"/>
                <a:cs typeface="Arial MT"/>
              </a:rPr>
              <a:t>Interfaceamento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usuário</a:t>
            </a:r>
            <a:endParaRPr sz="2700">
              <a:latin typeface="Arial MT"/>
              <a:cs typeface="Arial MT"/>
            </a:endParaRPr>
          </a:p>
          <a:p>
            <a:pPr marL="268605" indent="-256540">
              <a:lnSpc>
                <a:spcPct val="100000"/>
              </a:lnSpc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Arial MT"/>
                <a:cs typeface="Arial MT"/>
              </a:rPr>
              <a:t>Programação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tarefas</a:t>
            </a:r>
            <a:endParaRPr sz="2700">
              <a:latin typeface="Arial MT"/>
              <a:cs typeface="Arial MT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Arial MT"/>
                <a:cs typeface="Arial MT"/>
              </a:rPr>
              <a:t>Segurança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sistema</a:t>
            </a:r>
            <a:endParaRPr sz="2700">
              <a:latin typeface="Arial MT"/>
              <a:cs typeface="Arial MT"/>
            </a:endParaRPr>
          </a:p>
          <a:p>
            <a:pPr marL="268605" indent="-256540">
              <a:lnSpc>
                <a:spcPct val="100000"/>
              </a:lnSpc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Arial MT"/>
                <a:cs typeface="Arial MT"/>
              </a:rPr>
              <a:t>Controle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 rede</a:t>
            </a:r>
            <a:endParaRPr sz="2700">
              <a:latin typeface="Arial MT"/>
              <a:cs typeface="Arial MT"/>
            </a:endParaRPr>
          </a:p>
          <a:p>
            <a:pPr marL="268605" indent="-256540">
              <a:lnSpc>
                <a:spcPct val="100000"/>
              </a:lnSpc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Arial MT"/>
                <a:cs typeface="Arial MT"/>
              </a:rPr>
              <a:t>Monitoração do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desempenho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95" y="602951"/>
            <a:ext cx="7353600" cy="4923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7658100" cy="3424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36550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Sistema </a:t>
            </a:r>
            <a:r>
              <a:rPr sz="2700" spc="-10" dirty="0">
                <a:latin typeface="Lucida Sans Unicode"/>
                <a:cs typeface="Lucida Sans Unicode"/>
              </a:rPr>
              <a:t>operacional </a:t>
            </a:r>
            <a:r>
              <a:rPr sz="2700" spc="-5" dirty="0">
                <a:latin typeface="Lucida Sans Unicode"/>
                <a:cs typeface="Lucida Sans Unicode"/>
              </a:rPr>
              <a:t>que </a:t>
            </a:r>
            <a:r>
              <a:rPr sz="2700" dirty="0">
                <a:latin typeface="Lucida Sans Unicode"/>
                <a:cs typeface="Lucida Sans Unicode"/>
              </a:rPr>
              <a:t>utiliza a </a:t>
            </a:r>
            <a:r>
              <a:rPr sz="2700" spc="-5" dirty="0">
                <a:latin typeface="Lucida Sans Unicode"/>
                <a:cs typeface="Lucida Sans Unicode"/>
              </a:rPr>
              <a:t>interface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por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linha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comando</a:t>
            </a:r>
            <a:endParaRPr sz="2700">
              <a:latin typeface="Lucida Sans Unicode"/>
              <a:cs typeface="Lucida Sans Unicode"/>
            </a:endParaRPr>
          </a:p>
          <a:p>
            <a:pPr marL="524510" marR="582930" lvl="1" indent="-228600">
              <a:lnSpc>
                <a:spcPct val="100000"/>
              </a:lnSpc>
              <a:spcBef>
                <a:spcPts val="35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C:\ </a:t>
            </a:r>
            <a:r>
              <a:rPr sz="2300" spc="-5" dirty="0">
                <a:latin typeface="Lucida Sans Unicode"/>
                <a:cs typeface="Lucida Sans Unicode"/>
              </a:rPr>
              <a:t>indica qual </a:t>
            </a:r>
            <a:r>
              <a:rPr sz="2300" dirty="0">
                <a:latin typeface="Lucida Sans Unicode"/>
                <a:cs typeface="Lucida Sans Unicode"/>
              </a:rPr>
              <a:t>unidade </a:t>
            </a:r>
            <a:r>
              <a:rPr sz="2300" spc="-5" dirty="0">
                <a:latin typeface="Lucida Sans Unicode"/>
                <a:cs typeface="Lucida Sans Unicode"/>
              </a:rPr>
              <a:t>de disco </a:t>
            </a:r>
            <a:r>
              <a:rPr sz="2300" dirty="0">
                <a:latin typeface="Lucida Sans Unicode"/>
                <a:cs typeface="Lucida Sans Unicode"/>
              </a:rPr>
              <a:t>está sendo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consultada</a:t>
            </a:r>
            <a:endParaRPr sz="2300">
              <a:latin typeface="Lucida Sans Unicode"/>
              <a:cs typeface="Lucida Sans Unicode"/>
            </a:endParaRPr>
          </a:p>
          <a:p>
            <a:pPr marL="524510" marR="17272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&gt; </a:t>
            </a:r>
            <a:r>
              <a:rPr sz="2300" spc="-5" dirty="0">
                <a:latin typeface="Lucida Sans Unicode"/>
                <a:cs typeface="Lucida Sans Unicode"/>
              </a:rPr>
              <a:t>indica que </a:t>
            </a:r>
            <a:r>
              <a:rPr sz="2300" dirty="0">
                <a:latin typeface="Lucida Sans Unicode"/>
                <a:cs typeface="Lucida Sans Unicode"/>
              </a:rPr>
              <a:t>o sistema </a:t>
            </a:r>
            <a:r>
              <a:rPr sz="2300" spc="-5" dirty="0">
                <a:latin typeface="Lucida Sans Unicode"/>
                <a:cs typeface="Lucida Sans Unicode"/>
              </a:rPr>
              <a:t>está esperando </a:t>
            </a:r>
            <a:r>
              <a:rPr sz="2300" dirty="0">
                <a:latin typeface="Lucida Sans Unicode"/>
                <a:cs typeface="Lucida Sans Unicode"/>
              </a:rPr>
              <a:t>alguma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instrução</a:t>
            </a:r>
            <a:endParaRPr sz="23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Sistemas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ultrapassado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que </a:t>
            </a:r>
            <a:r>
              <a:rPr sz="2300" dirty="0">
                <a:latin typeface="Lucida Sans Unicode"/>
                <a:cs typeface="Lucida Sans Unicode"/>
              </a:rPr>
              <a:t>foi </a:t>
            </a:r>
            <a:r>
              <a:rPr sz="2300" spc="-5" dirty="0">
                <a:latin typeface="Lucida Sans Unicode"/>
                <a:cs typeface="Lucida Sans Unicode"/>
              </a:rPr>
              <a:t>amplamente </a:t>
            </a:r>
            <a:r>
              <a:rPr sz="2300" dirty="0">
                <a:latin typeface="Lucida Sans Unicode"/>
                <a:cs typeface="Lucida Sans Unicode"/>
              </a:rPr>
              <a:t> substituído </a:t>
            </a:r>
            <a:r>
              <a:rPr sz="2300" spc="-5" dirty="0">
                <a:latin typeface="Lucida Sans Unicode"/>
                <a:cs typeface="Lucida Sans Unicode"/>
              </a:rPr>
              <a:t>pelos </a:t>
            </a:r>
            <a:r>
              <a:rPr sz="2300" dirty="0">
                <a:latin typeface="Lucida Sans Unicode"/>
                <a:cs typeface="Lucida Sans Unicode"/>
              </a:rPr>
              <a:t>sistemas que utilizam </a:t>
            </a:r>
            <a:r>
              <a:rPr sz="2300" spc="-5" dirty="0">
                <a:latin typeface="Lucida Sans Unicode"/>
                <a:cs typeface="Lucida Sans Unicode"/>
              </a:rPr>
              <a:t>interfaces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gráficas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94894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61061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Não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possui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uma</a:t>
            </a:r>
            <a:r>
              <a:rPr sz="2700" spc="-5" dirty="0">
                <a:latin typeface="Lucida Sans Unicode"/>
                <a:cs typeface="Lucida Sans Unicode"/>
              </a:rPr>
              <a:t> interface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amigável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94894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1" y="2229027"/>
            <a:ext cx="6768719" cy="33994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1145"/>
            <a:ext cx="7870190" cy="4436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1532255" indent="-256540">
              <a:lnSpc>
                <a:spcPts val="2700"/>
              </a:lnSpc>
              <a:spcBef>
                <a:spcPts val="434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Padrão de sistema operacional </a:t>
            </a:r>
            <a:r>
              <a:rPr sz="2500" spc="-10" dirty="0">
                <a:latin typeface="Lucida Sans Unicode"/>
                <a:cs typeface="Lucida Sans Unicode"/>
              </a:rPr>
              <a:t>para </a:t>
            </a:r>
            <a:r>
              <a:rPr sz="2500" spc="-5" dirty="0">
                <a:latin typeface="Lucida Sans Unicode"/>
                <a:cs typeface="Lucida Sans Unicode"/>
              </a:rPr>
              <a:t> computadores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com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processadores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Intel</a:t>
            </a:r>
            <a:endParaRPr sz="25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700"/>
              </a:lnSpc>
              <a:spcBef>
                <a:spcPts val="400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Iniciou-se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como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um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ambiente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operacional</a:t>
            </a:r>
            <a:r>
              <a:rPr sz="25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para </a:t>
            </a:r>
            <a:r>
              <a:rPr sz="2500" spc="-5" dirty="0">
                <a:latin typeface="Lucida Sans Unicode"/>
                <a:cs typeface="Lucida Sans Unicode"/>
              </a:rPr>
              <a:t>o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MS-DOS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 não</a:t>
            </a:r>
            <a:r>
              <a:rPr sz="2500" spc="-10" dirty="0">
                <a:latin typeface="Lucida Sans Unicode"/>
                <a:cs typeface="Lucida Sans Unicode"/>
              </a:rPr>
              <a:t> era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um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sistema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operacional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completo</a:t>
            </a:r>
            <a:endParaRPr sz="2500">
              <a:latin typeface="Lucida Sans Unicode"/>
              <a:cs typeface="Lucida Sans Unicode"/>
            </a:endParaRPr>
          </a:p>
          <a:p>
            <a:pPr marL="268605" marR="1056640" indent="-256540">
              <a:lnSpc>
                <a:spcPts val="2700"/>
              </a:lnSpc>
              <a:spcBef>
                <a:spcPts val="400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Agora é</a:t>
            </a:r>
            <a:r>
              <a:rPr sz="2500" spc="-10" dirty="0">
                <a:latin typeface="Lucida Sans Unicode"/>
                <a:cs typeface="Lucida Sans Unicode"/>
              </a:rPr>
              <a:t> uma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família</a:t>
            </a:r>
            <a:r>
              <a:rPr sz="2500" spc="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completa</a:t>
            </a:r>
            <a:r>
              <a:rPr sz="25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 </a:t>
            </a:r>
            <a:r>
              <a:rPr sz="2500" spc="-10" dirty="0">
                <a:latin typeface="Lucida Sans Unicode"/>
                <a:cs typeface="Lucida Sans Unicode"/>
              </a:rPr>
              <a:t>sistemas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operacionais</a:t>
            </a:r>
            <a:endParaRPr sz="2500">
              <a:latin typeface="Lucida Sans Unicode"/>
              <a:cs typeface="Lucida Sans Unicode"/>
            </a:endParaRPr>
          </a:p>
          <a:p>
            <a:pPr marL="268605" marR="242570" indent="-256540">
              <a:lnSpc>
                <a:spcPts val="2700"/>
              </a:lnSpc>
              <a:spcBef>
                <a:spcPts val="409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Usa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uma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interface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gráfica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colorida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que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facilita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acesso </a:t>
            </a:r>
            <a:r>
              <a:rPr sz="2500" spc="-5" dirty="0">
                <a:latin typeface="Lucida Sans Unicode"/>
                <a:cs typeface="Lucida Sans Unicode"/>
              </a:rPr>
              <a:t>ao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sistema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operacional</a:t>
            </a:r>
            <a:endParaRPr sz="2500">
              <a:latin typeface="Lucida Sans Unicode"/>
              <a:cs typeface="Lucida Sans Unicode"/>
            </a:endParaRPr>
          </a:p>
          <a:p>
            <a:pPr marL="268605" marR="1151890" indent="-256540">
              <a:lnSpc>
                <a:spcPts val="2700"/>
              </a:lnSpc>
              <a:spcBef>
                <a:spcPts val="3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Os usuários </a:t>
            </a:r>
            <a:r>
              <a:rPr sz="2500" spc="-10" dirty="0">
                <a:latin typeface="Lucida Sans Unicode"/>
                <a:cs typeface="Lucida Sans Unicode"/>
              </a:rPr>
              <a:t>podem </a:t>
            </a:r>
            <a:r>
              <a:rPr sz="2500" spc="-5" dirty="0">
                <a:latin typeface="Lucida Sans Unicode"/>
                <a:cs typeface="Lucida Sans Unicode"/>
              </a:rPr>
              <a:t>usar os comandos e a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interface </a:t>
            </a:r>
            <a:r>
              <a:rPr sz="2500" spc="-5" dirty="0">
                <a:latin typeface="Lucida Sans Unicode"/>
                <a:cs typeface="Lucida Sans Unicode"/>
              </a:rPr>
              <a:t>do DOS</a:t>
            </a:r>
            <a:endParaRPr sz="2500">
              <a:latin typeface="Lucida Sans Unicode"/>
              <a:cs typeface="Lucida Sans Unicode"/>
            </a:endParaRPr>
          </a:p>
          <a:p>
            <a:pPr marL="268605" indent="-256540">
              <a:lnSpc>
                <a:spcPts val="3080"/>
              </a:lnSpc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Suporta </a:t>
            </a:r>
            <a:r>
              <a:rPr sz="2600" i="1" spc="-55" dirty="0">
                <a:solidFill>
                  <a:srgbClr val="C00000"/>
                </a:solidFill>
                <a:latin typeface="Verdana"/>
                <a:cs typeface="Verdana"/>
              </a:rPr>
              <a:t>plu</a:t>
            </a:r>
            <a:r>
              <a:rPr sz="2600" i="1" spc="-60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sz="2600" i="1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600" i="1" spc="-114" dirty="0">
                <a:solidFill>
                  <a:srgbClr val="C00000"/>
                </a:solidFill>
                <a:latin typeface="Verdana"/>
                <a:cs typeface="Verdana"/>
              </a:rPr>
              <a:t>an</a:t>
            </a:r>
            <a:r>
              <a:rPr sz="2600" i="1" spc="-11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2600" i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600" i="1" spc="-120" dirty="0">
                <a:solidFill>
                  <a:srgbClr val="C00000"/>
                </a:solidFill>
                <a:latin typeface="Verdana"/>
                <a:cs typeface="Verdana"/>
              </a:rPr>
              <a:t>play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61594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141845" cy="16617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3.x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Uma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camada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adicionada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“por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cima”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DOS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Separa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sistema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operacional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usuário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Torna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sistema </a:t>
            </a:r>
            <a:r>
              <a:rPr sz="2300" spc="-5" dirty="0">
                <a:latin typeface="Lucida Sans Unicode"/>
                <a:cs typeface="Lucida Sans Unicode"/>
              </a:rPr>
              <a:t>operacional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mais fácil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usar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813" y="3572890"/>
            <a:ext cx="1556384" cy="186156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42530" y="3421017"/>
            <a:ext cx="3169920" cy="2861945"/>
            <a:chOff x="3842530" y="3421017"/>
            <a:chExt cx="3169920" cy="286194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1909" y="3430422"/>
              <a:ext cx="3150997" cy="28428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47210" y="3425697"/>
              <a:ext cx="3160395" cy="2852420"/>
            </a:xfrm>
            <a:custGeom>
              <a:avLst/>
              <a:gdLst/>
              <a:ahLst/>
              <a:cxnLst/>
              <a:rect l="l" t="t" r="r" b="b"/>
              <a:pathLst>
                <a:path w="3160395" h="2852420">
                  <a:moveTo>
                    <a:pt x="0" y="2852292"/>
                  </a:moveTo>
                  <a:lnTo>
                    <a:pt x="3160267" y="2852292"/>
                  </a:lnTo>
                  <a:lnTo>
                    <a:pt x="3160267" y="0"/>
                  </a:lnTo>
                  <a:lnTo>
                    <a:pt x="0" y="0"/>
                  </a:lnTo>
                  <a:lnTo>
                    <a:pt x="0" y="2852292"/>
                  </a:lnTo>
                  <a:close/>
                </a:path>
              </a:pathLst>
            </a:custGeom>
            <a:ln w="936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660640" cy="38296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95</a:t>
            </a:r>
            <a:endParaRPr sz="2700">
              <a:latin typeface="Lucida Sans Unicode"/>
              <a:cs typeface="Lucida Sans Unicode"/>
            </a:endParaRPr>
          </a:p>
          <a:p>
            <a:pPr marL="524510" marR="107314" lvl="1" indent="-228600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Sistema multitarefas </a:t>
            </a:r>
            <a:r>
              <a:rPr sz="2300" spc="-5" dirty="0">
                <a:latin typeface="Lucida Sans Unicode"/>
                <a:cs typeface="Lucida Sans Unicode"/>
              </a:rPr>
              <a:t>compatível com </a:t>
            </a: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spc="-5" dirty="0">
                <a:latin typeface="Lucida Sans Unicode"/>
                <a:cs typeface="Lucida Sans Unicode"/>
              </a:rPr>
              <a:t>MS-DOS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versões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MS-Windows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3.x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Tornou-se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um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sistema </a:t>
            </a:r>
            <a:r>
              <a:rPr sz="2300" spc="-5" dirty="0">
                <a:latin typeface="Lucida Sans Unicode"/>
                <a:cs typeface="Lucida Sans Unicode"/>
              </a:rPr>
              <a:t>operacional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independente</a:t>
            </a:r>
            <a:endParaRPr sz="23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ts val="2400"/>
              </a:lnSpc>
              <a:spcBef>
                <a:spcPts val="430"/>
              </a:spcBef>
              <a:buClr>
                <a:srgbClr val="7ED13A"/>
              </a:buClr>
              <a:buSzPct val="95238"/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100" i="1" spc="-150" dirty="0">
                <a:solidFill>
                  <a:srgbClr val="C00000"/>
                </a:solidFill>
                <a:latin typeface="Verdana"/>
                <a:cs typeface="Verdana"/>
              </a:rPr>
              <a:t>OLE</a:t>
            </a:r>
            <a:r>
              <a:rPr sz="2100" i="1" spc="-1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100" i="1" spc="204" dirty="0">
                <a:solidFill>
                  <a:srgbClr val="C00000"/>
                </a:solidFill>
                <a:latin typeface="Verdana"/>
                <a:cs typeface="Verdana"/>
              </a:rPr>
              <a:t>-</a:t>
            </a:r>
            <a:r>
              <a:rPr sz="2100" i="1" spc="-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100" i="1" spc="-90" dirty="0">
                <a:solidFill>
                  <a:srgbClr val="C00000"/>
                </a:solidFill>
                <a:latin typeface="Verdana"/>
                <a:cs typeface="Verdana"/>
              </a:rPr>
              <a:t>Object</a:t>
            </a:r>
            <a:r>
              <a:rPr sz="2100" i="1" spc="-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100" i="1" spc="-60" dirty="0">
                <a:solidFill>
                  <a:srgbClr val="C00000"/>
                </a:solidFill>
                <a:latin typeface="Verdana"/>
                <a:cs typeface="Verdana"/>
              </a:rPr>
              <a:t>Linking</a:t>
            </a:r>
            <a:r>
              <a:rPr sz="2100" i="1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100" i="1" spc="-100" dirty="0">
                <a:solidFill>
                  <a:srgbClr val="C00000"/>
                </a:solidFill>
                <a:latin typeface="Verdana"/>
                <a:cs typeface="Verdana"/>
              </a:rPr>
              <a:t>and Embedding</a:t>
            </a:r>
            <a:r>
              <a:rPr sz="2100" i="1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:</a:t>
            </a:r>
            <a:r>
              <a:rPr sz="2000" spc="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Permite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ao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usuário </a:t>
            </a:r>
            <a:r>
              <a:rPr sz="2000" spc="-6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incorporar</a:t>
            </a:r>
            <a:r>
              <a:rPr sz="2000" spc="-5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ou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vincular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um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documento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em</a:t>
            </a:r>
            <a:r>
              <a:rPr sz="2000" spc="-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outro</a:t>
            </a:r>
            <a:endParaRPr sz="20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17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Interface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gráfica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(GUI)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Usa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menus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para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ativar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comandos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Nomes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 </a:t>
            </a:r>
            <a:r>
              <a:rPr sz="2300" dirty="0">
                <a:latin typeface="Lucida Sans Unicode"/>
                <a:cs typeface="Lucida Sans Unicode"/>
              </a:rPr>
              <a:t>arquivos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extensos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(255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caracteres)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</a:t>
            </a:r>
            <a:r>
              <a:rPr sz="2300" spc="-10" dirty="0">
                <a:latin typeface="Lucida Sans Unicode"/>
                <a:cs typeface="Lucida Sans Unicode"/>
              </a:rPr>
              <a:t>u</a:t>
            </a:r>
            <a:r>
              <a:rPr sz="2300" spc="-5" dirty="0">
                <a:latin typeface="Lucida Sans Unicode"/>
                <a:cs typeface="Lucida Sans Unicode"/>
              </a:rPr>
              <a:t>po</a:t>
            </a:r>
            <a:r>
              <a:rPr sz="2300" spc="5" dirty="0">
                <a:latin typeface="Lucida Sans Unicode"/>
                <a:cs typeface="Lucida Sans Unicode"/>
              </a:rPr>
              <a:t>r</a:t>
            </a:r>
            <a:r>
              <a:rPr sz="2300" spc="-5" dirty="0">
                <a:latin typeface="Lucida Sans Unicode"/>
                <a:cs typeface="Lucida Sans Unicode"/>
              </a:rPr>
              <a:t>t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400" i="1" spc="-80" dirty="0">
                <a:solidFill>
                  <a:srgbClr val="C00000"/>
                </a:solidFill>
                <a:latin typeface="Verdana"/>
                <a:cs typeface="Verdana"/>
              </a:rPr>
              <a:t>Plug</a:t>
            </a:r>
            <a:r>
              <a:rPr sz="2400" i="1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110" dirty="0">
                <a:solidFill>
                  <a:srgbClr val="C00000"/>
                </a:solidFill>
                <a:latin typeface="Verdana"/>
                <a:cs typeface="Verdana"/>
              </a:rPr>
              <a:t>an</a:t>
            </a:r>
            <a:r>
              <a:rPr sz="2400" i="1" spc="-105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2400" i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140" dirty="0">
                <a:solidFill>
                  <a:srgbClr val="C00000"/>
                </a:solidFill>
                <a:latin typeface="Verdana"/>
                <a:cs typeface="Verdana"/>
              </a:rPr>
              <a:t>Play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280" y="188721"/>
            <a:ext cx="1298321" cy="14847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22923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9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95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54270" y="2094134"/>
            <a:ext cx="5347335" cy="4015104"/>
            <a:chOff x="1754270" y="2094134"/>
            <a:chExt cx="5347335" cy="401510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649" y="2103539"/>
              <a:ext cx="5328539" cy="39963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58950" y="2098814"/>
              <a:ext cx="5338445" cy="4006215"/>
            </a:xfrm>
            <a:custGeom>
              <a:avLst/>
              <a:gdLst/>
              <a:ahLst/>
              <a:cxnLst/>
              <a:rect l="l" t="t" r="r" b="b"/>
              <a:pathLst>
                <a:path w="5338445" h="4006215">
                  <a:moveTo>
                    <a:pt x="0" y="4005707"/>
                  </a:moveTo>
                  <a:lnTo>
                    <a:pt x="5337936" y="4005707"/>
                  </a:lnTo>
                  <a:lnTo>
                    <a:pt x="5337936" y="0"/>
                  </a:lnTo>
                  <a:lnTo>
                    <a:pt x="0" y="0"/>
                  </a:lnTo>
                  <a:lnTo>
                    <a:pt x="0" y="4005707"/>
                  </a:lnTo>
                  <a:close/>
                </a:path>
              </a:pathLst>
            </a:custGeom>
            <a:ln w="936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918450" cy="349122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98</a:t>
            </a:r>
            <a:endParaRPr sz="2700">
              <a:latin typeface="Lucida Sans Unicode"/>
              <a:cs typeface="Lucida Sans Unicode"/>
            </a:endParaRPr>
          </a:p>
          <a:p>
            <a:pPr marL="524510" marR="347980" lvl="1" indent="-228600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Capacidade para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navegação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na Internet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Intranet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(Internet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Explorer)</a:t>
            </a:r>
            <a:endParaRPr sz="2300">
              <a:latin typeface="Lucida Sans Unicode"/>
              <a:cs typeface="Lucida Sans Unicode"/>
            </a:endParaRPr>
          </a:p>
          <a:p>
            <a:pPr marL="524510" marR="11430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Suporte </a:t>
            </a:r>
            <a:r>
              <a:rPr sz="2300" dirty="0">
                <a:latin typeface="Lucida Sans Unicode"/>
                <a:cs typeface="Lucida Sans Unicode"/>
              </a:rPr>
              <a:t>para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hardware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última geração</a:t>
            </a:r>
            <a:r>
              <a:rPr sz="2300" dirty="0">
                <a:latin typeface="Lucida Sans Unicode"/>
                <a:cs typeface="Lucida Sans Unicode"/>
              </a:rPr>
              <a:t>, </a:t>
            </a:r>
            <a:r>
              <a:rPr sz="2300" spc="-5" dirty="0">
                <a:latin typeface="Lucida Sans Unicode"/>
                <a:cs typeface="Lucida Sans Unicode"/>
              </a:rPr>
              <a:t>inclusive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DVD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multimídia</a:t>
            </a:r>
            <a:endParaRPr sz="2300">
              <a:latin typeface="Lucida Sans Unicode"/>
              <a:cs typeface="Lucida Sans Unicode"/>
            </a:endParaRPr>
          </a:p>
          <a:p>
            <a:pPr marL="524510" marR="1388745" lvl="1" indent="-228600">
              <a:lnSpc>
                <a:spcPct val="100000"/>
              </a:lnSpc>
              <a:spcBef>
                <a:spcPts val="30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Suporte </a:t>
            </a:r>
            <a:r>
              <a:rPr sz="2300" dirty="0">
                <a:latin typeface="Lucida Sans Unicode"/>
                <a:cs typeface="Lucida Sans Unicode"/>
              </a:rPr>
              <a:t>para unidades </a:t>
            </a:r>
            <a:r>
              <a:rPr sz="2300" spc="-5" dirty="0">
                <a:latin typeface="Lucida Sans Unicode"/>
                <a:cs typeface="Lucida Sans Unicode"/>
              </a:rPr>
              <a:t>de </a:t>
            </a:r>
            <a:r>
              <a:rPr sz="2300" dirty="0">
                <a:latin typeface="Lucida Sans Unicode"/>
                <a:cs typeface="Lucida Sans Unicode"/>
              </a:rPr>
              <a:t>disco </a:t>
            </a:r>
            <a:r>
              <a:rPr sz="2300" spc="-5" dirty="0">
                <a:latin typeface="Lucida Sans Unicode"/>
                <a:cs typeface="Lucida Sans Unicode"/>
              </a:rPr>
              <a:t>de grande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capacidade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Suporte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à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USB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Sistemas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mais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lento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e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instável</a:t>
            </a:r>
            <a:r>
              <a:rPr sz="2300" spc="-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-5" dirty="0">
                <a:latin typeface="Lucida Sans Unicode"/>
                <a:cs typeface="Lucida Sans Unicode"/>
              </a:rPr>
              <a:t> que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 windows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95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597" y="2578519"/>
            <a:ext cx="3071876" cy="33116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59" y="370331"/>
            <a:ext cx="6516624" cy="11399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668" y="1398173"/>
            <a:ext cx="7210425" cy="37566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635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que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é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um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sistema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operacional?</a:t>
            </a:r>
            <a:endParaRPr sz="27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400"/>
              </a:spcBef>
              <a:buClr>
                <a:srgbClr val="7ED13A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dirty="0">
                <a:latin typeface="Lucida Sans Unicode"/>
                <a:cs typeface="Lucida Sans Unicode"/>
              </a:rPr>
              <a:t>Conjunto </a:t>
            </a:r>
            <a:r>
              <a:rPr sz="2000" spc="-5" dirty="0">
                <a:latin typeface="Lucida Sans Unicode"/>
                <a:cs typeface="Lucida Sans Unicode"/>
              </a:rPr>
              <a:t>de </a:t>
            </a:r>
            <a:r>
              <a:rPr sz="20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programas de sistemas </a:t>
            </a:r>
            <a:r>
              <a:rPr sz="2000" dirty="0">
                <a:latin typeface="Lucida Sans Unicode"/>
                <a:cs typeface="Lucida Sans Unicode"/>
              </a:rPr>
              <a:t>situados </a:t>
            </a:r>
            <a:r>
              <a:rPr sz="2000" spc="-5" dirty="0">
                <a:latin typeface="Lucida Sans Unicode"/>
                <a:cs typeface="Lucida Sans Unicode"/>
              </a:rPr>
              <a:t>entre os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softwares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aplicativos</a:t>
            </a:r>
            <a:r>
              <a:rPr sz="2000" dirty="0">
                <a:latin typeface="Lucida Sans Unicode"/>
                <a:cs typeface="Lucida Sans Unicode"/>
              </a:rPr>
              <a:t> e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o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hardware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631825" marR="3507104" indent="-287020">
              <a:lnSpc>
                <a:spcPct val="100000"/>
              </a:lnSpc>
              <a:buFont typeface="Arial MT"/>
              <a:buChar char="•"/>
              <a:tabLst>
                <a:tab pos="631825" algn="l"/>
                <a:tab pos="632460" algn="l"/>
              </a:tabLst>
            </a:pPr>
            <a:r>
              <a:rPr sz="2000" dirty="0">
                <a:latin typeface="Lucida Sans Unicode"/>
                <a:cs typeface="Lucida Sans Unicode"/>
              </a:rPr>
              <a:t>Estabelece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uma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interface </a:t>
            </a:r>
            <a:r>
              <a:rPr sz="2000" spc="-6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com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o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usuário</a:t>
            </a:r>
            <a:endParaRPr sz="2000">
              <a:latin typeface="Lucida Sans Unicode"/>
              <a:cs typeface="Lucida Sans Unicode"/>
            </a:endParaRPr>
          </a:p>
          <a:p>
            <a:pPr marL="631825" marR="3627120" indent="-287020">
              <a:lnSpc>
                <a:spcPct val="100000"/>
              </a:lnSpc>
              <a:buFont typeface="Arial MT"/>
              <a:buChar char="•"/>
              <a:tabLst>
                <a:tab pos="631825" algn="l"/>
                <a:tab pos="632460" algn="l"/>
              </a:tabLst>
            </a:pPr>
            <a:r>
              <a:rPr sz="2000" dirty="0">
                <a:latin typeface="Lucida Sans Unicode"/>
                <a:cs typeface="Lucida Sans Unicode"/>
              </a:rPr>
              <a:t>Executa e </a:t>
            </a:r>
            <a:r>
              <a:rPr sz="20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oferece </a:t>
            </a:r>
            <a:r>
              <a:rPr sz="20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recursos</a:t>
            </a:r>
            <a:r>
              <a:rPr sz="2000" spc="-4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para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softwares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aplicativos</a:t>
            </a:r>
            <a:endParaRPr sz="2000">
              <a:latin typeface="Lucida Sans Unicode"/>
              <a:cs typeface="Lucida Sans Unicode"/>
            </a:endParaRPr>
          </a:p>
          <a:p>
            <a:pPr marL="631825" indent="-287020">
              <a:lnSpc>
                <a:spcPct val="100000"/>
              </a:lnSpc>
              <a:buFont typeface="Arial MT"/>
              <a:buChar char="•"/>
              <a:tabLst>
                <a:tab pos="631825" algn="l"/>
                <a:tab pos="632460" algn="l"/>
              </a:tabLst>
            </a:pPr>
            <a:r>
              <a:rPr sz="20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Coordena</a:t>
            </a:r>
            <a:r>
              <a:rPr sz="2000" spc="-5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os</a:t>
            </a:r>
            <a:r>
              <a:rPr sz="2000" spc="-5" dirty="0">
                <a:latin typeface="Lucida Sans Unicode"/>
                <a:cs typeface="Lucida Sans Unicode"/>
              </a:rPr>
              <a:t> recursos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de</a:t>
            </a:r>
            <a:endParaRPr sz="2000">
              <a:latin typeface="Lucida Sans Unicode"/>
              <a:cs typeface="Lucida Sans Unicode"/>
            </a:endParaRPr>
          </a:p>
          <a:p>
            <a:pPr marL="63182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Lucida Sans Unicode"/>
                <a:cs typeface="Lucida Sans Unicode"/>
              </a:rPr>
              <a:t>hardware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do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computador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525"/>
            <a:ext cx="718312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98</a:t>
            </a:r>
            <a:endParaRPr sz="27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ts val="2480"/>
              </a:lnSpc>
              <a:spcBef>
                <a:spcPts val="39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Requisitos </a:t>
            </a:r>
            <a:r>
              <a:rPr sz="2300" dirty="0">
                <a:latin typeface="Lucida Sans Unicode"/>
                <a:cs typeface="Lucida Sans Unicode"/>
              </a:rPr>
              <a:t>mínimos </a:t>
            </a:r>
            <a:r>
              <a:rPr sz="2300" spc="-5" dirty="0">
                <a:latin typeface="Lucida Sans Unicode"/>
                <a:cs typeface="Lucida Sans Unicode"/>
              </a:rPr>
              <a:t>de um computador com 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Windows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98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um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computador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com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Windows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7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437" y="4469333"/>
            <a:ext cx="3911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Processador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66</a:t>
            </a:r>
            <a:r>
              <a:rPr sz="1800" spc="-4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MHz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Memória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RAM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16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MB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Espaço exigido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210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5" dirty="0">
                <a:latin typeface="Lucida Sans Unicode"/>
                <a:cs typeface="Lucida Sans Unicode"/>
              </a:rPr>
              <a:t>260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MB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Disco Rigido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32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GB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76" y="4408170"/>
            <a:ext cx="35902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Processador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1GHz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Memória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RAM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 2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GB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Espaço exigido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16 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5" dirty="0">
                <a:latin typeface="Lucida Sans Unicode"/>
                <a:cs typeface="Lucida Sans Unicode"/>
              </a:rPr>
              <a:t> 20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GB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Disco Rigido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&gt;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TB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7" y="2806319"/>
            <a:ext cx="1512189" cy="14867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033" y="2740025"/>
            <a:ext cx="1774922" cy="14791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22923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9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98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54270" y="1979517"/>
            <a:ext cx="5491480" cy="4125595"/>
            <a:chOff x="1754270" y="1979517"/>
            <a:chExt cx="5491480" cy="41255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649" y="1988794"/>
              <a:ext cx="5472557" cy="41065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58950" y="1984197"/>
              <a:ext cx="5481955" cy="4116070"/>
            </a:xfrm>
            <a:custGeom>
              <a:avLst/>
              <a:gdLst/>
              <a:ahLst/>
              <a:cxnLst/>
              <a:rect l="l" t="t" r="r" b="b"/>
              <a:pathLst>
                <a:path w="5481955" h="4116070">
                  <a:moveTo>
                    <a:pt x="0" y="4115816"/>
                  </a:moveTo>
                  <a:lnTo>
                    <a:pt x="5481955" y="4115816"/>
                  </a:lnTo>
                  <a:lnTo>
                    <a:pt x="5481955" y="0"/>
                  </a:lnTo>
                  <a:lnTo>
                    <a:pt x="0" y="0"/>
                  </a:lnTo>
                  <a:lnTo>
                    <a:pt x="0" y="4115816"/>
                  </a:lnTo>
                  <a:close/>
                </a:path>
              </a:pathLst>
            </a:custGeom>
            <a:ln w="936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749808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3165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ME </a:t>
            </a:r>
            <a:r>
              <a:rPr sz="2700" dirty="0">
                <a:latin typeface="Lucida Sans Unicode"/>
                <a:cs typeface="Lucida Sans Unicode"/>
              </a:rPr>
              <a:t>–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Milenium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Edition</a:t>
            </a:r>
            <a:endParaRPr sz="2700">
              <a:latin typeface="Lucida Sans Unicode"/>
              <a:cs typeface="Lucida Sans Unicode"/>
            </a:endParaRPr>
          </a:p>
          <a:p>
            <a:pPr marL="478790" marR="22225" lvl="1" indent="-343535">
              <a:lnSpc>
                <a:spcPts val="2480"/>
              </a:lnSpc>
              <a:spcBef>
                <a:spcPts val="240"/>
              </a:spcBef>
              <a:buClr>
                <a:srgbClr val="7ED13A"/>
              </a:buClr>
              <a:buFont typeface="Verdana"/>
              <a:buChar char="◦"/>
              <a:tabLst>
                <a:tab pos="478790" algn="l"/>
                <a:tab pos="479425" algn="l"/>
              </a:tabLst>
            </a:pP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Suporte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para multimídia</a:t>
            </a:r>
            <a:r>
              <a:rPr sz="2300" dirty="0">
                <a:latin typeface="Lucida Sans Unicode"/>
                <a:cs typeface="Lucida Sans Unicode"/>
              </a:rPr>
              <a:t>: </a:t>
            </a:r>
            <a:r>
              <a:rPr sz="2300" spc="-5" dirty="0">
                <a:latin typeface="Lucida Sans Unicode"/>
                <a:cs typeface="Lucida Sans Unicode"/>
              </a:rPr>
              <a:t>Windows Media </a:t>
            </a:r>
            <a:r>
              <a:rPr sz="2300" dirty="0">
                <a:latin typeface="Lucida Sans Unicode"/>
                <a:cs typeface="Lucida Sans Unicode"/>
              </a:rPr>
              <a:t>Player 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Windows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Movie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Maker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(edição de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vídeo)</a:t>
            </a:r>
            <a:endParaRPr sz="2300">
              <a:latin typeface="Lucida Sans Unicode"/>
              <a:cs typeface="Lucida Sans Unicode"/>
            </a:endParaRPr>
          </a:p>
          <a:p>
            <a:pPr marL="478790" lvl="1" indent="-343535">
              <a:lnSpc>
                <a:spcPts val="2315"/>
              </a:lnSpc>
              <a:buClr>
                <a:srgbClr val="7ED13A"/>
              </a:buClr>
              <a:buFont typeface="Verdana"/>
              <a:buChar char="◦"/>
              <a:tabLst>
                <a:tab pos="478790" algn="l"/>
                <a:tab pos="47942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Maiores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recursos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confiabilidade</a:t>
            </a:r>
            <a:endParaRPr sz="2300">
              <a:latin typeface="Lucida Sans Unicode"/>
              <a:cs typeface="Lucida Sans Unicode"/>
            </a:endParaRPr>
          </a:p>
          <a:p>
            <a:pPr marL="478790" lvl="1" indent="-343535">
              <a:lnSpc>
                <a:spcPts val="2485"/>
              </a:lnSpc>
              <a:buClr>
                <a:srgbClr val="7ED13A"/>
              </a:buClr>
              <a:buFont typeface="Verdana"/>
              <a:buChar char="◦"/>
              <a:tabLst>
                <a:tab pos="478790" algn="l"/>
                <a:tab pos="479425" algn="l"/>
              </a:tabLst>
            </a:pPr>
            <a:r>
              <a:rPr sz="2300" dirty="0">
                <a:latin typeface="Lucida Sans Unicode"/>
                <a:cs typeface="Lucida Sans Unicode"/>
              </a:rPr>
              <a:t>Suporte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para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redes</a:t>
            </a:r>
            <a:r>
              <a:rPr sz="23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domésticas</a:t>
            </a:r>
            <a:endParaRPr sz="2300">
              <a:latin typeface="Lucida Sans Unicode"/>
              <a:cs typeface="Lucida Sans Unicode"/>
            </a:endParaRPr>
          </a:p>
          <a:p>
            <a:pPr marL="478790" lvl="1" indent="-343535">
              <a:lnSpc>
                <a:spcPts val="2485"/>
              </a:lnSpc>
              <a:buClr>
                <a:srgbClr val="7ED13A"/>
              </a:buClr>
              <a:buFont typeface="Verdana"/>
              <a:buChar char="◦"/>
              <a:tabLst>
                <a:tab pos="478790" algn="l"/>
                <a:tab pos="47942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Recurso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restauração</a:t>
            </a:r>
            <a:r>
              <a:rPr sz="2300" spc="-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do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sistema</a:t>
            </a:r>
            <a:endParaRPr sz="2300">
              <a:latin typeface="Lucida Sans Unicode"/>
              <a:cs typeface="Lucida Sans Unicode"/>
            </a:endParaRPr>
          </a:p>
          <a:p>
            <a:pPr marL="478790" marR="5080" lvl="1" indent="-343535">
              <a:lnSpc>
                <a:spcPts val="2480"/>
              </a:lnSpc>
              <a:spcBef>
                <a:spcPts val="180"/>
              </a:spcBef>
              <a:buClr>
                <a:srgbClr val="7ED13A"/>
              </a:buClr>
              <a:buFont typeface="Verdana"/>
              <a:buChar char="◦"/>
              <a:tabLst>
                <a:tab pos="478790" algn="l"/>
                <a:tab pos="479425" algn="l"/>
              </a:tabLst>
            </a:pPr>
            <a:r>
              <a:rPr sz="2300" dirty="0">
                <a:latin typeface="Lucida Sans Unicode"/>
                <a:cs typeface="Lucida Sans Unicode"/>
              </a:rPr>
              <a:t>Último sistema </a:t>
            </a:r>
            <a:r>
              <a:rPr sz="2300" spc="-5" dirty="0">
                <a:latin typeface="Lucida Sans Unicode"/>
                <a:cs typeface="Lucida Sans Unicode"/>
              </a:rPr>
              <a:t>operacional Microsoft baseado </a:t>
            </a:r>
            <a:r>
              <a:rPr sz="2300" dirty="0">
                <a:latin typeface="Lucida Sans Unicode"/>
                <a:cs typeface="Lucida Sans Unicode"/>
              </a:rPr>
              <a:t>no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Windows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95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1714" y="188721"/>
            <a:ext cx="1800098" cy="149453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389903" y="3839735"/>
            <a:ext cx="3907154" cy="2934970"/>
            <a:chOff x="3389903" y="3839735"/>
            <a:chExt cx="3907154" cy="29349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9155" y="3849133"/>
              <a:ext cx="3888485" cy="29156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94583" y="3844415"/>
              <a:ext cx="3898265" cy="2925445"/>
            </a:xfrm>
            <a:custGeom>
              <a:avLst/>
              <a:gdLst/>
              <a:ahLst/>
              <a:cxnLst/>
              <a:rect l="l" t="t" r="r" b="b"/>
              <a:pathLst>
                <a:path w="3898265" h="2925445">
                  <a:moveTo>
                    <a:pt x="0" y="2925064"/>
                  </a:moveTo>
                  <a:lnTo>
                    <a:pt x="3897757" y="2925064"/>
                  </a:lnTo>
                  <a:lnTo>
                    <a:pt x="3897757" y="0"/>
                  </a:lnTo>
                  <a:lnTo>
                    <a:pt x="0" y="0"/>
                  </a:lnTo>
                  <a:lnTo>
                    <a:pt x="0" y="2925064"/>
                  </a:lnTo>
                  <a:close/>
                </a:path>
              </a:pathLst>
            </a:custGeom>
            <a:ln w="936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023" y="570963"/>
            <a:ext cx="4735342" cy="4468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792" y="1219479"/>
            <a:ext cx="3511677" cy="52562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98572"/>
            <a:ext cx="7949565" cy="45319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650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Windows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XP</a:t>
            </a:r>
            <a:endParaRPr sz="2500">
              <a:latin typeface="Lucida Sans Unicode"/>
              <a:cs typeface="Lucida Sans Unicode"/>
            </a:endParaRPr>
          </a:p>
          <a:p>
            <a:pPr marL="443865" lvl="1" indent="-285750">
              <a:lnSpc>
                <a:spcPct val="100000"/>
              </a:lnSpc>
              <a:spcBef>
                <a:spcPts val="459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spc="-5" dirty="0">
                <a:latin typeface="Arial MT"/>
                <a:cs typeface="Arial MT"/>
              </a:rPr>
              <a:t>Reúne, em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um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único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produto,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versões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corporativa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doméstica:</a:t>
            </a:r>
            <a:endParaRPr sz="2100">
              <a:latin typeface="Arial MT"/>
              <a:cs typeface="Arial MT"/>
            </a:endParaRPr>
          </a:p>
          <a:p>
            <a:pPr marL="598170">
              <a:lnSpc>
                <a:spcPct val="100000"/>
              </a:lnSpc>
              <a:spcBef>
                <a:spcPts val="145"/>
              </a:spcBef>
              <a:tabLst>
                <a:tab pos="940435" algn="l"/>
              </a:tabLst>
            </a:pPr>
            <a:r>
              <a:rPr sz="2100" spc="-395" dirty="0">
                <a:solidFill>
                  <a:srgbClr val="C00000"/>
                </a:solidFill>
                <a:latin typeface="Microsoft Sans Serif"/>
                <a:cs typeface="Microsoft Sans Serif"/>
              </a:rPr>
              <a:t>🞄	</a:t>
            </a:r>
            <a:r>
              <a:rPr sz="2100" dirty="0">
                <a:latin typeface="Arial MT"/>
                <a:cs typeface="Arial MT"/>
              </a:rPr>
              <a:t>XP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Home</a:t>
            </a:r>
            <a:r>
              <a:rPr sz="2100" dirty="0">
                <a:latin typeface="Arial MT"/>
                <a:cs typeface="Arial MT"/>
              </a:rPr>
              <a:t> Edition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(versão doméstica)</a:t>
            </a:r>
            <a:endParaRPr sz="2100">
              <a:latin typeface="Arial MT"/>
              <a:cs typeface="Arial MT"/>
            </a:endParaRPr>
          </a:p>
          <a:p>
            <a:pPr marL="598170">
              <a:lnSpc>
                <a:spcPct val="100000"/>
              </a:lnSpc>
              <a:spcBef>
                <a:spcPts val="145"/>
              </a:spcBef>
              <a:tabLst>
                <a:tab pos="940435" algn="l"/>
              </a:tabLst>
            </a:pPr>
            <a:r>
              <a:rPr sz="2100" spc="-395" dirty="0">
                <a:solidFill>
                  <a:srgbClr val="C00000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latin typeface="Arial MT"/>
                <a:cs typeface="Arial MT"/>
              </a:rPr>
              <a:t>Windows</a:t>
            </a:r>
            <a:r>
              <a:rPr sz="2100" dirty="0">
                <a:latin typeface="Arial MT"/>
                <a:cs typeface="Arial MT"/>
              </a:rPr>
              <a:t> XP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Professional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(versão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corporativa)</a:t>
            </a:r>
            <a:endParaRPr sz="2100">
              <a:latin typeface="Arial MT"/>
              <a:cs typeface="Arial MT"/>
            </a:endParaRPr>
          </a:p>
          <a:p>
            <a:pPr marL="598170">
              <a:lnSpc>
                <a:spcPct val="100000"/>
              </a:lnSpc>
              <a:spcBef>
                <a:spcPts val="155"/>
              </a:spcBef>
              <a:tabLst>
                <a:tab pos="940435" algn="l"/>
              </a:tabLst>
            </a:pPr>
            <a:r>
              <a:rPr sz="2100" spc="-395" dirty="0">
                <a:solidFill>
                  <a:srgbClr val="C00000"/>
                </a:solidFill>
                <a:latin typeface="Microsoft Sans Serif"/>
                <a:cs typeface="Microsoft Sans Serif"/>
              </a:rPr>
              <a:t>🞄	</a:t>
            </a:r>
            <a:r>
              <a:rPr sz="2100" dirty="0">
                <a:latin typeface="Arial MT"/>
                <a:cs typeface="Arial MT"/>
              </a:rPr>
              <a:t>XP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64-Bit</a:t>
            </a:r>
            <a:r>
              <a:rPr sz="2100" dirty="0">
                <a:latin typeface="Arial MT"/>
                <a:cs typeface="Arial MT"/>
              </a:rPr>
              <a:t> Edition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(processadores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Intel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Itanium </a:t>
            </a:r>
            <a:r>
              <a:rPr sz="2100" dirty="0">
                <a:latin typeface="Arial MT"/>
                <a:cs typeface="Arial MT"/>
              </a:rPr>
              <a:t>64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bits)</a:t>
            </a:r>
            <a:endParaRPr sz="2100">
              <a:latin typeface="Arial MT"/>
              <a:cs typeface="Arial MT"/>
            </a:endParaRPr>
          </a:p>
          <a:p>
            <a:pPr marL="443865" marR="246379" lvl="1" indent="-285750">
              <a:lnSpc>
                <a:spcPts val="2270"/>
              </a:lnSpc>
              <a:spcBef>
                <a:spcPts val="430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Melhor</a:t>
            </a:r>
            <a:r>
              <a:rPr sz="21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interface</a:t>
            </a:r>
            <a:r>
              <a:rPr sz="21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com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usuário: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área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 trabalho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mais clara e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desobstruída;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mais ícones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no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menu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Iniciar</a:t>
            </a:r>
            <a:endParaRPr sz="2100">
              <a:latin typeface="Arial MT"/>
              <a:cs typeface="Arial MT"/>
            </a:endParaRPr>
          </a:p>
          <a:p>
            <a:pPr marL="443865" lvl="1" indent="-285750">
              <a:lnSpc>
                <a:spcPct val="100000"/>
              </a:lnSpc>
              <a:spcBef>
                <a:spcPts val="110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spc="-5" dirty="0">
                <a:latin typeface="Arial MT"/>
                <a:cs typeface="Arial MT"/>
              </a:rPr>
              <a:t>Mais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personalização</a:t>
            </a:r>
            <a:endParaRPr sz="2100">
              <a:latin typeface="Arial MT"/>
              <a:cs typeface="Arial MT"/>
            </a:endParaRPr>
          </a:p>
          <a:p>
            <a:pPr marL="443865" lvl="1" indent="-285750">
              <a:lnSpc>
                <a:spcPct val="100000"/>
              </a:lnSpc>
              <a:spcBef>
                <a:spcPts val="155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Suporte</a:t>
            </a:r>
            <a:r>
              <a:rPr sz="21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para </a:t>
            </a:r>
            <a:r>
              <a:rPr sz="2100" dirty="0">
                <a:solidFill>
                  <a:srgbClr val="C00000"/>
                </a:solidFill>
                <a:latin typeface="Arial MT"/>
                <a:cs typeface="Arial MT"/>
              </a:rPr>
              <a:t>mídia</a:t>
            </a:r>
            <a:r>
              <a:rPr sz="21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C00000"/>
                </a:solidFill>
                <a:latin typeface="Arial MT"/>
                <a:cs typeface="Arial MT"/>
              </a:rPr>
              <a:t>digital</a:t>
            </a:r>
            <a:r>
              <a:rPr sz="2100" dirty="0">
                <a:latin typeface="Arial MT"/>
                <a:cs typeface="Arial MT"/>
              </a:rPr>
              <a:t>: música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em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MP3,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câmera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fotográfica</a:t>
            </a:r>
            <a:endParaRPr sz="2100">
              <a:latin typeface="Arial MT"/>
              <a:cs typeface="Arial MT"/>
            </a:endParaRPr>
          </a:p>
          <a:p>
            <a:pPr marL="443865" lvl="1" indent="-285750">
              <a:lnSpc>
                <a:spcPct val="100000"/>
              </a:lnSpc>
              <a:spcBef>
                <a:spcPts val="145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dirty="0">
                <a:latin typeface="Arial MT"/>
                <a:cs typeface="Arial MT"/>
              </a:rPr>
              <a:t>Sistema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encriptação</a:t>
            </a:r>
            <a:r>
              <a:rPr sz="21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arquivos</a:t>
            </a:r>
            <a:endParaRPr sz="2100">
              <a:latin typeface="Arial MT"/>
              <a:cs typeface="Arial MT"/>
            </a:endParaRPr>
          </a:p>
          <a:p>
            <a:pPr marL="443865" lvl="1" indent="-285750">
              <a:lnSpc>
                <a:spcPct val="100000"/>
              </a:lnSpc>
              <a:spcBef>
                <a:spcPts val="145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spc="-5" dirty="0">
                <a:latin typeface="Arial MT"/>
                <a:cs typeface="Arial MT"/>
              </a:rPr>
              <a:t>Suporte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para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múltiplos</a:t>
            </a:r>
            <a:r>
              <a:rPr sz="21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usuários</a:t>
            </a:r>
            <a:endParaRPr sz="2100">
              <a:latin typeface="Arial MT"/>
              <a:cs typeface="Arial MT"/>
            </a:endParaRPr>
          </a:p>
          <a:p>
            <a:pPr marL="443865" lvl="1" indent="-285750">
              <a:lnSpc>
                <a:spcPct val="100000"/>
              </a:lnSpc>
              <a:spcBef>
                <a:spcPts val="160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spc="-5" dirty="0">
                <a:latin typeface="Arial MT"/>
                <a:cs typeface="Arial MT"/>
              </a:rPr>
              <a:t>Suporte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proteção</a:t>
            </a:r>
            <a:r>
              <a:rPr sz="21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para</a:t>
            </a:r>
            <a:r>
              <a:rPr sz="21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1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Internet</a:t>
            </a:r>
            <a:endParaRPr sz="2100">
              <a:latin typeface="Arial MT"/>
              <a:cs typeface="Arial MT"/>
            </a:endParaRPr>
          </a:p>
          <a:p>
            <a:pPr marL="443865" lvl="1" indent="-285750">
              <a:lnSpc>
                <a:spcPct val="100000"/>
              </a:lnSpc>
              <a:spcBef>
                <a:spcPts val="140"/>
              </a:spcBef>
              <a:buClr>
                <a:srgbClr val="7ED13A"/>
              </a:buClr>
              <a:buFont typeface="Verdana"/>
              <a:buChar char="◦"/>
              <a:tabLst>
                <a:tab pos="443865" algn="l"/>
                <a:tab pos="444500" algn="l"/>
              </a:tabLst>
            </a:pPr>
            <a:r>
              <a:rPr sz="2100" spc="-5" dirty="0">
                <a:latin typeface="Arial MT"/>
                <a:cs typeface="Arial MT"/>
              </a:rPr>
              <a:t>Suporte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para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rede</a:t>
            </a:r>
            <a:r>
              <a:rPr sz="21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C00000"/>
                </a:solidFill>
                <a:latin typeface="Arial MT"/>
                <a:cs typeface="Arial MT"/>
              </a:rPr>
              <a:t>sem</a:t>
            </a:r>
            <a:r>
              <a:rPr sz="21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Arial MT"/>
                <a:cs typeface="Arial MT"/>
              </a:rPr>
              <a:t>fio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359" y="115951"/>
            <a:ext cx="6887845" cy="1584960"/>
            <a:chOff x="213359" y="115951"/>
            <a:chExt cx="6887845" cy="1584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9" y="370332"/>
              <a:ext cx="5777484" cy="1139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162" y="115951"/>
              <a:ext cx="1232915" cy="15848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2049" y="4581181"/>
            <a:ext cx="1366277" cy="17502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22631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XP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685" y="2259228"/>
            <a:ext cx="4896485" cy="3921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787640" cy="31407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Vista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Nova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interface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gráfica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Implementação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conexão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400" i="1" spc="-45" dirty="0">
                <a:solidFill>
                  <a:srgbClr val="C00000"/>
                </a:solidFill>
                <a:latin typeface="Verdana"/>
                <a:cs typeface="Verdana"/>
              </a:rPr>
              <a:t>peer-to-peer</a:t>
            </a:r>
            <a:endParaRPr sz="2400">
              <a:latin typeface="Verdana"/>
              <a:cs typeface="Verdana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28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Novas </a:t>
            </a:r>
            <a:r>
              <a:rPr sz="2300" spc="-5" dirty="0">
                <a:latin typeface="Lucida Sans Unicode"/>
                <a:cs typeface="Lucida Sans Unicode"/>
              </a:rPr>
              <a:t>ferramentas de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criação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multimídia </a:t>
            </a:r>
            <a:r>
              <a:rPr sz="2300" spc="-5" dirty="0">
                <a:latin typeface="Lucida Sans Unicode"/>
                <a:cs typeface="Lucida Sans Unicode"/>
              </a:rPr>
              <a:t>(Windows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DVD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Maker)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Melhoria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na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segurança</a:t>
            </a:r>
            <a:r>
              <a:rPr sz="2300" spc="-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sistemas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operacional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Foi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muito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criticado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por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ser um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sistema</a:t>
            </a:r>
            <a:r>
              <a:rPr sz="2300" spc="-5" dirty="0">
                <a:latin typeface="Lucida Sans Unicode"/>
                <a:cs typeface="Lucida Sans Unicode"/>
              </a:rPr>
              <a:t> operacional</a:t>
            </a:r>
            <a:endParaRPr sz="230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</a:pPr>
            <a:r>
              <a:rPr sz="2300" dirty="0">
                <a:latin typeface="Lucida Sans Unicode"/>
                <a:cs typeface="Lucida Sans Unicode"/>
              </a:rPr>
              <a:t>“pesado”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2" y="4869192"/>
            <a:ext cx="2309113" cy="16921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267525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Vista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685" y="2132863"/>
            <a:ext cx="4824476" cy="386346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535545" cy="27895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7</a:t>
            </a:r>
            <a:endParaRPr sz="27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Interface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gráfica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aprimorada </a:t>
            </a:r>
            <a:r>
              <a:rPr sz="2300" spc="-5" dirty="0">
                <a:latin typeface="Lucida Sans Unicode"/>
                <a:cs typeface="Lucida Sans Unicode"/>
              </a:rPr>
              <a:t>(necessita de </a:t>
            </a:r>
            <a:r>
              <a:rPr sz="2300" dirty="0">
                <a:latin typeface="Lucida Sans Unicode"/>
                <a:cs typeface="Lucida Sans Unicode"/>
              </a:rPr>
              <a:t>menos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recursos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dirty="0">
                <a:latin typeface="Lucida Sans Unicode"/>
                <a:cs typeface="Lucida Sans Unicode"/>
              </a:rPr>
              <a:t> hardware)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Comando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voz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(Inglês)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Leitura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nativa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Blu-Ray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HD-DVD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Melhoria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desempenho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Entre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outras...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9946" y="3789057"/>
            <a:ext cx="2664332" cy="231051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2075814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1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7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577748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657" y="2282215"/>
            <a:ext cx="5400548" cy="3365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669" y="593762"/>
            <a:ext cx="5652919" cy="5198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85" y="1291589"/>
            <a:ext cx="7642986" cy="432841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41145"/>
            <a:ext cx="778192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Font typeface="Microsoft Sans Serif"/>
              <a:buChar char=""/>
              <a:tabLst>
                <a:tab pos="469900" algn="l"/>
                <a:tab pos="470534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Projetado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para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computador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Macintosh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Apple</a:t>
            </a:r>
            <a:endParaRPr sz="2500">
              <a:latin typeface="Lucida Sans Unicode"/>
              <a:cs typeface="Lucida Sans Unicode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Font typeface="Microsoft Sans Serif"/>
              <a:buChar char=""/>
              <a:tabLst>
                <a:tab pos="469900" algn="l"/>
                <a:tab pos="470534" algn="l"/>
              </a:tabLst>
            </a:pP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Primeira</a:t>
            </a:r>
            <a:r>
              <a:rPr sz="2500" spc="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GUI</a:t>
            </a:r>
            <a:r>
              <a:rPr sz="2500" spc="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bem-sucedida</a:t>
            </a:r>
            <a:r>
              <a:rPr sz="25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comercialmente</a:t>
            </a:r>
            <a:endParaRPr sz="2500">
              <a:latin typeface="Lucida Sans Unicode"/>
              <a:cs typeface="Lucida Sans Unicode"/>
            </a:endParaRPr>
          </a:p>
          <a:p>
            <a:pPr marL="469900" marR="5080" indent="-457834">
              <a:lnSpc>
                <a:spcPts val="2700"/>
              </a:lnSpc>
              <a:spcBef>
                <a:spcPts val="434"/>
              </a:spcBef>
              <a:buClr>
                <a:srgbClr val="7ED13A"/>
              </a:buClr>
              <a:buFont typeface="Microsoft Sans Serif"/>
              <a:buChar char=""/>
              <a:tabLst>
                <a:tab pos="469900" algn="l"/>
                <a:tab pos="470534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Serviu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como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modelo</a:t>
            </a:r>
            <a:r>
              <a:rPr sz="2500" spc="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para</a:t>
            </a:r>
            <a:r>
              <a:rPr sz="25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 </a:t>
            </a:r>
            <a:r>
              <a:rPr sz="25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Windows</a:t>
            </a:r>
            <a:r>
              <a:rPr sz="2500" spc="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outros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produtos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com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interface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gráfica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desenvolvidos</a:t>
            </a:r>
            <a:r>
              <a:rPr sz="2500" spc="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partir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então</a:t>
            </a:r>
            <a:endParaRPr sz="2500">
              <a:latin typeface="Lucida Sans Unicode"/>
              <a:cs typeface="Lucida Sans Unicode"/>
            </a:endParaRPr>
          </a:p>
          <a:p>
            <a:pPr marL="469900" marR="628015" indent="-457834">
              <a:lnSpc>
                <a:spcPts val="2700"/>
              </a:lnSpc>
              <a:spcBef>
                <a:spcPts val="409"/>
              </a:spcBef>
              <a:buClr>
                <a:srgbClr val="7ED13A"/>
              </a:buClr>
              <a:buFont typeface="Microsoft Sans Serif"/>
              <a:buChar char=""/>
              <a:tabLst>
                <a:tab pos="469900" algn="l"/>
                <a:tab pos="470534" algn="l"/>
              </a:tabLst>
            </a:pP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Não </a:t>
            </a:r>
            <a:r>
              <a:rPr sz="25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permite</a:t>
            </a:r>
            <a:r>
              <a:rPr sz="2500" spc="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ser </a:t>
            </a:r>
            <a:r>
              <a:rPr sz="2500" spc="-10" dirty="0">
                <a:latin typeface="Lucida Sans Unicode"/>
                <a:cs typeface="Lucida Sans Unicode"/>
              </a:rPr>
              <a:t>instalado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em</a:t>
            </a:r>
            <a:r>
              <a:rPr sz="2500" spc="-5" dirty="0">
                <a:latin typeface="Lucida Sans Unicode"/>
                <a:cs typeface="Lucida Sans Unicode"/>
              </a:rPr>
              <a:t> um PC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que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já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tenha outro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sistema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operacional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694432" cy="11399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418603" y="4100848"/>
            <a:ext cx="2903220" cy="2181860"/>
            <a:chOff x="4418603" y="4100848"/>
            <a:chExt cx="2903220" cy="2181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7982" y="4110253"/>
              <a:ext cx="2884169" cy="216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23283" y="4105528"/>
              <a:ext cx="2893695" cy="2172970"/>
            </a:xfrm>
            <a:custGeom>
              <a:avLst/>
              <a:gdLst/>
              <a:ahLst/>
              <a:cxnLst/>
              <a:rect l="l" t="t" r="r" b="b"/>
              <a:pathLst>
                <a:path w="2893695" h="2172970">
                  <a:moveTo>
                    <a:pt x="0" y="2172462"/>
                  </a:moveTo>
                  <a:lnTo>
                    <a:pt x="2893567" y="2172462"/>
                  </a:lnTo>
                  <a:lnTo>
                    <a:pt x="2893567" y="0"/>
                  </a:lnTo>
                  <a:lnTo>
                    <a:pt x="0" y="0"/>
                  </a:lnTo>
                  <a:lnTo>
                    <a:pt x="0" y="2172462"/>
                  </a:lnTo>
                  <a:close/>
                </a:path>
              </a:pathLst>
            </a:custGeom>
            <a:ln w="9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39" y="4317453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8577"/>
            <a:ext cx="7872730" cy="3671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440815" indent="-256540" algn="just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Desenvolvido </a:t>
            </a:r>
            <a:r>
              <a:rPr sz="2500" spc="-5" dirty="0">
                <a:latin typeface="Lucida Sans Unicode"/>
                <a:cs typeface="Lucida Sans Unicode"/>
              </a:rPr>
              <a:t>por Linus Torvalds e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disponibilizado</a:t>
            </a:r>
            <a:r>
              <a:rPr sz="2500" spc="6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para </a:t>
            </a:r>
            <a:r>
              <a:rPr sz="2500" spc="-5" dirty="0">
                <a:latin typeface="Lucida Sans Unicode"/>
                <a:cs typeface="Lucida Sans Unicode"/>
              </a:rPr>
              <a:t>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público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em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1991</a:t>
            </a:r>
            <a:endParaRPr sz="2500">
              <a:latin typeface="Lucida Sans Unicode"/>
              <a:cs typeface="Lucida Sans Unicode"/>
            </a:endParaRPr>
          </a:p>
          <a:p>
            <a:pPr marL="268605" marR="368300" indent="-256540" algn="just">
              <a:lnSpc>
                <a:spcPts val="3000"/>
              </a:lnSpc>
              <a:spcBef>
                <a:spcPts val="51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Possibilidade de instalação </a:t>
            </a:r>
            <a:r>
              <a:rPr sz="2500" spc="-10" dirty="0">
                <a:latin typeface="Lucida Sans Unicode"/>
                <a:cs typeface="Lucida Sans Unicode"/>
              </a:rPr>
              <a:t>em </a:t>
            </a:r>
            <a:r>
              <a:rPr sz="2500" spc="-5" dirty="0">
                <a:latin typeface="Lucida Sans Unicode"/>
                <a:cs typeface="Lucida Sans Unicode"/>
              </a:rPr>
              <a:t>um PC, no </a:t>
            </a:r>
            <a:r>
              <a:rPr sz="2500" spc="-10" dirty="0">
                <a:latin typeface="Lucida Sans Unicode"/>
                <a:cs typeface="Lucida Sans Unicode"/>
              </a:rPr>
              <a:t>qual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tenha sido instalado outro </a:t>
            </a:r>
            <a:r>
              <a:rPr sz="2500" spc="-5" dirty="0">
                <a:latin typeface="Lucida Sans Unicode"/>
                <a:cs typeface="Lucida Sans Unicode"/>
              </a:rPr>
              <a:t>sistema operacional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(</a:t>
            </a:r>
            <a:r>
              <a:rPr sz="2600" i="1" spc="-350" dirty="0">
                <a:solidFill>
                  <a:srgbClr val="C00000"/>
                </a:solidFill>
                <a:latin typeface="Verdana"/>
                <a:cs typeface="Verdana"/>
              </a:rPr>
              <a:t>B</a:t>
            </a:r>
            <a:r>
              <a:rPr sz="2600" i="1" spc="-65" dirty="0">
                <a:solidFill>
                  <a:srgbClr val="C00000"/>
                </a:solidFill>
                <a:latin typeface="Verdana"/>
                <a:cs typeface="Verdana"/>
              </a:rPr>
              <a:t>oot</a:t>
            </a:r>
            <a:r>
              <a:rPr sz="2600" i="1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600" i="1" spc="-125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2600" i="1" spc="-114" dirty="0">
                <a:solidFill>
                  <a:srgbClr val="C00000"/>
                </a:solidFill>
                <a:latin typeface="Verdana"/>
                <a:cs typeface="Verdana"/>
              </a:rPr>
              <a:t>ua</a:t>
            </a:r>
            <a:r>
              <a:rPr sz="2600" i="1" spc="-5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500" spc="-5" dirty="0">
                <a:latin typeface="Lucida Sans Unicode"/>
                <a:cs typeface="Lucida Sans Unicode"/>
              </a:rPr>
              <a:t>)</a:t>
            </a:r>
            <a:endParaRPr sz="25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Mais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estável</a:t>
            </a:r>
            <a:r>
              <a:rPr sz="25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do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que </a:t>
            </a:r>
            <a:r>
              <a:rPr sz="2500" spc="-5" dirty="0">
                <a:latin typeface="Lucida Sans Unicode"/>
                <a:cs typeface="Lucida Sans Unicode"/>
              </a:rPr>
              <a:t>o</a:t>
            </a:r>
            <a:r>
              <a:rPr sz="2500" spc="-10" dirty="0">
                <a:latin typeface="Lucida Sans Unicode"/>
                <a:cs typeface="Lucida Sans Unicode"/>
              </a:rPr>
              <a:t> Windows</a:t>
            </a:r>
            <a:endParaRPr sz="25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Usa</a:t>
            </a:r>
            <a:r>
              <a:rPr sz="2500" spc="-10" dirty="0">
                <a:latin typeface="Lucida Sans Unicode"/>
                <a:cs typeface="Lucida Sans Unicode"/>
              </a:rPr>
              <a:t> interface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linha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de </a:t>
            </a:r>
            <a:r>
              <a:rPr sz="25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comando</a:t>
            </a:r>
            <a:endParaRPr sz="25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14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Muitas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companhias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criaram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uma</a:t>
            </a:r>
            <a:r>
              <a:rPr sz="2500" spc="4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interface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gráfica</a:t>
            </a:r>
            <a:endParaRPr sz="25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3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Ex: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Ubuntu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237232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665" y="29844"/>
            <a:ext cx="277177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8577"/>
            <a:ext cx="7892415" cy="160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Conceito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software</a:t>
            </a:r>
            <a:r>
              <a:rPr sz="25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aberto</a:t>
            </a:r>
            <a:r>
              <a:rPr sz="2500" spc="-5" dirty="0">
                <a:latin typeface="Lucida Sans Unicode"/>
                <a:cs typeface="Lucida Sans Unicode"/>
              </a:rPr>
              <a:t>: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código-fonte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é </a:t>
            </a:r>
            <a:r>
              <a:rPr sz="2500" spc="-10" dirty="0">
                <a:latin typeface="Lucida Sans Unicode"/>
                <a:cs typeface="Lucida Sans Unicode"/>
              </a:rPr>
              <a:t>livre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 os usuários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podem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modificar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distribuir</a:t>
            </a:r>
            <a:r>
              <a:rPr sz="2500" spc="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software</a:t>
            </a:r>
            <a:endParaRPr sz="25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14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Aplicativos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relativamente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escassos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237232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027" y="3212960"/>
            <a:ext cx="2979928" cy="23863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365" y="3217417"/>
            <a:ext cx="3150235" cy="22998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494" y="5311851"/>
            <a:ext cx="709549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C00000"/>
                </a:solidFill>
                <a:latin typeface="Lucida Sans Unicode"/>
                <a:cs typeface="Lucida Sans Unicode"/>
              </a:rPr>
              <a:t>Principais</a:t>
            </a:r>
            <a:r>
              <a:rPr sz="35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C00000"/>
                </a:solidFill>
                <a:latin typeface="Lucida Sans Unicode"/>
                <a:cs typeface="Lucida Sans Unicode"/>
              </a:rPr>
              <a:t>Sistemas</a:t>
            </a:r>
            <a:r>
              <a:rPr sz="3500" spc="-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C00000"/>
                </a:solidFill>
                <a:latin typeface="Lucida Sans Unicode"/>
                <a:cs typeface="Lucida Sans Unicode"/>
              </a:rPr>
              <a:t>Operacionais</a:t>
            </a:r>
            <a:endParaRPr sz="35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669" y="593762"/>
            <a:ext cx="5652919" cy="5198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657" y="1887220"/>
            <a:ext cx="5184521" cy="305396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857490" cy="41001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Componentes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tela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inicial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Desktop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ou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Área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Trabalho</a:t>
            </a:r>
            <a:endParaRPr sz="2300">
              <a:latin typeface="Lucida Sans Unicode"/>
              <a:cs typeface="Lucida Sans Unicode"/>
            </a:endParaRPr>
          </a:p>
          <a:p>
            <a:pPr marL="762635" marR="93345" indent="-228600">
              <a:lnSpc>
                <a:spcPct val="100000"/>
              </a:lnSpc>
              <a:spcBef>
                <a:spcPts val="430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latin typeface="Lucida Sans Unicode"/>
                <a:cs typeface="Lucida Sans Unicode"/>
              </a:rPr>
              <a:t>Local onde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são</a:t>
            </a:r>
            <a:r>
              <a:rPr sz="2100" spc="-5" dirty="0">
                <a:latin typeface="Lucida Sans Unicode"/>
                <a:cs typeface="Lucida Sans Unicode"/>
              </a:rPr>
              <a:t> exibidos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os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programas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em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execução </a:t>
            </a:r>
            <a:r>
              <a:rPr sz="2100" dirty="0">
                <a:latin typeface="Lucida Sans Unicode"/>
                <a:cs typeface="Lucida Sans Unicode"/>
              </a:rPr>
              <a:t>e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é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ocupada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por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ícones de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programas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</a:t>
            </a:r>
            <a:r>
              <a:rPr sz="2100" spc="-5" dirty="0">
                <a:latin typeface="Lucida Sans Unicode"/>
                <a:cs typeface="Lucida Sans Unicode"/>
              </a:rPr>
              <a:t> pastas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8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Barra</a:t>
            </a:r>
            <a:r>
              <a:rPr sz="23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3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tarefas</a:t>
            </a:r>
            <a:endParaRPr sz="2300">
              <a:latin typeface="Lucida Sans Unicode"/>
              <a:cs typeface="Lucida Sans Unicode"/>
            </a:endParaRPr>
          </a:p>
          <a:p>
            <a:pPr marL="762635" marR="1489710" indent="-228600">
              <a:lnSpc>
                <a:spcPct val="100000"/>
              </a:lnSpc>
              <a:spcBef>
                <a:spcPts val="430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latin typeface="Lucida Sans Unicode"/>
                <a:cs typeface="Lucida Sans Unicode"/>
              </a:rPr>
              <a:t>Local de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gerenciamento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dos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programas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em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funcionamento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</a:t>
            </a:r>
            <a:r>
              <a:rPr sz="2100" spc="-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é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composto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por:</a:t>
            </a:r>
            <a:endParaRPr sz="21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30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Área</a:t>
            </a:r>
            <a:r>
              <a:rPr sz="1900" spc="-2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 </a:t>
            </a:r>
            <a:r>
              <a:rPr sz="1900" spc="-5" dirty="0">
                <a:latin typeface="Lucida Sans Unicode"/>
                <a:cs typeface="Lucida Sans Unicode"/>
              </a:rPr>
              <a:t>notificação</a:t>
            </a:r>
            <a:endParaRPr sz="19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395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Barra</a:t>
            </a:r>
            <a:r>
              <a:rPr sz="1900" spc="-3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-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ferramentas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Botão</a:t>
            </a:r>
            <a:r>
              <a:rPr sz="2300" spc="-4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Iniciar</a:t>
            </a:r>
            <a:endParaRPr sz="23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25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dirty="0">
                <a:latin typeface="Lucida Sans Unicode"/>
                <a:cs typeface="Lucida Sans Unicode"/>
              </a:rPr>
              <a:t>A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partir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dele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é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possível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iniciar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uma </a:t>
            </a:r>
            <a:r>
              <a:rPr sz="2100" spc="-5" dirty="0">
                <a:latin typeface="Lucida Sans Unicode"/>
                <a:cs typeface="Lucida Sans Unicode"/>
              </a:rPr>
              <a:t>série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programas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715" y="575523"/>
            <a:ext cx="3042546" cy="4423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91639" y="1340738"/>
            <a:ext cx="5688965" cy="4798060"/>
            <a:chOff x="1691639" y="1340738"/>
            <a:chExt cx="5688965" cy="4798060"/>
          </a:xfrm>
        </p:grpSpPr>
        <p:sp>
          <p:nvSpPr>
            <p:cNvPr id="4" name="object 4"/>
            <p:cNvSpPr/>
            <p:nvPr/>
          </p:nvSpPr>
          <p:spPr>
            <a:xfrm>
              <a:off x="1691639" y="1340738"/>
              <a:ext cx="5688965" cy="4798060"/>
            </a:xfrm>
            <a:custGeom>
              <a:avLst/>
              <a:gdLst/>
              <a:ahLst/>
              <a:cxnLst/>
              <a:rect l="l" t="t" r="r" b="b"/>
              <a:pathLst>
                <a:path w="5688965" h="4798060">
                  <a:moveTo>
                    <a:pt x="5688584" y="0"/>
                  </a:moveTo>
                  <a:lnTo>
                    <a:pt x="0" y="0"/>
                  </a:lnTo>
                  <a:lnTo>
                    <a:pt x="0" y="4797806"/>
                  </a:lnTo>
                  <a:lnTo>
                    <a:pt x="5688584" y="4797806"/>
                  </a:lnTo>
                  <a:lnTo>
                    <a:pt x="56885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721" y="1640689"/>
              <a:ext cx="5681427" cy="42555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02681" y="1461173"/>
              <a:ext cx="339090" cy="292735"/>
            </a:xfrm>
            <a:custGeom>
              <a:avLst/>
              <a:gdLst/>
              <a:ahLst/>
              <a:cxnLst/>
              <a:rect l="l" t="t" r="r" b="b"/>
              <a:pathLst>
                <a:path w="339089" h="292735">
                  <a:moveTo>
                    <a:pt x="0" y="207593"/>
                  </a:moveTo>
                  <a:lnTo>
                    <a:pt x="5183" y="292247"/>
                  </a:lnTo>
                  <a:lnTo>
                    <a:pt x="56031" y="251155"/>
                  </a:lnTo>
                  <a:lnTo>
                    <a:pt x="23156" y="251155"/>
                  </a:lnTo>
                  <a:lnTo>
                    <a:pt x="23156" y="248686"/>
                  </a:lnTo>
                  <a:lnTo>
                    <a:pt x="20588" y="246073"/>
                  </a:lnTo>
                  <a:lnTo>
                    <a:pt x="20588" y="243459"/>
                  </a:lnTo>
                  <a:lnTo>
                    <a:pt x="21948" y="240487"/>
                  </a:lnTo>
                  <a:lnTo>
                    <a:pt x="0" y="207593"/>
                  </a:lnTo>
                  <a:close/>
                </a:path>
                <a:path w="339089" h="292735">
                  <a:moveTo>
                    <a:pt x="21948" y="240487"/>
                  </a:moveTo>
                  <a:lnTo>
                    <a:pt x="20588" y="243459"/>
                  </a:lnTo>
                  <a:lnTo>
                    <a:pt x="20588" y="246073"/>
                  </a:lnTo>
                  <a:lnTo>
                    <a:pt x="23156" y="248686"/>
                  </a:lnTo>
                  <a:lnTo>
                    <a:pt x="23156" y="251155"/>
                  </a:lnTo>
                  <a:lnTo>
                    <a:pt x="28243" y="251155"/>
                  </a:lnTo>
                  <a:lnTo>
                    <a:pt x="28243" y="248686"/>
                  </a:lnTo>
                  <a:lnTo>
                    <a:pt x="30859" y="248686"/>
                  </a:lnTo>
                  <a:lnTo>
                    <a:pt x="32026" y="246073"/>
                  </a:lnTo>
                  <a:lnTo>
                    <a:pt x="25675" y="246073"/>
                  </a:lnTo>
                  <a:lnTo>
                    <a:pt x="21948" y="240487"/>
                  </a:lnTo>
                  <a:close/>
                </a:path>
                <a:path w="339089" h="292735">
                  <a:moveTo>
                    <a:pt x="71843" y="238377"/>
                  </a:moveTo>
                  <a:lnTo>
                    <a:pt x="32537" y="244929"/>
                  </a:lnTo>
                  <a:lnTo>
                    <a:pt x="30859" y="248686"/>
                  </a:lnTo>
                  <a:lnTo>
                    <a:pt x="28243" y="248686"/>
                  </a:lnTo>
                  <a:lnTo>
                    <a:pt x="28243" y="251155"/>
                  </a:lnTo>
                  <a:lnTo>
                    <a:pt x="56031" y="251155"/>
                  </a:lnTo>
                  <a:lnTo>
                    <a:pt x="71843" y="238377"/>
                  </a:lnTo>
                  <a:close/>
                </a:path>
                <a:path w="339089" h="292735">
                  <a:moveTo>
                    <a:pt x="338578" y="0"/>
                  </a:moveTo>
                  <a:lnTo>
                    <a:pt x="130848" y="0"/>
                  </a:lnTo>
                  <a:lnTo>
                    <a:pt x="130848" y="2468"/>
                  </a:lnTo>
                  <a:lnTo>
                    <a:pt x="21948" y="240487"/>
                  </a:lnTo>
                  <a:lnTo>
                    <a:pt x="25675" y="246073"/>
                  </a:lnTo>
                  <a:lnTo>
                    <a:pt x="32537" y="244929"/>
                  </a:lnTo>
                  <a:lnTo>
                    <a:pt x="137335" y="10261"/>
                  </a:lnTo>
                  <a:lnTo>
                    <a:pt x="133416" y="10261"/>
                  </a:lnTo>
                  <a:lnTo>
                    <a:pt x="138502" y="7647"/>
                  </a:lnTo>
                  <a:lnTo>
                    <a:pt x="338578" y="7647"/>
                  </a:lnTo>
                  <a:lnTo>
                    <a:pt x="338578" y="0"/>
                  </a:lnTo>
                  <a:close/>
                </a:path>
                <a:path w="339089" h="292735">
                  <a:moveTo>
                    <a:pt x="32537" y="244929"/>
                  </a:moveTo>
                  <a:lnTo>
                    <a:pt x="25675" y="246073"/>
                  </a:lnTo>
                  <a:lnTo>
                    <a:pt x="32026" y="246073"/>
                  </a:lnTo>
                  <a:lnTo>
                    <a:pt x="32537" y="244929"/>
                  </a:lnTo>
                  <a:close/>
                </a:path>
                <a:path w="339089" h="292735">
                  <a:moveTo>
                    <a:pt x="138502" y="7647"/>
                  </a:moveTo>
                  <a:lnTo>
                    <a:pt x="133416" y="10261"/>
                  </a:lnTo>
                  <a:lnTo>
                    <a:pt x="137335" y="10261"/>
                  </a:lnTo>
                  <a:lnTo>
                    <a:pt x="138502" y="7647"/>
                  </a:lnTo>
                  <a:close/>
                </a:path>
                <a:path w="339089" h="292735">
                  <a:moveTo>
                    <a:pt x="338578" y="7647"/>
                  </a:moveTo>
                  <a:lnTo>
                    <a:pt x="138502" y="7647"/>
                  </a:lnTo>
                  <a:lnTo>
                    <a:pt x="137335" y="10261"/>
                  </a:lnTo>
                  <a:lnTo>
                    <a:pt x="336011" y="10261"/>
                  </a:lnTo>
                  <a:lnTo>
                    <a:pt x="338578" y="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2681" y="1461173"/>
              <a:ext cx="339090" cy="292735"/>
            </a:xfrm>
            <a:custGeom>
              <a:avLst/>
              <a:gdLst/>
              <a:ahLst/>
              <a:cxnLst/>
              <a:rect l="l" t="t" r="r" b="b"/>
              <a:pathLst>
                <a:path w="339089" h="292735">
                  <a:moveTo>
                    <a:pt x="20588" y="243459"/>
                  </a:moveTo>
                  <a:lnTo>
                    <a:pt x="130848" y="2468"/>
                  </a:lnTo>
                  <a:lnTo>
                    <a:pt x="130848" y="0"/>
                  </a:lnTo>
                  <a:lnTo>
                    <a:pt x="133416" y="0"/>
                  </a:lnTo>
                  <a:lnTo>
                    <a:pt x="333540" y="0"/>
                  </a:lnTo>
                  <a:lnTo>
                    <a:pt x="336011" y="0"/>
                  </a:lnTo>
                  <a:lnTo>
                    <a:pt x="338578" y="0"/>
                  </a:lnTo>
                  <a:lnTo>
                    <a:pt x="338578" y="2468"/>
                  </a:lnTo>
                  <a:lnTo>
                    <a:pt x="338578" y="5082"/>
                  </a:lnTo>
                  <a:lnTo>
                    <a:pt x="338578" y="7647"/>
                  </a:lnTo>
                  <a:lnTo>
                    <a:pt x="336011" y="10261"/>
                  </a:lnTo>
                  <a:lnTo>
                    <a:pt x="333540" y="10261"/>
                  </a:lnTo>
                  <a:lnTo>
                    <a:pt x="133416" y="10261"/>
                  </a:lnTo>
                  <a:lnTo>
                    <a:pt x="138502" y="7647"/>
                  </a:lnTo>
                  <a:lnTo>
                    <a:pt x="30859" y="248686"/>
                  </a:lnTo>
                  <a:lnTo>
                    <a:pt x="28243" y="248686"/>
                  </a:lnTo>
                  <a:lnTo>
                    <a:pt x="28243" y="251155"/>
                  </a:lnTo>
                  <a:lnTo>
                    <a:pt x="25675" y="251155"/>
                  </a:lnTo>
                  <a:lnTo>
                    <a:pt x="23156" y="251155"/>
                  </a:lnTo>
                  <a:lnTo>
                    <a:pt x="23156" y="248686"/>
                  </a:lnTo>
                  <a:lnTo>
                    <a:pt x="20588" y="246073"/>
                  </a:lnTo>
                  <a:lnTo>
                    <a:pt x="20588" y="243459"/>
                  </a:lnTo>
                  <a:close/>
                </a:path>
                <a:path w="339089" h="292735">
                  <a:moveTo>
                    <a:pt x="25675" y="246073"/>
                  </a:moveTo>
                  <a:lnTo>
                    <a:pt x="71843" y="238377"/>
                  </a:lnTo>
                  <a:lnTo>
                    <a:pt x="5183" y="292247"/>
                  </a:lnTo>
                  <a:lnTo>
                    <a:pt x="0" y="207593"/>
                  </a:lnTo>
                  <a:lnTo>
                    <a:pt x="25675" y="2460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3799" y="134844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086"/>
                  </a:lnTo>
                </a:path>
              </a:pathLst>
            </a:custGeom>
            <a:ln w="102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05683" y="1338243"/>
            <a:ext cx="209232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(ÁREA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TRABALHO)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0044" y="5032014"/>
            <a:ext cx="342265" cy="412115"/>
            <a:chOff x="2090044" y="5032014"/>
            <a:chExt cx="342265" cy="412115"/>
          </a:xfrm>
        </p:grpSpPr>
        <p:sp>
          <p:nvSpPr>
            <p:cNvPr id="11" name="object 11"/>
            <p:cNvSpPr/>
            <p:nvPr/>
          </p:nvSpPr>
          <p:spPr>
            <a:xfrm>
              <a:off x="2091631" y="5150139"/>
              <a:ext cx="339090" cy="292735"/>
            </a:xfrm>
            <a:custGeom>
              <a:avLst/>
              <a:gdLst/>
              <a:ahLst/>
              <a:cxnLst/>
              <a:rect l="l" t="t" r="r" b="b"/>
              <a:pathLst>
                <a:path w="339089" h="292735">
                  <a:moveTo>
                    <a:pt x="0" y="207593"/>
                  </a:moveTo>
                  <a:lnTo>
                    <a:pt x="2601" y="292247"/>
                  </a:lnTo>
                  <a:lnTo>
                    <a:pt x="53311" y="251300"/>
                  </a:lnTo>
                  <a:lnTo>
                    <a:pt x="23045" y="251300"/>
                  </a:lnTo>
                  <a:lnTo>
                    <a:pt x="20564" y="248686"/>
                  </a:lnTo>
                  <a:lnTo>
                    <a:pt x="20564" y="243507"/>
                  </a:lnTo>
                  <a:lnTo>
                    <a:pt x="21918" y="240479"/>
                  </a:lnTo>
                  <a:lnTo>
                    <a:pt x="0" y="207593"/>
                  </a:lnTo>
                  <a:close/>
                </a:path>
                <a:path w="339089" h="292735">
                  <a:moveTo>
                    <a:pt x="21918" y="240479"/>
                  </a:moveTo>
                  <a:lnTo>
                    <a:pt x="20564" y="243507"/>
                  </a:lnTo>
                  <a:lnTo>
                    <a:pt x="20564" y="248686"/>
                  </a:lnTo>
                  <a:lnTo>
                    <a:pt x="23045" y="251300"/>
                  </a:lnTo>
                  <a:lnTo>
                    <a:pt x="25646" y="251300"/>
                  </a:lnTo>
                  <a:lnTo>
                    <a:pt x="28243" y="248686"/>
                  </a:lnTo>
                  <a:lnTo>
                    <a:pt x="29439" y="246073"/>
                  </a:lnTo>
                  <a:lnTo>
                    <a:pt x="25646" y="246073"/>
                  </a:lnTo>
                  <a:lnTo>
                    <a:pt x="21918" y="240479"/>
                  </a:lnTo>
                  <a:close/>
                </a:path>
                <a:path w="339089" h="292735">
                  <a:moveTo>
                    <a:pt x="69256" y="238425"/>
                  </a:moveTo>
                  <a:lnTo>
                    <a:pt x="29770" y="245349"/>
                  </a:lnTo>
                  <a:lnTo>
                    <a:pt x="28243" y="248686"/>
                  </a:lnTo>
                  <a:lnTo>
                    <a:pt x="25646" y="251300"/>
                  </a:lnTo>
                  <a:lnTo>
                    <a:pt x="53311" y="251300"/>
                  </a:lnTo>
                  <a:lnTo>
                    <a:pt x="69256" y="238425"/>
                  </a:lnTo>
                  <a:close/>
                </a:path>
                <a:path w="339089" h="292735">
                  <a:moveTo>
                    <a:pt x="335977" y="0"/>
                  </a:moveTo>
                  <a:lnTo>
                    <a:pt x="130814" y="0"/>
                  </a:lnTo>
                  <a:lnTo>
                    <a:pt x="128247" y="2613"/>
                  </a:lnTo>
                  <a:lnTo>
                    <a:pt x="21918" y="240479"/>
                  </a:lnTo>
                  <a:lnTo>
                    <a:pt x="25646" y="246073"/>
                  </a:lnTo>
                  <a:lnTo>
                    <a:pt x="29770" y="245349"/>
                  </a:lnTo>
                  <a:lnTo>
                    <a:pt x="137343" y="10261"/>
                  </a:lnTo>
                  <a:lnTo>
                    <a:pt x="133430" y="10261"/>
                  </a:lnTo>
                  <a:lnTo>
                    <a:pt x="138517" y="7695"/>
                  </a:lnTo>
                  <a:lnTo>
                    <a:pt x="338593" y="7695"/>
                  </a:lnTo>
                  <a:lnTo>
                    <a:pt x="338593" y="2613"/>
                  </a:lnTo>
                  <a:lnTo>
                    <a:pt x="335977" y="2613"/>
                  </a:lnTo>
                  <a:lnTo>
                    <a:pt x="335977" y="0"/>
                  </a:lnTo>
                  <a:close/>
                </a:path>
                <a:path w="339089" h="292735">
                  <a:moveTo>
                    <a:pt x="29770" y="245349"/>
                  </a:moveTo>
                  <a:lnTo>
                    <a:pt x="25646" y="246073"/>
                  </a:lnTo>
                  <a:lnTo>
                    <a:pt x="29439" y="246073"/>
                  </a:lnTo>
                  <a:lnTo>
                    <a:pt x="29770" y="245349"/>
                  </a:lnTo>
                  <a:close/>
                </a:path>
                <a:path w="339089" h="292735">
                  <a:moveTo>
                    <a:pt x="138517" y="7695"/>
                  </a:moveTo>
                  <a:lnTo>
                    <a:pt x="133430" y="10261"/>
                  </a:lnTo>
                  <a:lnTo>
                    <a:pt x="137343" y="10261"/>
                  </a:lnTo>
                  <a:lnTo>
                    <a:pt x="138517" y="7695"/>
                  </a:lnTo>
                  <a:close/>
                </a:path>
                <a:path w="339089" h="292735">
                  <a:moveTo>
                    <a:pt x="335977" y="7695"/>
                  </a:moveTo>
                  <a:lnTo>
                    <a:pt x="138517" y="7695"/>
                  </a:lnTo>
                  <a:lnTo>
                    <a:pt x="137343" y="10261"/>
                  </a:lnTo>
                  <a:lnTo>
                    <a:pt x="335977" y="10261"/>
                  </a:lnTo>
                  <a:lnTo>
                    <a:pt x="335977" y="769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1631" y="5150139"/>
              <a:ext cx="339090" cy="292735"/>
            </a:xfrm>
            <a:custGeom>
              <a:avLst/>
              <a:gdLst/>
              <a:ahLst/>
              <a:cxnLst/>
              <a:rect l="l" t="t" r="r" b="b"/>
              <a:pathLst>
                <a:path w="339089" h="292735">
                  <a:moveTo>
                    <a:pt x="20564" y="243507"/>
                  </a:moveTo>
                  <a:lnTo>
                    <a:pt x="128247" y="2613"/>
                  </a:lnTo>
                  <a:lnTo>
                    <a:pt x="130814" y="0"/>
                  </a:lnTo>
                  <a:lnTo>
                    <a:pt x="133430" y="0"/>
                  </a:lnTo>
                  <a:lnTo>
                    <a:pt x="333506" y="0"/>
                  </a:lnTo>
                  <a:lnTo>
                    <a:pt x="335977" y="0"/>
                  </a:lnTo>
                  <a:lnTo>
                    <a:pt x="335977" y="2613"/>
                  </a:lnTo>
                  <a:lnTo>
                    <a:pt x="338593" y="2613"/>
                  </a:lnTo>
                  <a:lnTo>
                    <a:pt x="338593" y="5082"/>
                  </a:lnTo>
                  <a:lnTo>
                    <a:pt x="338593" y="7695"/>
                  </a:lnTo>
                  <a:lnTo>
                    <a:pt x="335977" y="7695"/>
                  </a:lnTo>
                  <a:lnTo>
                    <a:pt x="335977" y="10261"/>
                  </a:lnTo>
                  <a:lnTo>
                    <a:pt x="333506" y="10261"/>
                  </a:lnTo>
                  <a:lnTo>
                    <a:pt x="133430" y="10261"/>
                  </a:lnTo>
                  <a:lnTo>
                    <a:pt x="138517" y="7695"/>
                  </a:lnTo>
                  <a:lnTo>
                    <a:pt x="28243" y="248686"/>
                  </a:lnTo>
                  <a:lnTo>
                    <a:pt x="25646" y="251300"/>
                  </a:lnTo>
                  <a:lnTo>
                    <a:pt x="23045" y="251300"/>
                  </a:lnTo>
                  <a:lnTo>
                    <a:pt x="20564" y="248686"/>
                  </a:lnTo>
                  <a:lnTo>
                    <a:pt x="20564" y="246073"/>
                  </a:lnTo>
                  <a:lnTo>
                    <a:pt x="20564" y="243507"/>
                  </a:lnTo>
                  <a:close/>
                </a:path>
                <a:path w="339089" h="292735">
                  <a:moveTo>
                    <a:pt x="25646" y="246073"/>
                  </a:moveTo>
                  <a:lnTo>
                    <a:pt x="69256" y="238425"/>
                  </a:lnTo>
                  <a:lnTo>
                    <a:pt x="2601" y="292247"/>
                  </a:lnTo>
                  <a:lnTo>
                    <a:pt x="0" y="207593"/>
                  </a:lnTo>
                  <a:lnTo>
                    <a:pt x="25646" y="246073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2716" y="5037412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086"/>
                  </a:lnTo>
                </a:path>
              </a:pathLst>
            </a:custGeom>
            <a:ln w="1028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2032" y="5029822"/>
            <a:ext cx="99314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solidFill>
                  <a:srgbClr val="FFFF00"/>
                </a:solidFill>
                <a:latin typeface="Arial"/>
                <a:cs typeface="Arial"/>
              </a:rPr>
              <a:t>BOTÃO</a:t>
            </a:r>
            <a:r>
              <a:rPr sz="1000" b="1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00"/>
                </a:solidFill>
                <a:latin typeface="Arial"/>
                <a:cs typeface="Arial"/>
              </a:rPr>
              <a:t>INICIAR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82327" y="2164504"/>
            <a:ext cx="499745" cy="215265"/>
            <a:chOff x="5282327" y="2164504"/>
            <a:chExt cx="499745" cy="215265"/>
          </a:xfrm>
        </p:grpSpPr>
        <p:sp>
          <p:nvSpPr>
            <p:cNvPr id="16" name="object 16"/>
            <p:cNvSpPr/>
            <p:nvPr/>
          </p:nvSpPr>
          <p:spPr>
            <a:xfrm>
              <a:off x="5285060" y="2166092"/>
              <a:ext cx="495300" cy="133350"/>
            </a:xfrm>
            <a:custGeom>
              <a:avLst/>
              <a:gdLst/>
              <a:ahLst/>
              <a:cxnLst/>
              <a:rect l="l" t="t" r="r" b="b"/>
              <a:pathLst>
                <a:path w="495300" h="133350">
                  <a:moveTo>
                    <a:pt x="447530" y="26509"/>
                  </a:moveTo>
                  <a:lnTo>
                    <a:pt x="300065" y="123036"/>
                  </a:lnTo>
                  <a:lnTo>
                    <a:pt x="2470" y="123036"/>
                  </a:lnTo>
                  <a:lnTo>
                    <a:pt x="2470" y="125650"/>
                  </a:lnTo>
                  <a:lnTo>
                    <a:pt x="0" y="128263"/>
                  </a:lnTo>
                  <a:lnTo>
                    <a:pt x="5086" y="133346"/>
                  </a:lnTo>
                  <a:lnTo>
                    <a:pt x="305248" y="133346"/>
                  </a:lnTo>
                  <a:lnTo>
                    <a:pt x="305248" y="130732"/>
                  </a:lnTo>
                  <a:lnTo>
                    <a:pt x="451454" y="34919"/>
                  </a:lnTo>
                  <a:lnTo>
                    <a:pt x="451454" y="28218"/>
                  </a:lnTo>
                  <a:lnTo>
                    <a:pt x="447530" y="26509"/>
                  </a:lnTo>
                  <a:close/>
                </a:path>
                <a:path w="495300" h="133350">
                  <a:moveTo>
                    <a:pt x="481551" y="23039"/>
                  </a:moveTo>
                  <a:lnTo>
                    <a:pt x="453925" y="23039"/>
                  </a:lnTo>
                  <a:lnTo>
                    <a:pt x="453925" y="25652"/>
                  </a:lnTo>
                  <a:lnTo>
                    <a:pt x="456541" y="25652"/>
                  </a:lnTo>
                  <a:lnTo>
                    <a:pt x="456541" y="30831"/>
                  </a:lnTo>
                  <a:lnTo>
                    <a:pt x="453925" y="33300"/>
                  </a:lnTo>
                  <a:lnTo>
                    <a:pt x="451454" y="34919"/>
                  </a:lnTo>
                  <a:lnTo>
                    <a:pt x="451454" y="74393"/>
                  </a:lnTo>
                  <a:lnTo>
                    <a:pt x="481551" y="23039"/>
                  </a:lnTo>
                  <a:close/>
                </a:path>
                <a:path w="495300" h="133350">
                  <a:moveTo>
                    <a:pt x="453925" y="23039"/>
                  </a:moveTo>
                  <a:lnTo>
                    <a:pt x="451454" y="23039"/>
                  </a:lnTo>
                  <a:lnTo>
                    <a:pt x="448838" y="25652"/>
                  </a:lnTo>
                  <a:lnTo>
                    <a:pt x="447530" y="26509"/>
                  </a:lnTo>
                  <a:lnTo>
                    <a:pt x="451454" y="28218"/>
                  </a:lnTo>
                  <a:lnTo>
                    <a:pt x="451454" y="34919"/>
                  </a:lnTo>
                  <a:lnTo>
                    <a:pt x="453925" y="33300"/>
                  </a:lnTo>
                  <a:lnTo>
                    <a:pt x="456541" y="30831"/>
                  </a:lnTo>
                  <a:lnTo>
                    <a:pt x="456541" y="25652"/>
                  </a:lnTo>
                  <a:lnTo>
                    <a:pt x="453925" y="25652"/>
                  </a:lnTo>
                  <a:lnTo>
                    <a:pt x="453925" y="23039"/>
                  </a:lnTo>
                  <a:close/>
                </a:path>
                <a:path w="495300" h="133350">
                  <a:moveTo>
                    <a:pt x="495054" y="0"/>
                  </a:moveTo>
                  <a:lnTo>
                    <a:pt x="410325" y="10309"/>
                  </a:lnTo>
                  <a:lnTo>
                    <a:pt x="447530" y="26509"/>
                  </a:lnTo>
                  <a:lnTo>
                    <a:pt x="448838" y="25652"/>
                  </a:lnTo>
                  <a:lnTo>
                    <a:pt x="451454" y="23039"/>
                  </a:lnTo>
                  <a:lnTo>
                    <a:pt x="481551" y="23039"/>
                  </a:lnTo>
                  <a:lnTo>
                    <a:pt x="4950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85060" y="2166092"/>
              <a:ext cx="495300" cy="133350"/>
            </a:xfrm>
            <a:custGeom>
              <a:avLst/>
              <a:gdLst/>
              <a:ahLst/>
              <a:cxnLst/>
              <a:rect l="l" t="t" r="r" b="b"/>
              <a:pathLst>
                <a:path w="495300" h="133350">
                  <a:moveTo>
                    <a:pt x="453925" y="33300"/>
                  </a:moveTo>
                  <a:lnTo>
                    <a:pt x="305248" y="130732"/>
                  </a:lnTo>
                  <a:lnTo>
                    <a:pt x="305248" y="133346"/>
                  </a:lnTo>
                  <a:lnTo>
                    <a:pt x="302681" y="133346"/>
                  </a:lnTo>
                  <a:lnTo>
                    <a:pt x="5086" y="133346"/>
                  </a:lnTo>
                  <a:lnTo>
                    <a:pt x="2470" y="130732"/>
                  </a:lnTo>
                  <a:lnTo>
                    <a:pt x="0" y="128263"/>
                  </a:lnTo>
                  <a:lnTo>
                    <a:pt x="2470" y="125650"/>
                  </a:lnTo>
                  <a:lnTo>
                    <a:pt x="2470" y="123036"/>
                  </a:lnTo>
                  <a:lnTo>
                    <a:pt x="5086" y="123036"/>
                  </a:lnTo>
                  <a:lnTo>
                    <a:pt x="302681" y="123036"/>
                  </a:lnTo>
                  <a:lnTo>
                    <a:pt x="300065" y="123036"/>
                  </a:lnTo>
                  <a:lnTo>
                    <a:pt x="448838" y="25652"/>
                  </a:lnTo>
                  <a:lnTo>
                    <a:pt x="451454" y="23039"/>
                  </a:lnTo>
                  <a:lnTo>
                    <a:pt x="453925" y="23039"/>
                  </a:lnTo>
                  <a:lnTo>
                    <a:pt x="453925" y="25652"/>
                  </a:lnTo>
                  <a:lnTo>
                    <a:pt x="456541" y="25652"/>
                  </a:lnTo>
                  <a:lnTo>
                    <a:pt x="456541" y="28218"/>
                  </a:lnTo>
                  <a:lnTo>
                    <a:pt x="456541" y="30831"/>
                  </a:lnTo>
                  <a:lnTo>
                    <a:pt x="453925" y="33300"/>
                  </a:lnTo>
                  <a:close/>
                </a:path>
                <a:path w="495300" h="133350">
                  <a:moveTo>
                    <a:pt x="451454" y="28218"/>
                  </a:moveTo>
                  <a:lnTo>
                    <a:pt x="410325" y="10309"/>
                  </a:lnTo>
                  <a:lnTo>
                    <a:pt x="495054" y="0"/>
                  </a:lnTo>
                  <a:lnTo>
                    <a:pt x="451454" y="74393"/>
                  </a:lnTo>
                  <a:lnTo>
                    <a:pt x="451454" y="28218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87725" y="2176546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7332"/>
                  </a:lnTo>
                </a:path>
              </a:pathLst>
            </a:custGeom>
            <a:ln w="1028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67181" y="2166344"/>
            <a:ext cx="45974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000" b="1" spc="-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000" b="1" spc="3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0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5222" y="2436518"/>
            <a:ext cx="231998" cy="28343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498160" y="2514931"/>
            <a:ext cx="6178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0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000" b="1" spc="5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1000" b="1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000" b="1" spc="-2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000" b="1" spc="-5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1000" b="1" spc="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38897" y="2197804"/>
            <a:ext cx="332105" cy="361315"/>
            <a:chOff x="2538897" y="2197804"/>
            <a:chExt cx="332105" cy="361315"/>
          </a:xfrm>
        </p:grpSpPr>
        <p:sp>
          <p:nvSpPr>
            <p:cNvPr id="23" name="object 23"/>
            <p:cNvSpPr/>
            <p:nvPr/>
          </p:nvSpPr>
          <p:spPr>
            <a:xfrm>
              <a:off x="2540484" y="2199392"/>
              <a:ext cx="328930" cy="292735"/>
            </a:xfrm>
            <a:custGeom>
              <a:avLst/>
              <a:gdLst/>
              <a:ahLst/>
              <a:cxnLst/>
              <a:rect l="l" t="t" r="r" b="b"/>
              <a:pathLst>
                <a:path w="328930" h="292735">
                  <a:moveTo>
                    <a:pt x="25675" y="48788"/>
                  </a:moveTo>
                  <a:lnTo>
                    <a:pt x="22597" y="53390"/>
                  </a:lnTo>
                  <a:lnTo>
                    <a:pt x="125761" y="289779"/>
                  </a:lnTo>
                  <a:lnTo>
                    <a:pt x="128232" y="292247"/>
                  </a:lnTo>
                  <a:lnTo>
                    <a:pt x="325740" y="292247"/>
                  </a:lnTo>
                  <a:lnTo>
                    <a:pt x="328308" y="289779"/>
                  </a:lnTo>
                  <a:lnTo>
                    <a:pt x="328308" y="287165"/>
                  </a:lnTo>
                  <a:lnTo>
                    <a:pt x="133416" y="287165"/>
                  </a:lnTo>
                  <a:lnTo>
                    <a:pt x="130848" y="284600"/>
                  </a:lnTo>
                  <a:lnTo>
                    <a:pt x="132296" y="284600"/>
                  </a:lnTo>
                  <a:lnTo>
                    <a:pt x="29691" y="49493"/>
                  </a:lnTo>
                  <a:lnTo>
                    <a:pt x="25675" y="48788"/>
                  </a:lnTo>
                  <a:close/>
                </a:path>
                <a:path w="328930" h="292735">
                  <a:moveTo>
                    <a:pt x="132296" y="284600"/>
                  </a:moveTo>
                  <a:lnTo>
                    <a:pt x="130848" y="284600"/>
                  </a:lnTo>
                  <a:lnTo>
                    <a:pt x="133416" y="287165"/>
                  </a:lnTo>
                  <a:lnTo>
                    <a:pt x="132296" y="284600"/>
                  </a:lnTo>
                  <a:close/>
                </a:path>
                <a:path w="328930" h="292735">
                  <a:moveTo>
                    <a:pt x="325740" y="284600"/>
                  </a:moveTo>
                  <a:lnTo>
                    <a:pt x="132296" y="284600"/>
                  </a:lnTo>
                  <a:lnTo>
                    <a:pt x="133416" y="287165"/>
                  </a:lnTo>
                  <a:lnTo>
                    <a:pt x="328308" y="287165"/>
                  </a:lnTo>
                  <a:lnTo>
                    <a:pt x="325740" y="284600"/>
                  </a:lnTo>
                  <a:close/>
                </a:path>
                <a:path w="328930" h="292735">
                  <a:moveTo>
                    <a:pt x="5183" y="0"/>
                  </a:moveTo>
                  <a:lnTo>
                    <a:pt x="0" y="87171"/>
                  </a:lnTo>
                  <a:lnTo>
                    <a:pt x="22597" y="53390"/>
                  </a:lnTo>
                  <a:lnTo>
                    <a:pt x="20588" y="48788"/>
                  </a:lnTo>
                  <a:lnTo>
                    <a:pt x="20588" y="43609"/>
                  </a:lnTo>
                  <a:lnTo>
                    <a:pt x="54709" y="43609"/>
                  </a:lnTo>
                  <a:lnTo>
                    <a:pt x="5183" y="0"/>
                  </a:lnTo>
                  <a:close/>
                </a:path>
                <a:path w="328930" h="292735">
                  <a:moveTo>
                    <a:pt x="54709" y="43609"/>
                  </a:moveTo>
                  <a:lnTo>
                    <a:pt x="25675" y="43609"/>
                  </a:lnTo>
                  <a:lnTo>
                    <a:pt x="28243" y="46174"/>
                  </a:lnTo>
                  <a:lnTo>
                    <a:pt x="29691" y="49493"/>
                  </a:lnTo>
                  <a:lnTo>
                    <a:pt x="69275" y="56436"/>
                  </a:lnTo>
                  <a:lnTo>
                    <a:pt x="54709" y="43609"/>
                  </a:lnTo>
                  <a:close/>
                </a:path>
                <a:path w="328930" h="292735">
                  <a:moveTo>
                    <a:pt x="25675" y="43609"/>
                  </a:moveTo>
                  <a:lnTo>
                    <a:pt x="20588" y="43609"/>
                  </a:lnTo>
                  <a:lnTo>
                    <a:pt x="20588" y="48788"/>
                  </a:lnTo>
                  <a:lnTo>
                    <a:pt x="22597" y="53390"/>
                  </a:lnTo>
                  <a:lnTo>
                    <a:pt x="25675" y="48788"/>
                  </a:lnTo>
                  <a:lnTo>
                    <a:pt x="29383" y="48788"/>
                  </a:lnTo>
                  <a:lnTo>
                    <a:pt x="28243" y="46174"/>
                  </a:lnTo>
                  <a:lnTo>
                    <a:pt x="25675" y="43609"/>
                  </a:lnTo>
                  <a:close/>
                </a:path>
                <a:path w="328930" h="292735">
                  <a:moveTo>
                    <a:pt x="29383" y="48788"/>
                  </a:moveTo>
                  <a:lnTo>
                    <a:pt x="25675" y="48788"/>
                  </a:lnTo>
                  <a:lnTo>
                    <a:pt x="29691" y="49493"/>
                  </a:lnTo>
                  <a:lnTo>
                    <a:pt x="29383" y="4878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0484" y="2199392"/>
              <a:ext cx="328930" cy="292735"/>
            </a:xfrm>
            <a:custGeom>
              <a:avLst/>
              <a:gdLst/>
              <a:ahLst/>
              <a:cxnLst/>
              <a:rect l="l" t="t" r="r" b="b"/>
              <a:pathLst>
                <a:path w="328930" h="292735">
                  <a:moveTo>
                    <a:pt x="28243" y="46174"/>
                  </a:moveTo>
                  <a:lnTo>
                    <a:pt x="133416" y="287165"/>
                  </a:lnTo>
                  <a:lnTo>
                    <a:pt x="130848" y="284600"/>
                  </a:lnTo>
                  <a:lnTo>
                    <a:pt x="323221" y="284600"/>
                  </a:lnTo>
                  <a:lnTo>
                    <a:pt x="325740" y="284600"/>
                  </a:lnTo>
                  <a:lnTo>
                    <a:pt x="328308" y="287165"/>
                  </a:lnTo>
                  <a:lnTo>
                    <a:pt x="328308" y="289779"/>
                  </a:lnTo>
                  <a:lnTo>
                    <a:pt x="325740" y="292247"/>
                  </a:lnTo>
                  <a:lnTo>
                    <a:pt x="323221" y="292247"/>
                  </a:lnTo>
                  <a:lnTo>
                    <a:pt x="130848" y="292247"/>
                  </a:lnTo>
                  <a:lnTo>
                    <a:pt x="128232" y="292247"/>
                  </a:lnTo>
                  <a:lnTo>
                    <a:pt x="125761" y="289779"/>
                  </a:lnTo>
                  <a:lnTo>
                    <a:pt x="20588" y="48788"/>
                  </a:lnTo>
                  <a:lnTo>
                    <a:pt x="20588" y="46174"/>
                  </a:lnTo>
                  <a:lnTo>
                    <a:pt x="20588" y="43609"/>
                  </a:lnTo>
                  <a:lnTo>
                    <a:pt x="23059" y="43609"/>
                  </a:lnTo>
                  <a:lnTo>
                    <a:pt x="25675" y="43609"/>
                  </a:lnTo>
                  <a:lnTo>
                    <a:pt x="28243" y="46174"/>
                  </a:lnTo>
                  <a:close/>
                </a:path>
                <a:path w="328930" h="292735">
                  <a:moveTo>
                    <a:pt x="25675" y="48788"/>
                  </a:moveTo>
                  <a:lnTo>
                    <a:pt x="0" y="87171"/>
                  </a:lnTo>
                  <a:lnTo>
                    <a:pt x="5183" y="0"/>
                  </a:lnTo>
                  <a:lnTo>
                    <a:pt x="69275" y="56436"/>
                  </a:lnTo>
                  <a:lnTo>
                    <a:pt x="25675" y="48788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61284" y="2371411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1941"/>
                  </a:lnTo>
                </a:path>
              </a:pathLst>
            </a:custGeom>
            <a:ln w="1028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30600" y="2361160"/>
            <a:ext cx="51435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20" dirty="0">
                <a:solidFill>
                  <a:srgbClr val="FFFF00"/>
                </a:solidFill>
                <a:latin typeface="Arial"/>
                <a:cs typeface="Arial"/>
              </a:rPr>
              <a:t>Í</a:t>
            </a:r>
            <a:r>
              <a:rPr sz="10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1000" b="1" spc="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000" b="1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000" b="1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23540" y="2474709"/>
            <a:ext cx="1039494" cy="3665854"/>
            <a:chOff x="2523540" y="2474709"/>
            <a:chExt cx="1039494" cy="3665854"/>
          </a:xfrm>
        </p:grpSpPr>
        <p:sp>
          <p:nvSpPr>
            <p:cNvPr id="28" name="object 28"/>
            <p:cNvSpPr/>
            <p:nvPr/>
          </p:nvSpPr>
          <p:spPr>
            <a:xfrm>
              <a:off x="2525127" y="2476297"/>
              <a:ext cx="149225" cy="297815"/>
            </a:xfrm>
            <a:custGeom>
              <a:avLst/>
              <a:gdLst/>
              <a:ahLst/>
              <a:cxnLst/>
              <a:rect l="l" t="t" r="r" b="b"/>
              <a:pathLst>
                <a:path w="149225" h="297814">
                  <a:moveTo>
                    <a:pt x="0" y="212772"/>
                  </a:moveTo>
                  <a:lnTo>
                    <a:pt x="0" y="297330"/>
                  </a:lnTo>
                  <a:lnTo>
                    <a:pt x="53252" y="256382"/>
                  </a:lnTo>
                  <a:lnTo>
                    <a:pt x="17972" y="256382"/>
                  </a:lnTo>
                  <a:lnTo>
                    <a:pt x="17972" y="251300"/>
                  </a:lnTo>
                  <a:lnTo>
                    <a:pt x="20275" y="246649"/>
                  </a:lnTo>
                  <a:lnTo>
                    <a:pt x="0" y="212772"/>
                  </a:lnTo>
                  <a:close/>
                </a:path>
                <a:path w="149225" h="297814">
                  <a:moveTo>
                    <a:pt x="20275" y="246649"/>
                  </a:moveTo>
                  <a:lnTo>
                    <a:pt x="17972" y="251300"/>
                  </a:lnTo>
                  <a:lnTo>
                    <a:pt x="17972" y="256382"/>
                  </a:lnTo>
                  <a:lnTo>
                    <a:pt x="25627" y="256382"/>
                  </a:lnTo>
                  <a:lnTo>
                    <a:pt x="25627" y="253768"/>
                  </a:lnTo>
                  <a:lnTo>
                    <a:pt x="26862" y="251300"/>
                  </a:lnTo>
                  <a:lnTo>
                    <a:pt x="23059" y="251300"/>
                  </a:lnTo>
                  <a:lnTo>
                    <a:pt x="20275" y="246649"/>
                  </a:lnTo>
                  <a:close/>
                </a:path>
                <a:path w="149225" h="297814">
                  <a:moveTo>
                    <a:pt x="66659" y="246073"/>
                  </a:moveTo>
                  <a:lnTo>
                    <a:pt x="27105" y="250815"/>
                  </a:lnTo>
                  <a:lnTo>
                    <a:pt x="25627" y="253768"/>
                  </a:lnTo>
                  <a:lnTo>
                    <a:pt x="25627" y="256382"/>
                  </a:lnTo>
                  <a:lnTo>
                    <a:pt x="53252" y="256382"/>
                  </a:lnTo>
                  <a:lnTo>
                    <a:pt x="66659" y="246073"/>
                  </a:lnTo>
                  <a:close/>
                </a:path>
                <a:path w="149225" h="297814">
                  <a:moveTo>
                    <a:pt x="148773" y="2613"/>
                  </a:moveTo>
                  <a:lnTo>
                    <a:pt x="141118" y="2613"/>
                  </a:lnTo>
                  <a:lnTo>
                    <a:pt x="20275" y="246649"/>
                  </a:lnTo>
                  <a:lnTo>
                    <a:pt x="23059" y="251300"/>
                  </a:lnTo>
                  <a:lnTo>
                    <a:pt x="27105" y="250815"/>
                  </a:lnTo>
                  <a:lnTo>
                    <a:pt x="148773" y="7695"/>
                  </a:lnTo>
                  <a:lnTo>
                    <a:pt x="148773" y="2613"/>
                  </a:lnTo>
                  <a:close/>
                </a:path>
                <a:path w="149225" h="297814">
                  <a:moveTo>
                    <a:pt x="27105" y="250815"/>
                  </a:moveTo>
                  <a:lnTo>
                    <a:pt x="23059" y="251300"/>
                  </a:lnTo>
                  <a:lnTo>
                    <a:pt x="26862" y="251300"/>
                  </a:lnTo>
                  <a:lnTo>
                    <a:pt x="27105" y="250815"/>
                  </a:lnTo>
                  <a:close/>
                </a:path>
                <a:path w="149225" h="297814">
                  <a:moveTo>
                    <a:pt x="146205" y="0"/>
                  </a:moveTo>
                  <a:lnTo>
                    <a:pt x="143589" y="2613"/>
                  </a:lnTo>
                  <a:lnTo>
                    <a:pt x="146205" y="2613"/>
                  </a:lnTo>
                  <a:lnTo>
                    <a:pt x="14620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5127" y="2476297"/>
              <a:ext cx="149225" cy="297815"/>
            </a:xfrm>
            <a:custGeom>
              <a:avLst/>
              <a:gdLst/>
              <a:ahLst/>
              <a:cxnLst/>
              <a:rect l="l" t="t" r="r" b="b"/>
              <a:pathLst>
                <a:path w="149225" h="297814">
                  <a:moveTo>
                    <a:pt x="148773" y="7695"/>
                  </a:moveTo>
                  <a:lnTo>
                    <a:pt x="25627" y="253768"/>
                  </a:lnTo>
                  <a:lnTo>
                    <a:pt x="25627" y="256382"/>
                  </a:lnTo>
                  <a:lnTo>
                    <a:pt x="23059" y="256382"/>
                  </a:lnTo>
                  <a:lnTo>
                    <a:pt x="20540" y="256382"/>
                  </a:lnTo>
                  <a:lnTo>
                    <a:pt x="17972" y="256382"/>
                  </a:lnTo>
                  <a:lnTo>
                    <a:pt x="17972" y="253768"/>
                  </a:lnTo>
                  <a:lnTo>
                    <a:pt x="17972" y="251300"/>
                  </a:lnTo>
                  <a:lnTo>
                    <a:pt x="141118" y="2613"/>
                  </a:lnTo>
                  <a:lnTo>
                    <a:pt x="143589" y="2613"/>
                  </a:lnTo>
                  <a:lnTo>
                    <a:pt x="146205" y="0"/>
                  </a:lnTo>
                  <a:lnTo>
                    <a:pt x="146205" y="2613"/>
                  </a:lnTo>
                  <a:lnTo>
                    <a:pt x="148773" y="2613"/>
                  </a:lnTo>
                  <a:lnTo>
                    <a:pt x="148773" y="5082"/>
                  </a:lnTo>
                  <a:lnTo>
                    <a:pt x="148773" y="7695"/>
                  </a:lnTo>
                  <a:close/>
                </a:path>
                <a:path w="149225" h="297814">
                  <a:moveTo>
                    <a:pt x="23059" y="251300"/>
                  </a:moveTo>
                  <a:lnTo>
                    <a:pt x="66659" y="246073"/>
                  </a:lnTo>
                  <a:lnTo>
                    <a:pt x="0" y="297330"/>
                  </a:lnTo>
                  <a:lnTo>
                    <a:pt x="0" y="212772"/>
                  </a:lnTo>
                  <a:lnTo>
                    <a:pt x="23059" y="251300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9631" y="5908933"/>
              <a:ext cx="462280" cy="164465"/>
            </a:xfrm>
            <a:custGeom>
              <a:avLst/>
              <a:gdLst/>
              <a:ahLst/>
              <a:cxnLst/>
              <a:rect l="l" t="t" r="r" b="b"/>
              <a:pathLst>
                <a:path w="462279" h="164464">
                  <a:moveTo>
                    <a:pt x="44768" y="31470"/>
                  </a:moveTo>
                  <a:lnTo>
                    <a:pt x="38513" y="33300"/>
                  </a:lnTo>
                  <a:lnTo>
                    <a:pt x="37792" y="37621"/>
                  </a:lnTo>
                  <a:lnTo>
                    <a:pt x="177016" y="164134"/>
                  </a:lnTo>
                  <a:lnTo>
                    <a:pt x="461724" y="164134"/>
                  </a:lnTo>
                  <a:lnTo>
                    <a:pt x="461724" y="156341"/>
                  </a:lnTo>
                  <a:lnTo>
                    <a:pt x="184718" y="156341"/>
                  </a:lnTo>
                  <a:lnTo>
                    <a:pt x="179632" y="153863"/>
                  </a:lnTo>
                  <a:lnTo>
                    <a:pt x="181941" y="153863"/>
                  </a:lnTo>
                  <a:lnTo>
                    <a:pt x="44768" y="31470"/>
                  </a:lnTo>
                  <a:close/>
                </a:path>
                <a:path w="462279" h="164464">
                  <a:moveTo>
                    <a:pt x="181941" y="153863"/>
                  </a:moveTo>
                  <a:lnTo>
                    <a:pt x="179632" y="153863"/>
                  </a:lnTo>
                  <a:lnTo>
                    <a:pt x="184718" y="156341"/>
                  </a:lnTo>
                  <a:lnTo>
                    <a:pt x="181941" y="153863"/>
                  </a:lnTo>
                  <a:close/>
                </a:path>
                <a:path w="462279" h="164464">
                  <a:moveTo>
                    <a:pt x="459108" y="153863"/>
                  </a:moveTo>
                  <a:lnTo>
                    <a:pt x="181941" y="153863"/>
                  </a:lnTo>
                  <a:lnTo>
                    <a:pt x="184718" y="156341"/>
                  </a:lnTo>
                  <a:lnTo>
                    <a:pt x="459108" y="156341"/>
                  </a:lnTo>
                  <a:lnTo>
                    <a:pt x="459108" y="153863"/>
                  </a:lnTo>
                  <a:close/>
                </a:path>
                <a:path w="462279" h="164464">
                  <a:moveTo>
                    <a:pt x="0" y="0"/>
                  </a:moveTo>
                  <a:lnTo>
                    <a:pt x="30810" y="79470"/>
                  </a:lnTo>
                  <a:lnTo>
                    <a:pt x="37792" y="37621"/>
                  </a:lnTo>
                  <a:lnTo>
                    <a:pt x="35897" y="35899"/>
                  </a:lnTo>
                  <a:lnTo>
                    <a:pt x="33426" y="35899"/>
                  </a:lnTo>
                  <a:lnTo>
                    <a:pt x="33426" y="30822"/>
                  </a:lnTo>
                  <a:lnTo>
                    <a:pt x="35897" y="30822"/>
                  </a:lnTo>
                  <a:lnTo>
                    <a:pt x="35897" y="28222"/>
                  </a:lnTo>
                  <a:lnTo>
                    <a:pt x="55870" y="28222"/>
                  </a:lnTo>
                  <a:lnTo>
                    <a:pt x="82113" y="20546"/>
                  </a:lnTo>
                  <a:lnTo>
                    <a:pt x="0" y="0"/>
                  </a:lnTo>
                  <a:close/>
                </a:path>
                <a:path w="462279" h="164464">
                  <a:moveTo>
                    <a:pt x="41129" y="28222"/>
                  </a:moveTo>
                  <a:lnTo>
                    <a:pt x="35897" y="28222"/>
                  </a:lnTo>
                  <a:lnTo>
                    <a:pt x="35897" y="30822"/>
                  </a:lnTo>
                  <a:lnTo>
                    <a:pt x="33426" y="30822"/>
                  </a:lnTo>
                  <a:lnTo>
                    <a:pt x="33426" y="35899"/>
                  </a:lnTo>
                  <a:lnTo>
                    <a:pt x="35897" y="35899"/>
                  </a:lnTo>
                  <a:lnTo>
                    <a:pt x="37792" y="37621"/>
                  </a:lnTo>
                  <a:lnTo>
                    <a:pt x="38513" y="33300"/>
                  </a:lnTo>
                  <a:lnTo>
                    <a:pt x="44768" y="31470"/>
                  </a:lnTo>
                  <a:lnTo>
                    <a:pt x="41129" y="28222"/>
                  </a:lnTo>
                  <a:close/>
                </a:path>
                <a:path w="462279" h="164464">
                  <a:moveTo>
                    <a:pt x="55870" y="28222"/>
                  </a:moveTo>
                  <a:lnTo>
                    <a:pt x="41129" y="28222"/>
                  </a:lnTo>
                  <a:lnTo>
                    <a:pt x="44768" y="31470"/>
                  </a:lnTo>
                  <a:lnTo>
                    <a:pt x="55870" y="28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9631" y="5908933"/>
              <a:ext cx="462280" cy="164465"/>
            </a:xfrm>
            <a:custGeom>
              <a:avLst/>
              <a:gdLst/>
              <a:ahLst/>
              <a:cxnLst/>
              <a:rect l="l" t="t" r="r" b="b"/>
              <a:pathLst>
                <a:path w="462279" h="164464">
                  <a:moveTo>
                    <a:pt x="41129" y="28222"/>
                  </a:moveTo>
                  <a:lnTo>
                    <a:pt x="184718" y="156341"/>
                  </a:lnTo>
                  <a:lnTo>
                    <a:pt x="179632" y="153863"/>
                  </a:lnTo>
                  <a:lnTo>
                    <a:pt x="459108" y="153863"/>
                  </a:lnTo>
                  <a:lnTo>
                    <a:pt x="459108" y="156341"/>
                  </a:lnTo>
                  <a:lnTo>
                    <a:pt x="461724" y="156341"/>
                  </a:lnTo>
                  <a:lnTo>
                    <a:pt x="461724" y="158940"/>
                  </a:lnTo>
                  <a:lnTo>
                    <a:pt x="461724" y="161535"/>
                  </a:lnTo>
                  <a:lnTo>
                    <a:pt x="461724" y="164134"/>
                  </a:lnTo>
                  <a:lnTo>
                    <a:pt x="459108" y="164134"/>
                  </a:lnTo>
                  <a:lnTo>
                    <a:pt x="179632" y="164134"/>
                  </a:lnTo>
                  <a:lnTo>
                    <a:pt x="177016" y="164134"/>
                  </a:lnTo>
                  <a:lnTo>
                    <a:pt x="35897" y="35899"/>
                  </a:lnTo>
                  <a:lnTo>
                    <a:pt x="33426" y="35899"/>
                  </a:lnTo>
                  <a:lnTo>
                    <a:pt x="33426" y="33300"/>
                  </a:lnTo>
                  <a:lnTo>
                    <a:pt x="33426" y="30822"/>
                  </a:lnTo>
                  <a:lnTo>
                    <a:pt x="35897" y="30822"/>
                  </a:lnTo>
                  <a:lnTo>
                    <a:pt x="35897" y="28222"/>
                  </a:lnTo>
                  <a:lnTo>
                    <a:pt x="38513" y="28222"/>
                  </a:lnTo>
                  <a:lnTo>
                    <a:pt x="41129" y="28222"/>
                  </a:lnTo>
                  <a:close/>
                </a:path>
                <a:path w="462279" h="164464">
                  <a:moveTo>
                    <a:pt x="38513" y="33300"/>
                  </a:moveTo>
                  <a:lnTo>
                    <a:pt x="30810" y="79470"/>
                  </a:lnTo>
                  <a:lnTo>
                    <a:pt x="0" y="0"/>
                  </a:lnTo>
                  <a:lnTo>
                    <a:pt x="82113" y="20546"/>
                  </a:lnTo>
                  <a:lnTo>
                    <a:pt x="38513" y="333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6317" y="5950089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h="184785">
                  <a:moveTo>
                    <a:pt x="0" y="0"/>
                  </a:moveTo>
                  <a:lnTo>
                    <a:pt x="0" y="184559"/>
                  </a:lnTo>
                </a:path>
              </a:pathLst>
            </a:custGeom>
            <a:ln w="102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25779" y="5942466"/>
            <a:ext cx="13347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BARRA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TAREFAS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318991" y="5032014"/>
            <a:ext cx="342265" cy="412115"/>
            <a:chOff x="4318991" y="5032014"/>
            <a:chExt cx="342265" cy="412115"/>
          </a:xfrm>
        </p:grpSpPr>
        <p:sp>
          <p:nvSpPr>
            <p:cNvPr id="35" name="object 35"/>
            <p:cNvSpPr/>
            <p:nvPr/>
          </p:nvSpPr>
          <p:spPr>
            <a:xfrm>
              <a:off x="4320578" y="5150139"/>
              <a:ext cx="339090" cy="292735"/>
            </a:xfrm>
            <a:custGeom>
              <a:avLst/>
              <a:gdLst/>
              <a:ahLst/>
              <a:cxnLst/>
              <a:rect l="l" t="t" r="r" b="b"/>
              <a:pathLst>
                <a:path w="339089" h="292735">
                  <a:moveTo>
                    <a:pt x="0" y="207593"/>
                  </a:moveTo>
                  <a:lnTo>
                    <a:pt x="5183" y="292247"/>
                  </a:lnTo>
                  <a:lnTo>
                    <a:pt x="55897" y="251300"/>
                  </a:lnTo>
                  <a:lnTo>
                    <a:pt x="23156" y="251300"/>
                  </a:lnTo>
                  <a:lnTo>
                    <a:pt x="20540" y="248686"/>
                  </a:lnTo>
                  <a:lnTo>
                    <a:pt x="20540" y="243507"/>
                  </a:lnTo>
                  <a:lnTo>
                    <a:pt x="21897" y="240472"/>
                  </a:lnTo>
                  <a:lnTo>
                    <a:pt x="0" y="207593"/>
                  </a:lnTo>
                  <a:close/>
                </a:path>
                <a:path w="339089" h="292735">
                  <a:moveTo>
                    <a:pt x="21897" y="240472"/>
                  </a:moveTo>
                  <a:lnTo>
                    <a:pt x="20540" y="243507"/>
                  </a:lnTo>
                  <a:lnTo>
                    <a:pt x="20540" y="248686"/>
                  </a:lnTo>
                  <a:lnTo>
                    <a:pt x="23156" y="251300"/>
                  </a:lnTo>
                  <a:lnTo>
                    <a:pt x="25627" y="251300"/>
                  </a:lnTo>
                  <a:lnTo>
                    <a:pt x="28243" y="248686"/>
                  </a:lnTo>
                  <a:lnTo>
                    <a:pt x="29438" y="246073"/>
                  </a:lnTo>
                  <a:lnTo>
                    <a:pt x="25627" y="246073"/>
                  </a:lnTo>
                  <a:lnTo>
                    <a:pt x="21897" y="240472"/>
                  </a:lnTo>
                  <a:close/>
                </a:path>
                <a:path w="339089" h="292735">
                  <a:moveTo>
                    <a:pt x="71843" y="238425"/>
                  </a:moveTo>
                  <a:lnTo>
                    <a:pt x="29751" y="245390"/>
                  </a:lnTo>
                  <a:lnTo>
                    <a:pt x="28243" y="248686"/>
                  </a:lnTo>
                  <a:lnTo>
                    <a:pt x="25627" y="251300"/>
                  </a:lnTo>
                  <a:lnTo>
                    <a:pt x="55897" y="251300"/>
                  </a:lnTo>
                  <a:lnTo>
                    <a:pt x="71843" y="238425"/>
                  </a:lnTo>
                  <a:close/>
                </a:path>
                <a:path w="339089" h="292735">
                  <a:moveTo>
                    <a:pt x="335962" y="0"/>
                  </a:moveTo>
                  <a:lnTo>
                    <a:pt x="130800" y="0"/>
                  </a:lnTo>
                  <a:lnTo>
                    <a:pt x="128232" y="2613"/>
                  </a:lnTo>
                  <a:lnTo>
                    <a:pt x="21897" y="240472"/>
                  </a:lnTo>
                  <a:lnTo>
                    <a:pt x="25627" y="246073"/>
                  </a:lnTo>
                  <a:lnTo>
                    <a:pt x="29751" y="245390"/>
                  </a:lnTo>
                  <a:lnTo>
                    <a:pt x="137329" y="10261"/>
                  </a:lnTo>
                  <a:lnTo>
                    <a:pt x="133416" y="10261"/>
                  </a:lnTo>
                  <a:lnTo>
                    <a:pt x="138502" y="7695"/>
                  </a:lnTo>
                  <a:lnTo>
                    <a:pt x="338578" y="7695"/>
                  </a:lnTo>
                  <a:lnTo>
                    <a:pt x="338578" y="2613"/>
                  </a:lnTo>
                  <a:lnTo>
                    <a:pt x="335962" y="2613"/>
                  </a:lnTo>
                  <a:lnTo>
                    <a:pt x="335962" y="0"/>
                  </a:lnTo>
                  <a:close/>
                </a:path>
                <a:path w="339089" h="292735">
                  <a:moveTo>
                    <a:pt x="29751" y="245390"/>
                  </a:moveTo>
                  <a:lnTo>
                    <a:pt x="25627" y="246073"/>
                  </a:lnTo>
                  <a:lnTo>
                    <a:pt x="29438" y="246073"/>
                  </a:lnTo>
                  <a:lnTo>
                    <a:pt x="29751" y="245390"/>
                  </a:lnTo>
                  <a:close/>
                </a:path>
                <a:path w="339089" h="292735">
                  <a:moveTo>
                    <a:pt x="138502" y="7695"/>
                  </a:moveTo>
                  <a:lnTo>
                    <a:pt x="133416" y="10261"/>
                  </a:lnTo>
                  <a:lnTo>
                    <a:pt x="137329" y="10261"/>
                  </a:lnTo>
                  <a:lnTo>
                    <a:pt x="138502" y="7695"/>
                  </a:lnTo>
                  <a:close/>
                </a:path>
                <a:path w="339089" h="292735">
                  <a:moveTo>
                    <a:pt x="335962" y="7695"/>
                  </a:moveTo>
                  <a:lnTo>
                    <a:pt x="138502" y="7695"/>
                  </a:lnTo>
                  <a:lnTo>
                    <a:pt x="137329" y="10261"/>
                  </a:lnTo>
                  <a:lnTo>
                    <a:pt x="335962" y="10261"/>
                  </a:lnTo>
                  <a:lnTo>
                    <a:pt x="335962" y="769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20578" y="5150139"/>
              <a:ext cx="339090" cy="292735"/>
            </a:xfrm>
            <a:custGeom>
              <a:avLst/>
              <a:gdLst/>
              <a:ahLst/>
              <a:cxnLst/>
              <a:rect l="l" t="t" r="r" b="b"/>
              <a:pathLst>
                <a:path w="339089" h="292735">
                  <a:moveTo>
                    <a:pt x="20540" y="243507"/>
                  </a:moveTo>
                  <a:lnTo>
                    <a:pt x="128232" y="2613"/>
                  </a:lnTo>
                  <a:lnTo>
                    <a:pt x="130800" y="0"/>
                  </a:lnTo>
                  <a:lnTo>
                    <a:pt x="133416" y="0"/>
                  </a:lnTo>
                  <a:lnTo>
                    <a:pt x="333492" y="0"/>
                  </a:lnTo>
                  <a:lnTo>
                    <a:pt x="335962" y="0"/>
                  </a:lnTo>
                  <a:lnTo>
                    <a:pt x="335962" y="2613"/>
                  </a:lnTo>
                  <a:lnTo>
                    <a:pt x="338578" y="2613"/>
                  </a:lnTo>
                  <a:lnTo>
                    <a:pt x="338578" y="5082"/>
                  </a:lnTo>
                  <a:lnTo>
                    <a:pt x="338578" y="7695"/>
                  </a:lnTo>
                  <a:lnTo>
                    <a:pt x="335962" y="7695"/>
                  </a:lnTo>
                  <a:lnTo>
                    <a:pt x="335962" y="10261"/>
                  </a:lnTo>
                  <a:lnTo>
                    <a:pt x="333492" y="10261"/>
                  </a:lnTo>
                  <a:lnTo>
                    <a:pt x="133416" y="10261"/>
                  </a:lnTo>
                  <a:lnTo>
                    <a:pt x="138502" y="7695"/>
                  </a:lnTo>
                  <a:lnTo>
                    <a:pt x="28243" y="248686"/>
                  </a:lnTo>
                  <a:lnTo>
                    <a:pt x="25627" y="251300"/>
                  </a:lnTo>
                  <a:lnTo>
                    <a:pt x="23156" y="251300"/>
                  </a:lnTo>
                  <a:lnTo>
                    <a:pt x="20540" y="248686"/>
                  </a:lnTo>
                  <a:lnTo>
                    <a:pt x="20540" y="246073"/>
                  </a:lnTo>
                  <a:lnTo>
                    <a:pt x="20540" y="243507"/>
                  </a:lnTo>
                  <a:close/>
                </a:path>
                <a:path w="339089" h="292735">
                  <a:moveTo>
                    <a:pt x="25627" y="246073"/>
                  </a:moveTo>
                  <a:lnTo>
                    <a:pt x="71843" y="238425"/>
                  </a:lnTo>
                  <a:lnTo>
                    <a:pt x="5183" y="292247"/>
                  </a:lnTo>
                  <a:lnTo>
                    <a:pt x="0" y="207593"/>
                  </a:lnTo>
                  <a:lnTo>
                    <a:pt x="25627" y="246073"/>
                  </a:lnTo>
                  <a:close/>
                </a:path>
              </a:pathLst>
            </a:custGeom>
            <a:ln w="31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51648" y="5037412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086"/>
                  </a:lnTo>
                </a:path>
              </a:pathLst>
            </a:custGeom>
            <a:ln w="1028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723581" y="5029822"/>
            <a:ext cx="170942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" dirty="0">
                <a:solidFill>
                  <a:srgbClr val="FFFF00"/>
                </a:solidFill>
                <a:latin typeface="Arial"/>
                <a:cs typeface="Arial"/>
              </a:rPr>
              <a:t>BARRA</a:t>
            </a:r>
            <a:r>
              <a:rPr sz="10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00"/>
                </a:solidFill>
                <a:latin typeface="Arial"/>
                <a:cs typeface="Arial"/>
              </a:rPr>
              <a:t>DE</a:t>
            </a:r>
            <a:r>
              <a:rPr sz="10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00"/>
                </a:solidFill>
                <a:latin typeface="Arial"/>
                <a:cs typeface="Arial"/>
              </a:rPr>
              <a:t>FERRAMENTAS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90877" y="1339977"/>
            <a:ext cx="5690235" cy="4799330"/>
          </a:xfrm>
          <a:custGeom>
            <a:avLst/>
            <a:gdLst/>
            <a:ahLst/>
            <a:cxnLst/>
            <a:rect l="l" t="t" r="r" b="b"/>
            <a:pathLst>
              <a:path w="5690234" h="4799330">
                <a:moveTo>
                  <a:pt x="0" y="4799330"/>
                </a:moveTo>
                <a:lnTo>
                  <a:pt x="5690108" y="4799330"/>
                </a:lnTo>
                <a:lnTo>
                  <a:pt x="5690108" y="0"/>
                </a:lnTo>
                <a:lnTo>
                  <a:pt x="0" y="0"/>
                </a:lnTo>
                <a:lnTo>
                  <a:pt x="0" y="47993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6118225" cy="8845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Barra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tarefas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Botão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direito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mouse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+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Propriedades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9109" y="44576"/>
            <a:ext cx="4025900" cy="1872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3783" y="2421610"/>
            <a:ext cx="3456432" cy="391502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787005" cy="16236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Gerenciador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tarefas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Mostra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os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programas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em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execução</a:t>
            </a:r>
            <a:endParaRPr sz="23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Através dele o usuário </a:t>
            </a:r>
            <a:r>
              <a:rPr sz="2300" spc="-5" dirty="0">
                <a:latin typeface="Lucida Sans Unicode"/>
                <a:cs typeface="Lucida Sans Unicode"/>
              </a:rPr>
              <a:t>pode finalizar processos em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execução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5" y="2852915"/>
            <a:ext cx="3240404" cy="363778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2189"/>
            <a:ext cx="7561580" cy="443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2915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Menu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iniciar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clássico</a:t>
            </a:r>
            <a:endParaRPr sz="25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415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Programas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ts val="2155"/>
              </a:lnSpc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Programas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instalados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Windows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95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Favoritos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ts val="2150"/>
              </a:lnSpc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Lista</a:t>
            </a:r>
            <a:r>
              <a:rPr sz="1900" spc="-10" dirty="0">
                <a:latin typeface="Lucida Sans Unicode"/>
                <a:cs typeface="Lucida Sans Unicode"/>
              </a:rPr>
              <a:t> dos</a:t>
            </a:r>
            <a:r>
              <a:rPr sz="1900" spc="-5" dirty="0">
                <a:latin typeface="Lucida Sans Unicode"/>
                <a:cs typeface="Lucida Sans Unicode"/>
              </a:rPr>
              <a:t> links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favoritos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da Internet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9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Documentos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ts val="2150"/>
              </a:lnSpc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10" dirty="0">
                <a:latin typeface="Lucida Sans Unicode"/>
                <a:cs typeface="Lucida Sans Unicode"/>
              </a:rPr>
              <a:t>Documentos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que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foram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abertos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recentemente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9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Pesquisar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ts val="2155"/>
              </a:lnSpc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Procurar </a:t>
            </a:r>
            <a:r>
              <a:rPr sz="1900" spc="-10" dirty="0">
                <a:latin typeface="Lucida Sans Unicode"/>
                <a:cs typeface="Lucida Sans Unicode"/>
              </a:rPr>
              <a:t>por</a:t>
            </a:r>
            <a:r>
              <a:rPr sz="1900" spc="-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arquivos,</a:t>
            </a:r>
            <a:r>
              <a:rPr sz="1900" spc="-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pastas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15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Ajuda</a:t>
            </a:r>
            <a:r>
              <a:rPr sz="2100" spc="-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do</a:t>
            </a:r>
            <a:r>
              <a:rPr sz="2100" spc="-3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windows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15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Executar</a:t>
            </a:r>
            <a:r>
              <a:rPr sz="21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 </a:t>
            </a:r>
            <a:r>
              <a:rPr sz="2100" spc="-5" dirty="0">
                <a:latin typeface="Lucida Sans Unicode"/>
                <a:cs typeface="Lucida Sans Unicode"/>
              </a:rPr>
              <a:t>abrir documentos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4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Realizar</a:t>
            </a:r>
            <a:r>
              <a:rPr sz="2100" spc="-3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logoff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ts val="2150"/>
              </a:lnSpc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Permite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troca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entre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usuários</a:t>
            </a:r>
            <a:r>
              <a:rPr sz="1900" spc="-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um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mesmo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computador</a:t>
            </a:r>
            <a:endParaRPr sz="19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ts val="2020"/>
              </a:lnSpc>
              <a:spcBef>
                <a:spcPts val="37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Desligar</a:t>
            </a:r>
            <a:r>
              <a:rPr sz="2100" spc="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o</a:t>
            </a:r>
            <a:r>
              <a:rPr sz="2100" spc="-5" dirty="0">
                <a:latin typeface="Lucida Sans Unicode"/>
                <a:cs typeface="Lucida Sans Unicode"/>
              </a:rPr>
              <a:t> computador,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reiniciar,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hibernar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</a:t>
            </a:r>
            <a:r>
              <a:rPr sz="2100" spc="-5" dirty="0">
                <a:latin typeface="Lucida Sans Unicode"/>
                <a:cs typeface="Lucida Sans Unicode"/>
              </a:rPr>
              <a:t> entrar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em </a:t>
            </a:r>
            <a:r>
              <a:rPr sz="2100" spc="-64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modo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 </a:t>
            </a:r>
            <a:r>
              <a:rPr sz="2100" spc="-10" dirty="0">
                <a:latin typeface="Lucida Sans Unicode"/>
                <a:cs typeface="Lucida Sans Unicode"/>
              </a:rPr>
              <a:t>espera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265" y="332613"/>
            <a:ext cx="1790700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1145"/>
            <a:ext cx="7185659" cy="432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Menu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iniciar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do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Windows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XP</a:t>
            </a:r>
            <a:endParaRPr sz="25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Nome</a:t>
            </a:r>
            <a:r>
              <a:rPr sz="2100" spc="-2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usuário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Lista 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fixa</a:t>
            </a:r>
            <a:r>
              <a:rPr sz="21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programas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Lista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programas</a:t>
            </a:r>
            <a:r>
              <a:rPr sz="2100" spc="3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utilizados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 mais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recentemente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Programas </a:t>
            </a:r>
            <a:r>
              <a:rPr sz="2100" spc="-5" dirty="0">
                <a:latin typeface="Lucida Sans Unicode"/>
                <a:cs typeface="Lucida Sans Unicode"/>
              </a:rPr>
              <a:t>instalados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no</a:t>
            </a:r>
            <a:r>
              <a:rPr sz="2100" spc="-10" dirty="0">
                <a:latin typeface="Lucida Sans Unicode"/>
                <a:cs typeface="Lucida Sans Unicode"/>
              </a:rPr>
              <a:t> computador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Abre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a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pasta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Meus</a:t>
            </a:r>
            <a:r>
              <a:rPr sz="21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Documentos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Lista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dos documentos abertos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recentemente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Abre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a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janela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do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Meu</a:t>
            </a:r>
            <a:r>
              <a:rPr sz="21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Computador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Abre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o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painel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1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controle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Visualiza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as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Impressoras</a:t>
            </a:r>
            <a:r>
              <a:rPr sz="2100" spc="6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instaladas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no</a:t>
            </a:r>
            <a:r>
              <a:rPr sz="2100" spc="-5" dirty="0">
                <a:latin typeface="Lucida Sans Unicode"/>
                <a:cs typeface="Lucida Sans Unicode"/>
              </a:rPr>
              <a:t> computador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Abre</a:t>
            </a:r>
            <a:r>
              <a:rPr sz="2100" spc="-2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a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Ajuda</a:t>
            </a:r>
            <a:r>
              <a:rPr sz="21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do</a:t>
            </a:r>
            <a:r>
              <a:rPr sz="2100" spc="-2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Windows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Pesquisa</a:t>
            </a:r>
            <a:r>
              <a:rPr sz="21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por arquivos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Executar</a:t>
            </a:r>
            <a:r>
              <a:rPr sz="21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</a:t>
            </a:r>
            <a:r>
              <a:rPr sz="2100" spc="-5" dirty="0">
                <a:latin typeface="Lucida Sans Unicode"/>
                <a:cs typeface="Lucida Sans Unicode"/>
              </a:rPr>
              <a:t> abrir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documentos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9313" y="116586"/>
            <a:ext cx="1813305" cy="2420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7926705" cy="381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55904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Os </a:t>
            </a:r>
            <a:r>
              <a:rPr sz="2700" spc="-5" dirty="0">
                <a:latin typeface="Lucida Sans Unicode"/>
                <a:cs typeface="Lucida Sans Unicode"/>
              </a:rPr>
              <a:t>principais tipos de </a:t>
            </a:r>
            <a:r>
              <a:rPr sz="2700" dirty="0">
                <a:latin typeface="Lucida Sans Unicode"/>
                <a:cs typeface="Lucida Sans Unicode"/>
              </a:rPr>
              <a:t>sistemas </a:t>
            </a:r>
            <a:r>
              <a:rPr sz="2700" spc="-5" dirty="0">
                <a:latin typeface="Lucida Sans Unicode"/>
                <a:cs typeface="Lucida Sans Unicode"/>
              </a:rPr>
              <a:t>operacionais </a:t>
            </a:r>
            <a:r>
              <a:rPr sz="2700" spc="-844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são</a:t>
            </a:r>
            <a:endParaRPr sz="2700">
              <a:latin typeface="Lucida Sans Unicode"/>
              <a:cs typeface="Lucida Sans Unicode"/>
            </a:endParaRPr>
          </a:p>
          <a:p>
            <a:pPr marL="524510" marR="410209" lvl="1" indent="-228600">
              <a:lnSpc>
                <a:spcPct val="100000"/>
              </a:lnSpc>
              <a:spcBef>
                <a:spcPts val="35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Monotarefa</a:t>
            </a:r>
            <a:r>
              <a:rPr sz="2300" spc="-5" dirty="0">
                <a:latin typeface="Lucida Sans Unicode"/>
                <a:cs typeface="Lucida Sans Unicode"/>
              </a:rPr>
              <a:t>: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Realizam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apenas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uma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tarefa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cada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vez</a:t>
            </a:r>
            <a:endParaRPr sz="2300">
              <a:latin typeface="Lucida Sans Unicode"/>
              <a:cs typeface="Lucida Sans Unicode"/>
            </a:endParaRPr>
          </a:p>
          <a:p>
            <a:pPr marL="524510" marR="84709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Multitarefa</a:t>
            </a:r>
            <a:r>
              <a:rPr sz="2300" dirty="0">
                <a:latin typeface="Lucida Sans Unicode"/>
                <a:cs typeface="Lucida Sans Unicode"/>
              </a:rPr>
              <a:t>: </a:t>
            </a:r>
            <a:r>
              <a:rPr sz="2300" spc="-5" dirty="0">
                <a:latin typeface="Lucida Sans Unicode"/>
                <a:cs typeface="Lucida Sans Unicode"/>
              </a:rPr>
              <a:t>Realizam </a:t>
            </a:r>
            <a:r>
              <a:rPr sz="2300" dirty="0">
                <a:latin typeface="Lucida Sans Unicode"/>
                <a:cs typeface="Lucida Sans Unicode"/>
              </a:rPr>
              <a:t>várias </a:t>
            </a:r>
            <a:r>
              <a:rPr sz="2300" spc="-5" dirty="0">
                <a:latin typeface="Lucida Sans Unicode"/>
                <a:cs typeface="Lucida Sans Unicode"/>
              </a:rPr>
              <a:t>tarefas ao </a:t>
            </a:r>
            <a:r>
              <a:rPr sz="2300" dirty="0">
                <a:latin typeface="Lucida Sans Unicode"/>
                <a:cs typeface="Lucida Sans Unicode"/>
              </a:rPr>
              <a:t>mesmo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tempo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Monousuário</a:t>
            </a:r>
            <a:r>
              <a:rPr sz="2300" spc="-5" dirty="0">
                <a:latin typeface="Lucida Sans Unicode"/>
                <a:cs typeface="Lucida Sans Unicode"/>
              </a:rPr>
              <a:t>: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Permite</a:t>
            </a:r>
            <a:r>
              <a:rPr sz="2300" spc="-5" dirty="0">
                <a:latin typeface="Lucida Sans Unicode"/>
                <a:cs typeface="Lucida Sans Unicode"/>
              </a:rPr>
              <a:t> que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apenas</a:t>
            </a:r>
            <a:r>
              <a:rPr sz="2300" dirty="0">
                <a:latin typeface="Lucida Sans Unicode"/>
                <a:cs typeface="Lucida Sans Unicode"/>
              </a:rPr>
              <a:t> um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usuário</a:t>
            </a:r>
            <a:endParaRPr sz="230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Lucida Sans Unicode"/>
                <a:cs typeface="Lucida Sans Unicode"/>
              </a:rPr>
              <a:t>utilize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computador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cada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vez</a:t>
            </a:r>
            <a:endParaRPr sz="23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Multiusuário:</a:t>
            </a:r>
            <a:r>
              <a:rPr sz="2300" spc="-4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Permite</a:t>
            </a:r>
            <a:r>
              <a:rPr sz="2300" spc="-5" dirty="0">
                <a:latin typeface="Lucida Sans Unicode"/>
                <a:cs typeface="Lucida Sans Unicode"/>
              </a:rPr>
              <a:t> que </a:t>
            </a:r>
            <a:r>
              <a:rPr sz="2300" dirty="0">
                <a:latin typeface="Lucida Sans Unicode"/>
                <a:cs typeface="Lucida Sans Unicode"/>
              </a:rPr>
              <a:t>vários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usuários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utilizem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spc="-7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computador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ao mesmo tempo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6516624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525"/>
            <a:ext cx="7419975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Programas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acessórios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8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Programas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nativos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Windows</a:t>
            </a:r>
            <a:endParaRPr sz="23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165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Acessibilidade</a:t>
            </a:r>
            <a:endParaRPr sz="2100">
              <a:latin typeface="Lucida Sans Unicode"/>
              <a:cs typeface="Lucida Sans Unicode"/>
            </a:endParaRPr>
          </a:p>
          <a:p>
            <a:pPr marL="817244">
              <a:lnSpc>
                <a:spcPts val="2165"/>
              </a:lnSpc>
              <a:spcBef>
                <a:spcPts val="200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Programas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que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adptam</a:t>
            </a:r>
            <a:r>
              <a:rPr sz="1900" spc="4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 </a:t>
            </a:r>
            <a:r>
              <a:rPr sz="1900" spc="-10" dirty="0">
                <a:latin typeface="Lucida Sans Unicode"/>
                <a:cs typeface="Lucida Sans Unicode"/>
              </a:rPr>
              <a:t>Windows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portadores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endParaRPr sz="1900">
              <a:latin typeface="Lucida Sans Unicode"/>
              <a:cs typeface="Lucida Sans Unicode"/>
            </a:endParaRPr>
          </a:p>
          <a:p>
            <a:pPr marL="1045844">
              <a:lnSpc>
                <a:spcPts val="2165"/>
              </a:lnSpc>
            </a:pPr>
            <a:r>
              <a:rPr sz="1900" spc="-5" dirty="0">
                <a:latin typeface="Lucida Sans Unicode"/>
                <a:cs typeface="Lucida Sans Unicode"/>
              </a:rPr>
              <a:t>necessidades </a:t>
            </a:r>
            <a:r>
              <a:rPr sz="1900" spc="-10" dirty="0">
                <a:latin typeface="Lucida Sans Unicode"/>
                <a:cs typeface="Lucida Sans Unicode"/>
              </a:rPr>
              <a:t>especiais</a:t>
            </a:r>
            <a:endParaRPr sz="19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125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Comunicações</a:t>
            </a:r>
            <a:endParaRPr sz="2100">
              <a:latin typeface="Lucida Sans Unicode"/>
              <a:cs typeface="Lucida Sans Unicode"/>
            </a:endParaRPr>
          </a:p>
          <a:p>
            <a:pPr marL="1045844" marR="1049655" indent="-228600">
              <a:lnSpc>
                <a:spcPts val="2050"/>
              </a:lnSpc>
              <a:spcBef>
                <a:spcPts val="459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Programas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que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permitem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conexões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rede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configurações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rede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internet</a:t>
            </a:r>
            <a:endParaRPr sz="19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95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Entretenimento</a:t>
            </a:r>
            <a:endParaRPr sz="21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190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10" dirty="0">
                <a:latin typeface="Lucida Sans Unicode"/>
                <a:cs typeface="Lucida Sans Unicode"/>
              </a:rPr>
              <a:t>Windows</a:t>
            </a:r>
            <a:r>
              <a:rPr sz="1900" spc="-5" dirty="0">
                <a:latin typeface="Lucida Sans Unicode"/>
                <a:cs typeface="Lucida Sans Unicode"/>
              </a:rPr>
              <a:t> media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player,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volume,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gravador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som</a:t>
            </a:r>
            <a:endParaRPr sz="19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125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Ferramentas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do</a:t>
            </a:r>
            <a:r>
              <a:rPr sz="2100" spc="-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Sistema</a:t>
            </a:r>
            <a:endParaRPr sz="2100">
              <a:latin typeface="Lucida Sans Unicode"/>
              <a:cs typeface="Lucida Sans Unicode"/>
            </a:endParaRPr>
          </a:p>
          <a:p>
            <a:pPr marL="817244">
              <a:lnSpc>
                <a:spcPts val="2165"/>
              </a:lnSpc>
              <a:spcBef>
                <a:spcPts val="200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Programas </a:t>
            </a:r>
            <a:r>
              <a:rPr sz="1900" spc="-10" dirty="0">
                <a:latin typeface="Lucida Sans Unicode"/>
                <a:cs typeface="Lucida Sans Unicode"/>
              </a:rPr>
              <a:t>que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fazem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manutenção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 </a:t>
            </a:r>
            <a:r>
              <a:rPr sz="1900" spc="-10" dirty="0">
                <a:latin typeface="Lucida Sans Unicode"/>
                <a:cs typeface="Lucida Sans Unicode"/>
              </a:rPr>
              <a:t>computador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ou</a:t>
            </a:r>
            <a:endParaRPr sz="1900">
              <a:latin typeface="Lucida Sans Unicode"/>
              <a:cs typeface="Lucida Sans Unicode"/>
            </a:endParaRPr>
          </a:p>
          <a:p>
            <a:pPr marL="1045844">
              <a:lnSpc>
                <a:spcPts val="2165"/>
              </a:lnSpc>
            </a:pPr>
            <a:r>
              <a:rPr sz="1900" spc="-5" dirty="0">
                <a:latin typeface="Lucida Sans Unicode"/>
                <a:cs typeface="Lucida Sans Unicode"/>
              </a:rPr>
              <a:t>realizam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atividade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apoio</a:t>
            </a:r>
            <a:endParaRPr sz="19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170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Ex:</a:t>
            </a:r>
            <a:r>
              <a:rPr sz="1900" spc="-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Limpeza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disco, </a:t>
            </a:r>
            <a:r>
              <a:rPr sz="1900" spc="-5" dirty="0">
                <a:latin typeface="Lucida Sans Unicode"/>
                <a:cs typeface="Lucida Sans Unicode"/>
              </a:rPr>
              <a:t>desfragmentador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disco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3077"/>
            <a:ext cx="7756525" cy="41370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3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Ferramentas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Sistema</a:t>
            </a:r>
            <a:endParaRPr sz="25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6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ScanDisk</a:t>
            </a:r>
            <a:endParaRPr sz="2100">
              <a:latin typeface="Lucida Sans Unicode"/>
              <a:cs typeface="Lucida Sans Unicode"/>
            </a:endParaRPr>
          </a:p>
          <a:p>
            <a:pPr marL="762635" marR="5080" indent="-228600">
              <a:lnSpc>
                <a:spcPct val="100000"/>
              </a:lnSpc>
              <a:spcBef>
                <a:spcPts val="43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Utilizado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encontrar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erros</a:t>
            </a:r>
            <a:r>
              <a:rPr sz="19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lógicos</a:t>
            </a:r>
            <a:r>
              <a:rPr sz="19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 </a:t>
            </a:r>
            <a:r>
              <a:rPr sz="1900" spc="-10" dirty="0">
                <a:latin typeface="Lucida Sans Unicode"/>
                <a:cs typeface="Lucida Sans Unicode"/>
              </a:rPr>
              <a:t>disco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falhas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que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envolvam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organização</a:t>
            </a:r>
            <a:r>
              <a:rPr sz="1900" spc="-5" dirty="0">
                <a:latin typeface="Lucida Sans Unicode"/>
                <a:cs typeface="Lucida Sans Unicode"/>
              </a:rPr>
              <a:t> de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arquivos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7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Desfragmentador</a:t>
            </a:r>
            <a:r>
              <a:rPr sz="2100" spc="3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disco</a:t>
            </a:r>
            <a:endParaRPr sz="2100">
              <a:latin typeface="Lucida Sans Unicode"/>
              <a:cs typeface="Lucida Sans Unicode"/>
            </a:endParaRPr>
          </a:p>
          <a:p>
            <a:pPr marL="762635" marR="78740" indent="-228600">
              <a:lnSpc>
                <a:spcPct val="100000"/>
              </a:lnSpc>
              <a:spcBef>
                <a:spcPts val="425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Utilizado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otimizar</a:t>
            </a:r>
            <a:r>
              <a:rPr sz="19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</a:t>
            </a:r>
            <a:r>
              <a:rPr sz="19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organização</a:t>
            </a:r>
            <a:r>
              <a:rPr sz="1900" spc="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dos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arquivo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disco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rígido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8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10" dirty="0">
                <a:latin typeface="Lucida Sans Unicode"/>
                <a:cs typeface="Lucida Sans Unicode"/>
              </a:rPr>
              <a:t>Limpeza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-2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disco</a:t>
            </a:r>
            <a:endParaRPr sz="2100">
              <a:latin typeface="Lucida Sans Unicode"/>
              <a:cs typeface="Lucida Sans Unicode"/>
            </a:endParaRPr>
          </a:p>
          <a:p>
            <a:pPr marL="174625" algn="ctr">
              <a:lnSpc>
                <a:spcPct val="100000"/>
              </a:lnSpc>
              <a:spcBef>
                <a:spcPts val="434"/>
              </a:spcBef>
              <a:tabLst>
                <a:tab pos="40322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dirty="0">
                <a:latin typeface="Lucida Sans Unicode"/>
                <a:cs typeface="Lucida Sans Unicode"/>
              </a:rPr>
              <a:t>Exclui</a:t>
            </a:r>
            <a:r>
              <a:rPr sz="1900" spc="-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arquivos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desnecessários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computador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(arquivos</a:t>
            </a:r>
            <a:endParaRPr sz="1900">
              <a:latin typeface="Lucida Sans Unicode"/>
              <a:cs typeface="Lucida Sans Unicode"/>
            </a:endParaRPr>
          </a:p>
          <a:p>
            <a:pPr marL="83820" algn="ctr">
              <a:lnSpc>
                <a:spcPct val="100000"/>
              </a:lnSpc>
            </a:pPr>
            <a:r>
              <a:rPr sz="1900" spc="-5" dirty="0">
                <a:latin typeface="Lucida Sans Unicode"/>
                <a:cs typeface="Lucida Sans Unicode"/>
              </a:rPr>
              <a:t>temporários, </a:t>
            </a:r>
            <a:r>
              <a:rPr sz="1900" spc="-10" dirty="0">
                <a:latin typeface="Lucida Sans Unicode"/>
                <a:cs typeface="Lucida Sans Unicode"/>
              </a:rPr>
              <a:t>arquivos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lixeira, </a:t>
            </a:r>
            <a:r>
              <a:rPr sz="1900" spc="-10" dirty="0">
                <a:latin typeface="Lucida Sans Unicode"/>
                <a:cs typeface="Lucida Sans Unicode"/>
              </a:rPr>
              <a:t>arquivos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internet)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6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Backup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3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Utilizado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salvar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arquivos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importantes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computador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6903720" cy="12350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Painel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Controle</a:t>
            </a:r>
            <a:endParaRPr sz="27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Programas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que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personalizam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configuram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Windows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8438" y="2924936"/>
            <a:ext cx="3812286" cy="25276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611" y="2754972"/>
            <a:ext cx="3600450" cy="312229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1145"/>
            <a:ext cx="7794625" cy="381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Programas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painel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</a:t>
            </a:r>
            <a:r>
              <a:rPr sz="2500" spc="-10" dirty="0">
                <a:latin typeface="Lucida Sans Unicode"/>
                <a:cs typeface="Lucida Sans Unicode"/>
              </a:rPr>
              <a:t> controle</a:t>
            </a:r>
            <a:endParaRPr sz="25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Adicionar</a:t>
            </a:r>
            <a:r>
              <a:rPr sz="21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Hardware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20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Possibilita 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instalação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dispositivos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plug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and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play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ou não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1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Adicionar</a:t>
            </a:r>
            <a:r>
              <a:rPr sz="21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ou</a:t>
            </a:r>
            <a:r>
              <a:rPr sz="21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remover</a:t>
            </a:r>
            <a:r>
              <a:rPr sz="2100" spc="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programas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Conexões de</a:t>
            </a:r>
            <a:r>
              <a:rPr sz="21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redes</a:t>
            </a:r>
            <a:endParaRPr sz="2100">
              <a:latin typeface="Lucida Sans Unicode"/>
              <a:cs typeface="Lucida Sans Unicode"/>
            </a:endParaRPr>
          </a:p>
          <a:p>
            <a:pPr marL="762635" marR="569595" indent="-228600">
              <a:lnSpc>
                <a:spcPts val="2050"/>
              </a:lnSpc>
              <a:spcBef>
                <a:spcPts val="459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Cria </a:t>
            </a:r>
            <a:r>
              <a:rPr sz="1900" spc="-10" dirty="0">
                <a:latin typeface="Lucida Sans Unicode"/>
                <a:cs typeface="Lucida Sans Unicode"/>
              </a:rPr>
              <a:t>conexões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computadores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em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uma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rede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internet, </a:t>
            </a:r>
            <a:r>
              <a:rPr sz="1900" spc="-59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doméstica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ou </a:t>
            </a:r>
            <a:r>
              <a:rPr sz="1900" spc="-10" dirty="0">
                <a:latin typeface="Lucida Sans Unicode"/>
                <a:cs typeface="Lucida Sans Unicode"/>
              </a:rPr>
              <a:t>empresarial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Contas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1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usuários</a:t>
            </a:r>
            <a:endParaRPr sz="2100">
              <a:latin typeface="Lucida Sans Unicode"/>
              <a:cs typeface="Lucida Sans Unicode"/>
            </a:endParaRPr>
          </a:p>
          <a:p>
            <a:pPr marL="762635" marR="250190" indent="-228600">
              <a:lnSpc>
                <a:spcPts val="2060"/>
              </a:lnSpc>
              <a:spcBef>
                <a:spcPts val="44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Cria, altera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 configura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contas</a:t>
            </a:r>
            <a:r>
              <a:rPr sz="1900" spc="-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das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pessoas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que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utilizam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computador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51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Data</a:t>
            </a:r>
            <a:r>
              <a:rPr sz="2100" spc="-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e</a:t>
            </a:r>
            <a:r>
              <a:rPr sz="21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Hora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20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Altera a </a:t>
            </a:r>
            <a:r>
              <a:rPr sz="1900" spc="-10" dirty="0">
                <a:latin typeface="Lucida Sans Unicode"/>
                <a:cs typeface="Lucida Sans Unicode"/>
              </a:rPr>
              <a:t>data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hora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 sistema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2189"/>
            <a:ext cx="7854315" cy="445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2915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Programas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painel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</a:t>
            </a:r>
            <a:r>
              <a:rPr sz="2500" spc="-10" dirty="0">
                <a:latin typeface="Lucida Sans Unicode"/>
                <a:cs typeface="Lucida Sans Unicode"/>
              </a:rPr>
              <a:t> controle</a:t>
            </a:r>
            <a:endParaRPr sz="25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415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Firewall</a:t>
            </a:r>
            <a:r>
              <a:rPr sz="21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do</a:t>
            </a:r>
            <a:r>
              <a:rPr sz="21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Windows</a:t>
            </a:r>
            <a:endParaRPr sz="2100">
              <a:latin typeface="Lucida Sans Unicode"/>
              <a:cs typeface="Lucida Sans Unicode"/>
            </a:endParaRPr>
          </a:p>
          <a:p>
            <a:pPr marL="762635" marR="220979" indent="-228600">
              <a:lnSpc>
                <a:spcPct val="80000"/>
              </a:lnSpc>
              <a:spcBef>
                <a:spcPts val="439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Configura o firewall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 </a:t>
            </a:r>
            <a:r>
              <a:rPr sz="1900" spc="-10" dirty="0">
                <a:latin typeface="Lucida Sans Unicode"/>
                <a:cs typeface="Lucida Sans Unicode"/>
              </a:rPr>
              <a:t>Windows,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que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impede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 </a:t>
            </a:r>
            <a:r>
              <a:rPr sz="1900" spc="-10" dirty="0">
                <a:latin typeface="Lucida Sans Unicode"/>
                <a:cs typeface="Lucida Sans Unicode"/>
              </a:rPr>
              <a:t>invasão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no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computador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através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uma </a:t>
            </a:r>
            <a:r>
              <a:rPr sz="1900" spc="-10" dirty="0">
                <a:latin typeface="Lucida Sans Unicode"/>
                <a:cs typeface="Lucida Sans Unicode"/>
              </a:rPr>
              <a:t>rede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29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Fontes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ts val="2035"/>
              </a:lnSpc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Permite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instalar,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excluir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 visualizar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as fontes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instaladas</a:t>
            </a:r>
            <a:r>
              <a:rPr sz="1900" spc="-5" dirty="0">
                <a:latin typeface="Lucida Sans Unicode"/>
                <a:cs typeface="Lucida Sans Unicode"/>
              </a:rPr>
              <a:t> no</a:t>
            </a:r>
            <a:endParaRPr sz="1900">
              <a:latin typeface="Lucida Sans Unicode"/>
              <a:cs typeface="Lucida Sans Unicode"/>
            </a:endParaRPr>
          </a:p>
          <a:p>
            <a:pPr marL="762635">
              <a:lnSpc>
                <a:spcPts val="1939"/>
              </a:lnSpc>
            </a:pPr>
            <a:r>
              <a:rPr sz="1900" spc="-10" dirty="0">
                <a:latin typeface="Lucida Sans Unicode"/>
                <a:cs typeface="Lucida Sans Unicode"/>
              </a:rPr>
              <a:t>windows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9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Impressoras</a:t>
            </a:r>
            <a:r>
              <a:rPr sz="2100" spc="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e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aparelhos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1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fax</a:t>
            </a:r>
            <a:endParaRPr sz="2100">
              <a:latin typeface="Lucida Sans Unicode"/>
              <a:cs typeface="Lucida Sans Unicode"/>
            </a:endParaRPr>
          </a:p>
          <a:p>
            <a:pPr marL="762635" marR="153670" indent="-228600">
              <a:lnSpc>
                <a:spcPts val="1820"/>
              </a:lnSpc>
              <a:spcBef>
                <a:spcPts val="42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Instalar, desinstalar,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configurar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definir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impressoras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como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padrão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Opções</a:t>
            </a:r>
            <a:r>
              <a:rPr sz="21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regionais</a:t>
            </a:r>
            <a:r>
              <a:rPr sz="21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e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Idiomas</a:t>
            </a:r>
            <a:endParaRPr sz="2100">
              <a:latin typeface="Lucida Sans Unicode"/>
              <a:cs typeface="Lucida Sans Unicode"/>
            </a:endParaRPr>
          </a:p>
          <a:p>
            <a:pPr marL="762635" marR="5080" indent="-228600">
              <a:lnSpc>
                <a:spcPts val="1820"/>
              </a:lnSpc>
              <a:spcBef>
                <a:spcPts val="425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Alterar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formato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exibição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números,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moedas,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data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hora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31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Mouse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ts val="2035"/>
              </a:lnSpc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Altera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funções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 </a:t>
            </a:r>
            <a:r>
              <a:rPr sz="1900" spc="-10" dirty="0">
                <a:latin typeface="Lucida Sans Unicode"/>
                <a:cs typeface="Lucida Sans Unicode"/>
              </a:rPr>
              <a:t>botão,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velocidade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do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duplo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clique,</a:t>
            </a:r>
            <a:endParaRPr sz="1900">
              <a:latin typeface="Lucida Sans Unicode"/>
              <a:cs typeface="Lucida Sans Unicode"/>
            </a:endParaRPr>
          </a:p>
          <a:p>
            <a:pPr marL="762635">
              <a:lnSpc>
                <a:spcPts val="2050"/>
              </a:lnSpc>
            </a:pPr>
            <a:r>
              <a:rPr sz="1900" spc="-10" dirty="0">
                <a:latin typeface="Lucida Sans Unicode"/>
                <a:cs typeface="Lucida Sans Unicode"/>
              </a:rPr>
              <a:t>velocidade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movimento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1145"/>
            <a:ext cx="7163434" cy="438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Programas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do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painel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</a:t>
            </a:r>
            <a:r>
              <a:rPr sz="2500" spc="-10" dirty="0">
                <a:latin typeface="Lucida Sans Unicode"/>
                <a:cs typeface="Lucida Sans Unicode"/>
              </a:rPr>
              <a:t> controle</a:t>
            </a:r>
            <a:endParaRPr sz="25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Opções de acessibilidade</a:t>
            </a:r>
            <a:endParaRPr sz="2100">
              <a:latin typeface="Lucida Sans Unicode"/>
              <a:cs typeface="Lucida Sans Unicode"/>
            </a:endParaRPr>
          </a:p>
          <a:p>
            <a:pPr marL="762635" marR="295275" indent="-228600">
              <a:lnSpc>
                <a:spcPts val="2050"/>
              </a:lnSpc>
              <a:spcBef>
                <a:spcPts val="459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10" dirty="0">
                <a:latin typeface="Lucida Sans Unicode"/>
                <a:cs typeface="Lucida Sans Unicode"/>
              </a:rPr>
              <a:t>Adapta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 </a:t>
            </a:r>
            <a:r>
              <a:rPr sz="1900" spc="-10" dirty="0">
                <a:latin typeface="Lucida Sans Unicode"/>
                <a:cs typeface="Lucida Sans Unicode"/>
              </a:rPr>
              <a:t>Windows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portadores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necessidades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especiais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51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Opções</a:t>
            </a:r>
            <a:r>
              <a:rPr sz="21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1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energia</a:t>
            </a:r>
            <a:endParaRPr sz="2100">
              <a:latin typeface="Lucida Sans Unicode"/>
              <a:cs typeface="Lucida Sans Unicode"/>
            </a:endParaRPr>
          </a:p>
          <a:p>
            <a:pPr marL="762635" marR="143510" indent="-228600">
              <a:lnSpc>
                <a:spcPts val="2050"/>
              </a:lnSpc>
              <a:spcBef>
                <a:spcPts val="459"/>
              </a:spcBef>
              <a:tabLst>
                <a:tab pos="762635" algn="l"/>
                <a:tab pos="627062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10" dirty="0">
                <a:latin typeface="Lucida Sans Unicode"/>
                <a:cs typeface="Lucida Sans Unicode"/>
              </a:rPr>
              <a:t>Define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configurações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economia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energia	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-7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computador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Sistema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19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Informações</a:t>
            </a:r>
            <a:r>
              <a:rPr sz="1900" spc="-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sobre</a:t>
            </a:r>
            <a:r>
              <a:rPr sz="1900" spc="-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</a:t>
            </a:r>
            <a:r>
              <a:rPr sz="1900" spc="-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hardware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Teclado</a:t>
            </a:r>
            <a:endParaRPr sz="2100">
              <a:latin typeface="Lucida Sans Unicode"/>
              <a:cs typeface="Lucida Sans Unicode"/>
            </a:endParaRPr>
          </a:p>
          <a:p>
            <a:pPr marL="762635" marR="5080" indent="-228600">
              <a:lnSpc>
                <a:spcPts val="2050"/>
              </a:lnSpc>
              <a:spcBef>
                <a:spcPts val="459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Configurações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do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teclado,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como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taxa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repetição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dos </a:t>
            </a:r>
            <a:r>
              <a:rPr sz="1900" spc="-58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caracteres</a:t>
            </a:r>
            <a:endParaRPr sz="19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51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Vídeo</a:t>
            </a:r>
            <a:endParaRPr sz="21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200"/>
              </a:spcBef>
              <a:tabLst>
                <a:tab pos="76263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Altera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papel</a:t>
            </a:r>
            <a:r>
              <a:rPr sz="1900" spc="3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parede,</a:t>
            </a:r>
            <a:r>
              <a:rPr sz="1900" spc="4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protetor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tela...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3253104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Explorer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3339" y="762127"/>
            <a:ext cx="239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Barra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de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Ferramentas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990" y="5515762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Painel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de</a:t>
            </a:r>
            <a:r>
              <a:rPr sz="1800" spc="-4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Pastas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92248" y="1102867"/>
            <a:ext cx="5982970" cy="4918710"/>
            <a:chOff x="1992248" y="1102867"/>
            <a:chExt cx="5982970" cy="49187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2031" y="1943188"/>
              <a:ext cx="5432933" cy="40780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92249" y="1102867"/>
              <a:ext cx="4250690" cy="4398645"/>
            </a:xfrm>
            <a:custGeom>
              <a:avLst/>
              <a:gdLst/>
              <a:ahLst/>
              <a:cxnLst/>
              <a:rect l="l" t="t" r="r" b="b"/>
              <a:pathLst>
                <a:path w="4250690" h="4398645">
                  <a:moveTo>
                    <a:pt x="691261" y="3742563"/>
                  </a:moveTo>
                  <a:lnTo>
                    <a:pt x="580898" y="3768471"/>
                  </a:lnTo>
                  <a:lnTo>
                    <a:pt x="577088" y="3774440"/>
                  </a:lnTo>
                  <a:lnTo>
                    <a:pt x="578485" y="3780409"/>
                  </a:lnTo>
                  <a:lnTo>
                    <a:pt x="580009" y="3786378"/>
                  </a:lnTo>
                  <a:lnTo>
                    <a:pt x="585978" y="3790061"/>
                  </a:lnTo>
                  <a:lnTo>
                    <a:pt x="637908" y="3777856"/>
                  </a:lnTo>
                  <a:lnTo>
                    <a:pt x="0" y="4382516"/>
                  </a:lnTo>
                  <a:lnTo>
                    <a:pt x="15240" y="4398645"/>
                  </a:lnTo>
                  <a:lnTo>
                    <a:pt x="653059" y="3794074"/>
                  </a:lnTo>
                  <a:lnTo>
                    <a:pt x="639826" y="3839337"/>
                  </a:lnTo>
                  <a:lnTo>
                    <a:pt x="638175" y="3845179"/>
                  </a:lnTo>
                  <a:lnTo>
                    <a:pt x="641477" y="3851275"/>
                  </a:lnTo>
                  <a:lnTo>
                    <a:pt x="653288" y="3854831"/>
                  </a:lnTo>
                  <a:lnTo>
                    <a:pt x="659511" y="3851402"/>
                  </a:lnTo>
                  <a:lnTo>
                    <a:pt x="661263" y="3845179"/>
                  </a:lnTo>
                  <a:lnTo>
                    <a:pt x="689178" y="3749675"/>
                  </a:lnTo>
                  <a:lnTo>
                    <a:pt x="691261" y="3742563"/>
                  </a:lnTo>
                  <a:close/>
                </a:path>
                <a:path w="4250690" h="4398645">
                  <a:moveTo>
                    <a:pt x="3279013" y="12700"/>
                  </a:moveTo>
                  <a:lnTo>
                    <a:pt x="3253486" y="0"/>
                  </a:lnTo>
                  <a:lnTo>
                    <a:pt x="2641650" y="1223670"/>
                  </a:lnTo>
                  <a:lnTo>
                    <a:pt x="2638171" y="1169416"/>
                  </a:lnTo>
                  <a:lnTo>
                    <a:pt x="2631440" y="1163447"/>
                  </a:lnTo>
                  <a:lnTo>
                    <a:pt x="2615692" y="1164463"/>
                  </a:lnTo>
                  <a:lnTo>
                    <a:pt x="2609723" y="1171194"/>
                  </a:lnTo>
                  <a:lnTo>
                    <a:pt x="2618105" y="1302512"/>
                  </a:lnTo>
                  <a:lnTo>
                    <a:pt x="2647061" y="1283589"/>
                  </a:lnTo>
                  <a:lnTo>
                    <a:pt x="2728341" y="1230503"/>
                  </a:lnTo>
                  <a:lnTo>
                    <a:pt x="2730119" y="1221613"/>
                  </a:lnTo>
                  <a:lnTo>
                    <a:pt x="2721483" y="1208405"/>
                  </a:lnTo>
                  <a:lnTo>
                    <a:pt x="2712720" y="1206627"/>
                  </a:lnTo>
                  <a:lnTo>
                    <a:pt x="2667266" y="1236306"/>
                  </a:lnTo>
                  <a:lnTo>
                    <a:pt x="3279013" y="12700"/>
                  </a:lnTo>
                  <a:close/>
                </a:path>
                <a:path w="4250690" h="4398645">
                  <a:moveTo>
                    <a:pt x="4250563" y="3412744"/>
                  </a:moveTo>
                  <a:lnTo>
                    <a:pt x="3181959" y="2902343"/>
                  </a:lnTo>
                  <a:lnTo>
                    <a:pt x="3236214" y="2897886"/>
                  </a:lnTo>
                  <a:lnTo>
                    <a:pt x="3242056" y="2891028"/>
                  </a:lnTo>
                  <a:lnTo>
                    <a:pt x="3241421" y="2883154"/>
                  </a:lnTo>
                  <a:lnTo>
                    <a:pt x="3241065" y="2879598"/>
                  </a:lnTo>
                  <a:lnTo>
                    <a:pt x="3240659" y="2875280"/>
                  </a:lnTo>
                  <a:lnTo>
                    <a:pt x="3233801" y="2869438"/>
                  </a:lnTo>
                  <a:lnTo>
                    <a:pt x="3102610" y="2880233"/>
                  </a:lnTo>
                  <a:lnTo>
                    <a:pt x="3172206" y="2982595"/>
                  </a:lnTo>
                  <a:lnTo>
                    <a:pt x="3176651" y="2989072"/>
                  </a:lnTo>
                  <a:lnTo>
                    <a:pt x="3185541" y="2990723"/>
                  </a:lnTo>
                  <a:lnTo>
                    <a:pt x="3198622" y="2981960"/>
                  </a:lnTo>
                  <a:lnTo>
                    <a:pt x="3200273" y="2973070"/>
                  </a:lnTo>
                  <a:lnTo>
                    <a:pt x="3195828" y="2966466"/>
                  </a:lnTo>
                  <a:lnTo>
                    <a:pt x="3169818" y="2928213"/>
                  </a:lnTo>
                  <a:lnTo>
                    <a:pt x="4238244" y="3438525"/>
                  </a:lnTo>
                  <a:lnTo>
                    <a:pt x="4250563" y="3412744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40070" y="4662042"/>
            <a:ext cx="217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Painel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de</a:t>
            </a:r>
            <a:r>
              <a:rPr sz="1800" spc="-4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Conteúdo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1145"/>
            <a:ext cx="7148195" cy="135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Windows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Explorer</a:t>
            </a:r>
            <a:endParaRPr sz="25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ts val="2270"/>
              </a:lnSpc>
              <a:spcBef>
                <a:spcPts val="37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É um </a:t>
            </a:r>
            <a:r>
              <a:rPr sz="21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gerenciador de pastas </a:t>
            </a:r>
            <a:r>
              <a:rPr sz="2100" dirty="0">
                <a:solidFill>
                  <a:srgbClr val="C00000"/>
                </a:solidFill>
                <a:latin typeface="Lucida Sans Unicode"/>
                <a:cs typeface="Lucida Sans Unicode"/>
              </a:rPr>
              <a:t>e arquivos</a:t>
            </a:r>
            <a:r>
              <a:rPr sz="2100" dirty="0">
                <a:latin typeface="Lucida Sans Unicode"/>
                <a:cs typeface="Lucida Sans Unicode"/>
              </a:rPr>
              <a:t>, </a:t>
            </a:r>
            <a:r>
              <a:rPr sz="2100" spc="-5" dirty="0">
                <a:latin typeface="Lucida Sans Unicode"/>
                <a:cs typeface="Lucida Sans Unicode"/>
              </a:rPr>
              <a:t>permitindo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operações</a:t>
            </a:r>
            <a:r>
              <a:rPr sz="2100" spc="2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como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copiar,</a:t>
            </a:r>
            <a:r>
              <a:rPr sz="2100" spc="-10" dirty="0">
                <a:latin typeface="Lucida Sans Unicode"/>
                <a:cs typeface="Lucida Sans Unicode"/>
              </a:rPr>
              <a:t> mover,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excluir,</a:t>
            </a:r>
            <a:r>
              <a:rPr sz="2100" dirty="0">
                <a:latin typeface="Lucida Sans Unicode"/>
                <a:cs typeface="Lucida Sans Unicode"/>
              </a:rPr>
              <a:t> criar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...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1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Lucida Sans Unicode"/>
                <a:cs typeface="Lucida Sans Unicode"/>
              </a:rPr>
              <a:t>Barra</a:t>
            </a:r>
            <a:r>
              <a:rPr sz="2100" spc="-3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-3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ferramentas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3750287"/>
            <a:ext cx="7306945" cy="2153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24066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Voltar</a:t>
            </a:r>
            <a:r>
              <a:rPr sz="1900" spc="-5" dirty="0">
                <a:latin typeface="Lucida Sans Unicode"/>
                <a:cs typeface="Lucida Sans Unicode"/>
              </a:rPr>
              <a:t>: Volta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para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 </a:t>
            </a:r>
            <a:r>
              <a:rPr sz="1900" spc="-10" dirty="0">
                <a:latin typeface="Lucida Sans Unicode"/>
                <a:cs typeface="Lucida Sans Unicode"/>
              </a:rPr>
              <a:t>pasta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anterior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à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pasta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atual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24066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Avançar</a:t>
            </a:r>
            <a:r>
              <a:rPr sz="1900" spc="-5" dirty="0">
                <a:latin typeface="Lucida Sans Unicode"/>
                <a:cs typeface="Lucida Sans Unicode"/>
              </a:rPr>
              <a:t>: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Retorna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à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pasta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que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estava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antes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voltar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24066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Acima</a:t>
            </a:r>
            <a:r>
              <a:rPr sz="1900" spc="-5" dirty="0">
                <a:latin typeface="Lucida Sans Unicode"/>
                <a:cs typeface="Lucida Sans Unicode"/>
              </a:rPr>
              <a:t>: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Abre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pasta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que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esta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acima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atual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na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hierarquia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4066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Pesquisar</a:t>
            </a:r>
            <a:r>
              <a:rPr sz="1900" spc="-5" dirty="0">
                <a:latin typeface="Lucida Sans Unicode"/>
                <a:cs typeface="Lucida Sans Unicode"/>
              </a:rPr>
              <a:t>: Abre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janela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pesquisa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por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arquivos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24066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Pastas</a:t>
            </a:r>
            <a:r>
              <a:rPr sz="1900" spc="-5" dirty="0">
                <a:latin typeface="Lucida Sans Unicode"/>
                <a:cs typeface="Lucida Sans Unicode"/>
              </a:rPr>
              <a:t>: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Exibe/ocuta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</a:t>
            </a:r>
            <a:r>
              <a:rPr sz="1900" spc="-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painel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de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pastas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ts val="2165"/>
              </a:lnSpc>
              <a:spcBef>
                <a:spcPts val="170"/>
              </a:spcBef>
              <a:tabLst>
                <a:tab pos="240665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Modo</a:t>
            </a:r>
            <a:r>
              <a:rPr sz="1900" spc="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1900" spc="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exibição</a:t>
            </a:r>
            <a:r>
              <a:rPr sz="1900" spc="-10" dirty="0">
                <a:latin typeface="Lucida Sans Unicode"/>
                <a:cs typeface="Lucida Sans Unicode"/>
              </a:rPr>
              <a:t>: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Modifica</a:t>
            </a:r>
            <a:r>
              <a:rPr sz="1900" spc="4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o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modo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3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exibição</a:t>
            </a:r>
            <a:r>
              <a:rPr sz="1900" spc="1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</a:t>
            </a:r>
            <a:r>
              <a:rPr sz="1900" spc="2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arquivos</a:t>
            </a:r>
            <a:endParaRPr sz="1900">
              <a:latin typeface="Lucida Sans Unicode"/>
              <a:cs typeface="Lucida Sans Unicode"/>
            </a:endParaRPr>
          </a:p>
          <a:p>
            <a:pPr marL="240665">
              <a:lnSpc>
                <a:spcPts val="2165"/>
              </a:lnSpc>
            </a:pPr>
            <a:r>
              <a:rPr sz="1900" spc="-5" dirty="0">
                <a:latin typeface="Lucida Sans Unicode"/>
                <a:cs typeface="Lucida Sans Unicode"/>
              </a:rPr>
              <a:t>e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pastas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(miniatura,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lado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a</a:t>
            </a:r>
            <a:r>
              <a:rPr sz="190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lado,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ícones,</a:t>
            </a:r>
            <a:r>
              <a:rPr sz="1900" spc="-1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lista</a:t>
            </a:r>
            <a:r>
              <a:rPr sz="1900" spc="5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e</a:t>
            </a:r>
            <a:r>
              <a:rPr sz="1900" spc="1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detalhes)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7667" y="2942432"/>
            <a:ext cx="4464558" cy="68280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787640" cy="23393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Windows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Explorer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Painel</a:t>
            </a:r>
            <a:r>
              <a:rPr sz="2300" spc="-4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3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pastas</a:t>
            </a:r>
            <a:endParaRPr sz="23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30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dirty="0">
                <a:latin typeface="Lucida Sans Unicode"/>
                <a:cs typeface="Lucida Sans Unicode"/>
              </a:rPr>
              <a:t>Exibe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as unidades </a:t>
            </a:r>
            <a:r>
              <a:rPr sz="2100" dirty="0">
                <a:latin typeface="Lucida Sans Unicode"/>
                <a:cs typeface="Lucida Sans Unicode"/>
              </a:rPr>
              <a:t>e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pastas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 cada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uma </a:t>
            </a:r>
            <a:r>
              <a:rPr sz="2100" spc="-5" dirty="0">
                <a:latin typeface="Lucida Sans Unicode"/>
                <a:cs typeface="Lucida Sans Unicode"/>
              </a:rPr>
              <a:t>das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unidades</a:t>
            </a:r>
            <a:endParaRPr sz="21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8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Painel</a:t>
            </a:r>
            <a:r>
              <a:rPr sz="23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3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conteúdo</a:t>
            </a:r>
            <a:endParaRPr sz="2300">
              <a:latin typeface="Lucida Sans Unicode"/>
              <a:cs typeface="Lucida Sans Unicode"/>
            </a:endParaRPr>
          </a:p>
          <a:p>
            <a:pPr marL="762635" marR="41910" indent="-228600">
              <a:lnSpc>
                <a:spcPct val="100000"/>
              </a:lnSpc>
              <a:spcBef>
                <a:spcPts val="430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dirty="0">
                <a:latin typeface="Lucida Sans Unicode"/>
                <a:cs typeface="Lucida Sans Unicode"/>
              </a:rPr>
              <a:t>Exibe o </a:t>
            </a:r>
            <a:r>
              <a:rPr sz="2100" spc="-5" dirty="0">
                <a:latin typeface="Lucida Sans Unicode"/>
                <a:cs typeface="Lucida Sans Unicode"/>
              </a:rPr>
              <a:t>conteúdo </a:t>
            </a:r>
            <a:r>
              <a:rPr sz="2100" dirty="0">
                <a:latin typeface="Lucida Sans Unicode"/>
                <a:cs typeface="Lucida Sans Unicode"/>
              </a:rPr>
              <a:t>(arquivos e </a:t>
            </a:r>
            <a:r>
              <a:rPr sz="2100" spc="-5" dirty="0">
                <a:latin typeface="Lucida Sans Unicode"/>
                <a:cs typeface="Lucida Sans Unicode"/>
              </a:rPr>
              <a:t>pastas) de cada unidade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ou</a:t>
            </a:r>
            <a:r>
              <a:rPr sz="2100" spc="-10" dirty="0">
                <a:latin typeface="Lucida Sans Unicode"/>
                <a:cs typeface="Lucida Sans Unicode"/>
              </a:rPr>
              <a:t> pasta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selecionada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7431405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Seleção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pastas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em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sequência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Font typeface="Microsoft Sans Serif"/>
              <a:buChar char=""/>
            </a:pPr>
            <a:endParaRPr sz="42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Clica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primeiro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arquivo</a:t>
            </a:r>
            <a:endParaRPr sz="2300">
              <a:latin typeface="Lucida Sans Unicode"/>
              <a:cs typeface="Lucida Sans Unicode"/>
            </a:endParaRPr>
          </a:p>
          <a:p>
            <a:pPr marL="572135" marR="3947795" lvl="1" indent="-276225">
              <a:lnSpc>
                <a:spcPct val="1109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Mantém pressionada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tecla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SHIFT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Clica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último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arquivo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5216" y="1916861"/>
            <a:ext cx="3675507" cy="3912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7934959" cy="237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O usuário se </a:t>
            </a:r>
            <a:r>
              <a:rPr sz="2700" spc="-5" dirty="0">
                <a:latin typeface="Lucida Sans Unicode"/>
                <a:cs typeface="Lucida Sans Unicode"/>
              </a:rPr>
              <a:t>comunica com </a:t>
            </a:r>
            <a:r>
              <a:rPr sz="2700" dirty="0">
                <a:latin typeface="Lucida Sans Unicode"/>
                <a:cs typeface="Lucida Sans Unicode"/>
              </a:rPr>
              <a:t>o </a:t>
            </a:r>
            <a:r>
              <a:rPr sz="2700" spc="-5" dirty="0">
                <a:latin typeface="Lucida Sans Unicode"/>
                <a:cs typeface="Lucida Sans Unicode"/>
              </a:rPr>
              <a:t>sistema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operacional </a:t>
            </a:r>
            <a:r>
              <a:rPr sz="2700" spc="-10" dirty="0">
                <a:latin typeface="Lucida Sans Unicode"/>
                <a:cs typeface="Lucida Sans Unicode"/>
              </a:rPr>
              <a:t>através </a:t>
            </a:r>
            <a:r>
              <a:rPr sz="2700" spc="-5" dirty="0">
                <a:latin typeface="Lucida Sans Unicode"/>
                <a:cs typeface="Lucida Sans Unicode"/>
              </a:rPr>
              <a:t>de </a:t>
            </a:r>
            <a:r>
              <a:rPr sz="2700" dirty="0">
                <a:latin typeface="Lucida Sans Unicode"/>
                <a:cs typeface="Lucida Sans Unicode"/>
              </a:rPr>
              <a:t>sua </a:t>
            </a:r>
            <a:r>
              <a:rPr sz="2700" spc="-5" dirty="0">
                <a:latin typeface="Lucida Sans Unicode"/>
                <a:cs typeface="Lucida Sans Unicode"/>
              </a:rPr>
              <a:t>interface que pode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ser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254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Grá</a:t>
            </a:r>
            <a:r>
              <a:rPr sz="2300" spc="5" dirty="0">
                <a:latin typeface="Lucida Sans Unicode"/>
                <a:cs typeface="Lucida Sans Unicode"/>
              </a:rPr>
              <a:t>f</a:t>
            </a:r>
            <a:r>
              <a:rPr sz="2300" spc="-5" dirty="0">
                <a:latin typeface="Lucida Sans Unicode"/>
                <a:cs typeface="Lucida Sans Unicode"/>
              </a:rPr>
              <a:t>ica</a:t>
            </a:r>
            <a:r>
              <a:rPr sz="2300" dirty="0">
                <a:latin typeface="Lucida Sans Unicode"/>
                <a:cs typeface="Lucida Sans Unicode"/>
              </a:rPr>
              <a:t>: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400" i="1" spc="-235" dirty="0">
                <a:solidFill>
                  <a:srgbClr val="C00000"/>
                </a:solidFill>
                <a:latin typeface="Verdana"/>
                <a:cs typeface="Verdana"/>
              </a:rPr>
              <a:t>GUI</a:t>
            </a:r>
            <a:r>
              <a:rPr sz="2400" i="1" spc="-1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375" dirty="0">
                <a:solidFill>
                  <a:srgbClr val="C00000"/>
                </a:solidFill>
                <a:latin typeface="Verdana"/>
                <a:cs typeface="Verdana"/>
              </a:rPr>
              <a:t>–</a:t>
            </a:r>
            <a:r>
              <a:rPr sz="2400" i="1" spc="-1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90" dirty="0">
                <a:solidFill>
                  <a:srgbClr val="C00000"/>
                </a:solidFill>
                <a:latin typeface="Verdana"/>
                <a:cs typeface="Verdana"/>
              </a:rPr>
              <a:t>Graphical</a:t>
            </a:r>
            <a:r>
              <a:rPr sz="2400" i="1" spc="-16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114" dirty="0">
                <a:solidFill>
                  <a:srgbClr val="C00000"/>
                </a:solidFill>
                <a:latin typeface="Verdana"/>
                <a:cs typeface="Verdana"/>
              </a:rPr>
              <a:t>User</a:t>
            </a:r>
            <a:r>
              <a:rPr sz="2400" i="1" spc="-1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18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2400" i="1" spc="-27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2400" i="1" spc="-90" dirty="0">
                <a:solidFill>
                  <a:srgbClr val="C00000"/>
                </a:solidFill>
                <a:latin typeface="Verdana"/>
                <a:cs typeface="Verdana"/>
              </a:rPr>
              <a:t>ter</a:t>
            </a:r>
            <a:r>
              <a:rPr sz="2400" i="1" spc="-60" dirty="0">
                <a:solidFill>
                  <a:srgbClr val="C00000"/>
                </a:solidFill>
                <a:latin typeface="Verdana"/>
                <a:cs typeface="Verdana"/>
              </a:rPr>
              <a:t>f</a:t>
            </a:r>
            <a:r>
              <a:rPr sz="2400" i="1" spc="-135" dirty="0">
                <a:solidFill>
                  <a:srgbClr val="C00000"/>
                </a:solidFill>
                <a:latin typeface="Verdana"/>
                <a:cs typeface="Verdana"/>
              </a:rPr>
              <a:t>ace</a:t>
            </a:r>
            <a:endParaRPr sz="2400">
              <a:latin typeface="Verdana"/>
              <a:cs typeface="Verdana"/>
            </a:endParaRPr>
          </a:p>
          <a:p>
            <a:pPr marL="534035">
              <a:lnSpc>
                <a:spcPct val="100000"/>
              </a:lnSpc>
              <a:spcBef>
                <a:spcPts val="409"/>
              </a:spcBef>
              <a:tabLst>
                <a:tab pos="762635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latin typeface="Lucida Sans Unicode"/>
                <a:cs typeface="Lucida Sans Unicode"/>
              </a:rPr>
              <a:t>Composto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por menus,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ícones,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janelas ...</a:t>
            </a:r>
            <a:endParaRPr sz="21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25"/>
              </a:spcBef>
              <a:tabLst>
                <a:tab pos="1045844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EX:</a:t>
            </a:r>
            <a:r>
              <a:rPr sz="1900" spc="-4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Ubuntu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651662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48" y="3892512"/>
            <a:ext cx="4680458" cy="263283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7433945" cy="285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Seleção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pastas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em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sequência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26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Para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selecionar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utilizando</a:t>
            </a:r>
            <a:endParaRPr sz="2300">
              <a:latin typeface="Lucida Sans Unicode"/>
              <a:cs typeface="Lucida Sans Unicode"/>
            </a:endParaRPr>
          </a:p>
          <a:p>
            <a:pPr marL="295910">
              <a:lnSpc>
                <a:spcPct val="100000"/>
              </a:lnSpc>
              <a:spcBef>
                <a:spcPts val="305"/>
              </a:spcBef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o</a:t>
            </a:r>
            <a:r>
              <a:rPr sz="23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mouse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basta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clicar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em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uma</a:t>
            </a:r>
            <a:endParaRPr sz="2300">
              <a:latin typeface="Lucida Sans Unicode"/>
              <a:cs typeface="Lucida Sans Unicode"/>
            </a:endParaRPr>
          </a:p>
          <a:p>
            <a:pPr marL="295910">
              <a:lnSpc>
                <a:spcPct val="100000"/>
              </a:lnSpc>
              <a:spcBef>
                <a:spcPts val="300"/>
              </a:spcBef>
            </a:pPr>
            <a:r>
              <a:rPr sz="2300" spc="-5" dirty="0">
                <a:latin typeface="Lucida Sans Unicode"/>
                <a:cs typeface="Lucida Sans Unicode"/>
              </a:rPr>
              <a:t>área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vazia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pasta,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segurar</a:t>
            </a:r>
            <a:endParaRPr sz="2300">
              <a:latin typeface="Lucida Sans Unicode"/>
              <a:cs typeface="Lucida Sans Unicode"/>
            </a:endParaRPr>
          </a:p>
          <a:p>
            <a:pPr marL="295910" marR="3254375">
              <a:lnSpc>
                <a:spcPct val="110900"/>
              </a:lnSpc>
            </a:pP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spc="-5" dirty="0">
                <a:latin typeface="Lucida Sans Unicode"/>
                <a:cs typeface="Lucida Sans Unicode"/>
              </a:rPr>
              <a:t>clique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arrastar </a:t>
            </a: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spc="-5" dirty="0">
                <a:latin typeface="Lucida Sans Unicode"/>
                <a:cs typeface="Lucida Sans Unicode"/>
              </a:rPr>
              <a:t>mouse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sobre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os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arquivos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5216" y="1916861"/>
            <a:ext cx="3675507" cy="391261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6898640" cy="283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Seleção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pastas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alternados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26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Clica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primeiro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arquivo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Mantém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pressionada</a:t>
            </a:r>
            <a:endParaRPr sz="2300">
              <a:latin typeface="Lucida Sans Unicode"/>
              <a:cs typeface="Lucida Sans Unicode"/>
            </a:endParaRPr>
          </a:p>
          <a:p>
            <a:pPr marL="572135">
              <a:lnSpc>
                <a:spcPct val="100000"/>
              </a:lnSpc>
              <a:spcBef>
                <a:spcPts val="300"/>
              </a:spcBef>
            </a:pP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tecla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CTRL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Clica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arquivos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que</a:t>
            </a:r>
            <a:endParaRPr sz="2300">
              <a:latin typeface="Lucida Sans Unicode"/>
              <a:cs typeface="Lucida Sans Unicode"/>
            </a:endParaRPr>
          </a:p>
          <a:p>
            <a:pPr marL="534035">
              <a:lnSpc>
                <a:spcPct val="100000"/>
              </a:lnSpc>
              <a:spcBef>
                <a:spcPts val="425"/>
              </a:spcBef>
            </a:pPr>
            <a:r>
              <a:rPr sz="2100" spc="-10" dirty="0">
                <a:latin typeface="Lucida Sans Unicode"/>
                <a:cs typeface="Lucida Sans Unicode"/>
              </a:rPr>
              <a:t>deseja</a:t>
            </a:r>
            <a:r>
              <a:rPr sz="2100" spc="-5" dirty="0">
                <a:latin typeface="Lucida Sans Unicode"/>
                <a:cs typeface="Lucida Sans Unicode"/>
              </a:rPr>
              <a:t> selecionar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859" y="1964778"/>
            <a:ext cx="3757167" cy="391248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743190" cy="197421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Copiando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Selecione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os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arquivos</a:t>
            </a:r>
            <a:endParaRPr sz="23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No </a:t>
            </a:r>
            <a:r>
              <a:rPr sz="2300" spc="-5" dirty="0">
                <a:latin typeface="Lucida Sans Unicode"/>
                <a:cs typeface="Lucida Sans Unicode"/>
              </a:rPr>
              <a:t>menu editar clique </a:t>
            </a:r>
            <a:r>
              <a:rPr sz="2300" dirty="0">
                <a:latin typeface="Lucida Sans Unicode"/>
                <a:cs typeface="Lucida Sans Unicode"/>
              </a:rPr>
              <a:t>em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Copiar </a:t>
            </a:r>
            <a:r>
              <a:rPr sz="2300" dirty="0">
                <a:latin typeface="Lucida Sans Unicode"/>
                <a:cs typeface="Lucida Sans Unicode"/>
              </a:rPr>
              <a:t>ou digite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Ctrl+C </a:t>
            </a:r>
            <a:r>
              <a:rPr sz="23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ou </a:t>
            </a:r>
            <a:r>
              <a:rPr sz="2300" spc="-5" dirty="0">
                <a:latin typeface="Lucida Sans Unicode"/>
                <a:cs typeface="Lucida Sans Unicode"/>
              </a:rPr>
              <a:t>clique com </a:t>
            </a: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botão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direito </a:t>
            </a:r>
            <a:r>
              <a:rPr sz="2300" dirty="0">
                <a:latin typeface="Lucida Sans Unicode"/>
                <a:cs typeface="Lucida Sans Unicode"/>
              </a:rPr>
              <a:t>sobre algum arquivo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selecionado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escolha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opção </a:t>
            </a:r>
            <a:r>
              <a:rPr sz="2300" dirty="0">
                <a:latin typeface="Lucida Sans Unicode"/>
                <a:cs typeface="Lucida Sans Unicode"/>
              </a:rPr>
              <a:t>Copiar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7936" y="3421748"/>
            <a:ext cx="2874391" cy="326999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03418"/>
            <a:ext cx="7752080" cy="12458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95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Copiando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725"/>
              </a:lnSpc>
              <a:spcBef>
                <a:spcPts val="42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Abra a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pasta de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destino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clique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menu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Editar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Wingdings"/>
                <a:cs typeface="Wingdings"/>
              </a:rPr>
              <a:t></a:t>
            </a:r>
            <a:endParaRPr sz="2300">
              <a:latin typeface="Wingdings"/>
              <a:cs typeface="Wingdings"/>
            </a:endParaRPr>
          </a:p>
          <a:p>
            <a:pPr marL="524510">
              <a:lnSpc>
                <a:spcPts val="2725"/>
              </a:lnSpc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Colar</a:t>
            </a:r>
            <a:r>
              <a:rPr sz="23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ou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utilize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atalho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Ctrl</a:t>
            </a:r>
            <a:r>
              <a:rPr sz="2300" spc="-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+</a:t>
            </a:r>
            <a:r>
              <a:rPr sz="2300" spc="-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V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5" y="2852889"/>
            <a:ext cx="3528440" cy="352844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870825" cy="42310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Copiando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endParaRPr sz="2700">
              <a:latin typeface="Lucida Sans Unicode"/>
              <a:cs typeface="Lucida Sans Unicode"/>
            </a:endParaRPr>
          </a:p>
          <a:p>
            <a:pPr marL="524510" marR="190500" lvl="1" indent="-228600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Selecione </a:t>
            </a:r>
            <a:r>
              <a:rPr sz="2300" spc="-5" dirty="0">
                <a:latin typeface="Lucida Sans Unicode"/>
                <a:cs typeface="Lucida Sans Unicode"/>
              </a:rPr>
              <a:t>os arquivos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pressionando </a:t>
            </a:r>
            <a:r>
              <a:rPr sz="2300" dirty="0">
                <a:latin typeface="Lucida Sans Unicode"/>
                <a:cs typeface="Lucida Sans Unicode"/>
              </a:rPr>
              <a:t>a </a:t>
            </a:r>
            <a:r>
              <a:rPr sz="2300" spc="-5" dirty="0">
                <a:latin typeface="Lucida Sans Unicode"/>
                <a:cs typeface="Lucida Sans Unicode"/>
              </a:rPr>
              <a:t>tecla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CTRL </a:t>
            </a:r>
            <a:r>
              <a:rPr sz="2300" spc="-7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arraste-os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para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pasta de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destino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Observe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que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aparecerá um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sinal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+</a:t>
            </a:r>
            <a:endParaRPr sz="2300">
              <a:latin typeface="Lucida Sans Unicode"/>
              <a:cs typeface="Lucida Sans Unicode"/>
            </a:endParaRPr>
          </a:p>
          <a:p>
            <a:pPr marL="524510" marR="1005205" lvl="1" indent="-228600">
              <a:lnSpc>
                <a:spcPct val="100000"/>
              </a:lnSpc>
              <a:spcBef>
                <a:spcPts val="30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não mantiver </a:t>
            </a:r>
            <a:r>
              <a:rPr sz="2300" spc="-5" dirty="0">
                <a:latin typeface="Lucida Sans Unicode"/>
                <a:cs typeface="Lucida Sans Unicode"/>
              </a:rPr>
              <a:t>pressionada </a:t>
            </a:r>
            <a:r>
              <a:rPr sz="2300" dirty="0">
                <a:latin typeface="Lucida Sans Unicode"/>
                <a:cs typeface="Lucida Sans Unicode"/>
              </a:rPr>
              <a:t>a </a:t>
            </a:r>
            <a:r>
              <a:rPr sz="2300" spc="-5" dirty="0">
                <a:latin typeface="Lucida Sans Unicode"/>
                <a:cs typeface="Lucida Sans Unicode"/>
              </a:rPr>
              <a:t>tecla </a:t>
            </a:r>
            <a:r>
              <a:rPr sz="2300" dirty="0">
                <a:latin typeface="Lucida Sans Unicode"/>
                <a:cs typeface="Lucida Sans Unicode"/>
              </a:rPr>
              <a:t>CTRL </a:t>
            </a:r>
            <a:r>
              <a:rPr sz="2300" spc="-5" dirty="0">
                <a:latin typeface="Lucida Sans Unicode"/>
                <a:cs typeface="Lucida Sans Unicode"/>
              </a:rPr>
              <a:t>os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arquivos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serão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movidos</a:t>
            </a:r>
            <a:r>
              <a:rPr sz="2300" spc="-2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não</a:t>
            </a:r>
            <a:r>
              <a:rPr sz="2300" spc="-5" dirty="0">
                <a:latin typeface="Lucida Sans Unicode"/>
                <a:cs typeface="Lucida Sans Unicode"/>
              </a:rPr>
              <a:t> copiados</a:t>
            </a:r>
            <a:endParaRPr sz="23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7ED13A"/>
              </a:buClr>
              <a:buFont typeface="Verdana"/>
              <a:buChar char="◦"/>
            </a:pPr>
            <a:endParaRPr sz="215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É </a:t>
            </a:r>
            <a:r>
              <a:rPr sz="2300" spc="-5" dirty="0">
                <a:latin typeface="Lucida Sans Unicode"/>
                <a:cs typeface="Lucida Sans Unicode"/>
              </a:rPr>
              <a:t>possível copiar arquivos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entre discos diferentes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(C: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D:, por exemplo), </a:t>
            </a:r>
            <a:r>
              <a:rPr sz="2300" dirty="0">
                <a:latin typeface="Lucida Sans Unicode"/>
                <a:cs typeface="Lucida Sans Unicode"/>
              </a:rPr>
              <a:t>simplesmente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arrastando </a:t>
            </a:r>
            <a:r>
              <a:rPr sz="2300" dirty="0">
                <a:latin typeface="Lucida Sans Unicode"/>
                <a:cs typeface="Lucida Sans Unicode"/>
              </a:rPr>
              <a:t>os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arquivos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selecionados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Observe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que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também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aparecerá </a:t>
            </a:r>
            <a:r>
              <a:rPr sz="2300" spc="5" dirty="0">
                <a:latin typeface="Lucida Sans Unicode"/>
                <a:cs typeface="Lucida Sans Unicode"/>
              </a:rPr>
              <a:t>um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sinal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solidFill>
                  <a:srgbClr val="C00000"/>
                </a:solidFill>
                <a:latin typeface="Lucida Sans Unicode"/>
                <a:cs typeface="Lucida Sans Unicode"/>
              </a:rPr>
              <a:t>+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861934" cy="197421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Movendo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Selecione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os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arquivos</a:t>
            </a:r>
            <a:endParaRPr sz="23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No </a:t>
            </a:r>
            <a:r>
              <a:rPr sz="2300" spc="-5" dirty="0">
                <a:latin typeface="Lucida Sans Unicode"/>
                <a:cs typeface="Lucida Sans Unicode"/>
              </a:rPr>
              <a:t>menu editar clique </a:t>
            </a:r>
            <a:r>
              <a:rPr sz="2300" dirty="0">
                <a:latin typeface="Lucida Sans Unicode"/>
                <a:cs typeface="Lucida Sans Unicode"/>
              </a:rPr>
              <a:t>em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Recortar </a:t>
            </a:r>
            <a:r>
              <a:rPr sz="2300" dirty="0">
                <a:latin typeface="Lucida Sans Unicode"/>
                <a:cs typeface="Lucida Sans Unicode"/>
              </a:rPr>
              <a:t>ou digite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Ctrl+X </a:t>
            </a:r>
            <a:r>
              <a:rPr sz="2300" spc="-7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ou </a:t>
            </a:r>
            <a:r>
              <a:rPr sz="2300" spc="-5" dirty="0">
                <a:latin typeface="Lucida Sans Unicode"/>
                <a:cs typeface="Lucida Sans Unicode"/>
              </a:rPr>
              <a:t>clique com </a:t>
            </a: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botão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direito </a:t>
            </a:r>
            <a:r>
              <a:rPr sz="2300" dirty="0">
                <a:latin typeface="Lucida Sans Unicode"/>
                <a:cs typeface="Lucida Sans Unicode"/>
              </a:rPr>
              <a:t>sobre algum arquivo 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selecionar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5" dirty="0">
                <a:latin typeface="Lucida Sans Unicode"/>
                <a:cs typeface="Lucida Sans Unicode"/>
              </a:rPr>
              <a:t> escolha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opção </a:t>
            </a:r>
            <a:r>
              <a:rPr sz="2300" spc="-5" dirty="0">
                <a:latin typeface="Lucida Sans Unicode"/>
                <a:cs typeface="Lucida Sans Unicode"/>
              </a:rPr>
              <a:t>Recortar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5928" y="3479749"/>
            <a:ext cx="2664332" cy="318960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03418"/>
            <a:ext cx="7752080" cy="12458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95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Movendo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725"/>
              </a:lnSpc>
              <a:spcBef>
                <a:spcPts val="42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Abra a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pasta de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destino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clique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menu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Editar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Wingdings"/>
                <a:cs typeface="Wingdings"/>
              </a:rPr>
              <a:t></a:t>
            </a:r>
            <a:endParaRPr sz="2300">
              <a:latin typeface="Wingdings"/>
              <a:cs typeface="Wingdings"/>
            </a:endParaRPr>
          </a:p>
          <a:p>
            <a:pPr marL="524510">
              <a:lnSpc>
                <a:spcPts val="2725"/>
              </a:lnSpc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Colar</a:t>
            </a:r>
            <a:r>
              <a:rPr sz="2300" spc="-3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ou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utilize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atalho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Ctrl</a:t>
            </a:r>
            <a:r>
              <a:rPr sz="2300" spc="-3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+</a:t>
            </a:r>
            <a:r>
              <a:rPr sz="2300" spc="-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V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7891" y="2852927"/>
            <a:ext cx="2977134" cy="391414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880350" cy="30645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Movendo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arquivos</a:t>
            </a:r>
            <a:endParaRPr sz="2700">
              <a:latin typeface="Lucida Sans Unicode"/>
              <a:cs typeface="Lucida Sans Unicode"/>
            </a:endParaRPr>
          </a:p>
          <a:p>
            <a:pPr marL="524510" marR="153035" lvl="1" indent="-228600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Para </a:t>
            </a:r>
            <a:r>
              <a:rPr sz="2300" spc="-5" dirty="0">
                <a:latin typeface="Lucida Sans Unicode"/>
                <a:cs typeface="Lucida Sans Unicode"/>
              </a:rPr>
              <a:t>mover arquivos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pastas </a:t>
            </a:r>
            <a:r>
              <a:rPr sz="2300" dirty="0">
                <a:latin typeface="Lucida Sans Unicode"/>
                <a:cs typeface="Lucida Sans Unicode"/>
              </a:rPr>
              <a:t>em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um mesmo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disco </a:t>
            </a:r>
            <a:r>
              <a:rPr sz="2300" spc="-7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basta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selecionar os arquivos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arrastá-los </a:t>
            </a:r>
            <a:r>
              <a:rPr sz="2300" dirty="0">
                <a:latin typeface="Lucida Sans Unicode"/>
                <a:cs typeface="Lucida Sans Unicode"/>
              </a:rPr>
              <a:t>para a </a:t>
            </a:r>
            <a:r>
              <a:rPr sz="2300" spc="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pasta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 destino</a:t>
            </a:r>
            <a:endParaRPr sz="23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7ED13A"/>
              </a:buClr>
              <a:buFont typeface="Verdana"/>
              <a:buChar char="◦"/>
            </a:pPr>
            <a:endParaRPr sz="2150">
              <a:latin typeface="Lucida Sans Unicode"/>
              <a:cs typeface="Lucida Sans Unicode"/>
            </a:endParaRPr>
          </a:p>
          <a:p>
            <a:pPr marL="524510" marR="5080" lvl="1" indent="-228600" algn="just">
              <a:lnSpc>
                <a:spcPct val="100000"/>
              </a:lnSpc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Para </a:t>
            </a:r>
            <a:r>
              <a:rPr sz="2300" spc="-5" dirty="0">
                <a:latin typeface="Lucida Sans Unicode"/>
                <a:cs typeface="Lucida Sans Unicode"/>
              </a:rPr>
              <a:t>mover arquivos </a:t>
            </a:r>
            <a:r>
              <a:rPr sz="2300" dirty="0">
                <a:latin typeface="Lucida Sans Unicode"/>
                <a:cs typeface="Lucida Sans Unicode"/>
              </a:rPr>
              <a:t>para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discos diferentes </a:t>
            </a:r>
            <a:r>
              <a:rPr sz="2300" spc="-5" dirty="0">
                <a:latin typeface="Lucida Sans Unicode"/>
                <a:cs typeface="Lucida Sans Unicode"/>
              </a:rPr>
              <a:t>(C: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D:,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por </a:t>
            </a:r>
            <a:r>
              <a:rPr sz="2300" dirty="0">
                <a:latin typeface="Lucida Sans Unicode"/>
                <a:cs typeface="Lucida Sans Unicode"/>
              </a:rPr>
              <a:t>exemplo)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selecione os arquivos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5" dirty="0">
                <a:latin typeface="Lucida Sans Unicode"/>
                <a:cs typeface="Lucida Sans Unicode"/>
              </a:rPr>
              <a:t>pressionando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5" dirty="0">
                <a:latin typeface="Lucida Sans Unicode"/>
                <a:cs typeface="Lucida Sans Unicode"/>
              </a:rPr>
              <a:t> tecla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SHIFT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arraste-os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para </a:t>
            </a:r>
            <a:r>
              <a:rPr sz="2300" dirty="0">
                <a:latin typeface="Lucida Sans Unicode"/>
                <a:cs typeface="Lucida Sans Unicode"/>
              </a:rPr>
              <a:t>a </a:t>
            </a:r>
            <a:r>
              <a:rPr sz="2300" spc="-5" dirty="0">
                <a:latin typeface="Lucida Sans Unicode"/>
                <a:cs typeface="Lucida Sans Unicode"/>
              </a:rPr>
              <a:t>pasta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destino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948930" cy="35280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Criando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atalho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para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um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arquivo</a:t>
            </a:r>
            <a:endParaRPr sz="27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Basta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arrastar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o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arquivo selecionado </a:t>
            </a:r>
            <a:r>
              <a:rPr sz="2300" dirty="0">
                <a:latin typeface="Lucida Sans Unicode"/>
                <a:cs typeface="Lucida Sans Unicode"/>
              </a:rPr>
              <a:t>para a </a:t>
            </a:r>
            <a:r>
              <a:rPr sz="2300" spc="-5" dirty="0">
                <a:latin typeface="Lucida Sans Unicode"/>
                <a:cs typeface="Lucida Sans Unicode"/>
              </a:rPr>
              <a:t>pasta de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destino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segurando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5" dirty="0">
                <a:latin typeface="Lucida Sans Unicode"/>
                <a:cs typeface="Lucida Sans Unicode"/>
              </a:rPr>
              <a:t> tecla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ALT</a:t>
            </a:r>
            <a:endParaRPr sz="23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Observe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que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aparecerá</a:t>
            </a:r>
            <a:r>
              <a:rPr sz="2300" dirty="0">
                <a:latin typeface="Lucida Sans Unicode"/>
                <a:cs typeface="Lucida Sans Unicode"/>
              </a:rPr>
              <a:t> a</a:t>
            </a:r>
            <a:r>
              <a:rPr sz="2300" spc="-5" dirty="0">
                <a:latin typeface="Lucida Sans Unicode"/>
                <a:cs typeface="Lucida Sans Unicode"/>
              </a:rPr>
              <a:t> imagem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de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uma</a:t>
            </a:r>
            <a:r>
              <a:rPr sz="2300" spc="15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seta</a:t>
            </a:r>
            <a:endParaRPr sz="23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45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Arrastar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especial</a:t>
            </a:r>
            <a:endParaRPr sz="2700">
              <a:latin typeface="Lucida Sans Unicode"/>
              <a:cs typeface="Lucida Sans Unicode"/>
            </a:endParaRPr>
          </a:p>
          <a:p>
            <a:pPr marL="524510" marR="118110" lvl="1" indent="-228600">
              <a:lnSpc>
                <a:spcPct val="100000"/>
              </a:lnSpc>
              <a:spcBef>
                <a:spcPts val="36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Arrastando </a:t>
            </a:r>
            <a:r>
              <a:rPr sz="2300" spc="-5" dirty="0">
                <a:latin typeface="Lucida Sans Unicode"/>
                <a:cs typeface="Lucida Sans Unicode"/>
              </a:rPr>
              <a:t>os arquivos selecionados até </a:t>
            </a:r>
            <a:r>
              <a:rPr sz="2300" dirty="0">
                <a:latin typeface="Lucida Sans Unicode"/>
                <a:cs typeface="Lucida Sans Unicode"/>
              </a:rPr>
              <a:t>a </a:t>
            </a:r>
            <a:r>
              <a:rPr sz="2300" spc="-5" dirty="0">
                <a:latin typeface="Lucida Sans Unicode"/>
                <a:cs typeface="Lucida Sans Unicode"/>
              </a:rPr>
              <a:t>pasta de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destino,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utilizando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botão</a:t>
            </a:r>
            <a:r>
              <a:rPr sz="2300" spc="-1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direito</a:t>
            </a:r>
            <a:r>
              <a:rPr sz="2300" spc="-4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do</a:t>
            </a:r>
            <a:r>
              <a:rPr sz="23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mouse</a:t>
            </a:r>
            <a:r>
              <a:rPr sz="2300" dirty="0">
                <a:latin typeface="Lucida Sans Unicode"/>
                <a:cs typeface="Lucida Sans Unicode"/>
              </a:rPr>
              <a:t>,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serão </a:t>
            </a:r>
            <a:r>
              <a:rPr sz="2300" spc="-71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mostradas as </a:t>
            </a:r>
            <a:r>
              <a:rPr sz="2300" spc="-5" dirty="0">
                <a:latin typeface="Lucida Sans Unicode"/>
                <a:cs typeface="Lucida Sans Unicode"/>
              </a:rPr>
              <a:t>opções </a:t>
            </a:r>
            <a:r>
              <a:rPr sz="2300" dirty="0">
                <a:latin typeface="Lucida Sans Unicode"/>
                <a:cs typeface="Lucida Sans Unicode"/>
              </a:rPr>
              <a:t>de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copiar</a:t>
            </a:r>
            <a:r>
              <a:rPr sz="2300" spc="-5" dirty="0">
                <a:latin typeface="Lucida Sans Unicode"/>
                <a:cs typeface="Lucida Sans Unicode"/>
              </a:rPr>
              <a:t>,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mover </a:t>
            </a:r>
            <a:r>
              <a:rPr sz="2300" dirty="0">
                <a:latin typeface="Lucida Sans Unicode"/>
                <a:cs typeface="Lucida Sans Unicode"/>
              </a:rPr>
              <a:t>ou </a:t>
            </a:r>
            <a:r>
              <a:rPr sz="23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criar </a:t>
            </a: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 atalho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3855720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901" y="4689131"/>
            <a:ext cx="3240404" cy="19832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3336" y="2503360"/>
            <a:ext cx="374938" cy="41243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188" y="602882"/>
            <a:ext cx="1360602" cy="4149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8501" y="1509649"/>
            <a:ext cx="366712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436" y="1396271"/>
            <a:ext cx="7281545" cy="14909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Texto</a:t>
            </a:r>
            <a:r>
              <a:rPr sz="2300" dirty="0">
                <a:latin typeface="Lucida Sans Unicode"/>
                <a:cs typeface="Lucida Sans Unicode"/>
              </a:rPr>
              <a:t>: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400" i="1" spc="-9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2400" i="1" spc="-110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sz="2400" i="1" spc="-35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2400" i="1" spc="-1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375" dirty="0">
                <a:solidFill>
                  <a:srgbClr val="C00000"/>
                </a:solidFill>
                <a:latin typeface="Verdana"/>
                <a:cs typeface="Verdana"/>
              </a:rPr>
              <a:t>–</a:t>
            </a:r>
            <a:r>
              <a:rPr sz="2400" i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75" dirty="0">
                <a:solidFill>
                  <a:srgbClr val="C00000"/>
                </a:solidFill>
                <a:latin typeface="Verdana"/>
                <a:cs typeface="Verdana"/>
              </a:rPr>
              <a:t>Tex</a:t>
            </a:r>
            <a:r>
              <a:rPr sz="2400" i="1" spc="-5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2400" i="1" spc="-1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114" dirty="0">
                <a:solidFill>
                  <a:srgbClr val="C00000"/>
                </a:solidFill>
                <a:latin typeface="Verdana"/>
                <a:cs typeface="Verdana"/>
              </a:rPr>
              <a:t>User</a:t>
            </a:r>
            <a:r>
              <a:rPr sz="2400" i="1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18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2400" i="1" spc="-27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2400" i="1" spc="-90" dirty="0">
                <a:solidFill>
                  <a:srgbClr val="C00000"/>
                </a:solidFill>
                <a:latin typeface="Verdana"/>
                <a:cs typeface="Verdana"/>
              </a:rPr>
              <a:t>ter</a:t>
            </a:r>
            <a:r>
              <a:rPr sz="2400" i="1" spc="-60" dirty="0">
                <a:solidFill>
                  <a:srgbClr val="C00000"/>
                </a:solidFill>
                <a:latin typeface="Verdana"/>
                <a:cs typeface="Verdana"/>
              </a:rPr>
              <a:t>f</a:t>
            </a:r>
            <a:r>
              <a:rPr sz="2400" i="1" spc="-135" dirty="0">
                <a:solidFill>
                  <a:srgbClr val="C00000"/>
                </a:solidFill>
                <a:latin typeface="Verdana"/>
                <a:cs typeface="Verdana"/>
              </a:rPr>
              <a:t>ace</a:t>
            </a:r>
            <a:endParaRPr sz="2400">
              <a:latin typeface="Verdana"/>
              <a:cs typeface="Verdana"/>
            </a:endParaRPr>
          </a:p>
          <a:p>
            <a:pPr marL="478790" marR="5080" indent="-228600">
              <a:lnSpc>
                <a:spcPct val="100000"/>
              </a:lnSpc>
              <a:spcBef>
                <a:spcPts val="409"/>
              </a:spcBef>
              <a:tabLst>
                <a:tab pos="478790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latin typeface="Lucida Sans Unicode"/>
                <a:cs typeface="Lucida Sans Unicode"/>
              </a:rPr>
              <a:t>Também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composta</a:t>
            </a:r>
            <a:r>
              <a:rPr sz="2100" spc="1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por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menus, ícones</a:t>
            </a:r>
            <a:r>
              <a:rPr sz="2100" dirty="0">
                <a:latin typeface="Lucida Sans Unicode"/>
                <a:cs typeface="Lucida Sans Unicode"/>
              </a:rPr>
              <a:t> e </a:t>
            </a:r>
            <a:r>
              <a:rPr sz="2100" spc="-5" dirty="0">
                <a:latin typeface="Lucida Sans Unicode"/>
                <a:cs typeface="Lucida Sans Unicode"/>
              </a:rPr>
              <a:t>janelas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mas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não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são </a:t>
            </a:r>
            <a:r>
              <a:rPr sz="2100" spc="-5" dirty="0">
                <a:latin typeface="Lucida Sans Unicode"/>
                <a:cs typeface="Lucida Sans Unicode"/>
              </a:rPr>
              <a:t>capazes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reproduzir</a:t>
            </a:r>
            <a:r>
              <a:rPr sz="2100" spc="2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figuras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25"/>
              </a:spcBef>
              <a:tabLst>
                <a:tab pos="762000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EX:</a:t>
            </a:r>
            <a:r>
              <a:rPr sz="1900" spc="-50" dirty="0"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Lucida Sans Unicode"/>
                <a:cs typeface="Lucida Sans Unicode"/>
              </a:rPr>
              <a:t>SETUP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651662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7667" y="3344049"/>
            <a:ext cx="5269610" cy="292760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910"/>
            <a:ext cx="785368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8295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O </a:t>
            </a:r>
            <a:r>
              <a:rPr sz="2700" spc="-5" dirty="0">
                <a:latin typeface="Lucida Sans Unicode"/>
                <a:cs typeface="Lucida Sans Unicode"/>
              </a:rPr>
              <a:t>Linux </a:t>
            </a:r>
            <a:r>
              <a:rPr sz="2700" dirty="0">
                <a:latin typeface="Lucida Sans Unicode"/>
                <a:cs typeface="Lucida Sans Unicode"/>
              </a:rPr>
              <a:t>é uma família </a:t>
            </a:r>
            <a:r>
              <a:rPr sz="2700" spc="-5" dirty="0">
                <a:latin typeface="Lucida Sans Unicode"/>
                <a:cs typeface="Lucida Sans Unicode"/>
              </a:rPr>
              <a:t>de sistemas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operacionais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que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utilizam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C00000"/>
                </a:solidFill>
                <a:latin typeface="Lucida Sans Unicode"/>
                <a:cs typeface="Lucida Sans Unicode"/>
              </a:rPr>
              <a:t>Kernel</a:t>
            </a:r>
            <a:r>
              <a:rPr sz="2700" spc="-4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Linux</a:t>
            </a:r>
            <a:endParaRPr sz="2700">
              <a:latin typeface="Lucida Sans Unicode"/>
              <a:cs typeface="Lucida Sans Unicode"/>
            </a:endParaRPr>
          </a:p>
          <a:p>
            <a:pPr marL="268605" marR="203200" indent="-256540">
              <a:lnSpc>
                <a:spcPct val="100000"/>
              </a:lnSpc>
              <a:spcBef>
                <a:spcPts val="395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O </a:t>
            </a:r>
            <a:r>
              <a:rPr sz="2700" spc="-5" dirty="0">
                <a:latin typeface="Lucida Sans Unicode"/>
                <a:cs typeface="Lucida Sans Unicode"/>
              </a:rPr>
              <a:t>Linux kernel </a:t>
            </a:r>
            <a:r>
              <a:rPr sz="2700" dirty="0">
                <a:latin typeface="Lucida Sans Unicode"/>
                <a:cs typeface="Lucida Sans Unicode"/>
              </a:rPr>
              <a:t>foi </a:t>
            </a:r>
            <a:r>
              <a:rPr sz="2700" spc="-5" dirty="0">
                <a:latin typeface="Lucida Sans Unicode"/>
                <a:cs typeface="Lucida Sans Unicode"/>
              </a:rPr>
              <a:t>criado em </a:t>
            </a:r>
            <a:r>
              <a:rPr sz="2700" spc="-10" dirty="0">
                <a:latin typeface="Lucida Sans Unicode"/>
                <a:cs typeface="Lucida Sans Unicode"/>
              </a:rPr>
              <a:t>1991 </a:t>
            </a:r>
            <a:r>
              <a:rPr sz="2700" spc="-5" dirty="0">
                <a:latin typeface="Lucida Sans Unicode"/>
                <a:cs typeface="Lucida Sans Unicode"/>
              </a:rPr>
              <a:t>por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Linus </a:t>
            </a:r>
            <a:r>
              <a:rPr sz="2700" spc="-84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Torvalds </a:t>
            </a:r>
            <a:r>
              <a:rPr sz="2700" dirty="0">
                <a:latin typeface="Lucida Sans Unicode"/>
                <a:cs typeface="Lucida Sans Unicode"/>
              </a:rPr>
              <a:t>no </a:t>
            </a:r>
            <a:r>
              <a:rPr sz="2700" spc="-5" dirty="0">
                <a:latin typeface="Lucida Sans Unicode"/>
                <a:cs typeface="Lucida Sans Unicode"/>
              </a:rPr>
              <a:t>departamento de Ciência da </a:t>
            </a:r>
            <a:r>
              <a:rPr sz="2700" dirty="0">
                <a:latin typeface="Lucida Sans Unicode"/>
                <a:cs typeface="Lucida Sans Unicode"/>
              </a:rPr>
              <a:t> Computação </a:t>
            </a:r>
            <a:r>
              <a:rPr sz="2700" spc="-5" dirty="0">
                <a:latin typeface="Lucida Sans Unicode"/>
                <a:cs typeface="Lucida Sans Unicode"/>
              </a:rPr>
              <a:t>da </a:t>
            </a:r>
            <a:r>
              <a:rPr sz="2700" dirty="0">
                <a:latin typeface="Lucida Sans Unicode"/>
                <a:cs typeface="Lucida Sans Unicode"/>
              </a:rPr>
              <a:t>universidade </a:t>
            </a:r>
            <a:r>
              <a:rPr sz="2700" spc="-5" dirty="0">
                <a:latin typeface="Lucida Sans Unicode"/>
                <a:cs typeface="Lucida Sans Unicode"/>
              </a:rPr>
              <a:t>de Helsinki </a:t>
            </a:r>
            <a:r>
              <a:rPr sz="2700" dirty="0">
                <a:latin typeface="Lucida Sans Unicode"/>
                <a:cs typeface="Lucida Sans Unicode"/>
              </a:rPr>
              <a:t>na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Finlândia.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405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Estes </a:t>
            </a:r>
            <a:r>
              <a:rPr sz="2700" spc="-5" dirty="0">
                <a:latin typeface="Lucida Sans Unicode"/>
                <a:cs typeface="Lucida Sans Unicode"/>
              </a:rPr>
              <a:t>sistemas operacionais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são distribuídos </a:t>
            </a:r>
            <a:r>
              <a:rPr sz="27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gratuitamente </a:t>
            </a:r>
            <a:r>
              <a:rPr sz="2700" spc="-5" dirty="0">
                <a:latin typeface="Lucida Sans Unicode"/>
                <a:cs typeface="Lucida Sans Unicode"/>
              </a:rPr>
              <a:t>pela Internet. </a:t>
            </a:r>
            <a:r>
              <a:rPr sz="2700" dirty="0">
                <a:latin typeface="Lucida Sans Unicode"/>
                <a:cs typeface="Lucida Sans Unicode"/>
              </a:rPr>
              <a:t>Seu </a:t>
            </a:r>
            <a:r>
              <a:rPr sz="2700" spc="-5" dirty="0">
                <a:latin typeface="Lucida Sans Unicode"/>
                <a:cs typeface="Lucida Sans Unicode"/>
              </a:rPr>
              <a:t>código </a:t>
            </a:r>
            <a:r>
              <a:rPr sz="2700" dirty="0">
                <a:latin typeface="Lucida Sans Unicode"/>
                <a:cs typeface="Lucida Sans Unicode"/>
              </a:rPr>
              <a:t>fonte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é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aberto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(software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livre).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237232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13" y="2564853"/>
            <a:ext cx="6031103" cy="33124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668" y="1465910"/>
            <a:ext cx="76422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Diversas empresas oferecem </a:t>
            </a:r>
            <a:r>
              <a:rPr sz="2700" dirty="0">
                <a:latin typeface="Lucida Sans Unicode"/>
                <a:cs typeface="Lucida Sans Unicode"/>
              </a:rPr>
              <a:t>o </a:t>
            </a:r>
            <a:r>
              <a:rPr sz="2700" spc="-5" dirty="0">
                <a:latin typeface="Lucida Sans Unicode"/>
                <a:cs typeface="Lucida Sans Unicode"/>
              </a:rPr>
              <a:t>Linux em </a:t>
            </a:r>
            <a:r>
              <a:rPr sz="2700" dirty="0">
                <a:latin typeface="Lucida Sans Unicode"/>
                <a:cs typeface="Lucida Sans Unicode"/>
              </a:rPr>
              <a:t>um </a:t>
            </a:r>
            <a:r>
              <a:rPr sz="2700" spc="-844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pacote,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chamados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distribuições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Linux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59" y="370331"/>
            <a:ext cx="2237232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525"/>
            <a:ext cx="787082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Vantagens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Linux</a:t>
            </a:r>
            <a:endParaRPr sz="27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90000"/>
              </a:lnSpc>
              <a:spcBef>
                <a:spcPts val="34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Baixo</a:t>
            </a:r>
            <a:r>
              <a:rPr sz="2400" spc="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custo</a:t>
            </a:r>
            <a:r>
              <a:rPr sz="2400" spc="-5" dirty="0">
                <a:latin typeface="Lucida Sans Unicode"/>
                <a:cs typeface="Lucida Sans Unicode"/>
              </a:rPr>
              <a:t>: </a:t>
            </a:r>
            <a:r>
              <a:rPr sz="2400" dirty="0">
                <a:latin typeface="Lucida Sans Unicode"/>
                <a:cs typeface="Lucida Sans Unicode"/>
              </a:rPr>
              <a:t>o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Linux </a:t>
            </a:r>
            <a:r>
              <a:rPr sz="2400" dirty="0">
                <a:latin typeface="Lucida Sans Unicode"/>
                <a:cs typeface="Lucida Sans Unicode"/>
              </a:rPr>
              <a:t>é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baseado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em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software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livre. </a:t>
            </a:r>
            <a:r>
              <a:rPr sz="2400" spc="-7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Por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isso,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as empresas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que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distribuem</a:t>
            </a:r>
            <a:r>
              <a:rPr sz="2400" dirty="0">
                <a:latin typeface="Lucida Sans Unicode"/>
                <a:cs typeface="Lucida Sans Unicode"/>
              </a:rPr>
              <a:t> o sistema 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não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cobram pelo </a:t>
            </a:r>
            <a:r>
              <a:rPr sz="2400" dirty="0">
                <a:latin typeface="Lucida Sans Unicode"/>
                <a:cs typeface="Lucida Sans Unicode"/>
              </a:rPr>
              <a:t>sistema</a:t>
            </a:r>
            <a:r>
              <a:rPr sz="2400" spc="-5" dirty="0">
                <a:latin typeface="Lucida Sans Unicode"/>
                <a:cs typeface="Lucida Sans Unicode"/>
              </a:rPr>
              <a:t> em </a:t>
            </a:r>
            <a:r>
              <a:rPr sz="2400" dirty="0">
                <a:latin typeface="Lucida Sans Unicode"/>
                <a:cs typeface="Lucida Sans Unicode"/>
              </a:rPr>
              <a:t>si,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mas</a:t>
            </a:r>
            <a:r>
              <a:rPr sz="2400" spc="-5" dirty="0">
                <a:latin typeface="Lucida Sans Unicode"/>
                <a:cs typeface="Lucida Sans Unicode"/>
              </a:rPr>
              <a:t> por</a:t>
            </a:r>
            <a:r>
              <a:rPr sz="2400" dirty="0">
                <a:latin typeface="Lucida Sans Unicode"/>
                <a:cs typeface="Lucida Sans Unicode"/>
              </a:rPr>
              <a:t> serviços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adicionais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como </a:t>
            </a:r>
            <a:r>
              <a:rPr sz="2400" dirty="0">
                <a:latin typeface="Lucida Sans Unicode"/>
                <a:cs typeface="Lucida Sans Unicode"/>
              </a:rPr>
              <a:t>suporte,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treinamento,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etc.</a:t>
            </a:r>
            <a:endParaRPr sz="2400">
              <a:latin typeface="Lucida Sans Unicode"/>
              <a:cs typeface="Lucida Sans Unicode"/>
            </a:endParaRPr>
          </a:p>
          <a:p>
            <a:pPr marL="524510" marR="126364" lvl="1" indent="-228600">
              <a:lnSpc>
                <a:spcPct val="9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Segurança</a:t>
            </a:r>
            <a:r>
              <a:rPr sz="2400" spc="-5" dirty="0">
                <a:latin typeface="Lucida Sans Unicode"/>
                <a:cs typeface="Lucida Sans Unicode"/>
              </a:rPr>
              <a:t>: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qualquer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instalação</a:t>
            </a:r>
            <a:r>
              <a:rPr sz="2400" spc="2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ou </a:t>
            </a:r>
            <a:r>
              <a:rPr sz="2400" spc="-10" dirty="0">
                <a:latin typeface="Lucida Sans Unicode"/>
                <a:cs typeface="Lucida Sans Unicode"/>
              </a:rPr>
              <a:t>alteração</a:t>
            </a:r>
            <a:r>
              <a:rPr sz="2400" spc="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do 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sistema </a:t>
            </a:r>
            <a:r>
              <a:rPr sz="2400" spc="-5" dirty="0">
                <a:latin typeface="Lucida Sans Unicode"/>
                <a:cs typeface="Lucida Sans Unicode"/>
              </a:rPr>
              <a:t>requer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autorização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do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“usuário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root”,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que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é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uma</a:t>
            </a:r>
            <a:r>
              <a:rPr sz="2400" spc="-10" dirty="0">
                <a:latin typeface="Lucida Sans Unicode"/>
                <a:cs typeface="Lucida Sans Unicode"/>
              </a:rPr>
              <a:t> espécie</a:t>
            </a:r>
            <a:r>
              <a:rPr sz="2400" spc="3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de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usuário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especial</a:t>
            </a:r>
            <a:r>
              <a:rPr sz="2400" spc="2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do </a:t>
            </a:r>
            <a:r>
              <a:rPr sz="2400" dirty="0">
                <a:latin typeface="Lucida Sans Unicode"/>
                <a:cs typeface="Lucida Sans Unicode"/>
              </a:rPr>
              <a:t> sistema.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Com</a:t>
            </a:r>
            <a:r>
              <a:rPr sz="2400" spc="-5" dirty="0">
                <a:latin typeface="Lucida Sans Unicode"/>
                <a:cs typeface="Lucida Sans Unicode"/>
              </a:rPr>
              <a:t> isso,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dificilmente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um vírus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ou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programa </a:t>
            </a:r>
            <a:r>
              <a:rPr sz="2400" dirty="0">
                <a:latin typeface="Lucida Sans Unicode"/>
                <a:cs typeface="Lucida Sans Unicode"/>
              </a:rPr>
              <a:t>malicioso</a:t>
            </a:r>
            <a:r>
              <a:rPr sz="2400" spc="-5" dirty="0">
                <a:latin typeface="Lucida Sans Unicode"/>
                <a:cs typeface="Lucida Sans Unicode"/>
              </a:rPr>
              <a:t> será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instalado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5" dirty="0">
                <a:latin typeface="Lucida Sans Unicode"/>
                <a:cs typeface="Lucida Sans Unicode"/>
              </a:rPr>
              <a:t> não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ser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que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você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autorize,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inserindo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sua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senha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nome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de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usuário.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237232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143"/>
            <a:ext cx="7686040" cy="351980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Vantagens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Linux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 algn="just">
              <a:lnSpc>
                <a:spcPct val="100000"/>
              </a:lnSpc>
              <a:spcBef>
                <a:spcPts val="35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solidFill>
                  <a:srgbClr val="C00000"/>
                </a:solidFill>
                <a:latin typeface="Lucida Sans Unicode"/>
                <a:cs typeface="Lucida Sans Unicode"/>
              </a:rPr>
              <a:t>Estabilidade</a:t>
            </a:r>
            <a:r>
              <a:rPr sz="2300" dirty="0">
                <a:latin typeface="Lucida Sans Unicode"/>
                <a:cs typeface="Lucida Sans Unicode"/>
              </a:rPr>
              <a:t>: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raras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vezes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ele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trava</a:t>
            </a:r>
            <a:endParaRPr sz="2300">
              <a:latin typeface="Lucida Sans Unicode"/>
              <a:cs typeface="Lucida Sans Unicode"/>
            </a:endParaRPr>
          </a:p>
          <a:p>
            <a:pPr marL="524510" marR="5080" lvl="1" indent="-228600" algn="just">
              <a:lnSpc>
                <a:spcPct val="100000"/>
              </a:lnSpc>
              <a:spcBef>
                <a:spcPts val="28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400" dirty="0">
                <a:solidFill>
                  <a:srgbClr val="C00000"/>
                </a:solidFill>
                <a:latin typeface="Lucida Sans Unicode"/>
                <a:cs typeface="Lucida Sans Unicode"/>
              </a:rPr>
              <a:t>Suporte </a:t>
            </a: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on-line</a:t>
            </a:r>
            <a:r>
              <a:rPr sz="2400" spc="-5" dirty="0">
                <a:latin typeface="Lucida Sans Unicode"/>
                <a:cs typeface="Lucida Sans Unicode"/>
              </a:rPr>
              <a:t>: com </a:t>
            </a:r>
            <a:r>
              <a:rPr sz="2400" dirty="0">
                <a:latin typeface="Lucida Sans Unicode"/>
                <a:cs typeface="Lucida Sans Unicode"/>
              </a:rPr>
              <a:t>o </a:t>
            </a:r>
            <a:r>
              <a:rPr sz="2400" spc="-5" dirty="0">
                <a:latin typeface="Lucida Sans Unicode"/>
                <a:cs typeface="Lucida Sans Unicode"/>
              </a:rPr>
              <a:t>Linux, </a:t>
            </a:r>
            <a:r>
              <a:rPr sz="2400" dirty="0">
                <a:latin typeface="Lucida Sans Unicode"/>
                <a:cs typeface="Lucida Sans Unicode"/>
              </a:rPr>
              <a:t>você </a:t>
            </a:r>
            <a:r>
              <a:rPr sz="2400" spc="-5" dirty="0">
                <a:latin typeface="Lucida Sans Unicode"/>
                <a:cs typeface="Lucida Sans Unicode"/>
              </a:rPr>
              <a:t>tem </a:t>
            </a:r>
            <a:r>
              <a:rPr sz="2400" dirty="0">
                <a:latin typeface="Lucida Sans Unicode"/>
                <a:cs typeface="Lucida Sans Unicode"/>
              </a:rPr>
              <a:t>suporte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de </a:t>
            </a:r>
            <a:r>
              <a:rPr sz="2400" dirty="0">
                <a:latin typeface="Lucida Sans Unicode"/>
                <a:cs typeface="Lucida Sans Unicode"/>
              </a:rPr>
              <a:t>um grande número </a:t>
            </a:r>
            <a:r>
              <a:rPr sz="2400" spc="-5" dirty="0">
                <a:latin typeface="Lucida Sans Unicode"/>
                <a:cs typeface="Lucida Sans Unicode"/>
              </a:rPr>
              <a:t>de fóruns, busca online </a:t>
            </a:r>
            <a:r>
              <a:rPr sz="2400" dirty="0">
                <a:latin typeface="Lucida Sans Unicode"/>
                <a:cs typeface="Lucida Sans Unicode"/>
              </a:rPr>
              <a:t>e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vários sites </a:t>
            </a:r>
            <a:r>
              <a:rPr sz="2400" spc="-5" dirty="0">
                <a:latin typeface="Lucida Sans Unicode"/>
                <a:cs typeface="Lucida Sans Unicode"/>
              </a:rPr>
              <a:t>dedicados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sobre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assunto.</a:t>
            </a:r>
            <a:endParaRPr sz="2400">
              <a:latin typeface="Lucida Sans Unicode"/>
              <a:cs typeface="Lucida Sans Unicode"/>
            </a:endParaRPr>
          </a:p>
          <a:p>
            <a:pPr marL="524510" marR="156210" lvl="1" indent="-228600">
              <a:lnSpc>
                <a:spcPct val="100000"/>
              </a:lnSpc>
              <a:spcBef>
                <a:spcPts val="30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Instalação</a:t>
            </a:r>
            <a:r>
              <a:rPr sz="240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centralizada</a:t>
            </a:r>
            <a:r>
              <a:rPr sz="2400" spc="25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 aplicativos</a:t>
            </a:r>
            <a:r>
              <a:rPr sz="2400" spc="-5" dirty="0">
                <a:latin typeface="Lucida Sans Unicode"/>
                <a:cs typeface="Lucida Sans Unicode"/>
              </a:rPr>
              <a:t>: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qualquer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distribuição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Linux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atual,</a:t>
            </a:r>
            <a:r>
              <a:rPr sz="2400" spc="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você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tem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um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local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onde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é </a:t>
            </a:r>
            <a:r>
              <a:rPr sz="2400" spc="-5" dirty="0">
                <a:latin typeface="Lucida Sans Unicode"/>
                <a:cs typeface="Lucida Sans Unicode"/>
              </a:rPr>
              <a:t>possível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procurar,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adicionar</a:t>
            </a:r>
            <a:r>
              <a:rPr sz="2400" spc="2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ou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remover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softwares.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237232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7930"/>
            <a:ext cx="7707630" cy="23571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8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Desvantagem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do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Linux</a:t>
            </a:r>
            <a:endParaRPr sz="270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3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Escassez</a:t>
            </a:r>
            <a:r>
              <a:rPr sz="2400" spc="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de</a:t>
            </a:r>
            <a:r>
              <a:rPr sz="2400" spc="-10" dirty="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aplicativos</a:t>
            </a:r>
            <a:r>
              <a:rPr sz="2400" spc="-5" dirty="0">
                <a:latin typeface="Lucida Sans Unicode"/>
                <a:cs typeface="Lucida Sans Unicode"/>
              </a:rPr>
              <a:t>: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Windows ainda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possui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uma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maior</a:t>
            </a:r>
            <a:r>
              <a:rPr sz="2400" spc="-5" dirty="0">
                <a:latin typeface="Lucida Sans Unicode"/>
                <a:cs typeface="Lucida Sans Unicode"/>
              </a:rPr>
              <a:t> diversidade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de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programas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(principalmente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jogos). Porém,</a:t>
            </a:r>
            <a:r>
              <a:rPr sz="2400" dirty="0">
                <a:latin typeface="Lucida Sans Unicode"/>
                <a:cs typeface="Lucida Sans Unicode"/>
              </a:rPr>
              <a:t> à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medida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que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 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Linux ganhar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mais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usuários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esta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desvantagens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tenderá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desaparecer.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2237232" cy="1139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436" y="1455783"/>
            <a:ext cx="7086600" cy="14617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ts val="2820"/>
              </a:lnSpc>
              <a:spcBef>
                <a:spcPts val="130"/>
              </a:spcBef>
              <a:buClr>
                <a:srgbClr val="7ED13A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Lin</a:t>
            </a:r>
            <a:r>
              <a:rPr sz="2300" spc="-10" dirty="0">
                <a:latin typeface="Lucida Sans Unicode"/>
                <a:cs typeface="Lucida Sans Unicode"/>
              </a:rPr>
              <a:t>h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</a:t>
            </a:r>
            <a:r>
              <a:rPr sz="2300" dirty="0">
                <a:latin typeface="Lucida Sans Unicode"/>
                <a:cs typeface="Lucida Sans Unicode"/>
              </a:rPr>
              <a:t>e</a:t>
            </a:r>
            <a:r>
              <a:rPr sz="2300" spc="-5" dirty="0">
                <a:latin typeface="Lucida Sans Unicode"/>
                <a:cs typeface="Lucida Sans Unicode"/>
              </a:rPr>
              <a:t> comando</a:t>
            </a:r>
            <a:r>
              <a:rPr sz="2300" dirty="0">
                <a:latin typeface="Lucida Sans Unicode"/>
                <a:cs typeface="Lucida Sans Unicode"/>
              </a:rPr>
              <a:t>:</a:t>
            </a:r>
            <a:r>
              <a:rPr sz="2300" spc="-10" dirty="0">
                <a:latin typeface="Lucida Sans Unicode"/>
                <a:cs typeface="Lucida Sans Unicode"/>
              </a:rPr>
              <a:t> </a:t>
            </a:r>
            <a:r>
              <a:rPr sz="2400" i="1" spc="-195" dirty="0">
                <a:solidFill>
                  <a:srgbClr val="C00000"/>
                </a:solidFill>
                <a:latin typeface="Verdana"/>
                <a:cs typeface="Verdana"/>
              </a:rPr>
              <a:t>CUI</a:t>
            </a:r>
            <a:r>
              <a:rPr sz="2400" i="1" spc="-1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375" dirty="0">
                <a:solidFill>
                  <a:srgbClr val="C00000"/>
                </a:solidFill>
                <a:latin typeface="Verdana"/>
                <a:cs typeface="Verdana"/>
              </a:rPr>
              <a:t>–</a:t>
            </a:r>
            <a:r>
              <a:rPr sz="2400" i="1" spc="-114" dirty="0">
                <a:solidFill>
                  <a:srgbClr val="C00000"/>
                </a:solidFill>
                <a:latin typeface="Verdana"/>
                <a:cs typeface="Verdana"/>
              </a:rPr>
              <a:t> Com</a:t>
            </a:r>
            <a:r>
              <a:rPr sz="2400" i="1" spc="-160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2400" i="1" spc="-105" dirty="0">
                <a:solidFill>
                  <a:srgbClr val="C00000"/>
                </a:solidFill>
                <a:latin typeface="Verdana"/>
                <a:cs typeface="Verdana"/>
              </a:rPr>
              <a:t>and</a:t>
            </a:r>
            <a:r>
              <a:rPr sz="2400" i="1" spc="235" dirty="0">
                <a:solidFill>
                  <a:srgbClr val="C00000"/>
                </a:solidFill>
                <a:latin typeface="Verdana"/>
                <a:cs typeface="Verdana"/>
              </a:rPr>
              <a:t>-</a:t>
            </a:r>
            <a:r>
              <a:rPr sz="2400" i="1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400" i="1" spc="1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2400" i="1" spc="-110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2400" i="1" spc="-14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2400" i="1" spc="-1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i="1" spc="-114" dirty="0">
                <a:solidFill>
                  <a:srgbClr val="C00000"/>
                </a:solidFill>
                <a:latin typeface="Verdana"/>
                <a:cs typeface="Verdana"/>
              </a:rPr>
              <a:t>User</a:t>
            </a:r>
            <a:endParaRPr sz="2400">
              <a:latin typeface="Verdana"/>
              <a:cs typeface="Verdana"/>
            </a:endParaRPr>
          </a:p>
          <a:p>
            <a:pPr marL="240665">
              <a:lnSpc>
                <a:spcPts val="2820"/>
              </a:lnSpc>
            </a:pPr>
            <a:r>
              <a:rPr sz="2400" i="1" spc="-135" dirty="0">
                <a:solidFill>
                  <a:srgbClr val="C00000"/>
                </a:solidFill>
                <a:latin typeface="Verdana"/>
                <a:cs typeface="Verdana"/>
              </a:rPr>
              <a:t>Interface</a:t>
            </a:r>
            <a:endParaRPr sz="2400">
              <a:latin typeface="Verdana"/>
              <a:cs typeface="Verdana"/>
            </a:endParaRPr>
          </a:p>
          <a:p>
            <a:pPr marL="250190">
              <a:lnSpc>
                <a:spcPct val="100000"/>
              </a:lnSpc>
              <a:spcBef>
                <a:spcPts val="409"/>
              </a:spcBef>
              <a:tabLst>
                <a:tab pos="478790" algn="l"/>
              </a:tabLst>
            </a:pPr>
            <a:r>
              <a:rPr sz="2100" spc="-395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2100" spc="-5" dirty="0">
                <a:latin typeface="Lucida Sans Unicode"/>
                <a:cs typeface="Lucida Sans Unicode"/>
              </a:rPr>
              <a:t>Funciona</a:t>
            </a:r>
            <a:r>
              <a:rPr sz="2100" spc="-3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basicamente</a:t>
            </a:r>
            <a:r>
              <a:rPr sz="2100" spc="2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com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digitação</a:t>
            </a:r>
            <a:r>
              <a:rPr sz="2100" spc="1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de</a:t>
            </a:r>
            <a:r>
              <a:rPr sz="2100" spc="3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comandos</a:t>
            </a:r>
            <a:endParaRPr sz="2100">
              <a:latin typeface="Lucida Sans Unicode"/>
              <a:cs typeface="Lucida Sans Unicode"/>
            </a:endParaRPr>
          </a:p>
          <a:p>
            <a:pPr marL="533400">
              <a:lnSpc>
                <a:spcPct val="100000"/>
              </a:lnSpc>
              <a:spcBef>
                <a:spcPts val="425"/>
              </a:spcBef>
              <a:tabLst>
                <a:tab pos="762000" algn="l"/>
              </a:tabLst>
            </a:pPr>
            <a:r>
              <a:rPr sz="1900" spc="-360" dirty="0">
                <a:solidFill>
                  <a:srgbClr val="EA1579"/>
                </a:solidFill>
                <a:latin typeface="Microsoft Sans Serif"/>
                <a:cs typeface="Microsoft Sans Serif"/>
              </a:rPr>
              <a:t>🞄	</a:t>
            </a:r>
            <a:r>
              <a:rPr sz="1900" spc="-5" dirty="0">
                <a:latin typeface="Lucida Sans Unicode"/>
                <a:cs typeface="Lucida Sans Unicode"/>
              </a:rPr>
              <a:t>Ex:</a:t>
            </a:r>
            <a:r>
              <a:rPr sz="1900" spc="-50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MS-DOS</a:t>
            </a:r>
            <a:endParaRPr sz="19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6516624" cy="1139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648" y="3094558"/>
            <a:ext cx="5379212" cy="2664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525"/>
            <a:ext cx="7843520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308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Chamamos 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conjunto: </a:t>
            </a:r>
            <a:r>
              <a:rPr sz="2700" dirty="0">
                <a:latin typeface="Lucida Sans Unicode"/>
                <a:cs typeface="Lucida Sans Unicode"/>
              </a:rPr>
              <a:t>Sistema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Operacional</a:t>
            </a:r>
            <a:endParaRPr sz="2700">
              <a:latin typeface="Lucida Sans Unicode"/>
              <a:cs typeface="Lucida Sans Unicode"/>
            </a:endParaRPr>
          </a:p>
          <a:p>
            <a:pPr marL="268605">
              <a:lnSpc>
                <a:spcPts val="3080"/>
              </a:lnSpc>
            </a:pPr>
            <a:r>
              <a:rPr sz="2700" dirty="0">
                <a:latin typeface="Lucida Sans Unicode"/>
                <a:cs typeface="Lucida Sans Unicode"/>
              </a:rPr>
              <a:t>+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Hardware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plataforma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90000"/>
              </a:lnSpc>
              <a:spcBef>
                <a:spcPts val="40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plataforma de </a:t>
            </a:r>
            <a:r>
              <a:rPr sz="2700" dirty="0">
                <a:solidFill>
                  <a:srgbClr val="C00000"/>
                </a:solidFill>
                <a:latin typeface="Lucida Sans Unicode"/>
                <a:cs typeface="Lucida Sans Unicode"/>
              </a:rPr>
              <a:t>microcomputador </a:t>
            </a:r>
            <a:r>
              <a:rPr sz="2700" dirty="0">
                <a:latin typeface="Lucida Sans Unicode"/>
                <a:cs typeface="Lucida Sans Unicode"/>
              </a:rPr>
              <a:t>mais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comum </a:t>
            </a:r>
            <a:r>
              <a:rPr sz="2700" dirty="0">
                <a:latin typeface="Lucida Sans Unicode"/>
                <a:cs typeface="Lucida Sans Unicode"/>
              </a:rPr>
              <a:t>hoje </a:t>
            </a:r>
            <a:r>
              <a:rPr sz="2700" spc="-5" dirty="0">
                <a:latin typeface="Lucida Sans Unicode"/>
                <a:cs typeface="Lucida Sans Unicode"/>
              </a:rPr>
              <a:t>em dia </a:t>
            </a:r>
            <a:r>
              <a:rPr sz="2700" dirty="0">
                <a:latin typeface="Lucida Sans Unicode"/>
                <a:cs typeface="Lucida Sans Unicode"/>
              </a:rPr>
              <a:t>é o </a:t>
            </a:r>
            <a:r>
              <a:rPr sz="2700" spc="-5" dirty="0">
                <a:latin typeface="Lucida Sans Unicode"/>
                <a:cs typeface="Lucida Sans Unicode"/>
              </a:rPr>
              <a:t>conjunto: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Windows </a:t>
            </a:r>
            <a:r>
              <a:rPr sz="2700" dirty="0">
                <a:latin typeface="Lucida Sans Unicode"/>
                <a:cs typeface="Lucida Sans Unicode"/>
              </a:rPr>
              <a:t>+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processadores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Lucida Sans Unicode"/>
                <a:cs typeface="Lucida Sans Unicode"/>
              </a:rPr>
              <a:t>Intel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4652009"/>
            <a:ext cx="7347584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>
              <a:lnSpc>
                <a:spcPts val="2920"/>
              </a:lnSpc>
              <a:spcBef>
                <a:spcPts val="459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Softwares </a:t>
            </a:r>
            <a:r>
              <a:rPr sz="2700" spc="-10" dirty="0">
                <a:latin typeface="Lucida Sans Unicode"/>
                <a:cs typeface="Lucida Sans Unicode"/>
              </a:rPr>
              <a:t>aplicativos </a:t>
            </a:r>
            <a:r>
              <a:rPr sz="2700" spc="-5" dirty="0">
                <a:latin typeface="Lucida Sans Unicode"/>
                <a:cs typeface="Lucida Sans Unicode"/>
              </a:rPr>
              <a:t>geralmente </a:t>
            </a:r>
            <a:r>
              <a:rPr sz="2700" dirty="0">
                <a:latin typeface="Lucida Sans Unicode"/>
                <a:cs typeface="Lucida Sans Unicode"/>
              </a:rPr>
              <a:t>são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programados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para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plataformas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específicas</a:t>
            </a:r>
            <a:endParaRPr sz="270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Lucida Sans Unicode"/>
                <a:cs typeface="Lucida Sans Unicode"/>
              </a:rPr>
              <a:t>Ex: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Microsoft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Office,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iWork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6516624" cy="1139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9414" y="3069082"/>
            <a:ext cx="267081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5534"/>
            <a:ext cx="6950709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 MT"/>
                <a:cs typeface="Arial MT"/>
              </a:rPr>
              <a:t>Gerenciamento</a:t>
            </a:r>
            <a:r>
              <a:rPr sz="2700" spc="-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memória</a:t>
            </a:r>
            <a:endParaRPr sz="2700">
              <a:latin typeface="Arial MT"/>
              <a:cs typeface="Arial MT"/>
            </a:endParaRPr>
          </a:p>
          <a:p>
            <a:pPr marL="268605" marR="5080" indent="-256540">
              <a:lnSpc>
                <a:spcPct val="100000"/>
              </a:lnSpc>
              <a:buClr>
                <a:srgbClr val="7ED13A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 MT"/>
                <a:cs typeface="Arial MT"/>
              </a:rPr>
              <a:t>Gestão </a:t>
            </a:r>
            <a:r>
              <a:rPr sz="2700" spc="-5" dirty="0">
                <a:latin typeface="Arial MT"/>
                <a:cs typeface="Arial MT"/>
              </a:rPr>
              <a:t>do </a:t>
            </a:r>
            <a:r>
              <a:rPr sz="2700" dirty="0">
                <a:latin typeface="Arial MT"/>
                <a:cs typeface="Arial MT"/>
              </a:rPr>
              <a:t>sistema </a:t>
            </a:r>
            <a:r>
              <a:rPr sz="2700" spc="-5" dirty="0">
                <a:latin typeface="Arial MT"/>
                <a:cs typeface="Arial MT"/>
              </a:rPr>
              <a:t>de armazenamento e de </a:t>
            </a:r>
            <a:r>
              <a:rPr sz="2700" spc="-74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arquivos</a:t>
            </a:r>
            <a:endParaRPr sz="2700">
              <a:latin typeface="Arial MT"/>
              <a:cs typeface="Arial MT"/>
            </a:endParaRPr>
          </a:p>
          <a:p>
            <a:pPr marL="524510" lvl="1" indent="-22923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Verdana"/>
              <a:buChar char="◦"/>
              <a:tabLst>
                <a:tab pos="525145" algn="l"/>
              </a:tabLst>
            </a:pPr>
            <a:r>
              <a:rPr sz="2300" dirty="0">
                <a:latin typeface="Arial MT"/>
                <a:cs typeface="Arial MT"/>
              </a:rPr>
              <a:t>Armazena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arquivos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em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uma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C00000"/>
                </a:solidFill>
                <a:latin typeface="Arial MT"/>
                <a:cs typeface="Arial MT"/>
              </a:rPr>
              <a:t>estrutura</a:t>
            </a:r>
            <a:r>
              <a:rPr sz="23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C00000"/>
                </a:solidFill>
                <a:latin typeface="Arial MT"/>
                <a:cs typeface="Arial MT"/>
              </a:rPr>
              <a:t>hierárquica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95" y="602951"/>
            <a:ext cx="7353600" cy="492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6201" y="3140976"/>
            <a:ext cx="4824476" cy="3014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2334</Words>
  <Application>Microsoft Office PowerPoint</Application>
  <PresentationFormat>Apresentação na tela (4:3)</PresentationFormat>
  <Paragraphs>320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4" baseType="lpstr">
      <vt:lpstr>Arial</vt:lpstr>
      <vt:lpstr>Arial MT</vt:lpstr>
      <vt:lpstr>Calibri</vt:lpstr>
      <vt:lpstr>Lucida Sans Unicode</vt:lpstr>
      <vt:lpstr>Microsoft Sans Serif</vt:lpstr>
      <vt:lpstr>Tahoma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Getulio Santos</cp:lastModifiedBy>
  <cp:revision>2</cp:revision>
  <dcterms:created xsi:type="dcterms:W3CDTF">2022-11-07T18:55:24Z</dcterms:created>
  <dcterms:modified xsi:type="dcterms:W3CDTF">2022-11-07T18:57:37Z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2022-11-07T00:00:00Z</vt:filetime>
  </property>
</Properties>
</file>