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926973"/>
            <a:ext cx="80721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76A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76A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76A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76A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979" y="2811652"/>
            <a:ext cx="8664041" cy="348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jf.br/petcivil/files/2009/02/CURSO-EXCEL-2007-PETCIVIL-Matheus.pdf" TargetMode="External"/><Relationship Id="rId2" Type="http://schemas.openxmlformats.org/officeDocument/2006/relationships/hyperlink" Target="http://www.escoladesaude.pr.gov.br/arquivos/File/EXCEL_2007_MODULO1_FIN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renderexcel.com.br/2013/dicas/excel-primeiros-passos" TargetMode="External"/><Relationship Id="rId4" Type="http://schemas.openxmlformats.org/officeDocument/2006/relationships/hyperlink" Target="http://www.idd.edu.br/blog/idd-news/34-formulas-e-funcoes-do-excel-que-voce-deve-sab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AC9516-0A05-4466-8EC9-CBF17FFE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27" y="2971800"/>
            <a:ext cx="5143500" cy="3657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85800" y="3398519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19050">
            <a:solidFill>
              <a:srgbClr val="67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7482" y="2054478"/>
            <a:ext cx="458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000000"/>
                </a:solidFill>
              </a:rPr>
              <a:t>O</a:t>
            </a:r>
            <a:r>
              <a:rPr sz="3000" spc="-95" dirty="0">
                <a:solidFill>
                  <a:srgbClr val="000000"/>
                </a:solidFill>
              </a:rPr>
              <a:t>F</a:t>
            </a:r>
            <a:r>
              <a:rPr sz="3000" spc="-105" dirty="0">
                <a:solidFill>
                  <a:srgbClr val="000000"/>
                </a:solidFill>
              </a:rPr>
              <a:t>I</a:t>
            </a:r>
            <a:r>
              <a:rPr sz="3000" spc="-95" dirty="0">
                <a:solidFill>
                  <a:srgbClr val="000000"/>
                </a:solidFill>
              </a:rPr>
              <a:t>C</a:t>
            </a:r>
            <a:r>
              <a:rPr sz="3000" spc="-105" dirty="0">
                <a:solidFill>
                  <a:srgbClr val="000000"/>
                </a:solidFill>
              </a:rPr>
              <a:t>I</a:t>
            </a:r>
            <a:r>
              <a:rPr sz="3000" spc="-95" dirty="0">
                <a:solidFill>
                  <a:srgbClr val="000000"/>
                </a:solidFill>
              </a:rPr>
              <a:t>N</a:t>
            </a:r>
            <a:r>
              <a:rPr sz="3000" spc="-5" dirty="0">
                <a:solidFill>
                  <a:srgbClr val="000000"/>
                </a:solidFill>
              </a:rPr>
              <a:t>A</a:t>
            </a:r>
            <a:r>
              <a:rPr sz="3000" spc="-33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–</a:t>
            </a:r>
            <a:r>
              <a:rPr sz="3000" spc="-200" dirty="0">
                <a:solidFill>
                  <a:srgbClr val="000000"/>
                </a:solidFill>
              </a:rPr>
              <a:t> </a:t>
            </a:r>
            <a:r>
              <a:rPr sz="3000" spc="-95" dirty="0">
                <a:solidFill>
                  <a:srgbClr val="000000"/>
                </a:solidFill>
              </a:rPr>
              <a:t>EXCE</a:t>
            </a:r>
            <a:r>
              <a:rPr sz="3000" dirty="0">
                <a:solidFill>
                  <a:srgbClr val="000000"/>
                </a:solidFill>
              </a:rPr>
              <a:t>L</a:t>
            </a:r>
            <a:r>
              <a:rPr sz="3000" spc="-295" dirty="0">
                <a:solidFill>
                  <a:srgbClr val="000000"/>
                </a:solidFill>
              </a:rPr>
              <a:t> </a:t>
            </a:r>
            <a:r>
              <a:rPr sz="3000" spc="-95" dirty="0">
                <a:solidFill>
                  <a:srgbClr val="000000"/>
                </a:solidFill>
              </a:rPr>
              <a:t>BÁS</a:t>
            </a:r>
            <a:r>
              <a:rPr sz="3000" spc="-105" dirty="0">
                <a:solidFill>
                  <a:srgbClr val="000000"/>
                </a:solidFill>
              </a:rPr>
              <a:t>I</a:t>
            </a:r>
            <a:r>
              <a:rPr sz="3000" spc="-95" dirty="0">
                <a:solidFill>
                  <a:srgbClr val="000000"/>
                </a:solidFill>
              </a:rPr>
              <a:t>C</a:t>
            </a:r>
            <a:r>
              <a:rPr sz="3000" dirty="0">
                <a:solidFill>
                  <a:srgbClr val="000000"/>
                </a:solidFill>
              </a:rPr>
              <a:t>O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2709" y="86994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0126" y="0"/>
            <a:ext cx="4833873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500" y="2367788"/>
            <a:ext cx="343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7455" algn="l"/>
                <a:tab pos="2112645" algn="l"/>
              </a:tabLst>
            </a:pPr>
            <a:r>
              <a:rPr sz="1800" b="1" spc="-5" dirty="0">
                <a:latin typeface="Arial"/>
                <a:cs typeface="Arial"/>
              </a:rPr>
              <a:t>Barra	de	ferramentas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642057"/>
            <a:ext cx="343407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FORMATAÇÃO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607695" algn="l"/>
                <a:tab pos="1290955" algn="l"/>
                <a:tab pos="2191385" algn="l"/>
                <a:tab pos="3028315" algn="l"/>
              </a:tabLst>
            </a:pPr>
            <a:r>
              <a:rPr sz="1800" dirty="0">
                <a:latin typeface="Arial MT"/>
                <a:cs typeface="Arial MT"/>
              </a:rPr>
              <a:t>Esta	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rra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nt</a:t>
            </a:r>
            <a:r>
              <a:rPr sz="1800" spc="-15" dirty="0">
                <a:latin typeface="Arial MT"/>
                <a:cs typeface="Arial MT"/>
              </a:rPr>
              <a:t>é</a:t>
            </a:r>
            <a:r>
              <a:rPr sz="1800" dirty="0">
                <a:latin typeface="Arial MT"/>
                <a:cs typeface="Arial MT"/>
              </a:rPr>
              <a:t>m	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tõ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	</a:t>
            </a:r>
            <a:r>
              <a:rPr sz="1800" spc="-10" dirty="0">
                <a:latin typeface="Arial MT"/>
                <a:cs typeface="Arial MT"/>
              </a:rPr>
              <a:t>que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dos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3191002"/>
            <a:ext cx="279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6345" algn="l"/>
                <a:tab pos="1637030" algn="l"/>
              </a:tabLst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rmitem	a</a:t>
            </a:r>
            <a:r>
              <a:rPr sz="1800" dirty="0">
                <a:latin typeface="Arial MT"/>
                <a:cs typeface="Arial MT"/>
              </a:rPr>
              <a:t>	format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ção  caracteres 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503679"/>
            <a:ext cx="4240530" cy="499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Botão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Office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Novo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novo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documento.</a:t>
            </a:r>
            <a:endParaRPr sz="1800">
              <a:latin typeface="Arial MT"/>
              <a:cs typeface="Arial MT"/>
            </a:endParaRPr>
          </a:p>
          <a:p>
            <a:pPr marL="12700" marR="5715">
              <a:lnSpc>
                <a:spcPct val="125000"/>
              </a:lnSpc>
              <a:tabLst>
                <a:tab pos="523240" algn="l"/>
                <a:tab pos="780415" algn="l"/>
                <a:tab pos="948055" algn="l"/>
                <a:tab pos="1275715" algn="l"/>
                <a:tab pos="2040889" algn="l"/>
                <a:tab pos="2097405" algn="l"/>
                <a:tab pos="2298700" algn="l"/>
                <a:tab pos="2961640" algn="l"/>
                <a:tab pos="3403600" algn="l"/>
                <a:tab pos="3574415" algn="l"/>
                <a:tab pos="3908425" algn="l"/>
                <a:tab pos="4098925" algn="l"/>
              </a:tabLst>
            </a:pPr>
            <a:r>
              <a:rPr sz="1800" b="1" spc="-15" dirty="0">
                <a:latin typeface="Arial"/>
                <a:cs typeface="Arial"/>
              </a:rPr>
              <a:t>Abrir </a:t>
            </a:r>
            <a:r>
              <a:rPr sz="1800" dirty="0">
                <a:latin typeface="Arial MT"/>
                <a:cs typeface="Arial MT"/>
              </a:rPr>
              <a:t>- </a:t>
            </a:r>
            <a:r>
              <a:rPr sz="1800" spc="-5" dirty="0">
                <a:latin typeface="Arial MT"/>
                <a:cs typeface="Arial MT"/>
              </a:rPr>
              <a:t>Abrir um documento do Excel.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10" dirty="0">
                <a:latin typeface="Arial"/>
                <a:cs typeface="Arial"/>
              </a:rPr>
              <a:t>l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		</a:t>
            </a:r>
            <a:r>
              <a:rPr sz="1800" dirty="0">
                <a:latin typeface="Arial MT"/>
                <a:cs typeface="Arial MT"/>
              </a:rPr>
              <a:t>-	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lva</a:t>
            </a:r>
            <a:r>
              <a:rPr sz="1800" dirty="0">
                <a:latin typeface="Arial MT"/>
                <a:cs typeface="Arial MT"/>
              </a:rPr>
              <a:t>		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ter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ç</a:t>
            </a:r>
            <a:r>
              <a:rPr sz="1800" spc="-5" dirty="0">
                <a:latin typeface="Arial MT"/>
                <a:cs typeface="Arial MT"/>
              </a:rPr>
              <a:t>ões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um  </a:t>
            </a:r>
            <a:r>
              <a:rPr sz="1800" spc="-5" dirty="0">
                <a:latin typeface="Arial MT"/>
                <a:cs typeface="Arial MT"/>
              </a:rPr>
              <a:t>documento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já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salvo.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primeira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vez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cu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to	</a:t>
            </a:r>
            <a:r>
              <a:rPr sz="1800" spc="-5" dirty="0">
                <a:latin typeface="Arial MT"/>
                <a:cs typeface="Arial MT"/>
              </a:rPr>
              <a:t>é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sa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vo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você</a:t>
            </a:r>
            <a:r>
              <a:rPr sz="1800" dirty="0">
                <a:latin typeface="Arial MT"/>
                <a:cs typeface="Arial MT"/>
              </a:rPr>
              <a:t>	terá	</a:t>
            </a:r>
            <a:r>
              <a:rPr sz="1800" spc="-5" dirty="0">
                <a:latin typeface="Arial MT"/>
                <a:cs typeface="Arial MT"/>
              </a:rPr>
              <a:t>q  nomeá-lo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novo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documento.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5000"/>
              </a:lnSpc>
            </a:pPr>
            <a:r>
              <a:rPr sz="1800" b="1" spc="-5" dirty="0">
                <a:latin typeface="Arial"/>
                <a:cs typeface="Arial"/>
              </a:rPr>
              <a:t>Salvar</a:t>
            </a:r>
            <a:r>
              <a:rPr sz="1800" b="1" dirty="0">
                <a:latin typeface="Arial"/>
                <a:cs typeface="Arial"/>
              </a:rPr>
              <a:t> como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Salva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arquivo,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nomeando-o.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Pode-se</a:t>
            </a:r>
            <a:r>
              <a:rPr sz="1800" dirty="0">
                <a:latin typeface="Arial MT"/>
                <a:cs typeface="Arial MT"/>
              </a:rPr>
              <a:t> salvar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um </a:t>
            </a:r>
            <a:r>
              <a:rPr sz="1800" spc="-5" dirty="0">
                <a:latin typeface="Arial MT"/>
                <a:cs typeface="Arial MT"/>
              </a:rPr>
              <a:t> novo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arquivo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já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salvo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anteriormente,</a:t>
            </a:r>
            <a:r>
              <a:rPr sz="1800" dirty="0">
                <a:latin typeface="Arial MT"/>
                <a:cs typeface="Arial MT"/>
              </a:rPr>
              <a:t> sem </a:t>
            </a:r>
            <a:r>
              <a:rPr sz="1800" spc="-5" dirty="0">
                <a:latin typeface="Arial MT"/>
                <a:cs typeface="Arial MT"/>
              </a:rPr>
              <a:t>fazer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alterações</a:t>
            </a:r>
            <a:r>
              <a:rPr sz="1800" dirty="0">
                <a:latin typeface="Arial MT"/>
                <a:cs typeface="Arial MT"/>
              </a:rPr>
              <a:t> no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arquivo </a:t>
            </a:r>
            <a:r>
              <a:rPr sz="1800" spc="-15" dirty="0">
                <a:latin typeface="Arial MT"/>
                <a:cs typeface="Arial MT"/>
              </a:rPr>
              <a:t>anterior.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45"/>
              </a:spcBef>
            </a:pPr>
            <a:r>
              <a:rPr sz="1800" b="1" spc="-5" dirty="0">
                <a:latin typeface="Arial"/>
                <a:cs typeface="Arial"/>
              </a:rPr>
              <a:t>Imprimir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Pode-se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imprimir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uma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planilha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 MT"/>
                <a:cs typeface="Arial MT"/>
              </a:rPr>
              <a:t>ao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clicar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nesse botão.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875" y="2319398"/>
            <a:ext cx="4357624" cy="37004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74" y="1878576"/>
            <a:ext cx="4215126" cy="37833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3978" y="1846498"/>
            <a:ext cx="4727589" cy="1197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1917" y="3910419"/>
            <a:ext cx="3676649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3884"/>
            <a:ext cx="7087234" cy="52222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30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1)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Abrir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uma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Excel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salvar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“Exercícios”.</a:t>
            </a: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Preencher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células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números:</a:t>
            </a:r>
            <a:endParaRPr sz="22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A1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A2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A3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120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latin typeface="Arial MT"/>
                <a:cs typeface="Arial MT"/>
              </a:rPr>
              <a:t>B1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25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B2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35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B3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C1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C2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C3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95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D1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D2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150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D3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97355"/>
            <a:ext cx="4864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planilha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ficará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seguinte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maneira: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620" y="2192654"/>
            <a:ext cx="3883025" cy="14239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591" y="834138"/>
            <a:ext cx="8178165" cy="23698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90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LARGURA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ALTURA</a:t>
            </a:r>
            <a:endParaRPr sz="2000">
              <a:latin typeface="Arial"/>
              <a:cs typeface="Arial"/>
            </a:endParaRPr>
          </a:p>
          <a:p>
            <a:pPr marL="469265" marR="5080" lvl="1" indent="-182880" algn="just">
              <a:lnSpc>
                <a:spcPct val="100000"/>
              </a:lnSpc>
              <a:spcBef>
                <a:spcPts val="440"/>
              </a:spcBef>
              <a:buClr>
                <a:srgbClr val="71A276"/>
              </a:buClr>
              <a:buSzPct val="83333"/>
              <a:buChar char="•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Para modificar a largura da coluna, posicione a </a:t>
            </a:r>
            <a:r>
              <a:rPr sz="1800" dirty="0">
                <a:latin typeface="Arial MT"/>
                <a:cs typeface="Arial MT"/>
              </a:rPr>
              <a:t>seta </a:t>
            </a:r>
            <a:r>
              <a:rPr sz="1800" spc="-5" dirty="0">
                <a:latin typeface="Arial MT"/>
                <a:cs typeface="Arial MT"/>
              </a:rPr>
              <a:t>do </a:t>
            </a:r>
            <a:r>
              <a:rPr sz="1800" spc="-10" dirty="0">
                <a:latin typeface="Arial MT"/>
                <a:cs typeface="Arial MT"/>
              </a:rPr>
              <a:t>mouse </a:t>
            </a:r>
            <a:r>
              <a:rPr sz="1800" spc="-5" dirty="0">
                <a:latin typeface="Arial MT"/>
                <a:cs typeface="Arial MT"/>
              </a:rPr>
              <a:t>no topo </a:t>
            </a:r>
            <a:r>
              <a:rPr sz="1800" spc="-10" dirty="0">
                <a:latin typeface="Arial MT"/>
                <a:cs typeface="Arial MT"/>
              </a:rPr>
              <a:t>da </a:t>
            </a:r>
            <a:r>
              <a:rPr sz="1800" spc="-5" dirty="0">
                <a:latin typeface="Arial MT"/>
                <a:cs typeface="Arial MT"/>
              </a:rPr>
              <a:t> Planilha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entre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duas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colunas</a:t>
            </a:r>
            <a:r>
              <a:rPr sz="1800" spc="2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e,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quando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aparecer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dupla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seta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linha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 separa as duas colunas, clique e arraste </a:t>
            </a:r>
            <a:r>
              <a:rPr sz="1800" dirty="0">
                <a:latin typeface="Arial MT"/>
                <a:cs typeface="Arial MT"/>
              </a:rPr>
              <a:t>até </a:t>
            </a:r>
            <a:r>
              <a:rPr sz="1800" spc="-5" dirty="0">
                <a:latin typeface="Arial MT"/>
                <a:cs typeface="Arial MT"/>
              </a:rPr>
              <a:t>o tamanho desejado </a:t>
            </a:r>
            <a:r>
              <a:rPr sz="1800" dirty="0">
                <a:latin typeface="Arial MT"/>
                <a:cs typeface="Arial MT"/>
              </a:rPr>
              <a:t>da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coluna ou dê dois cliques para que a largura da coluna </a:t>
            </a:r>
            <a:r>
              <a:rPr sz="1800" dirty="0">
                <a:latin typeface="Arial MT"/>
                <a:cs typeface="Arial MT"/>
              </a:rPr>
              <a:t>assuma </a:t>
            </a:r>
            <a:r>
              <a:rPr sz="1800" spc="-5" dirty="0">
                <a:latin typeface="Arial MT"/>
                <a:cs typeface="Arial MT"/>
              </a:rPr>
              <a:t>o tamanho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ideal. </a:t>
            </a:r>
            <a:r>
              <a:rPr sz="1800" dirty="0">
                <a:latin typeface="Arial MT"/>
                <a:cs typeface="Arial MT"/>
              </a:rPr>
              <a:t>Ou </a:t>
            </a:r>
            <a:r>
              <a:rPr sz="1800" spc="-5" dirty="0">
                <a:latin typeface="Arial MT"/>
                <a:cs typeface="Arial MT"/>
              </a:rPr>
              <a:t>ainda, quando aparecer a dupla seta, você pode clicar </a:t>
            </a:r>
            <a:r>
              <a:rPr sz="1800" dirty="0">
                <a:latin typeface="Arial MT"/>
                <a:cs typeface="Arial MT"/>
              </a:rPr>
              <a:t>com </a:t>
            </a:r>
            <a:r>
              <a:rPr sz="1800" spc="-5" dirty="0">
                <a:latin typeface="Arial MT"/>
                <a:cs typeface="Arial MT"/>
              </a:rPr>
              <a:t>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botão direito </a:t>
            </a:r>
            <a:r>
              <a:rPr sz="1800" dirty="0">
                <a:latin typeface="Arial MT"/>
                <a:cs typeface="Arial MT"/>
              </a:rPr>
              <a:t>do </a:t>
            </a:r>
            <a:r>
              <a:rPr sz="1800" spc="-5" dirty="0">
                <a:latin typeface="Arial MT"/>
                <a:cs typeface="Arial MT"/>
              </a:rPr>
              <a:t>mouse, selecionar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opção </a:t>
            </a:r>
            <a:r>
              <a:rPr sz="1800" b="1" spc="-5" dirty="0">
                <a:latin typeface="Arial"/>
                <a:cs typeface="Arial"/>
              </a:rPr>
              <a:t>Largura </a:t>
            </a:r>
            <a:r>
              <a:rPr sz="1800" b="1" dirty="0">
                <a:latin typeface="Arial"/>
                <a:cs typeface="Arial"/>
              </a:rPr>
              <a:t>da Coluna </a:t>
            </a:r>
            <a:r>
              <a:rPr sz="1800" b="1" spc="-5" dirty="0">
                <a:latin typeface="Arial"/>
                <a:cs typeface="Arial"/>
              </a:rPr>
              <a:t>ou </a:t>
            </a:r>
            <a:r>
              <a:rPr sz="1800" b="1" spc="-10" dirty="0">
                <a:latin typeface="Arial"/>
                <a:cs typeface="Arial"/>
              </a:rPr>
              <a:t>Altura </a:t>
            </a:r>
            <a:r>
              <a:rPr sz="1800" b="1" spc="-5" dirty="0">
                <a:latin typeface="Arial"/>
                <a:cs typeface="Arial"/>
              </a:rPr>
              <a:t> da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Linha.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917" y="3054350"/>
            <a:ext cx="4010279" cy="13492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673" y="4556810"/>
            <a:ext cx="2442845" cy="21705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5978" y="4517661"/>
            <a:ext cx="2227579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56639"/>
            <a:ext cx="7399655" cy="28422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2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2) Em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“Plan2”,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escreva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células 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seguintes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palavras:</a:t>
            </a: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A1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-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Paralelepípedo;</a:t>
            </a: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B1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-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Multidisciplinaridade;</a:t>
            </a: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C1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-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Inconstitucionalidade;</a:t>
            </a: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D1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-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Oftalmotorrinolaringologista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1A276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Antes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formatação,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planilha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ficará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seguinte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forma: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753506"/>
            <a:ext cx="3810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Faça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ajustes necessários.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0054" y="3904615"/>
            <a:ext cx="5305425" cy="96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591" y="740286"/>
            <a:ext cx="8176895" cy="24790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90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Renomeando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Planilhas</a:t>
            </a:r>
            <a:endParaRPr sz="2000">
              <a:latin typeface="Arial"/>
              <a:cs typeface="Arial"/>
            </a:endParaRPr>
          </a:p>
          <a:p>
            <a:pPr marL="469265" marR="5080" lvl="1" indent="-182880" algn="just">
              <a:lnSpc>
                <a:spcPct val="100000"/>
              </a:lnSpc>
              <a:spcBef>
                <a:spcPts val="440"/>
              </a:spcBef>
              <a:buClr>
                <a:srgbClr val="71A276"/>
              </a:buClr>
              <a:buSzPct val="75000"/>
              <a:buFont typeface="Arial MT"/>
              <a:buChar char="•"/>
              <a:tabLst>
                <a:tab pos="576580" algn="l"/>
              </a:tabLst>
            </a:pPr>
            <a:r>
              <a:rPr dirty="0"/>
              <a:t>	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alterar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 planilha,</a:t>
            </a:r>
            <a:r>
              <a:rPr sz="1800" dirty="0">
                <a:latin typeface="Arial MT"/>
                <a:cs typeface="Arial MT"/>
              </a:rPr>
              <a:t> basta </a:t>
            </a:r>
            <a:r>
              <a:rPr sz="1800" spc="-5" dirty="0">
                <a:latin typeface="Arial MT"/>
                <a:cs typeface="Arial MT"/>
              </a:rPr>
              <a:t>você clicar</a:t>
            </a:r>
            <a:r>
              <a:rPr sz="1800" dirty="0">
                <a:latin typeface="Arial MT"/>
                <a:cs typeface="Arial MT"/>
              </a:rPr>
              <a:t> com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botão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direito </a:t>
            </a:r>
            <a:r>
              <a:rPr sz="1800" b="1" dirty="0">
                <a:latin typeface="Arial"/>
                <a:cs typeface="Arial"/>
              </a:rPr>
              <a:t>do </a:t>
            </a:r>
            <a:r>
              <a:rPr sz="1800" b="1" spc="-5" dirty="0">
                <a:latin typeface="Arial"/>
                <a:cs typeface="Arial"/>
              </a:rPr>
              <a:t>mouse sobre a </a:t>
            </a:r>
            <a:r>
              <a:rPr sz="1800" b="1" dirty="0">
                <a:latin typeface="Arial"/>
                <a:cs typeface="Arial"/>
              </a:rPr>
              <a:t>planilha </a:t>
            </a:r>
            <a:r>
              <a:rPr sz="1800" b="1" spc="-5" dirty="0">
                <a:latin typeface="Arial"/>
                <a:cs typeface="Arial"/>
              </a:rPr>
              <a:t>desejada </a:t>
            </a:r>
            <a:r>
              <a:rPr sz="1800" spc="-5" dirty="0">
                <a:latin typeface="Arial MT"/>
                <a:cs typeface="Arial MT"/>
              </a:rPr>
              <a:t>e, no </a:t>
            </a:r>
            <a:r>
              <a:rPr sz="1800" dirty="0">
                <a:latin typeface="Arial MT"/>
                <a:cs typeface="Arial MT"/>
              </a:rPr>
              <a:t>menu </a:t>
            </a:r>
            <a:r>
              <a:rPr sz="1800" spc="-5" dirty="0">
                <a:latin typeface="Arial MT"/>
                <a:cs typeface="Arial MT"/>
              </a:rPr>
              <a:t>de opções </a:t>
            </a:r>
            <a:r>
              <a:rPr sz="1800" dirty="0">
                <a:latin typeface="Arial MT"/>
                <a:cs typeface="Arial MT"/>
              </a:rPr>
              <a:t>que </a:t>
            </a:r>
            <a:r>
              <a:rPr sz="1800" spc="-5" dirty="0">
                <a:latin typeface="Arial MT"/>
                <a:cs typeface="Arial MT"/>
              </a:rPr>
              <a:t>é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exibido,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 opção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15" dirty="0">
                <a:latin typeface="Arial"/>
                <a:cs typeface="Arial"/>
              </a:rPr>
              <a:t>Renomear.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Arial"/>
              <a:cs typeface="Arial"/>
            </a:endParaRPr>
          </a:p>
          <a:p>
            <a:pPr marL="469265" marR="5080" lvl="1" indent="-182880" algn="just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3333"/>
              <a:buChar char="•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Ao fazer isso, o nome da planilha </a:t>
            </a:r>
            <a:r>
              <a:rPr sz="1800" dirty="0">
                <a:latin typeface="Arial MT"/>
                <a:cs typeface="Arial MT"/>
              </a:rPr>
              <a:t>será </a:t>
            </a:r>
            <a:r>
              <a:rPr sz="1800" spc="-5" dirty="0">
                <a:latin typeface="Arial MT"/>
                <a:cs typeface="Arial MT"/>
              </a:rPr>
              <a:t>selecionado. Então, basta você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apagar </a:t>
            </a:r>
            <a:r>
              <a:rPr sz="1800" b="1" dirty="0">
                <a:latin typeface="Arial"/>
                <a:cs typeface="Arial"/>
              </a:rPr>
              <a:t>o nome </a:t>
            </a:r>
            <a:r>
              <a:rPr sz="1800" b="1" spc="-5" dirty="0">
                <a:latin typeface="Arial"/>
                <a:cs typeface="Arial"/>
              </a:rPr>
              <a:t>atual, digitar </a:t>
            </a:r>
            <a:r>
              <a:rPr sz="1800" b="1" dirty="0">
                <a:latin typeface="Arial"/>
                <a:cs typeface="Arial"/>
              </a:rPr>
              <a:t>o </a:t>
            </a:r>
            <a:r>
              <a:rPr sz="1800" b="1" spc="-5" dirty="0">
                <a:latin typeface="Arial"/>
                <a:cs typeface="Arial"/>
              </a:rPr>
              <a:t>novo </a:t>
            </a:r>
            <a:r>
              <a:rPr sz="1800" b="1" dirty="0">
                <a:latin typeface="Arial"/>
                <a:cs typeface="Arial"/>
              </a:rPr>
              <a:t>nome </a:t>
            </a:r>
            <a:r>
              <a:rPr sz="1800" spc="-5" dirty="0">
                <a:latin typeface="Arial MT"/>
                <a:cs typeface="Arial MT"/>
              </a:rPr>
              <a:t>desejado e, para </a:t>
            </a:r>
            <a:r>
              <a:rPr sz="1800" spc="-15" dirty="0">
                <a:latin typeface="Arial MT"/>
                <a:cs typeface="Arial MT"/>
              </a:rPr>
              <a:t>finalizar,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pressionar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tecla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Enter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confirmar.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5" y="4779238"/>
            <a:ext cx="5276837" cy="9422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1678" y="4494885"/>
            <a:ext cx="3022473" cy="13902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3884"/>
            <a:ext cx="3887470" cy="24403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30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3)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Renomeie:</a:t>
            </a: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-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Exercício 1</a:t>
            </a: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-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Exercício 2</a:t>
            </a: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-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Exercício 3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1A276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Ficando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 seguinte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maneira: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879" y="3804920"/>
            <a:ext cx="496887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25" y="1671650"/>
            <a:ext cx="41941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2710" algn="l"/>
                <a:tab pos="1708785" algn="l"/>
                <a:tab pos="3100070" algn="l"/>
                <a:tab pos="4039235" algn="l"/>
              </a:tabLst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seri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do	e	excl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do	l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nhas	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colunas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365" y="2342514"/>
            <a:ext cx="41014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  <a:tab pos="966469" algn="l"/>
                <a:tab pos="1002665" algn="l"/>
                <a:tab pos="1696720" algn="l"/>
                <a:tab pos="1932939" algn="l"/>
                <a:tab pos="2661285" algn="l"/>
              </a:tabLst>
            </a:pPr>
            <a:r>
              <a:rPr sz="2000" dirty="0">
                <a:latin typeface="Arial MT"/>
                <a:cs typeface="Arial MT"/>
              </a:rPr>
              <a:t>Para	exclu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r	uma	linh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/colu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a,  clicar		com	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757" y="2647314"/>
            <a:ext cx="2063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1060" algn="l"/>
                <a:tab pos="1766570" algn="l"/>
              </a:tabLst>
            </a:pPr>
            <a:r>
              <a:rPr sz="2000" dirty="0">
                <a:latin typeface="Arial MT"/>
                <a:cs typeface="Arial MT"/>
              </a:rPr>
              <a:t>botão	di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eito	do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245" y="2952064"/>
            <a:ext cx="391985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mouse </a:t>
            </a:r>
            <a:r>
              <a:rPr sz="2000" spc="-5" dirty="0">
                <a:latin typeface="Arial MT"/>
                <a:cs typeface="Arial MT"/>
              </a:rPr>
              <a:t>na </a:t>
            </a:r>
            <a:r>
              <a:rPr sz="2000" dirty="0">
                <a:latin typeface="Arial MT"/>
                <a:cs typeface="Arial MT"/>
              </a:rPr>
              <a:t>linha ou coluna que </a:t>
            </a:r>
            <a:r>
              <a:rPr sz="2000" spc="-10" dirty="0">
                <a:latin typeface="Arial MT"/>
                <a:cs typeface="Arial MT"/>
              </a:rPr>
              <a:t>se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deseja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excluir</a:t>
            </a:r>
            <a:r>
              <a:rPr sz="2000" dirty="0">
                <a:latin typeface="Arial MT"/>
                <a:cs typeface="Arial MT"/>
              </a:rPr>
              <a:t> 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selecionar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opção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Excluir.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365" y="4293565"/>
            <a:ext cx="19773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  <a:tab pos="1272540" algn="l"/>
              </a:tabLst>
            </a:pPr>
            <a:r>
              <a:rPr sz="2000" dirty="0">
                <a:latin typeface="Arial MT"/>
                <a:cs typeface="Arial MT"/>
              </a:rPr>
              <a:t>Para	</a:t>
            </a:r>
            <a:r>
              <a:rPr sz="2000" spc="-5" dirty="0">
                <a:latin typeface="Arial MT"/>
                <a:cs typeface="Arial MT"/>
              </a:rPr>
              <a:t>inserir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0385" y="4293565"/>
            <a:ext cx="520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ma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2514" y="4293565"/>
            <a:ext cx="577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3560" y="4598670"/>
            <a:ext cx="1580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l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cion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mos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3994" y="459867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245" y="4598670"/>
            <a:ext cx="19145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47495" algn="l"/>
              </a:tabLst>
            </a:pPr>
            <a:r>
              <a:rPr sz="2000" dirty="0">
                <a:latin typeface="Arial MT"/>
                <a:cs typeface="Arial MT"/>
              </a:rPr>
              <a:t>linha/coluna,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linha/coluna	em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6545" y="4903470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sz="2000" spc="-5" dirty="0">
                <a:latin typeface="Arial MT"/>
                <a:cs typeface="Arial MT"/>
              </a:rPr>
              <a:t>que	desejamos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245" y="5208270"/>
            <a:ext cx="39185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adicionar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4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botão</a:t>
            </a:r>
            <a:r>
              <a:rPr sz="2000" spc="43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direito</a:t>
            </a:r>
            <a:r>
              <a:rPr sz="2000" spc="434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do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mouse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clicamos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Inserir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784" y="4779098"/>
            <a:ext cx="1952625" cy="19240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7050" y="4550778"/>
            <a:ext cx="2266949" cy="21717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6198" y="1219580"/>
            <a:ext cx="27432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049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CONTEÚD</a:t>
            </a:r>
            <a:r>
              <a:rPr spc="-5" dirty="0"/>
              <a:t>O</a:t>
            </a:r>
            <a:r>
              <a:rPr spc="-200" dirty="0"/>
              <a:t> </a:t>
            </a:r>
            <a:r>
              <a:rPr spc="-105" dirty="0"/>
              <a:t>PROGRAMÁT</a:t>
            </a:r>
            <a:r>
              <a:rPr spc="-100" dirty="0"/>
              <a:t>I</a:t>
            </a:r>
            <a:r>
              <a:rPr spc="-105" dirty="0"/>
              <a:t>C</a:t>
            </a:r>
            <a:r>
              <a:rPr spc="-5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4484"/>
            <a:ext cx="4652010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Introdução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Excel;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Barra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ferramentas;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Fórmulas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funções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básicas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cálculo;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Construção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edição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planilhas;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Construção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edição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tabelas;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Construção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edição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gráficos.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97356"/>
            <a:ext cx="807339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4)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Utilizando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planilha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exercício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1,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exclua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coluna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C,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insira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uma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linha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acima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linha 3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preencha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valores: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75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latin typeface="Arial MT"/>
                <a:cs typeface="Arial MT"/>
              </a:rPr>
              <a:t>A3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latin typeface="Arial MT"/>
                <a:cs typeface="Arial MT"/>
              </a:rPr>
              <a:t>B3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70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C3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15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planilha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ficará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seguinte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maneira: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776" y="4117847"/>
            <a:ext cx="3089148" cy="13319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19174"/>
            <a:ext cx="1603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Menu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Início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61157"/>
            <a:ext cx="8253095" cy="30791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4945" marR="5080" indent="-182880" algn="just">
              <a:lnSpc>
                <a:spcPts val="1939"/>
              </a:lnSpc>
              <a:spcBef>
                <a:spcPts val="34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1.Área de transferência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usada ao copiar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 arquivo, conjunto de dados;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colar </a:t>
            </a:r>
            <a:r>
              <a:rPr sz="1800" dirty="0">
                <a:latin typeface="Arial MT"/>
                <a:cs typeface="Arial MT"/>
              </a:rPr>
              <a:t>o(s) </a:t>
            </a:r>
            <a:r>
              <a:rPr sz="1800" spc="-5" dirty="0">
                <a:latin typeface="Arial MT"/>
                <a:cs typeface="Arial MT"/>
              </a:rPr>
              <a:t>arquivo(s) da área de transferência, tanto como colagem especial 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também,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recortar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alguma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área 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documento.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1A276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2.Fonte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formatação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estilo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tamanho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letra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delineamento</a:t>
            </a:r>
            <a:r>
              <a:rPr sz="1800" spc="1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das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Arial MT"/>
                <a:cs typeface="Arial MT"/>
              </a:rPr>
              <a:t>da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planilha.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 MT"/>
              <a:cs typeface="Arial MT"/>
            </a:endParaRPr>
          </a:p>
          <a:p>
            <a:pPr marL="194945" marR="6350" indent="-182880" algn="just">
              <a:lnSpc>
                <a:spcPct val="105000"/>
              </a:lnSpc>
              <a:spcBef>
                <a:spcPts val="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3.Alinhamento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disponibiliza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diferentes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opções</a:t>
            </a:r>
            <a:r>
              <a:rPr sz="1800" dirty="0">
                <a:latin typeface="Arial MT"/>
                <a:cs typeface="Arial MT"/>
              </a:rPr>
              <a:t> 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alinhamento,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recuo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orientação,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quebra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 mesclagem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 centralização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texto.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1A276"/>
              </a:buClr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4.Número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categoria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número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será </a:t>
            </a:r>
            <a:r>
              <a:rPr sz="1800" spc="-10" dirty="0">
                <a:latin typeface="Arial MT"/>
                <a:cs typeface="Arial MT"/>
              </a:rPr>
              <a:t>exibido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2005964"/>
            <a:ext cx="8705850" cy="7994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591" y="1465963"/>
            <a:ext cx="294513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90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Formatação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células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4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469900" algn="l"/>
              </a:tabLst>
            </a:pPr>
            <a:r>
              <a:rPr sz="1800" b="1" spc="-20" dirty="0">
                <a:latin typeface="Arial"/>
                <a:cs typeface="Arial"/>
              </a:rPr>
              <a:t>Valores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decimais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912" y="3535502"/>
            <a:ext cx="5821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20" dirty="0">
                <a:latin typeface="Arial"/>
                <a:cs typeface="Arial"/>
              </a:rPr>
              <a:t>Valores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monetários: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clicar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botão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Estilo</a:t>
            </a:r>
            <a:r>
              <a:rPr sz="1800" b="1" dirty="0">
                <a:latin typeface="Arial"/>
                <a:cs typeface="Arial"/>
              </a:rPr>
              <a:t> de </a:t>
            </a:r>
            <a:r>
              <a:rPr sz="1800" b="1" spc="-5" dirty="0">
                <a:latin typeface="Arial"/>
                <a:cs typeface="Arial"/>
              </a:rPr>
              <a:t>moeda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912" y="4852492"/>
            <a:ext cx="7052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20" dirty="0">
                <a:latin typeface="Arial"/>
                <a:cs typeface="Arial"/>
              </a:rPr>
              <a:t>Valores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 </a:t>
            </a:r>
            <a:r>
              <a:rPr sz="1800" b="1" spc="-5" dirty="0">
                <a:latin typeface="Arial"/>
                <a:cs typeface="Arial"/>
              </a:rPr>
              <a:t>porcentagem: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clicar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botão </a:t>
            </a:r>
            <a:r>
              <a:rPr sz="1800" b="1" spc="-5" dirty="0">
                <a:latin typeface="Arial"/>
                <a:cs typeface="Arial"/>
              </a:rPr>
              <a:t>Estilo</a:t>
            </a:r>
            <a:r>
              <a:rPr sz="1800" b="1" dirty="0">
                <a:latin typeface="Arial"/>
                <a:cs typeface="Arial"/>
              </a:rPr>
              <a:t> de </a:t>
            </a:r>
            <a:r>
              <a:rPr sz="1800" b="1" spc="-5" dirty="0">
                <a:latin typeface="Arial"/>
                <a:cs typeface="Arial"/>
              </a:rPr>
              <a:t>porcentagem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921" y="2807842"/>
            <a:ext cx="1257300" cy="4191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27321" y="2541142"/>
            <a:ext cx="1600200" cy="2717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000" b="1" spc="-5" dirty="0">
                <a:latin typeface="Calibri"/>
                <a:cs typeface="Calibri"/>
              </a:rPr>
              <a:t>Aumentar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casas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decimais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79658" y="2650680"/>
            <a:ext cx="343535" cy="245110"/>
            <a:chOff x="4379658" y="2650680"/>
            <a:chExt cx="343535" cy="245110"/>
          </a:xfrm>
        </p:grpSpPr>
        <p:sp>
          <p:nvSpPr>
            <p:cNvPr id="10" name="object 10"/>
            <p:cNvSpPr/>
            <p:nvPr/>
          </p:nvSpPr>
          <p:spPr>
            <a:xfrm>
              <a:off x="4384421" y="2655442"/>
              <a:ext cx="334010" cy="235585"/>
            </a:xfrm>
            <a:custGeom>
              <a:avLst/>
              <a:gdLst/>
              <a:ahLst/>
              <a:cxnLst/>
              <a:rect l="l" t="t" r="r" b="b"/>
              <a:pathLst>
                <a:path w="334010" h="235585">
                  <a:moveTo>
                    <a:pt x="334009" y="0"/>
                  </a:moveTo>
                  <a:lnTo>
                    <a:pt x="47751" y="0"/>
                  </a:lnTo>
                  <a:lnTo>
                    <a:pt x="47751" y="157099"/>
                  </a:lnTo>
                  <a:lnTo>
                    <a:pt x="0" y="157099"/>
                  </a:lnTo>
                  <a:lnTo>
                    <a:pt x="95376" y="235585"/>
                  </a:lnTo>
                  <a:lnTo>
                    <a:pt x="190880" y="157099"/>
                  </a:lnTo>
                  <a:lnTo>
                    <a:pt x="143128" y="157099"/>
                  </a:lnTo>
                  <a:lnTo>
                    <a:pt x="143128" y="78486"/>
                  </a:lnTo>
                  <a:lnTo>
                    <a:pt x="334009" y="78486"/>
                  </a:lnTo>
                  <a:lnTo>
                    <a:pt x="334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4421" y="2655442"/>
              <a:ext cx="334010" cy="235585"/>
            </a:xfrm>
            <a:custGeom>
              <a:avLst/>
              <a:gdLst/>
              <a:ahLst/>
              <a:cxnLst/>
              <a:rect l="l" t="t" r="r" b="b"/>
              <a:pathLst>
                <a:path w="334010" h="235585">
                  <a:moveTo>
                    <a:pt x="95376" y="235585"/>
                  </a:moveTo>
                  <a:lnTo>
                    <a:pt x="190880" y="157099"/>
                  </a:lnTo>
                  <a:lnTo>
                    <a:pt x="143128" y="157099"/>
                  </a:lnTo>
                  <a:lnTo>
                    <a:pt x="143128" y="78486"/>
                  </a:lnTo>
                  <a:lnTo>
                    <a:pt x="334009" y="78486"/>
                  </a:lnTo>
                  <a:lnTo>
                    <a:pt x="334009" y="0"/>
                  </a:lnTo>
                  <a:lnTo>
                    <a:pt x="47751" y="0"/>
                  </a:lnTo>
                  <a:lnTo>
                    <a:pt x="47751" y="157099"/>
                  </a:lnTo>
                  <a:lnTo>
                    <a:pt x="0" y="157099"/>
                  </a:lnTo>
                  <a:lnTo>
                    <a:pt x="95376" y="235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98821" y="2884042"/>
            <a:ext cx="1485900" cy="2717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000" b="1" spc="-10" dirty="0">
                <a:latin typeface="Calibri"/>
                <a:cs typeface="Calibri"/>
              </a:rPr>
              <a:t>Diminuir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casas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decimais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51158" y="2993580"/>
            <a:ext cx="352425" cy="123825"/>
            <a:chOff x="4951158" y="2993580"/>
            <a:chExt cx="352425" cy="123825"/>
          </a:xfrm>
        </p:grpSpPr>
        <p:sp>
          <p:nvSpPr>
            <p:cNvPr id="14" name="object 14"/>
            <p:cNvSpPr/>
            <p:nvPr/>
          </p:nvSpPr>
          <p:spPr>
            <a:xfrm>
              <a:off x="4955921" y="2998342"/>
              <a:ext cx="342900" cy="114300"/>
            </a:xfrm>
            <a:custGeom>
              <a:avLst/>
              <a:gdLst/>
              <a:ahLst/>
              <a:cxnLst/>
              <a:rect l="l" t="t" r="r" b="b"/>
              <a:pathLst>
                <a:path w="342900" h="114300">
                  <a:moveTo>
                    <a:pt x="85725" y="0"/>
                  </a:moveTo>
                  <a:lnTo>
                    <a:pt x="0" y="57150"/>
                  </a:lnTo>
                  <a:lnTo>
                    <a:pt x="85725" y="114300"/>
                  </a:lnTo>
                  <a:lnTo>
                    <a:pt x="85725" y="85725"/>
                  </a:lnTo>
                  <a:lnTo>
                    <a:pt x="342900" y="85725"/>
                  </a:lnTo>
                  <a:lnTo>
                    <a:pt x="3429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5921" y="2998342"/>
              <a:ext cx="342900" cy="114300"/>
            </a:xfrm>
            <a:custGeom>
              <a:avLst/>
              <a:gdLst/>
              <a:ahLst/>
              <a:cxnLst/>
              <a:rect l="l" t="t" r="r" b="b"/>
              <a:pathLst>
                <a:path w="342900" h="114300">
                  <a:moveTo>
                    <a:pt x="0" y="57150"/>
                  </a:moveTo>
                  <a:lnTo>
                    <a:pt x="85725" y="0"/>
                  </a:lnTo>
                  <a:lnTo>
                    <a:pt x="85725" y="28575"/>
                  </a:lnTo>
                  <a:lnTo>
                    <a:pt x="342900" y="28575"/>
                  </a:lnTo>
                  <a:lnTo>
                    <a:pt x="342900" y="85725"/>
                  </a:lnTo>
                  <a:lnTo>
                    <a:pt x="85725" y="85725"/>
                  </a:lnTo>
                  <a:lnTo>
                    <a:pt x="85725" y="11430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84120" y="2884042"/>
            <a:ext cx="1485900" cy="2717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000" b="1" spc="-10" dirty="0">
                <a:latin typeface="Calibri"/>
                <a:cs typeface="Calibri"/>
              </a:rPr>
              <a:t>Se</a:t>
            </a:r>
            <a:r>
              <a:rPr sz="1000" b="1" spc="-5" dirty="0">
                <a:latin typeface="Calibri"/>
                <a:cs typeface="Calibri"/>
              </a:rPr>
              <a:t>parad</a:t>
            </a:r>
            <a:r>
              <a:rPr sz="1000" b="1" dirty="0">
                <a:latin typeface="Calibri"/>
                <a:cs typeface="Calibri"/>
              </a:rPr>
              <a:t>o</a:t>
            </a:r>
            <a:r>
              <a:rPr sz="1000" b="1" spc="-5" dirty="0">
                <a:latin typeface="Calibri"/>
                <a:cs typeface="Calibri"/>
              </a:rPr>
              <a:t>r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de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m</a:t>
            </a:r>
            <a:r>
              <a:rPr sz="1000" b="1" spc="-15" dirty="0">
                <a:latin typeface="Calibri"/>
                <a:cs typeface="Calibri"/>
              </a:rPr>
              <a:t>il</a:t>
            </a:r>
            <a:r>
              <a:rPr sz="1000" b="1" spc="-5" dirty="0">
                <a:latin typeface="Calibri"/>
                <a:cs typeface="Calibri"/>
              </a:rPr>
              <a:t>har</a:t>
            </a:r>
            <a:r>
              <a:rPr sz="1000" b="1" spc="-10" dirty="0">
                <a:latin typeface="Calibri"/>
                <a:cs typeface="Calibri"/>
              </a:rPr>
              <a:t>es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65258" y="3004375"/>
            <a:ext cx="466725" cy="123825"/>
            <a:chOff x="3465258" y="3004375"/>
            <a:chExt cx="466725" cy="123825"/>
          </a:xfrm>
        </p:grpSpPr>
        <p:sp>
          <p:nvSpPr>
            <p:cNvPr id="18" name="object 18"/>
            <p:cNvSpPr/>
            <p:nvPr/>
          </p:nvSpPr>
          <p:spPr>
            <a:xfrm>
              <a:off x="3470021" y="3009138"/>
              <a:ext cx="457200" cy="114300"/>
            </a:xfrm>
            <a:custGeom>
              <a:avLst/>
              <a:gdLst/>
              <a:ahLst/>
              <a:cxnLst/>
              <a:rect l="l" t="t" r="r" b="b"/>
              <a:pathLst>
                <a:path w="457200" h="114300">
                  <a:moveTo>
                    <a:pt x="342900" y="0"/>
                  </a:moveTo>
                  <a:lnTo>
                    <a:pt x="342900" y="28575"/>
                  </a:lnTo>
                  <a:lnTo>
                    <a:pt x="0" y="28575"/>
                  </a:lnTo>
                  <a:lnTo>
                    <a:pt x="0" y="85725"/>
                  </a:lnTo>
                  <a:lnTo>
                    <a:pt x="342900" y="85725"/>
                  </a:lnTo>
                  <a:lnTo>
                    <a:pt x="342900" y="114300"/>
                  </a:lnTo>
                  <a:lnTo>
                    <a:pt x="457200" y="571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0021" y="3009138"/>
              <a:ext cx="457200" cy="114300"/>
            </a:xfrm>
            <a:custGeom>
              <a:avLst/>
              <a:gdLst/>
              <a:ahLst/>
              <a:cxnLst/>
              <a:rect l="l" t="t" r="r" b="b"/>
              <a:pathLst>
                <a:path w="457200" h="114300">
                  <a:moveTo>
                    <a:pt x="0" y="28575"/>
                  </a:moveTo>
                  <a:lnTo>
                    <a:pt x="342900" y="28575"/>
                  </a:lnTo>
                  <a:lnTo>
                    <a:pt x="342900" y="0"/>
                  </a:lnTo>
                  <a:lnTo>
                    <a:pt x="457200" y="57150"/>
                  </a:lnTo>
                  <a:lnTo>
                    <a:pt x="342900" y="114300"/>
                  </a:lnTo>
                  <a:lnTo>
                    <a:pt x="342900" y="85725"/>
                  </a:lnTo>
                  <a:lnTo>
                    <a:pt x="0" y="8572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236" y="4023309"/>
            <a:ext cx="578916" cy="50944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9" y="5421083"/>
            <a:ext cx="470268" cy="4326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804"/>
            <a:ext cx="8070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  <a:tab pos="577850" algn="l"/>
                <a:tab pos="1938655" algn="l"/>
                <a:tab pos="2369185" algn="l"/>
                <a:tab pos="3263900" algn="l"/>
                <a:tab pos="3708400" algn="l"/>
                <a:tab pos="4961890" algn="l"/>
                <a:tab pos="5328920" algn="l"/>
                <a:tab pos="6130925" algn="l"/>
                <a:tab pos="6420485" algn="l"/>
                <a:tab pos="7068184" algn="l"/>
                <a:tab pos="7761605" algn="l"/>
              </a:tabLst>
            </a:pPr>
            <a:r>
              <a:rPr sz="2200" spc="-5" dirty="0">
                <a:latin typeface="Arial MT"/>
                <a:cs typeface="Arial MT"/>
              </a:rPr>
              <a:t>5)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Sele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io</a:t>
            </a:r>
            <a:r>
              <a:rPr sz="2200" spc="-15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os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dados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exercício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1,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pie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le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as  células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A6:C9.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1485" y="2917062"/>
            <a:ext cx="1531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modificando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8371" y="2917062"/>
            <a:ext cx="4366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7034" algn="l"/>
                <a:tab pos="1347470" algn="l"/>
                <a:tab pos="1742439" algn="l"/>
                <a:tab pos="2434590" algn="l"/>
                <a:tab pos="2829560" algn="l"/>
              </a:tabLst>
            </a:pPr>
            <a:r>
              <a:rPr sz="2200" spc="-5" dirty="0">
                <a:latin typeface="Arial MT"/>
                <a:cs typeface="Arial MT"/>
              </a:rPr>
              <a:t>a	fon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12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alinh</a:t>
            </a:r>
            <a:r>
              <a:rPr sz="2200" spc="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men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o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17062"/>
            <a:ext cx="19792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  <a:tab pos="684530" algn="l"/>
              </a:tabLst>
            </a:pPr>
            <a:r>
              <a:rPr sz="2200" spc="-5" dirty="0">
                <a:latin typeface="Arial MT"/>
                <a:cs typeface="Arial MT"/>
              </a:rPr>
              <a:t>6)	</a:t>
            </a:r>
            <a:r>
              <a:rPr sz="2200" dirty="0">
                <a:latin typeface="Arial MT"/>
                <a:cs typeface="Arial MT"/>
              </a:rPr>
              <a:t>Formate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(centra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z</a:t>
            </a:r>
            <a:r>
              <a:rPr sz="2200" spc="-5" dirty="0">
                <a:latin typeface="Arial MT"/>
                <a:cs typeface="Arial MT"/>
              </a:rPr>
              <a:t>ad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),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510" y="3252342"/>
            <a:ext cx="5923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1827530" algn="l"/>
                <a:tab pos="2315845" algn="l"/>
                <a:tab pos="3115945" algn="l"/>
                <a:tab pos="4460240" algn="l"/>
                <a:tab pos="5384165" algn="l"/>
              </a:tabLst>
            </a:pPr>
            <a:r>
              <a:rPr sz="2200" spc="-5" dirty="0">
                <a:latin typeface="Arial MT"/>
                <a:cs typeface="Arial MT"/>
              </a:rPr>
              <a:t>e	c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loc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ndo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uas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pr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me</a:t>
            </a:r>
            <a:r>
              <a:rPr sz="2200" spc="5" dirty="0">
                <a:latin typeface="Arial MT"/>
                <a:cs typeface="Arial MT"/>
              </a:rPr>
              <a:t>ir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nh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com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819" y="3587622"/>
            <a:ext cx="7021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várias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decimais,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outras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linhas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reais.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9653"/>
            <a:ext cx="1603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Menu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Início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26162"/>
            <a:ext cx="8251825" cy="25501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2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5.Estilo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este</a:t>
            </a:r>
            <a:r>
              <a:rPr sz="1800" spc="3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tange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formatação,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organização,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disposição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coloração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das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células.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6.Células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permite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inserir,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excluir,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formatar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tamanho,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direcionar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bloquear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dentre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outras </a:t>
            </a:r>
            <a:r>
              <a:rPr sz="1800" spc="-10" dirty="0">
                <a:latin typeface="Arial MT"/>
                <a:cs typeface="Arial MT"/>
              </a:rPr>
              <a:t>opções.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 MT"/>
              <a:cs typeface="Arial MT"/>
            </a:endParaRPr>
          </a:p>
          <a:p>
            <a:pPr marL="194945" marR="5080" indent="-182880">
              <a:lnSpc>
                <a:spcPct val="114999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7.Edição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permite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alocação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filtros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classificação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células;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localização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seleção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fórmulas,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comentários,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substituição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 seleção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objetos.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1971675"/>
            <a:ext cx="8705850" cy="7994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803"/>
            <a:ext cx="8074025" cy="3562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7)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Insira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nomes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células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classifique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por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ordem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alfabética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Z):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L1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Joana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L2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Maria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L3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ce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L4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Bruno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L5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Daniel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L6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Leandro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Lo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alize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nome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9653"/>
            <a:ext cx="17170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Menu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Inserir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08452"/>
            <a:ext cx="6720840" cy="281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20" dirty="0">
                <a:latin typeface="Arial"/>
                <a:cs typeface="Arial"/>
              </a:rPr>
              <a:t>1.Tabela</a:t>
            </a:r>
            <a:r>
              <a:rPr sz="1800" spc="-2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Cria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gerencia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tabelas.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71A276"/>
              </a:buClr>
              <a:buFont typeface="Arial MT"/>
              <a:buChar char="•"/>
            </a:pPr>
            <a:endParaRPr sz="235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2.Ilustrações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imagens,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clip-arts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1A276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3.Gráficos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Insere gráficos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1A276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4.Links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links para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páginas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 </a:t>
            </a:r>
            <a:r>
              <a:rPr sz="1800" spc="-15" dirty="0">
                <a:latin typeface="Arial MT"/>
                <a:cs typeface="Arial MT"/>
              </a:rPr>
              <a:t>Web.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1A276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20" dirty="0">
                <a:latin typeface="Arial"/>
                <a:cs typeface="Arial"/>
              </a:rPr>
              <a:t>5.Texto</a:t>
            </a:r>
            <a:r>
              <a:rPr sz="1800" spc="-2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texto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auxiliares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2073910"/>
            <a:ext cx="7920355" cy="7283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272" y="1276381"/>
            <a:ext cx="8478520" cy="15830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229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Menu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Inserir</a:t>
            </a:r>
            <a:endParaRPr sz="2000">
              <a:latin typeface="Arial"/>
              <a:cs typeface="Arial"/>
            </a:endParaRPr>
          </a:p>
          <a:p>
            <a:pPr marL="195580" indent="-182880" algn="just">
              <a:lnSpc>
                <a:spcPct val="100000"/>
              </a:lnSpc>
              <a:spcBef>
                <a:spcPts val="120"/>
              </a:spcBef>
              <a:buClr>
                <a:srgbClr val="71A276"/>
              </a:buClr>
              <a:buSzPct val="83333"/>
              <a:buChar char="•"/>
              <a:tabLst>
                <a:tab pos="195580" algn="l"/>
              </a:tabLst>
            </a:pPr>
            <a:r>
              <a:rPr sz="1800" spc="-5" dirty="0">
                <a:latin typeface="Arial MT"/>
                <a:cs typeface="Arial MT"/>
              </a:rPr>
              <a:t>Ao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inserir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imagem,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aparece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menu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“Formatar”,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onde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podemos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fazer</a:t>
            </a:r>
            <a:endParaRPr sz="1800">
              <a:latin typeface="Arial MT"/>
              <a:cs typeface="Arial MT"/>
            </a:endParaRPr>
          </a:p>
          <a:p>
            <a:pPr marL="195580" marR="5080" algn="just">
              <a:lnSpc>
                <a:spcPct val="114999"/>
              </a:lnSpc>
            </a:pPr>
            <a:r>
              <a:rPr sz="1800" spc="-5" dirty="0">
                <a:latin typeface="Arial MT"/>
                <a:cs typeface="Arial MT"/>
              </a:rPr>
              <a:t>alterações de brilho, contraste, colocar </a:t>
            </a:r>
            <a:r>
              <a:rPr sz="1800" dirty="0">
                <a:latin typeface="Arial MT"/>
                <a:cs typeface="Arial MT"/>
              </a:rPr>
              <a:t>bordas </a:t>
            </a:r>
            <a:r>
              <a:rPr sz="1800" spc="-5" dirty="0">
                <a:latin typeface="Arial MT"/>
                <a:cs typeface="Arial MT"/>
              </a:rPr>
              <a:t>e efeitos, ajustar tamanho, etc. </a:t>
            </a:r>
            <a:r>
              <a:rPr sz="1800" dirty="0">
                <a:latin typeface="Arial MT"/>
                <a:cs typeface="Arial MT"/>
              </a:rPr>
              <a:t>O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mesmo acontece quando inserimos uma </a:t>
            </a:r>
            <a:r>
              <a:rPr sz="1800" dirty="0">
                <a:latin typeface="Arial MT"/>
                <a:cs typeface="Arial MT"/>
              </a:rPr>
              <a:t>forma </a:t>
            </a:r>
            <a:r>
              <a:rPr sz="1800" spc="-5" dirty="0">
                <a:latin typeface="Arial MT"/>
                <a:cs typeface="Arial MT"/>
              </a:rPr>
              <a:t>ou </a:t>
            </a:r>
            <a:r>
              <a:rPr sz="1800" dirty="0">
                <a:latin typeface="Arial MT"/>
                <a:cs typeface="Arial MT"/>
              </a:rPr>
              <a:t>SmartArt, </a:t>
            </a:r>
            <a:r>
              <a:rPr sz="1800" spc="-5" dirty="0">
                <a:latin typeface="Arial MT"/>
                <a:cs typeface="Arial MT"/>
              </a:rPr>
              <a:t>porém </a:t>
            </a:r>
            <a:r>
              <a:rPr sz="1800" dirty="0">
                <a:latin typeface="Arial MT"/>
                <a:cs typeface="Arial MT"/>
              </a:rPr>
              <a:t>com </a:t>
            </a:r>
            <a:r>
              <a:rPr sz="1800" spc="-5" dirty="0">
                <a:latin typeface="Arial MT"/>
                <a:cs typeface="Arial MT"/>
              </a:rPr>
              <a:t>opções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diferentes.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787" y="3012765"/>
            <a:ext cx="7187565" cy="379298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804"/>
            <a:ext cx="7098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8)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Insira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imagem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faça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alterações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desejar.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79066"/>
            <a:ext cx="6336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9)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Insira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formas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faça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alterações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desejar.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6454"/>
            <a:ext cx="7206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10)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Insira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SmartArt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faça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alterações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desejar.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19174"/>
            <a:ext cx="3044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Menu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Layout </a:t>
            </a:r>
            <a:r>
              <a:rPr sz="2000" b="1" dirty="0">
                <a:latin typeface="Arial"/>
                <a:cs typeface="Arial"/>
              </a:rPr>
              <a:t>da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Página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61157"/>
            <a:ext cx="8253095" cy="34550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4945" marR="5715" indent="-182880">
              <a:lnSpc>
                <a:spcPts val="1939"/>
              </a:lnSpc>
              <a:spcBef>
                <a:spcPts val="34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20" dirty="0">
                <a:latin typeface="Arial"/>
                <a:cs typeface="Arial"/>
              </a:rPr>
              <a:t>1.Temas</a:t>
            </a:r>
            <a:r>
              <a:rPr sz="1800" spc="-20" dirty="0">
                <a:latin typeface="Arial MT"/>
                <a:cs typeface="Arial MT"/>
              </a:rPr>
              <a:t>:</a:t>
            </a:r>
            <a:r>
              <a:rPr sz="1800" spc="4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altera</a:t>
            </a:r>
            <a:r>
              <a:rPr sz="1800" spc="4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4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r>
              <a:rPr sz="1800" spc="40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geral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Documento,</a:t>
            </a:r>
            <a:r>
              <a:rPr sz="1800" spc="4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atribuindo</a:t>
            </a:r>
            <a:r>
              <a:rPr sz="1800" spc="40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</a:t>
            </a:r>
            <a:r>
              <a:rPr sz="1800" spc="4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temas</a:t>
            </a:r>
            <a:r>
              <a:rPr sz="1800" spc="4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pré-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formatados.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1A276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195580" indent="-182880">
              <a:lnSpc>
                <a:spcPts val="2055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dirty="0">
                <a:latin typeface="Arial"/>
                <a:cs typeface="Arial"/>
              </a:rPr>
              <a:t>2.Configurar</a:t>
            </a:r>
            <a:r>
              <a:rPr sz="1800" b="1" spc="1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Página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formatação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margens,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orientação,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tamanho,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quebras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texto,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planos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fundo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opções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impressão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página.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3.Dimensionar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para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Ajustar</a:t>
            </a:r>
            <a:r>
              <a:rPr sz="1800" spc="-10" dirty="0">
                <a:latin typeface="Arial MT"/>
                <a:cs typeface="Arial MT"/>
              </a:rPr>
              <a:t>: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ajuste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largura,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altura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escala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dirty="0">
                <a:latin typeface="Arial"/>
                <a:cs typeface="Arial"/>
              </a:rPr>
              <a:t>Opções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Planilha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habilita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exibição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títulos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grades.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450">
              <a:latin typeface="Arial MT"/>
              <a:cs typeface="Arial MT"/>
            </a:endParaRPr>
          </a:p>
          <a:p>
            <a:pPr marL="194945" marR="5080" indent="-182880">
              <a:lnSpc>
                <a:spcPts val="1939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4.Organizar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3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possibilita</a:t>
            </a:r>
            <a:r>
              <a:rPr sz="1800" spc="3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ajustar,</a:t>
            </a:r>
            <a:r>
              <a:rPr sz="1800" spc="3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direcionar</a:t>
            </a:r>
            <a:r>
              <a:rPr sz="1800" spc="3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3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organizar</a:t>
            </a:r>
            <a:r>
              <a:rPr sz="1800" spc="3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objetos</a:t>
            </a:r>
            <a:r>
              <a:rPr sz="1800" spc="3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adicionados</a:t>
            </a:r>
            <a:r>
              <a:rPr sz="1800" spc="3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página.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994535"/>
            <a:ext cx="8188325" cy="753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53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567129"/>
            <a:ext cx="819023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informática</a:t>
            </a:r>
            <a:r>
              <a:rPr sz="2000" dirty="0">
                <a:latin typeface="Arial MT"/>
                <a:cs typeface="Arial MT"/>
              </a:rPr>
              <a:t> vem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abrangendo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espaços</a:t>
            </a:r>
            <a:r>
              <a:rPr sz="2000" dirty="0">
                <a:latin typeface="Arial MT"/>
                <a:cs typeface="Arial MT"/>
              </a:rPr>
              <a:t> 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facilitando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vida</a:t>
            </a:r>
            <a:r>
              <a:rPr sz="2000" dirty="0">
                <a:latin typeface="Arial MT"/>
                <a:cs typeface="Arial MT"/>
              </a:rPr>
              <a:t> das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pessoas e </a:t>
            </a:r>
            <a:r>
              <a:rPr sz="2000" spc="-5" dirty="0">
                <a:latin typeface="Arial MT"/>
                <a:cs typeface="Arial MT"/>
              </a:rPr>
              <a:t>das </a:t>
            </a:r>
            <a:r>
              <a:rPr sz="2000" dirty="0">
                <a:latin typeface="Arial MT"/>
                <a:cs typeface="Arial MT"/>
              </a:rPr>
              <a:t>organizações, </a:t>
            </a:r>
            <a:r>
              <a:rPr sz="2000" spc="-5" dirty="0">
                <a:latin typeface="Arial MT"/>
                <a:cs typeface="Arial MT"/>
              </a:rPr>
              <a:t>oferecendo oportunidades construtivas </a:t>
            </a:r>
            <a:r>
              <a:rPr sz="2000" dirty="0">
                <a:latin typeface="Arial MT"/>
                <a:cs typeface="Arial MT"/>
              </a:rPr>
              <a:t> nas </a:t>
            </a:r>
            <a:r>
              <a:rPr sz="2000" spc="-5" dirty="0">
                <a:latin typeface="Arial MT"/>
                <a:cs typeface="Arial MT"/>
              </a:rPr>
              <a:t>empresas, </a:t>
            </a:r>
            <a:r>
              <a:rPr sz="2000" dirty="0">
                <a:latin typeface="Arial MT"/>
                <a:cs typeface="Arial MT"/>
              </a:rPr>
              <a:t>aplicando metodologias </a:t>
            </a:r>
            <a:r>
              <a:rPr sz="2000" spc="-5" dirty="0">
                <a:latin typeface="Arial MT"/>
                <a:cs typeface="Arial MT"/>
              </a:rPr>
              <a:t>para obtenção </a:t>
            </a:r>
            <a:r>
              <a:rPr sz="2000" spc="-1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uma rápida </a:t>
            </a:r>
            <a:r>
              <a:rPr sz="2000" dirty="0">
                <a:latin typeface="Arial MT"/>
                <a:cs typeface="Arial MT"/>
              </a:rPr>
              <a:t> funcionalidade e </a:t>
            </a:r>
            <a:r>
              <a:rPr sz="2000" spc="-5" dirty="0">
                <a:latin typeface="Arial MT"/>
                <a:cs typeface="Arial MT"/>
              </a:rPr>
              <a:t>praticidade, </a:t>
            </a:r>
            <a:r>
              <a:rPr sz="2000" dirty="0">
                <a:latin typeface="Arial MT"/>
                <a:cs typeface="Arial MT"/>
              </a:rPr>
              <a:t>sendo a cada dia </a:t>
            </a:r>
            <a:r>
              <a:rPr sz="2000" spc="-10" dirty="0">
                <a:latin typeface="Arial MT"/>
                <a:cs typeface="Arial MT"/>
              </a:rPr>
              <a:t>uma </a:t>
            </a:r>
            <a:r>
              <a:rPr sz="2000" dirty="0">
                <a:latin typeface="Arial MT"/>
                <a:cs typeface="Arial MT"/>
              </a:rPr>
              <a:t>ótima </a:t>
            </a:r>
            <a:r>
              <a:rPr sz="2000" spc="-5" dirty="0">
                <a:latin typeface="Arial MT"/>
                <a:cs typeface="Arial MT"/>
              </a:rPr>
              <a:t>ferramenta 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apoio,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fornecendo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possibilidade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evolução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negócio.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135" y="3719042"/>
            <a:ext cx="5513704" cy="29429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804"/>
            <a:ext cx="5256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60" dirty="0">
                <a:latin typeface="Arial MT"/>
                <a:cs typeface="Arial MT"/>
              </a:rPr>
              <a:t>11)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Altere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tema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planilha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exercício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79066"/>
            <a:ext cx="8070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12)</a:t>
            </a:r>
            <a:r>
              <a:rPr sz="2200" spc="1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Configure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margens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spc="20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página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impressão,</a:t>
            </a:r>
            <a:r>
              <a:rPr sz="2200" spc="2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modifique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orientação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tamanho.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21734"/>
            <a:ext cx="807212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13) </a:t>
            </a:r>
            <a:r>
              <a:rPr sz="2200" spc="-10" dirty="0">
                <a:latin typeface="Arial MT"/>
                <a:cs typeface="Arial MT"/>
              </a:rPr>
              <a:t>Na </a:t>
            </a:r>
            <a:r>
              <a:rPr sz="2200" spc="-5" dirty="0">
                <a:latin typeface="Arial MT"/>
                <a:cs typeface="Arial MT"/>
              </a:rPr>
              <a:t>planilha exercício 3, </a:t>
            </a:r>
            <a:r>
              <a:rPr sz="2200" dirty="0">
                <a:latin typeface="Arial MT"/>
                <a:cs typeface="Arial MT"/>
              </a:rPr>
              <a:t>preencha </a:t>
            </a:r>
            <a:r>
              <a:rPr sz="2200" spc="-5" dirty="0">
                <a:latin typeface="Arial MT"/>
                <a:cs typeface="Arial MT"/>
              </a:rPr>
              <a:t>com </a:t>
            </a:r>
            <a:r>
              <a:rPr sz="2200" dirty="0">
                <a:latin typeface="Arial MT"/>
                <a:cs typeface="Arial MT"/>
              </a:rPr>
              <a:t>dados </a:t>
            </a:r>
            <a:r>
              <a:rPr sz="2200" spc="-5" dirty="0">
                <a:latin typeface="Arial MT"/>
                <a:cs typeface="Arial MT"/>
              </a:rPr>
              <a:t>numéricos as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células A1, </a:t>
            </a:r>
            <a:r>
              <a:rPr sz="2200" spc="-10" dirty="0">
                <a:latin typeface="Arial MT"/>
                <a:cs typeface="Arial MT"/>
              </a:rPr>
              <a:t>I1, </a:t>
            </a:r>
            <a:r>
              <a:rPr sz="2200" spc="-5" dirty="0">
                <a:latin typeface="Arial MT"/>
                <a:cs typeface="Arial MT"/>
              </a:rPr>
              <a:t>M1, A48, M48, A60 e M60, </a:t>
            </a:r>
            <a:r>
              <a:rPr sz="2200" dirty="0">
                <a:latin typeface="Arial MT"/>
                <a:cs typeface="Arial MT"/>
              </a:rPr>
              <a:t>em seguida </a:t>
            </a:r>
            <a:r>
              <a:rPr sz="2200" spc="-5" dirty="0">
                <a:latin typeface="Arial MT"/>
                <a:cs typeface="Arial MT"/>
              </a:rPr>
              <a:t>ajuste 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impressão para </a:t>
            </a:r>
            <a:r>
              <a:rPr sz="2200" dirty="0">
                <a:latin typeface="Arial MT"/>
                <a:cs typeface="Arial MT"/>
              </a:rPr>
              <a:t>“largura” </a:t>
            </a:r>
            <a:r>
              <a:rPr sz="2200" spc="-5" dirty="0">
                <a:latin typeface="Arial MT"/>
                <a:cs typeface="Arial MT"/>
              </a:rPr>
              <a:t>e </a:t>
            </a:r>
            <a:r>
              <a:rPr sz="2200" dirty="0">
                <a:latin typeface="Arial MT"/>
                <a:cs typeface="Arial MT"/>
              </a:rPr>
              <a:t>“altura” </a:t>
            </a:r>
            <a:r>
              <a:rPr sz="2200" spc="-5" dirty="0">
                <a:latin typeface="Arial MT"/>
                <a:cs typeface="Arial MT"/>
              </a:rPr>
              <a:t>de 1 página e visualize 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impressão.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9653"/>
            <a:ext cx="2084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Menu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Fórmulas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08452"/>
            <a:ext cx="8252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  <a:tab pos="1608455" algn="l"/>
                <a:tab pos="2002789" algn="l"/>
                <a:tab pos="3136900" algn="l"/>
                <a:tab pos="4064000" algn="l"/>
                <a:tab pos="4319905" algn="l"/>
                <a:tab pos="5412740" algn="l"/>
                <a:tab pos="5782945" algn="l"/>
                <a:tab pos="6713220" algn="l"/>
                <a:tab pos="7985759" algn="l"/>
              </a:tabLst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5" dirty="0">
                <a:latin typeface="Arial"/>
                <a:cs typeface="Arial"/>
              </a:rPr>
              <a:t>.</a:t>
            </a:r>
            <a:r>
              <a:rPr sz="1800" b="1" dirty="0">
                <a:latin typeface="Arial"/>
                <a:cs typeface="Arial"/>
              </a:rPr>
              <a:t>Bibliote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a	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	Funçõ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dirty="0">
                <a:latin typeface="Arial MT"/>
                <a:cs typeface="Arial MT"/>
              </a:rPr>
              <a:t>:	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ra	e	s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leci</a:t>
            </a:r>
            <a:r>
              <a:rPr sz="1800" spc="-10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a	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	fu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ç</a:t>
            </a:r>
            <a:r>
              <a:rPr sz="1800" spc="-10" dirty="0">
                <a:latin typeface="Arial MT"/>
                <a:cs typeface="Arial MT"/>
              </a:rPr>
              <a:t>õe</a:t>
            </a:r>
            <a:r>
              <a:rPr sz="1800" dirty="0">
                <a:latin typeface="Arial MT"/>
                <a:cs typeface="Arial MT"/>
              </a:rPr>
              <a:t>s	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íveis	</a:t>
            </a:r>
            <a:r>
              <a:rPr sz="1800" spc="-10" dirty="0">
                <a:latin typeface="Arial MT"/>
                <a:cs typeface="Arial MT"/>
              </a:rPr>
              <a:t>no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Microsoft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Office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Excel.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41445"/>
            <a:ext cx="585470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2.Nomes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Definidos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Atribui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às células.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1A276"/>
              </a:buClr>
              <a:buFont typeface="Arial MT"/>
              <a:buChar char="•"/>
            </a:pPr>
            <a:endParaRPr sz="26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  <a:tab pos="1548765" algn="l"/>
                <a:tab pos="1974214" algn="l"/>
                <a:tab pos="3225800" algn="l"/>
                <a:tab pos="4083685" algn="l"/>
                <a:tab pos="4484370" algn="l"/>
              </a:tabLst>
            </a:pP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b="1" spc="30" dirty="0">
                <a:latin typeface="Arial"/>
                <a:cs typeface="Arial"/>
              </a:rPr>
              <a:t>.</a:t>
            </a:r>
            <a:r>
              <a:rPr sz="1800" b="1" spc="-4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ria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	F</a:t>
            </a:r>
            <a:r>
              <a:rPr sz="1800" b="1" spc="5" dirty="0">
                <a:latin typeface="Arial"/>
                <a:cs typeface="Arial"/>
              </a:rPr>
              <a:t>ó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dirty="0">
                <a:latin typeface="Arial MT"/>
                <a:cs typeface="Arial MT"/>
              </a:rPr>
              <a:t>:	Mostra	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pr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ce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ê</a:t>
            </a:r>
            <a:r>
              <a:rPr sz="1800" spc="-5" dirty="0">
                <a:latin typeface="Arial MT"/>
                <a:cs typeface="Arial MT"/>
              </a:rPr>
              <a:t>nc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as  fórmulas nas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5006" y="4600194"/>
            <a:ext cx="226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  <a:tab pos="1882775" algn="l"/>
              </a:tabLst>
            </a:pPr>
            <a:r>
              <a:rPr sz="1800" spc="-5" dirty="0">
                <a:latin typeface="Arial MT"/>
                <a:cs typeface="Arial MT"/>
              </a:rPr>
              <a:t>e	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ndê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ias	</a:t>
            </a:r>
            <a:r>
              <a:rPr sz="1800" spc="-10" dirty="0">
                <a:latin typeface="Arial MT"/>
                <a:cs typeface="Arial MT"/>
              </a:rPr>
              <a:t>das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532831"/>
            <a:ext cx="6072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4.Cálculo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Especifica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quando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serão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calculadas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79" y="1961514"/>
            <a:ext cx="8625840" cy="78358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747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Fó</a:t>
            </a:r>
            <a:r>
              <a:rPr spc="-100" dirty="0"/>
              <a:t>r</a:t>
            </a:r>
            <a:r>
              <a:rPr spc="-105" dirty="0"/>
              <a:t>mu</a:t>
            </a:r>
            <a:r>
              <a:rPr spc="-100" dirty="0"/>
              <a:t>l</a:t>
            </a:r>
            <a:r>
              <a:rPr spc="-105" dirty="0"/>
              <a:t>a</a:t>
            </a:r>
            <a:r>
              <a:rPr spc="-5" dirty="0"/>
              <a:t>s</a:t>
            </a:r>
            <a:r>
              <a:rPr spc="-215" dirty="0"/>
              <a:t> 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Funçõe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930"/>
            <a:ext cx="37166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latin typeface="Arial MT"/>
                <a:cs typeface="Arial MT"/>
              </a:rPr>
              <a:t>Operadores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matemáticos: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176" y="2213321"/>
            <a:ext cx="7205036" cy="42528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747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Fó</a:t>
            </a:r>
            <a:r>
              <a:rPr spc="-100" dirty="0"/>
              <a:t>r</a:t>
            </a:r>
            <a:r>
              <a:rPr spc="-105" dirty="0"/>
              <a:t>mu</a:t>
            </a:r>
            <a:r>
              <a:rPr spc="-100" dirty="0"/>
              <a:t>l</a:t>
            </a:r>
            <a:r>
              <a:rPr spc="-105" dirty="0"/>
              <a:t>a</a:t>
            </a:r>
            <a:r>
              <a:rPr spc="-5" dirty="0"/>
              <a:t>s</a:t>
            </a:r>
            <a:r>
              <a:rPr spc="-215" dirty="0"/>
              <a:t> 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Funçõe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591" y="1528063"/>
            <a:ext cx="8178800" cy="189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6985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spc="-5" dirty="0">
                <a:latin typeface="Arial MT"/>
                <a:cs typeface="Arial MT"/>
              </a:rPr>
              <a:t>Entre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diversas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funções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Excel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possui,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mais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utilizadas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são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seguintes:</a:t>
            </a:r>
            <a:endParaRPr sz="2000">
              <a:latin typeface="Arial MT"/>
              <a:cs typeface="Arial MT"/>
            </a:endParaRPr>
          </a:p>
          <a:p>
            <a:pPr marL="469900" lvl="1" indent="-182880">
              <a:lnSpc>
                <a:spcPct val="100000"/>
              </a:lnSpc>
              <a:spcBef>
                <a:spcPts val="440"/>
              </a:spcBef>
              <a:buClr>
                <a:srgbClr val="71A276"/>
              </a:buClr>
              <a:buSzPct val="83333"/>
              <a:buChar char="•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Função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SOMA:</a:t>
            </a:r>
            <a:r>
              <a:rPr sz="1800" spc="-5" dirty="0">
                <a:latin typeface="Arial MT"/>
                <a:cs typeface="Arial MT"/>
              </a:rPr>
              <a:t> Soma todos 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valores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indicadas.</a:t>
            </a:r>
            <a:endParaRPr sz="1800">
              <a:latin typeface="Arial MT"/>
              <a:cs typeface="Arial MT"/>
            </a:endParaRPr>
          </a:p>
          <a:p>
            <a:pPr marL="469900" lvl="1" indent="-182880">
              <a:lnSpc>
                <a:spcPct val="100000"/>
              </a:lnSpc>
              <a:spcBef>
                <a:spcPts val="430"/>
              </a:spcBef>
              <a:buClr>
                <a:srgbClr val="71A276"/>
              </a:buClr>
              <a:buSzPct val="83333"/>
              <a:buChar char="•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Função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MÉDIA:</a:t>
            </a:r>
            <a:r>
              <a:rPr sz="1800" spc="-5" dirty="0">
                <a:latin typeface="Arial MT"/>
                <a:cs typeface="Arial MT"/>
              </a:rPr>
              <a:t> Calcula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 valor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médio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indicada.</a:t>
            </a:r>
            <a:endParaRPr sz="1800">
              <a:latin typeface="Arial MT"/>
              <a:cs typeface="Arial MT"/>
            </a:endParaRPr>
          </a:p>
          <a:p>
            <a:pPr marL="469265" marR="5080" lvl="1" indent="-182880">
              <a:lnSpc>
                <a:spcPct val="100000"/>
              </a:lnSpc>
              <a:spcBef>
                <a:spcPts val="434"/>
              </a:spcBef>
              <a:buClr>
                <a:srgbClr val="71A276"/>
              </a:buClr>
              <a:buSzPct val="83333"/>
              <a:buChar char="•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Função SE: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Atribui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determinado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resultado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específico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outra.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747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Fó</a:t>
            </a:r>
            <a:r>
              <a:rPr spc="-100" dirty="0"/>
              <a:t>r</a:t>
            </a:r>
            <a:r>
              <a:rPr spc="-105" dirty="0"/>
              <a:t>mu</a:t>
            </a:r>
            <a:r>
              <a:rPr spc="-100" dirty="0"/>
              <a:t>l</a:t>
            </a:r>
            <a:r>
              <a:rPr spc="-105" dirty="0"/>
              <a:t>a</a:t>
            </a:r>
            <a:r>
              <a:rPr spc="-5" dirty="0"/>
              <a:t>s</a:t>
            </a:r>
            <a:r>
              <a:rPr spc="-215" dirty="0"/>
              <a:t> 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Funçõe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697" y="1985397"/>
            <a:ext cx="6111610" cy="352906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220" y="90169"/>
            <a:ext cx="3639184" cy="66782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015" y="1296035"/>
            <a:ext cx="4038600" cy="42659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515" y="1296035"/>
            <a:ext cx="4038600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0579" y="995680"/>
            <a:ext cx="4217670" cy="45491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715" y="995680"/>
            <a:ext cx="40386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66241"/>
            <a:ext cx="6536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14)</a:t>
            </a:r>
            <a:r>
              <a:rPr sz="2200" dirty="0">
                <a:latin typeface="Arial MT"/>
                <a:cs typeface="Arial MT"/>
              </a:rPr>
              <a:t> I</a:t>
            </a:r>
            <a:r>
              <a:rPr sz="2000" dirty="0">
                <a:latin typeface="Arial MT"/>
                <a:cs typeface="Arial MT"/>
              </a:rPr>
              <a:t>nsira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nova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planilha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aça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seguinte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tabela: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688281"/>
            <a:ext cx="807148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dirty="0">
                <a:latin typeface="Arial MT"/>
                <a:cs typeface="Arial MT"/>
              </a:rPr>
              <a:t>Título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negrito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arial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18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texto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arial</a:t>
            </a:r>
            <a:r>
              <a:rPr sz="2200" dirty="0">
                <a:latin typeface="Arial MT"/>
                <a:cs typeface="Arial MT"/>
              </a:rPr>
              <a:t> 12,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centralizado,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(produtos</a:t>
            </a:r>
            <a:r>
              <a:rPr sz="2200" dirty="0">
                <a:latin typeface="Arial MT"/>
                <a:cs typeface="Arial MT"/>
              </a:rPr>
              <a:t> alinhados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à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esquerda),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todas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bordas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borda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espessa.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360" y="1823720"/>
            <a:ext cx="5415026" cy="26384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44702"/>
            <a:ext cx="5490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15)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Formate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tabela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seguinte maneira: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613" y="2107692"/>
            <a:ext cx="4957698" cy="2552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89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591" y="1528063"/>
            <a:ext cx="8180070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O Excel é </a:t>
            </a:r>
            <a:r>
              <a:rPr sz="2000" spc="-5" dirty="0">
                <a:latin typeface="Arial MT"/>
                <a:cs typeface="Arial MT"/>
              </a:rPr>
              <a:t>um aplicativo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b="1" spc="-5" dirty="0">
                <a:latin typeface="Arial"/>
                <a:cs typeface="Arial"/>
              </a:rPr>
              <a:t>planilha eletrônica </a:t>
            </a:r>
            <a:r>
              <a:rPr sz="2000" spc="-5" dirty="0">
                <a:latin typeface="Arial MT"/>
                <a:cs typeface="Arial MT"/>
              </a:rPr>
              <a:t>desenvolvido </a:t>
            </a:r>
            <a:r>
              <a:rPr sz="2000" dirty="0">
                <a:latin typeface="Arial MT"/>
                <a:cs typeface="Arial MT"/>
              </a:rPr>
              <a:t>pela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Microsoft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</a:t>
            </a:r>
            <a:r>
              <a:rPr sz="2000" dirty="0">
                <a:latin typeface="Arial MT"/>
                <a:cs typeface="Arial MT"/>
              </a:rPr>
              <a:t> Windows,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pode</a:t>
            </a:r>
            <a:r>
              <a:rPr sz="2000" dirty="0">
                <a:latin typeface="Arial MT"/>
                <a:cs typeface="Arial MT"/>
              </a:rPr>
              <a:t> ser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calcular,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armazenar e </a:t>
            </a:r>
            <a:r>
              <a:rPr sz="2000" spc="-5" dirty="0">
                <a:latin typeface="Arial MT"/>
                <a:cs typeface="Arial MT"/>
              </a:rPr>
              <a:t>trabalhar </a:t>
            </a:r>
            <a:r>
              <a:rPr sz="2000" dirty="0">
                <a:latin typeface="Arial MT"/>
                <a:cs typeface="Arial MT"/>
              </a:rPr>
              <a:t>com lista de </a:t>
            </a:r>
            <a:r>
              <a:rPr sz="2000" spc="-5" dirty="0">
                <a:latin typeface="Arial MT"/>
                <a:cs typeface="Arial MT"/>
              </a:rPr>
              <a:t>dados, operações matemáticas, </a:t>
            </a:r>
            <a:r>
              <a:rPr sz="2000" dirty="0">
                <a:latin typeface="Arial MT"/>
                <a:cs typeface="Arial MT"/>
              </a:rPr>
              <a:t> projeções, análise </a:t>
            </a:r>
            <a:r>
              <a:rPr sz="2000" spc="-1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tendências, fazer relatórios </a:t>
            </a:r>
            <a:r>
              <a:rPr sz="2000" dirty="0">
                <a:latin typeface="Arial MT"/>
                <a:cs typeface="Arial MT"/>
              </a:rPr>
              <a:t>e gráficos, sendo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recomendado </a:t>
            </a:r>
            <a:r>
              <a:rPr sz="2000" spc="-5" dirty="0">
                <a:latin typeface="Arial MT"/>
                <a:cs typeface="Arial MT"/>
              </a:rPr>
              <a:t>para planejamentos, previsões, </a:t>
            </a:r>
            <a:r>
              <a:rPr sz="2000" dirty="0">
                <a:latin typeface="Arial MT"/>
                <a:cs typeface="Arial MT"/>
              </a:rPr>
              <a:t>análises </a:t>
            </a:r>
            <a:r>
              <a:rPr sz="2000" spc="-5" dirty="0">
                <a:latin typeface="Arial MT"/>
                <a:cs typeface="Arial MT"/>
              </a:rPr>
              <a:t>estatísticas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financeiras,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simulações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manipulação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numérica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geral.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É utilizado </a:t>
            </a:r>
            <a:r>
              <a:rPr sz="2000" spc="-5" dirty="0">
                <a:latin typeface="Arial MT"/>
                <a:cs typeface="Arial MT"/>
              </a:rPr>
              <a:t>para fazer controle </a:t>
            </a:r>
            <a:r>
              <a:rPr sz="2000" dirty="0">
                <a:latin typeface="Arial MT"/>
                <a:cs typeface="Arial MT"/>
              </a:rPr>
              <a:t>do </a:t>
            </a:r>
            <a:r>
              <a:rPr sz="2000" spc="-5" dirty="0">
                <a:latin typeface="Arial MT"/>
                <a:cs typeface="Arial MT"/>
              </a:rPr>
              <a:t>extrato bancário, notas </a:t>
            </a:r>
            <a:r>
              <a:rPr sz="2000" dirty="0">
                <a:latin typeface="Arial MT"/>
                <a:cs typeface="Arial MT"/>
              </a:rPr>
              <a:t>escolares,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estoque</a:t>
            </a:r>
            <a:r>
              <a:rPr sz="2000" dirty="0">
                <a:latin typeface="Arial MT"/>
                <a:cs typeface="Arial MT"/>
              </a:rPr>
              <a:t> 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empresa,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despesas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receitas,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pagamento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funcionários,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492" y="1923923"/>
            <a:ext cx="3914775" cy="22955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950700"/>
          <a:ext cx="8111486" cy="589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55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  <a:tabLst>
                          <a:tab pos="531495" algn="l"/>
                          <a:tab pos="151320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16)	Realize	os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215"/>
                        </a:lnSpc>
                        <a:tabLst>
                          <a:tab pos="1141730" algn="l"/>
                          <a:tab pos="2350770" algn="l"/>
                          <a:tab pos="2975610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cálculos	utilizando	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uma	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fórmula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multiplicação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96">
                <a:tc>
                  <a:txBody>
                    <a:bodyPr/>
                    <a:lstStyle/>
                    <a:p>
                      <a:pPr marR="48260" algn="ctr">
                        <a:lnSpc>
                          <a:spcPts val="2220"/>
                        </a:lnSpc>
                      </a:pPr>
                      <a:r>
                        <a:rPr sz="2000" spc="-30" dirty="0">
                          <a:latin typeface="Arial MT"/>
                          <a:cs typeface="Arial MT"/>
                        </a:rPr>
                        <a:t>VALOR</a:t>
                      </a:r>
                      <a:r>
                        <a:rPr sz="2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TOTAL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222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função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“soma”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TOTAL: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877180"/>
            <a:ext cx="7078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6165" algn="l"/>
              </a:tabLst>
            </a:pPr>
            <a:r>
              <a:rPr sz="2000" dirty="0">
                <a:latin typeface="Arial MT"/>
                <a:cs typeface="Arial MT"/>
              </a:rPr>
              <a:t>17)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ira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ho</a:t>
            </a:r>
            <a:r>
              <a:rPr sz="2000" spc="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atuais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utilizando	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função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AGORA(</a:t>
            </a:r>
            <a:r>
              <a:rPr sz="2000" spc="5" dirty="0">
                <a:latin typeface="Arial MT"/>
                <a:cs typeface="Arial MT"/>
              </a:rPr>
              <a:t>)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606" y="848613"/>
            <a:ext cx="80238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18)</a:t>
            </a:r>
            <a:r>
              <a:rPr sz="20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Utilizando</a:t>
            </a:r>
            <a:r>
              <a:rPr sz="200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os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valores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totais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do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resumo</a:t>
            </a:r>
            <a:r>
              <a:rPr sz="20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vendas,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encontre</a:t>
            </a:r>
            <a:r>
              <a:rPr sz="20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o valor: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606" y="1153413"/>
            <a:ext cx="8284209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3945" indent="-157480">
              <a:lnSpc>
                <a:spcPct val="100000"/>
              </a:lnSpc>
              <a:spcBef>
                <a:spcPts val="105"/>
              </a:spcBef>
              <a:buClr>
                <a:srgbClr val="92D050"/>
              </a:buClr>
              <a:buChar char="•"/>
              <a:tabLst>
                <a:tab pos="1084580" algn="l"/>
              </a:tabLst>
            </a:pPr>
            <a:r>
              <a:rPr sz="2000" dirty="0">
                <a:latin typeface="Arial MT"/>
                <a:cs typeface="Arial MT"/>
              </a:rPr>
              <a:t>Máximo</a:t>
            </a:r>
            <a:endParaRPr sz="2000">
              <a:latin typeface="Arial MT"/>
              <a:cs typeface="Arial MT"/>
            </a:endParaRPr>
          </a:p>
          <a:p>
            <a:pPr marL="1083945" indent="-157480">
              <a:lnSpc>
                <a:spcPct val="100000"/>
              </a:lnSpc>
              <a:buClr>
                <a:srgbClr val="92D050"/>
              </a:buClr>
              <a:buChar char="•"/>
              <a:tabLst>
                <a:tab pos="1084580" algn="l"/>
              </a:tabLst>
            </a:pPr>
            <a:r>
              <a:rPr sz="2000" dirty="0">
                <a:latin typeface="Arial MT"/>
                <a:cs typeface="Arial MT"/>
              </a:rPr>
              <a:t>Mínimo</a:t>
            </a:r>
            <a:endParaRPr sz="2000">
              <a:latin typeface="Arial MT"/>
              <a:cs typeface="Arial MT"/>
            </a:endParaRPr>
          </a:p>
          <a:p>
            <a:pPr marL="1083945" indent="-157480">
              <a:lnSpc>
                <a:spcPct val="100000"/>
              </a:lnSpc>
              <a:buClr>
                <a:srgbClr val="92D050"/>
              </a:buClr>
              <a:buChar char="•"/>
              <a:tabLst>
                <a:tab pos="1084580" algn="l"/>
              </a:tabLst>
            </a:pPr>
            <a:r>
              <a:rPr sz="2000" dirty="0">
                <a:latin typeface="Arial MT"/>
                <a:cs typeface="Arial MT"/>
              </a:rPr>
              <a:t>Média</a:t>
            </a:r>
            <a:endParaRPr sz="2000">
              <a:latin typeface="Arial MT"/>
              <a:cs typeface="Arial MT"/>
            </a:endParaRPr>
          </a:p>
          <a:p>
            <a:pPr marL="1016635" indent="-90170">
              <a:lnSpc>
                <a:spcPct val="100000"/>
              </a:lnSpc>
              <a:buClr>
                <a:srgbClr val="92D050"/>
              </a:buClr>
              <a:buChar char="•"/>
              <a:tabLst>
                <a:tab pos="1017269" algn="l"/>
              </a:tabLst>
            </a:pPr>
            <a:r>
              <a:rPr sz="2000" dirty="0">
                <a:latin typeface="Arial MT"/>
                <a:cs typeface="Arial MT"/>
              </a:rPr>
              <a:t>Mediana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Obs.:</a:t>
            </a:r>
            <a:r>
              <a:rPr sz="2000" spc="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Sempre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precisar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copiar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uma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fórmula,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utilize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símbolo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$</a:t>
            </a:r>
            <a:r>
              <a:rPr sz="2000" spc="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antes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" dirty="0">
                <a:latin typeface="Arial MT"/>
                <a:cs typeface="Arial MT"/>
              </a:rPr>
              <a:t>após </a:t>
            </a:r>
            <a:r>
              <a:rPr sz="2000" spc="-10" dirty="0">
                <a:latin typeface="Arial MT"/>
                <a:cs typeface="Arial MT"/>
              </a:rPr>
              <a:t>as </a:t>
            </a:r>
            <a:r>
              <a:rPr sz="2000" spc="-5" dirty="0">
                <a:latin typeface="Arial MT"/>
                <a:cs typeface="Arial MT"/>
              </a:rPr>
              <a:t>letras </a:t>
            </a:r>
            <a:r>
              <a:rPr sz="2000" dirty="0">
                <a:latin typeface="Arial MT"/>
                <a:cs typeface="Arial MT"/>
              </a:rPr>
              <a:t>que indicam as células desejadas, </a:t>
            </a:r>
            <a:r>
              <a:rPr sz="2000" spc="-5" dirty="0">
                <a:latin typeface="Arial MT"/>
                <a:cs typeface="Arial MT"/>
              </a:rPr>
              <a:t>para poder fixar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intervalo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está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utilizado 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cálculo.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Sempre </a:t>
            </a:r>
            <a:r>
              <a:rPr sz="2000" spc="-5" dirty="0">
                <a:latin typeface="Arial MT"/>
                <a:cs typeface="Arial MT"/>
              </a:rPr>
              <a:t>que </a:t>
            </a:r>
            <a:r>
              <a:rPr sz="2000" dirty="0">
                <a:latin typeface="Arial MT"/>
                <a:cs typeface="Arial MT"/>
              </a:rPr>
              <a:t>precisar </a:t>
            </a:r>
            <a:r>
              <a:rPr sz="2000" spc="-5" dirty="0">
                <a:latin typeface="Arial MT"/>
                <a:cs typeface="Arial MT"/>
              </a:rPr>
              <a:t>arredondar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número </a:t>
            </a:r>
            <a:r>
              <a:rPr sz="2000" dirty="0">
                <a:latin typeface="Arial MT"/>
                <a:cs typeface="Arial MT"/>
              </a:rPr>
              <a:t>de casas decimais, utilize 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função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ARRED,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deixando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número</a:t>
            </a:r>
            <a:r>
              <a:rPr sz="2000" dirty="0">
                <a:latin typeface="Arial MT"/>
                <a:cs typeface="Arial MT"/>
              </a:rPr>
              <a:t> em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questão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parênteses </a:t>
            </a:r>
            <a:r>
              <a:rPr sz="2000" dirty="0">
                <a:latin typeface="Arial MT"/>
                <a:cs typeface="Arial MT"/>
              </a:rPr>
              <a:t> seguido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ponto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vírgula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indique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quantidade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casas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decimais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desejar.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Ex.: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=ARRED(97,986756;2)</a:t>
            </a:r>
            <a:endParaRPr sz="2000">
              <a:latin typeface="Arial MT"/>
              <a:cs typeface="Arial MT"/>
            </a:endParaRPr>
          </a:p>
          <a:p>
            <a:pPr marL="500380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resultado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será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97,99.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520" y="1551178"/>
            <a:ext cx="156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b="1" dirty="0">
                <a:latin typeface="Arial"/>
                <a:cs typeface="Arial"/>
              </a:rPr>
              <a:t>Menu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Dados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520" y="2827147"/>
            <a:ext cx="8446770" cy="363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1A276"/>
              </a:buClr>
              <a:buSzPct val="84375"/>
              <a:buFont typeface="Arial MT"/>
              <a:buChar char="•"/>
              <a:tabLst>
                <a:tab pos="195580" algn="l"/>
              </a:tabLst>
            </a:pPr>
            <a:r>
              <a:rPr sz="1600" b="1" spc="-5" dirty="0">
                <a:latin typeface="Arial"/>
                <a:cs typeface="Arial"/>
              </a:rPr>
              <a:t>1.Obter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Dados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Externos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dados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outras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fontes.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194945" marR="6350" indent="-182880">
              <a:lnSpc>
                <a:spcPct val="114999"/>
              </a:lnSpc>
              <a:buClr>
                <a:srgbClr val="71A276"/>
              </a:buClr>
              <a:buSzPct val="84375"/>
              <a:buFont typeface="Arial MT"/>
              <a:buChar char="•"/>
              <a:tabLst>
                <a:tab pos="195580" algn="l"/>
                <a:tab pos="1518285" algn="l"/>
                <a:tab pos="2157095" algn="l"/>
                <a:tab pos="2399030" algn="l"/>
                <a:tab pos="3227070" algn="l"/>
                <a:tab pos="3853179" algn="l"/>
                <a:tab pos="4196080" algn="l"/>
                <a:tab pos="5193665" algn="l"/>
                <a:tab pos="6485890" algn="l"/>
                <a:tab pos="6840855" algn="l"/>
                <a:tab pos="7524115" algn="l"/>
                <a:tab pos="7879080" algn="l"/>
              </a:tabLst>
            </a:pPr>
            <a:r>
              <a:rPr sz="1600" b="1" spc="-5" dirty="0">
                <a:latin typeface="Arial"/>
                <a:cs typeface="Arial"/>
              </a:rPr>
              <a:t>2.Co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exões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E</a:t>
            </a:r>
            <a:r>
              <a:rPr sz="1600" spc="-15" dirty="0">
                <a:latin typeface="Arial MT"/>
                <a:cs typeface="Arial MT"/>
              </a:rPr>
              <a:t>x</a:t>
            </a:r>
            <a:r>
              <a:rPr sz="1600" spc="-5" dirty="0">
                <a:latin typeface="Arial MT"/>
                <a:cs typeface="Arial MT"/>
              </a:rPr>
              <a:t>ibe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atuali</a:t>
            </a:r>
            <a:r>
              <a:rPr sz="1600" dirty="0">
                <a:latin typeface="Arial MT"/>
                <a:cs typeface="Arial MT"/>
              </a:rPr>
              <a:t>z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todas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conexões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roven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entes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fontes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d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dados  externos.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15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4375"/>
              <a:buFont typeface="Arial MT"/>
              <a:buChar char="•"/>
              <a:tabLst>
                <a:tab pos="195580" algn="l"/>
              </a:tabLst>
            </a:pPr>
            <a:r>
              <a:rPr sz="1600" b="1" spc="-5" dirty="0">
                <a:latin typeface="Arial"/>
                <a:cs typeface="Arial"/>
              </a:rPr>
              <a:t>3.Classificar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Filtra</a:t>
            </a:r>
            <a:r>
              <a:rPr sz="1600" spc="-5" dirty="0">
                <a:latin typeface="Arial MT"/>
                <a:cs typeface="Arial MT"/>
              </a:rPr>
              <a:t>r: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Organiza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dados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determinada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requerida.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15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4375"/>
              <a:buFont typeface="Arial MT"/>
              <a:buChar char="•"/>
              <a:tabLst>
                <a:tab pos="195580" algn="l"/>
              </a:tabLst>
            </a:pPr>
            <a:r>
              <a:rPr sz="1600" b="1" spc="-5" dirty="0">
                <a:latin typeface="Arial"/>
                <a:cs typeface="Arial"/>
              </a:rPr>
              <a:t>4.Ferramentas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Dados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Organiza,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valida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combina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valores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dados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Documento.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15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71A276"/>
              </a:buClr>
              <a:buSzPct val="84375"/>
              <a:buFont typeface="Arial MT"/>
              <a:buChar char="•"/>
              <a:tabLst>
                <a:tab pos="195580" algn="l"/>
              </a:tabLst>
            </a:pPr>
            <a:r>
              <a:rPr sz="1600" b="1" spc="-5" dirty="0">
                <a:latin typeface="Arial"/>
                <a:cs typeface="Arial"/>
              </a:rPr>
              <a:t>5.Estrutura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Tópicos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Organiza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dados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Documento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grupos.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194945" marR="5080" indent="-182880">
              <a:lnSpc>
                <a:spcPct val="114999"/>
              </a:lnSpc>
              <a:buClr>
                <a:srgbClr val="71A276"/>
              </a:buClr>
              <a:buSzPct val="84375"/>
              <a:buFont typeface="Arial MT"/>
              <a:buChar char="•"/>
              <a:tabLst>
                <a:tab pos="195580" algn="l"/>
              </a:tabLst>
            </a:pPr>
            <a:r>
              <a:rPr sz="1600" b="1" spc="-5" dirty="0">
                <a:latin typeface="Arial"/>
                <a:cs typeface="Arial"/>
              </a:rPr>
              <a:t>6.Análise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É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suplemento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analisa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dados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financeiros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científicos.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Além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desse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suplemento,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 </a:t>
            </a:r>
            <a:r>
              <a:rPr sz="1600" spc="-5" dirty="0">
                <a:latin typeface="Arial MT"/>
                <a:cs typeface="Arial MT"/>
              </a:rPr>
              <a:t>podem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adquirir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outras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Opções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Botão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Office.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90" y="1996439"/>
            <a:ext cx="8384540" cy="77088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520" y="1549653"/>
            <a:ext cx="19138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Menu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Revisão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484" rIns="0" bIns="0" rtlCol="0">
            <a:spAutoFit/>
          </a:bodyPr>
          <a:lstStyle/>
          <a:p>
            <a:pPr marL="414020" indent="-182880">
              <a:lnSpc>
                <a:spcPct val="100000"/>
              </a:lnSpc>
              <a:spcBef>
                <a:spcPts val="42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414020" algn="l"/>
              </a:tabLst>
            </a:pPr>
            <a:r>
              <a:rPr b="1" spc="-5" dirty="0">
                <a:latin typeface="Arial"/>
                <a:cs typeface="Arial"/>
              </a:rPr>
              <a:t>1.Revisão</a:t>
            </a:r>
            <a:r>
              <a:rPr b="1" spc="2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28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Texto</a:t>
            </a:r>
            <a:r>
              <a:rPr spc="-25" dirty="0"/>
              <a:t>:</a:t>
            </a:r>
            <a:r>
              <a:rPr spc="285" dirty="0"/>
              <a:t> </a:t>
            </a:r>
            <a:r>
              <a:rPr spc="-15" dirty="0"/>
              <a:t>Verifica</a:t>
            </a:r>
            <a:r>
              <a:rPr spc="270" dirty="0"/>
              <a:t> </a:t>
            </a:r>
            <a:r>
              <a:rPr dirty="0"/>
              <a:t>a</a:t>
            </a:r>
            <a:r>
              <a:rPr spc="270" dirty="0"/>
              <a:t> </a:t>
            </a:r>
            <a:r>
              <a:rPr spc="-5" dirty="0"/>
              <a:t>ortografia,</a:t>
            </a:r>
            <a:r>
              <a:rPr spc="290" dirty="0"/>
              <a:t> </a:t>
            </a:r>
            <a:r>
              <a:rPr spc="-5" dirty="0"/>
              <a:t>sugere</a:t>
            </a:r>
            <a:r>
              <a:rPr spc="270" dirty="0"/>
              <a:t> </a:t>
            </a:r>
            <a:r>
              <a:rPr spc="-5" dirty="0"/>
              <a:t>sinônimos</a:t>
            </a:r>
            <a:r>
              <a:rPr spc="285" dirty="0"/>
              <a:t> </a:t>
            </a:r>
            <a:r>
              <a:rPr dirty="0"/>
              <a:t>e</a:t>
            </a:r>
            <a:r>
              <a:rPr spc="275" dirty="0"/>
              <a:t> </a:t>
            </a:r>
            <a:r>
              <a:rPr spc="-5" dirty="0"/>
              <a:t>traduz</a:t>
            </a:r>
            <a:r>
              <a:rPr spc="285" dirty="0"/>
              <a:t> </a:t>
            </a:r>
            <a:r>
              <a:rPr spc="-5" dirty="0"/>
              <a:t>palavras</a:t>
            </a:r>
          </a:p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selecionadas.</a:t>
            </a:r>
          </a:p>
          <a:p>
            <a:pPr marL="218440">
              <a:lnSpc>
                <a:spcPct val="100000"/>
              </a:lnSpc>
              <a:spcBef>
                <a:spcPts val="45"/>
              </a:spcBef>
            </a:pPr>
            <a:endParaRPr sz="2400"/>
          </a:p>
          <a:p>
            <a:pPr marL="41402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414020" algn="l"/>
              </a:tabLst>
            </a:pPr>
            <a:r>
              <a:rPr b="1" spc="-5" dirty="0">
                <a:latin typeface="Arial"/>
                <a:cs typeface="Arial"/>
              </a:rPr>
              <a:t>2.Comentários</a:t>
            </a:r>
            <a:r>
              <a:rPr spc="-5" dirty="0"/>
              <a:t>:</a:t>
            </a:r>
            <a:r>
              <a:rPr dirty="0"/>
              <a:t> </a:t>
            </a:r>
            <a:r>
              <a:rPr spc="-5" dirty="0"/>
              <a:t>Insere</a:t>
            </a:r>
            <a:r>
              <a:rPr dirty="0"/>
              <a:t> </a:t>
            </a:r>
            <a:r>
              <a:rPr spc="-5" dirty="0"/>
              <a:t>comentários</a:t>
            </a:r>
            <a:r>
              <a:rPr spc="30" dirty="0"/>
              <a:t> </a:t>
            </a:r>
            <a:r>
              <a:rPr spc="-5" dirty="0"/>
              <a:t>às</a:t>
            </a:r>
            <a:r>
              <a:rPr spc="5" dirty="0"/>
              <a:t> </a:t>
            </a:r>
            <a:r>
              <a:rPr spc="-5" dirty="0"/>
              <a:t>células</a:t>
            </a:r>
            <a:r>
              <a:rPr spc="25" dirty="0"/>
              <a:t> </a:t>
            </a:r>
            <a:r>
              <a:rPr spc="-5" dirty="0"/>
              <a:t>do</a:t>
            </a:r>
            <a:r>
              <a:rPr dirty="0"/>
              <a:t> </a:t>
            </a:r>
            <a:r>
              <a:rPr spc="-5" dirty="0"/>
              <a:t>Documento.</a:t>
            </a:r>
          </a:p>
          <a:p>
            <a:pPr marL="218440">
              <a:lnSpc>
                <a:spcPct val="100000"/>
              </a:lnSpc>
              <a:spcBef>
                <a:spcPts val="50"/>
              </a:spcBef>
              <a:buClr>
                <a:srgbClr val="71A276"/>
              </a:buClr>
              <a:buFont typeface="Arial MT"/>
              <a:buChar char="•"/>
            </a:pPr>
            <a:endParaRPr sz="2400"/>
          </a:p>
          <a:p>
            <a:pPr marL="414020" indent="-182880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414020" algn="l"/>
              </a:tabLst>
            </a:pPr>
            <a:r>
              <a:rPr b="1" spc="-10" dirty="0">
                <a:latin typeface="Arial"/>
                <a:cs typeface="Arial"/>
              </a:rPr>
              <a:t>3.Alterações</a:t>
            </a:r>
            <a:r>
              <a:rPr spc="-10" dirty="0"/>
              <a:t>:</a:t>
            </a:r>
            <a:r>
              <a:rPr spc="40" dirty="0"/>
              <a:t> </a:t>
            </a:r>
            <a:r>
              <a:rPr spc="-5" dirty="0"/>
              <a:t>Habilita</a:t>
            </a:r>
            <a:r>
              <a:rPr spc="3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edição</a:t>
            </a:r>
            <a:r>
              <a:rPr spc="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usuários</a:t>
            </a:r>
            <a:r>
              <a:rPr spc="20" dirty="0"/>
              <a:t> </a:t>
            </a:r>
            <a:r>
              <a:rPr spc="-5" dirty="0"/>
              <a:t>no</a:t>
            </a:r>
            <a:r>
              <a:rPr dirty="0"/>
              <a:t> </a:t>
            </a:r>
            <a:r>
              <a:rPr spc="-5" dirty="0"/>
              <a:t>Documento.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030" y="2030729"/>
            <a:ext cx="8260715" cy="7594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6973"/>
            <a:ext cx="8070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88645" algn="l"/>
                <a:tab pos="1539875" algn="l"/>
                <a:tab pos="2473960" algn="l"/>
                <a:tab pos="3096260" algn="l"/>
                <a:tab pos="4138929" algn="l"/>
                <a:tab pos="5382260" algn="l"/>
                <a:tab pos="5709920" algn="l"/>
                <a:tab pos="6533515" algn="l"/>
                <a:tab pos="7092315" algn="l"/>
              </a:tabLst>
            </a:pPr>
            <a:r>
              <a:rPr sz="2200" spc="-5" dirty="0">
                <a:latin typeface="Arial MT"/>
                <a:cs typeface="Arial MT"/>
              </a:rPr>
              <a:t>19)	In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er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dados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nas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é</a:t>
            </a:r>
            <a:r>
              <a:rPr sz="2200" spc="-5" dirty="0">
                <a:latin typeface="Arial MT"/>
                <a:cs typeface="Arial MT"/>
              </a:rPr>
              <a:t>lulas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10:</a:t>
            </a:r>
            <a:r>
              <a:rPr sz="2200" spc="-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20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clicar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g</a:t>
            </a:r>
            <a:r>
              <a:rPr sz="2200" spc="-5" dirty="0">
                <a:latin typeface="Arial MT"/>
                <a:cs typeface="Arial MT"/>
              </a:rPr>
              <a:t>r</a:t>
            </a:r>
            <a:r>
              <a:rPr sz="2200" spc="5" dirty="0">
                <a:latin typeface="Arial MT"/>
                <a:cs typeface="Arial MT"/>
              </a:rPr>
              <a:t>u</a:t>
            </a:r>
            <a:r>
              <a:rPr sz="2200" spc="-5" dirty="0">
                <a:latin typeface="Arial MT"/>
                <a:cs typeface="Arial MT"/>
              </a:rPr>
              <a:t>par  </a:t>
            </a:r>
            <a:r>
              <a:rPr sz="2200" dirty="0">
                <a:latin typeface="Arial MT"/>
                <a:cs typeface="Arial MT"/>
              </a:rPr>
              <a:t>linhas.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03754"/>
            <a:ext cx="80721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20)</a:t>
            </a:r>
            <a:r>
              <a:rPr sz="2200" spc="2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Escreva</a:t>
            </a:r>
            <a:r>
              <a:rPr sz="2200" spc="229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palavras</a:t>
            </a:r>
            <a:r>
              <a:rPr sz="2200" spc="2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</a:t>
            </a:r>
            <a:r>
              <a:rPr sz="2200" spc="2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maneira</a:t>
            </a:r>
            <a:r>
              <a:rPr sz="2200" spc="2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incorreta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(ex.:</a:t>
            </a:r>
            <a:r>
              <a:rPr sz="2200" spc="2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prástico,</a:t>
            </a:r>
            <a:r>
              <a:rPr sz="2200" spc="2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calsa,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mortandela,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iorgurte,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seguida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verifique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ortografia.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520" y="1519174"/>
            <a:ext cx="1985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Font typeface="Arial MT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Menu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Exibição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182880">
              <a:lnSpc>
                <a:spcPct val="105100"/>
              </a:lnSpc>
              <a:spcBef>
                <a:spcPts val="100"/>
              </a:spcBef>
              <a:buClr>
                <a:srgbClr val="71A276"/>
              </a:buClr>
              <a:buSzPct val="83333"/>
              <a:buFont typeface="Arial MT"/>
              <a:buChar char="•"/>
              <a:tabLst>
                <a:tab pos="414020" algn="l"/>
              </a:tabLst>
            </a:pPr>
            <a:r>
              <a:rPr b="1" spc="-5" dirty="0">
                <a:latin typeface="Arial"/>
                <a:cs typeface="Arial"/>
              </a:rPr>
              <a:t>1.Modos</a:t>
            </a:r>
            <a:r>
              <a:rPr b="1" spc="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exibição</a:t>
            </a:r>
            <a:r>
              <a:rPr b="1" spc="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</a:t>
            </a:r>
            <a:r>
              <a:rPr b="1" spc="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Pasta</a:t>
            </a:r>
            <a:r>
              <a:rPr b="1" spc="8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Trabalho</a:t>
            </a:r>
            <a:r>
              <a:rPr spc="-15" dirty="0"/>
              <a:t>:</a:t>
            </a:r>
            <a:r>
              <a:rPr spc="100" dirty="0"/>
              <a:t> </a:t>
            </a:r>
            <a:r>
              <a:rPr spc="-5" dirty="0"/>
              <a:t>Oferece</a:t>
            </a:r>
            <a:r>
              <a:rPr spc="85" dirty="0"/>
              <a:t> </a:t>
            </a:r>
            <a:r>
              <a:rPr spc="-5" dirty="0"/>
              <a:t>opções</a:t>
            </a:r>
            <a:r>
              <a:rPr spc="95" dirty="0"/>
              <a:t> </a:t>
            </a:r>
            <a:r>
              <a:rPr spc="-5" dirty="0"/>
              <a:t>de</a:t>
            </a:r>
            <a:r>
              <a:rPr spc="90" dirty="0"/>
              <a:t> </a:t>
            </a:r>
            <a:r>
              <a:rPr dirty="0"/>
              <a:t>como</a:t>
            </a:r>
            <a:r>
              <a:rPr spc="90" dirty="0"/>
              <a:t> </a:t>
            </a:r>
            <a:r>
              <a:rPr spc="-5" dirty="0"/>
              <a:t>a</a:t>
            </a:r>
            <a:r>
              <a:rPr spc="105" dirty="0"/>
              <a:t> </a:t>
            </a:r>
            <a:r>
              <a:rPr spc="-5" dirty="0"/>
              <a:t>Pasta </a:t>
            </a:r>
            <a:r>
              <a:rPr spc="-484" dirty="0"/>
              <a:t>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15" dirty="0"/>
              <a:t>Trabalho</a:t>
            </a:r>
            <a:r>
              <a:rPr spc="-5" dirty="0"/>
              <a:t> deverá</a:t>
            </a:r>
            <a:r>
              <a:rPr spc="5" dirty="0"/>
              <a:t> </a:t>
            </a:r>
            <a:r>
              <a:rPr spc="-5" dirty="0"/>
              <a:t>ser </a:t>
            </a:r>
            <a:r>
              <a:rPr spc="-10" dirty="0"/>
              <a:t>exibida.</a:t>
            </a:r>
          </a:p>
          <a:p>
            <a:pPr marL="218440"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1950"/>
          </a:p>
          <a:p>
            <a:pPr marL="413384" marR="5080" indent="-182880">
              <a:lnSpc>
                <a:spcPct val="105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414020" algn="l"/>
                <a:tab pos="2546350" algn="l"/>
                <a:tab pos="3483610" algn="l"/>
                <a:tab pos="3787140" algn="l"/>
                <a:tab pos="4926965" algn="l"/>
                <a:tab pos="5230495" algn="l"/>
                <a:tab pos="6243955" algn="l"/>
                <a:tab pos="6673850" algn="l"/>
                <a:tab pos="7521575" algn="l"/>
                <a:tab pos="7952740" algn="l"/>
              </a:tabLst>
            </a:pPr>
            <a:r>
              <a:rPr b="1" spc="-10" dirty="0">
                <a:latin typeface="Arial"/>
                <a:cs typeface="Arial"/>
              </a:rPr>
              <a:t>2</a:t>
            </a:r>
            <a:r>
              <a:rPr b="1" dirty="0">
                <a:latin typeface="Arial"/>
                <a:cs typeface="Arial"/>
              </a:rPr>
              <a:t>.</a:t>
            </a:r>
            <a:r>
              <a:rPr b="1" spc="-5" dirty="0">
                <a:latin typeface="Arial"/>
                <a:cs typeface="Arial"/>
              </a:rPr>
              <a:t>Mostr</a:t>
            </a:r>
            <a:r>
              <a:rPr b="1" spc="-15" dirty="0">
                <a:latin typeface="Arial"/>
                <a:cs typeface="Arial"/>
              </a:rPr>
              <a:t>a</a:t>
            </a:r>
            <a:r>
              <a:rPr b="1" spc="-5" dirty="0">
                <a:latin typeface="Arial"/>
                <a:cs typeface="Arial"/>
              </a:rPr>
              <a:t>r/Oculta</a:t>
            </a:r>
            <a:r>
              <a:rPr b="1" spc="-10" dirty="0">
                <a:latin typeface="Arial"/>
                <a:cs typeface="Arial"/>
              </a:rPr>
              <a:t>r</a:t>
            </a:r>
            <a:r>
              <a:rPr dirty="0"/>
              <a:t>:	</a:t>
            </a:r>
            <a:r>
              <a:rPr spc="-5" dirty="0"/>
              <a:t>H</a:t>
            </a:r>
            <a:r>
              <a:rPr spc="-15" dirty="0"/>
              <a:t>a</a:t>
            </a:r>
            <a:r>
              <a:rPr spc="-5" dirty="0"/>
              <a:t>b</a:t>
            </a:r>
            <a:r>
              <a:rPr spc="-15" dirty="0"/>
              <a:t>i</a:t>
            </a:r>
            <a:r>
              <a:rPr spc="-5" dirty="0"/>
              <a:t>l</a:t>
            </a:r>
            <a:r>
              <a:rPr spc="-15" dirty="0"/>
              <a:t>i</a:t>
            </a:r>
            <a:r>
              <a:rPr dirty="0"/>
              <a:t>ta	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d</a:t>
            </a:r>
            <a:r>
              <a:rPr spc="-15" dirty="0"/>
              <a:t>e</a:t>
            </a:r>
            <a:r>
              <a:rPr spc="-5" dirty="0"/>
              <a:t>sa</a:t>
            </a:r>
            <a:r>
              <a:rPr spc="-15" dirty="0"/>
              <a:t>b</a:t>
            </a:r>
            <a:r>
              <a:rPr dirty="0"/>
              <a:t>i</a:t>
            </a:r>
            <a:r>
              <a:rPr spc="-5" dirty="0"/>
              <a:t>l</a:t>
            </a:r>
            <a:r>
              <a:rPr spc="-15" dirty="0"/>
              <a:t>i</a:t>
            </a:r>
            <a:r>
              <a:rPr dirty="0"/>
              <a:t>ta	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e</a:t>
            </a:r>
            <a:r>
              <a:rPr spc="-25" dirty="0"/>
              <a:t>x</a:t>
            </a:r>
            <a:r>
              <a:rPr dirty="0"/>
              <a:t>i</a:t>
            </a:r>
            <a:r>
              <a:rPr spc="-5" dirty="0"/>
              <a:t>b</a:t>
            </a:r>
            <a:r>
              <a:rPr spc="-15" dirty="0"/>
              <a:t>i</a:t>
            </a:r>
            <a:r>
              <a:rPr spc="-5" dirty="0"/>
              <a:t>ç</a:t>
            </a:r>
            <a:r>
              <a:rPr dirty="0"/>
              <a:t>ã</a:t>
            </a:r>
            <a:r>
              <a:rPr spc="-5" dirty="0"/>
              <a:t>o</a:t>
            </a:r>
            <a:r>
              <a:rPr dirty="0"/>
              <a:t>	</a:t>
            </a:r>
            <a:r>
              <a:rPr spc="-10" dirty="0"/>
              <a:t>d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L</a:t>
            </a:r>
            <a:r>
              <a:rPr spc="-15" dirty="0"/>
              <a:t>i</a:t>
            </a:r>
            <a:r>
              <a:rPr spc="-5" dirty="0"/>
              <a:t>n</a:t>
            </a:r>
            <a:r>
              <a:rPr spc="-15" dirty="0"/>
              <a:t>h</a:t>
            </a:r>
            <a:r>
              <a:rPr spc="-5" dirty="0"/>
              <a:t>as</a:t>
            </a:r>
            <a:r>
              <a:rPr dirty="0"/>
              <a:t>	</a:t>
            </a:r>
            <a:r>
              <a:rPr spc="-10" dirty="0"/>
              <a:t>d</a:t>
            </a:r>
            <a:r>
              <a:rPr spc="-5" dirty="0"/>
              <a:t>e</a:t>
            </a:r>
            <a:r>
              <a:rPr dirty="0"/>
              <a:t>	Gra</a:t>
            </a:r>
            <a:r>
              <a:rPr spc="-10" dirty="0"/>
              <a:t>d</a:t>
            </a:r>
            <a:r>
              <a:rPr dirty="0"/>
              <a:t>e,  </a:t>
            </a:r>
            <a:r>
              <a:rPr spc="-5" dirty="0"/>
              <a:t>Fórmulas e</a:t>
            </a:r>
            <a:r>
              <a:rPr spc="-40" dirty="0"/>
              <a:t> </a:t>
            </a:r>
            <a:r>
              <a:rPr dirty="0"/>
              <a:t>Títulos.</a:t>
            </a:r>
          </a:p>
          <a:p>
            <a:pPr marL="218440">
              <a:lnSpc>
                <a:spcPct val="100000"/>
              </a:lnSpc>
              <a:spcBef>
                <a:spcPts val="20"/>
              </a:spcBef>
              <a:buClr>
                <a:srgbClr val="71A276"/>
              </a:buClr>
              <a:buFont typeface="Arial MT"/>
              <a:buChar char="•"/>
            </a:pPr>
            <a:endParaRPr sz="2050"/>
          </a:p>
          <a:p>
            <a:pPr marL="41402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414020" algn="l"/>
              </a:tabLst>
            </a:pPr>
            <a:r>
              <a:rPr b="1" spc="-10" dirty="0">
                <a:latin typeface="Arial"/>
                <a:cs typeface="Arial"/>
              </a:rPr>
              <a:t>3</a:t>
            </a:r>
            <a:r>
              <a:rPr b="1" dirty="0">
                <a:latin typeface="Arial"/>
                <a:cs typeface="Arial"/>
              </a:rPr>
              <a:t>.Zoo</a:t>
            </a:r>
            <a:r>
              <a:rPr b="1" spc="-5" dirty="0">
                <a:latin typeface="Arial"/>
                <a:cs typeface="Arial"/>
              </a:rPr>
              <a:t>m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Alt</a:t>
            </a:r>
            <a:r>
              <a:rPr spc="-10" dirty="0"/>
              <a:t>e</a:t>
            </a:r>
            <a:r>
              <a:rPr spc="-5" dirty="0"/>
              <a:t>ra</a:t>
            </a:r>
            <a:r>
              <a:rPr spc="10" dirty="0"/>
              <a:t> </a:t>
            </a:r>
            <a:r>
              <a:rPr spc="-5" dirty="0"/>
              <a:t>o zo</a:t>
            </a:r>
            <a:r>
              <a:rPr spc="-15" dirty="0"/>
              <a:t>o</a:t>
            </a:r>
            <a:r>
              <a:rPr dirty="0"/>
              <a:t>m </a:t>
            </a:r>
            <a:r>
              <a:rPr spc="-10" dirty="0"/>
              <a:t>d</a:t>
            </a:r>
            <a:r>
              <a:rPr spc="-5" dirty="0"/>
              <a:t>o</a:t>
            </a:r>
            <a:r>
              <a:rPr dirty="0"/>
              <a:t> </a:t>
            </a:r>
            <a:r>
              <a:rPr spc="-5" dirty="0"/>
              <a:t>D</a:t>
            </a:r>
            <a:r>
              <a:rPr spc="-15" dirty="0"/>
              <a:t>o</a:t>
            </a:r>
            <a:r>
              <a:rPr spc="-5" dirty="0"/>
              <a:t>cum</a:t>
            </a:r>
            <a:r>
              <a:rPr spc="-15" dirty="0"/>
              <a:t>e</a:t>
            </a:r>
            <a:r>
              <a:rPr spc="-5" dirty="0"/>
              <a:t>nt</a:t>
            </a:r>
            <a:r>
              <a:rPr spc="-15" dirty="0"/>
              <a:t>o</a:t>
            </a:r>
            <a:r>
              <a:rPr dirty="0"/>
              <a:t>.</a:t>
            </a:r>
          </a:p>
          <a:p>
            <a:pPr marL="218440">
              <a:lnSpc>
                <a:spcPct val="100000"/>
              </a:lnSpc>
              <a:spcBef>
                <a:spcPts val="20"/>
              </a:spcBef>
              <a:buClr>
                <a:srgbClr val="71A276"/>
              </a:buClr>
              <a:buFont typeface="Arial MT"/>
              <a:buChar char="•"/>
            </a:pPr>
            <a:endParaRPr sz="2050"/>
          </a:p>
          <a:p>
            <a:pPr marL="414020" indent="-182880">
              <a:lnSpc>
                <a:spcPct val="100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414020" algn="l"/>
              </a:tabLst>
            </a:pPr>
            <a:r>
              <a:rPr b="1" spc="-5" dirty="0">
                <a:latin typeface="Arial"/>
                <a:cs typeface="Arial"/>
              </a:rPr>
              <a:t>4.Janela</a:t>
            </a:r>
            <a:r>
              <a:rPr spc="-5" dirty="0"/>
              <a:t>: Organiza</a:t>
            </a:r>
            <a:r>
              <a:rPr spc="10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janelas</a:t>
            </a:r>
            <a:r>
              <a:rPr spc="30" dirty="0"/>
              <a:t> </a:t>
            </a:r>
            <a:r>
              <a:rPr spc="-5" dirty="0"/>
              <a:t>em</a:t>
            </a:r>
            <a:r>
              <a:rPr spc="5" dirty="0"/>
              <a:t> </a:t>
            </a:r>
            <a:r>
              <a:rPr spc="-5" dirty="0"/>
              <a:t>uso</a:t>
            </a:r>
            <a:r>
              <a:rPr spc="-10" dirty="0"/>
              <a:t> </a:t>
            </a:r>
            <a:r>
              <a:rPr spc="-5" dirty="0"/>
              <a:t>e abre</a:t>
            </a:r>
            <a:r>
              <a:rPr spc="10" dirty="0"/>
              <a:t> </a:t>
            </a:r>
            <a:r>
              <a:rPr spc="-5" dirty="0"/>
              <a:t>novas</a:t>
            </a:r>
            <a:r>
              <a:rPr dirty="0"/>
              <a:t> </a:t>
            </a:r>
            <a:r>
              <a:rPr spc="-5" dirty="0"/>
              <a:t>janelas.</a:t>
            </a:r>
          </a:p>
          <a:p>
            <a:pPr marL="218440"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1950"/>
          </a:p>
          <a:p>
            <a:pPr marL="413384" marR="5080" indent="-182880">
              <a:lnSpc>
                <a:spcPct val="105000"/>
              </a:lnSpc>
              <a:buClr>
                <a:srgbClr val="71A276"/>
              </a:buClr>
              <a:buSzPct val="83333"/>
              <a:buFont typeface="Arial MT"/>
              <a:buChar char="•"/>
              <a:tabLst>
                <a:tab pos="414020" algn="l"/>
              </a:tabLst>
            </a:pPr>
            <a:r>
              <a:rPr b="1" spc="-5" dirty="0">
                <a:latin typeface="Arial"/>
                <a:cs typeface="Arial"/>
              </a:rPr>
              <a:t>5.Macros</a:t>
            </a:r>
            <a:r>
              <a:rPr spc="-5" dirty="0"/>
              <a:t>:</a:t>
            </a:r>
            <a:r>
              <a:rPr spc="170" dirty="0"/>
              <a:t> </a:t>
            </a:r>
            <a:r>
              <a:rPr dirty="0"/>
              <a:t>Grava</a:t>
            </a:r>
            <a:r>
              <a:rPr spc="160" dirty="0"/>
              <a:t> </a:t>
            </a:r>
            <a:r>
              <a:rPr spc="-5" dirty="0"/>
              <a:t>e</a:t>
            </a:r>
            <a:r>
              <a:rPr spc="165" dirty="0"/>
              <a:t> </a:t>
            </a:r>
            <a:r>
              <a:rPr spc="-5" dirty="0"/>
              <a:t>exibe</a:t>
            </a:r>
            <a:r>
              <a:rPr spc="160" dirty="0"/>
              <a:t> </a:t>
            </a:r>
            <a:r>
              <a:rPr spc="-5" dirty="0"/>
              <a:t>macros.</a:t>
            </a:r>
            <a:r>
              <a:rPr spc="170" dirty="0"/>
              <a:t> </a:t>
            </a:r>
            <a:r>
              <a:rPr spc="-5" dirty="0"/>
              <a:t>Macros</a:t>
            </a:r>
            <a:r>
              <a:rPr spc="170" dirty="0"/>
              <a:t> </a:t>
            </a:r>
            <a:r>
              <a:rPr spc="-5" dirty="0"/>
              <a:t>são</a:t>
            </a:r>
            <a:r>
              <a:rPr spc="160" dirty="0"/>
              <a:t> </a:t>
            </a:r>
            <a:r>
              <a:rPr spc="-5" dirty="0"/>
              <a:t>opções</a:t>
            </a:r>
            <a:r>
              <a:rPr spc="165" dirty="0"/>
              <a:t> </a:t>
            </a:r>
            <a:r>
              <a:rPr spc="-5" dirty="0"/>
              <a:t>que</a:t>
            </a:r>
            <a:r>
              <a:rPr spc="175" dirty="0"/>
              <a:t> </a:t>
            </a:r>
            <a:r>
              <a:rPr spc="-5" dirty="0"/>
              <a:t>automatizam</a:t>
            </a:r>
            <a:r>
              <a:rPr spc="165" dirty="0"/>
              <a:t> </a:t>
            </a:r>
            <a:r>
              <a:rPr spc="-5" dirty="0"/>
              <a:t>tarefas </a:t>
            </a:r>
            <a:r>
              <a:rPr spc="-484" dirty="0"/>
              <a:t> </a:t>
            </a:r>
            <a:r>
              <a:rPr spc="-5" dirty="0"/>
              <a:t>usadas</a:t>
            </a:r>
            <a:r>
              <a:rPr dirty="0"/>
              <a:t> com</a:t>
            </a:r>
            <a:r>
              <a:rPr spc="-5" dirty="0"/>
              <a:t> frequência.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07235"/>
            <a:ext cx="839216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21)</a:t>
            </a:r>
            <a:r>
              <a:rPr spc="355" dirty="0"/>
              <a:t> </a:t>
            </a:r>
            <a:r>
              <a:rPr spc="-10" dirty="0"/>
              <a:t>Visualize</a:t>
            </a:r>
            <a:r>
              <a:rPr spc="350" dirty="0"/>
              <a:t> </a:t>
            </a:r>
            <a:r>
              <a:rPr spc="-5" dirty="0"/>
              <a:t>o</a:t>
            </a:r>
            <a:r>
              <a:rPr spc="355" dirty="0"/>
              <a:t> </a:t>
            </a:r>
            <a:r>
              <a:rPr spc="-5" dirty="0"/>
              <a:t>layout</a:t>
            </a:r>
            <a:r>
              <a:rPr spc="360" dirty="0"/>
              <a:t> </a:t>
            </a:r>
            <a:r>
              <a:rPr spc="-5" dirty="0"/>
              <a:t>da</a:t>
            </a:r>
            <a:r>
              <a:rPr spc="360" dirty="0"/>
              <a:t> </a:t>
            </a:r>
            <a:r>
              <a:rPr spc="-5" dirty="0"/>
              <a:t>página</a:t>
            </a:r>
            <a:r>
              <a:rPr spc="360" dirty="0"/>
              <a:t> </a:t>
            </a:r>
            <a:r>
              <a:rPr spc="-5" dirty="0"/>
              <a:t>e</a:t>
            </a:r>
            <a:r>
              <a:rPr spc="355" dirty="0"/>
              <a:t> </a:t>
            </a:r>
            <a:r>
              <a:rPr spc="-5" dirty="0"/>
              <a:t>a</a:t>
            </a:r>
            <a:r>
              <a:rPr spc="355" dirty="0"/>
              <a:t> </a:t>
            </a:r>
            <a:r>
              <a:rPr spc="-5" dirty="0"/>
              <a:t>quebra</a:t>
            </a:r>
            <a:r>
              <a:rPr spc="360" dirty="0"/>
              <a:t> </a:t>
            </a:r>
            <a:r>
              <a:rPr spc="-5" dirty="0"/>
              <a:t>de</a:t>
            </a:r>
            <a:r>
              <a:rPr spc="360" dirty="0"/>
              <a:t> </a:t>
            </a:r>
            <a:r>
              <a:rPr spc="-5" dirty="0"/>
              <a:t>página</a:t>
            </a:r>
            <a:r>
              <a:rPr spc="360" dirty="0"/>
              <a:t> </a:t>
            </a:r>
            <a:r>
              <a:rPr spc="-5" dirty="0"/>
              <a:t>e</a:t>
            </a:r>
            <a:r>
              <a:rPr spc="340" dirty="0"/>
              <a:t> </a:t>
            </a:r>
            <a:r>
              <a:rPr spc="-5" dirty="0"/>
              <a:t>faça </a:t>
            </a:r>
            <a:r>
              <a:rPr spc="-595" dirty="0"/>
              <a:t> </a:t>
            </a:r>
            <a:r>
              <a:rPr spc="-5" dirty="0"/>
              <a:t>alterações</a:t>
            </a:r>
            <a:r>
              <a:rPr dirty="0"/>
              <a:t> </a:t>
            </a:r>
            <a:r>
              <a:rPr spc="-5" dirty="0"/>
              <a:t>na</a:t>
            </a:r>
            <a:r>
              <a:rPr dirty="0"/>
              <a:t> exibição.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603754"/>
            <a:ext cx="7273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22)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Faça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título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congele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(opção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“Congelar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painéis”).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482549"/>
            <a:ext cx="8269605" cy="170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23)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Utilizando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tabela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do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exercício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1,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selecione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as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células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correspondentes</a:t>
            </a:r>
            <a:r>
              <a:rPr sz="2200" b="0" spc="3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aos</a:t>
            </a:r>
            <a:r>
              <a:rPr sz="2200" b="0" spc="3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tipos</a:t>
            </a:r>
            <a:r>
              <a:rPr sz="2200" b="0" spc="3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2200" b="0" spc="3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quantidades</a:t>
            </a:r>
            <a:r>
              <a:rPr sz="2200" b="0" spc="3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2200" b="0" spc="3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produtos</a:t>
            </a:r>
            <a:r>
              <a:rPr sz="2200" b="0" spc="3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vendidos, </a:t>
            </a:r>
            <a:r>
              <a:rPr sz="2200" b="0" spc="-6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Arial MT"/>
                <a:cs typeface="Arial MT"/>
              </a:rPr>
              <a:t>vá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no menu inserir e clique na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opção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gráfico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de colunas. Faça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as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alterações que desejar em “Design”,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“Layout”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e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“Formatar”. 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Em </a:t>
            </a:r>
            <a:r>
              <a:rPr sz="220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seguida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utilize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outros</a:t>
            </a:r>
            <a:r>
              <a:rPr sz="22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tipos</a:t>
            </a:r>
            <a:r>
              <a:rPr sz="2200" b="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gráficos</a:t>
            </a:r>
            <a:r>
              <a:rPr sz="22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(pizza,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barras,</a:t>
            </a:r>
            <a:r>
              <a:rPr sz="2200" b="0" spc="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rosca).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613" y="2356866"/>
            <a:ext cx="5240146" cy="33505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804" y="5796351"/>
            <a:ext cx="8498713" cy="100939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294" y="352695"/>
            <a:ext cx="6492239" cy="6492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19" y="1016888"/>
            <a:ext cx="8110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000000"/>
                </a:solidFill>
                <a:latin typeface="Arial"/>
                <a:cs typeface="Arial"/>
              </a:rPr>
              <a:t>Nenhum</a:t>
            </a:r>
            <a:r>
              <a:rPr sz="2800" i="1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obstáculo</a:t>
            </a:r>
            <a:r>
              <a:rPr sz="2800" i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é 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tão</a:t>
            </a: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 grande</a:t>
            </a:r>
            <a:r>
              <a:rPr sz="2800" i="1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se</a:t>
            </a:r>
            <a:r>
              <a:rPr sz="2800" i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sua</a:t>
            </a:r>
            <a:r>
              <a:rPr sz="2800" i="1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vontade</a:t>
            </a:r>
            <a:endParaRPr sz="2800">
              <a:latin typeface="Arial"/>
              <a:cs typeface="Arial"/>
            </a:endParaRPr>
          </a:p>
          <a:p>
            <a:pPr marL="186690" algn="ctr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800"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vencer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Arial"/>
                <a:cs typeface="Arial"/>
              </a:rPr>
              <a:t>for maior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87" y="2468117"/>
            <a:ext cx="808990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latin typeface="Arial"/>
                <a:cs typeface="Arial"/>
              </a:rPr>
              <a:t>Tudo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é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possível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se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você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se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dedicar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de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cabeça</a:t>
            </a:r>
            <a:r>
              <a:rPr sz="2800" b="1" i="1" spc="2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88595" algn="ctr">
              <a:lnSpc>
                <a:spcPct val="100000"/>
              </a:lnSpc>
            </a:pPr>
            <a:r>
              <a:rPr sz="2800" b="1" i="1" spc="-5" dirty="0">
                <a:latin typeface="Arial"/>
                <a:cs typeface="Arial"/>
              </a:rPr>
              <a:t>coração!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800" b="1" i="1" spc="-5" dirty="0">
                <a:latin typeface="Arial"/>
                <a:cs typeface="Arial"/>
              </a:rPr>
              <a:t>Estudar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é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o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caminho</a:t>
            </a:r>
            <a:r>
              <a:rPr sz="2800" b="1" i="1" spc="1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para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o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sucesso!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8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1945"/>
            <a:ext cx="6359525" cy="9042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9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10" dirty="0">
                <a:latin typeface="Arial MT"/>
                <a:cs typeface="Arial MT"/>
                <a:hlinkClick r:id="rId2"/>
              </a:rPr>
              <a:t>http://www.escoladesaude.pr.gov.br/arquivos/File/EXCEL_2007_MODULO1_FINAL.pdf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  <a:hlinkClick r:id="rId3"/>
              </a:rPr>
              <a:t>http://www.ufjf.br/petcivil/files/2009/02/CURSO-EXCEL-2007-PETCIVIL-Matheus.pdf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</a:rPr>
              <a:t>https:/</a:t>
            </a:r>
            <a:r>
              <a:rPr sz="1200" spc="-5" dirty="0">
                <a:latin typeface="Arial MT"/>
                <a:cs typeface="Arial MT"/>
                <a:hlinkClick r:id="rId4"/>
              </a:rPr>
              <a:t>/w</a:t>
            </a:r>
            <a:r>
              <a:rPr sz="1200" spc="-5" dirty="0">
                <a:latin typeface="Arial MT"/>
                <a:cs typeface="Arial MT"/>
              </a:rPr>
              <a:t>w</a:t>
            </a:r>
            <a:r>
              <a:rPr sz="1200" spc="-5" dirty="0">
                <a:latin typeface="Arial MT"/>
                <a:cs typeface="Arial MT"/>
                <a:hlinkClick r:id="rId4"/>
              </a:rPr>
              <a:t>w.idd.edu.br/blog/idd-news/34-formulas-e-funcoes-do-excel-que-voce-deve-saber</a:t>
            </a:r>
            <a:endParaRPr sz="12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71A276"/>
              </a:buClr>
              <a:buSzPct val="83333"/>
              <a:buChar char="•"/>
              <a:tabLst>
                <a:tab pos="194945" algn="l"/>
                <a:tab pos="195580" algn="l"/>
              </a:tabLst>
            </a:pPr>
            <a:r>
              <a:rPr sz="1200" spc="-5" dirty="0">
                <a:latin typeface="Arial MT"/>
                <a:cs typeface="Arial MT"/>
              </a:rPr>
              <a:t>https:/</a:t>
            </a:r>
            <a:r>
              <a:rPr sz="1200" spc="-5" dirty="0">
                <a:latin typeface="Arial MT"/>
                <a:cs typeface="Arial MT"/>
                <a:hlinkClick r:id="rId5"/>
              </a:rPr>
              <a:t>/w</a:t>
            </a:r>
            <a:r>
              <a:rPr sz="1200" spc="-5" dirty="0">
                <a:latin typeface="Arial MT"/>
                <a:cs typeface="Arial MT"/>
              </a:rPr>
              <a:t>w</a:t>
            </a:r>
            <a:r>
              <a:rPr sz="1200" spc="-5" dirty="0">
                <a:latin typeface="Arial MT"/>
                <a:cs typeface="Arial MT"/>
                <a:hlinkClick r:id="rId5"/>
              </a:rPr>
              <a:t>w.aprenderexcel.com.br/2013/dicas/excel-primeiros-passos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89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591" y="1528063"/>
            <a:ext cx="8178800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Uma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planilha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eletrônica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uma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folha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cálculos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desenvolvida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no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computador,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constituída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linhas</a:t>
            </a:r>
            <a:r>
              <a:rPr sz="2000" dirty="0">
                <a:latin typeface="Arial MT"/>
                <a:cs typeface="Arial MT"/>
              </a:rPr>
              <a:t> 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colunas,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cuja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interseção</a:t>
            </a:r>
            <a:r>
              <a:rPr sz="2000" dirty="0">
                <a:latin typeface="Arial MT"/>
                <a:cs typeface="Arial MT"/>
              </a:rPr>
              <a:t> é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chamada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célula,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onde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são  armazenados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dados,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fórmulas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funções.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A276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194945" marR="5080" indent="-182880" algn="just">
              <a:lnSpc>
                <a:spcPct val="100000"/>
              </a:lnSpc>
              <a:buClr>
                <a:srgbClr val="71A27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Cada célula possui um </a:t>
            </a:r>
            <a:r>
              <a:rPr sz="2000" spc="-5" dirty="0">
                <a:latin typeface="Arial MT"/>
                <a:cs typeface="Arial MT"/>
              </a:rPr>
              <a:t>endereço único </a:t>
            </a:r>
            <a:r>
              <a:rPr sz="2000" dirty="0">
                <a:latin typeface="Arial MT"/>
                <a:cs typeface="Arial MT"/>
              </a:rPr>
              <a:t>ou </a:t>
            </a:r>
            <a:r>
              <a:rPr sz="2000" spc="-5" dirty="0">
                <a:latin typeface="Arial MT"/>
                <a:cs typeface="Arial MT"/>
              </a:rPr>
              <a:t>referência. Por exemplo,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referência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dirty="0">
                <a:latin typeface="Arial MT"/>
                <a:cs typeface="Arial MT"/>
              </a:rPr>
              <a:t> célula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coluna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com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linha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A1.</a:t>
            </a:r>
            <a:r>
              <a:rPr sz="2000" dirty="0">
                <a:latin typeface="Arial MT"/>
                <a:cs typeface="Arial MT"/>
              </a:rPr>
              <a:t> A </a:t>
            </a:r>
            <a:r>
              <a:rPr sz="2000" spc="-5" dirty="0">
                <a:latin typeface="Arial MT"/>
                <a:cs typeface="Arial MT"/>
              </a:rPr>
              <a:t>grande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vantagem </a:t>
            </a:r>
            <a:r>
              <a:rPr sz="2000" dirty="0">
                <a:latin typeface="Arial MT"/>
                <a:cs typeface="Arial MT"/>
              </a:rPr>
              <a:t>da planilha é a de que, se houver necessidade </a:t>
            </a:r>
            <a:r>
              <a:rPr sz="2000" spc="-10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alterar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algum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número</a:t>
            </a:r>
            <a:r>
              <a:rPr sz="2000" dirty="0">
                <a:latin typeface="Arial MT"/>
                <a:cs typeface="Arial MT"/>
              </a:rPr>
              <a:t> 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fórmulas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relacionadas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serão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automaticamente </a:t>
            </a:r>
            <a:r>
              <a:rPr sz="2000" dirty="0">
                <a:latin typeface="Arial MT"/>
                <a:cs typeface="Arial MT"/>
              </a:rPr>
              <a:t> atualizadas.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079" y="1786889"/>
            <a:ext cx="44138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latin typeface="Arial"/>
                <a:cs typeface="Arial"/>
              </a:rPr>
              <a:t>Isso</a:t>
            </a:r>
            <a:r>
              <a:rPr sz="3400" b="1" spc="-15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é</a:t>
            </a:r>
            <a:r>
              <a:rPr sz="3400" b="1" spc="-15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tudo</a:t>
            </a:r>
            <a:r>
              <a:rPr sz="3400" b="1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por</a:t>
            </a:r>
            <a:r>
              <a:rPr sz="3400" b="1" spc="-1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hoje!!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1395" y="2408681"/>
            <a:ext cx="31654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latin typeface="Arial"/>
                <a:cs typeface="Arial"/>
              </a:rPr>
              <a:t>Até</a:t>
            </a:r>
            <a:r>
              <a:rPr sz="3400" b="1" spc="-5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a</a:t>
            </a:r>
            <a:r>
              <a:rPr sz="3400" b="1" spc="-2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próxima!!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1209" y="3324491"/>
            <a:ext cx="26384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60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Ca</a:t>
            </a:r>
            <a:r>
              <a:rPr spc="-100" dirty="0"/>
              <a:t>r</a:t>
            </a:r>
            <a:r>
              <a:rPr spc="-105" dirty="0"/>
              <a:t>acte</a:t>
            </a:r>
            <a:r>
              <a:rPr spc="-100" dirty="0"/>
              <a:t>rí</a:t>
            </a:r>
            <a:r>
              <a:rPr spc="-105" dirty="0"/>
              <a:t>st</a:t>
            </a:r>
            <a:r>
              <a:rPr spc="-100" dirty="0"/>
              <a:t>i</a:t>
            </a:r>
            <a:r>
              <a:rPr spc="-105" dirty="0"/>
              <a:t>ca</a:t>
            </a:r>
            <a:r>
              <a:rPr spc="-5" dirty="0"/>
              <a:t>s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4484"/>
            <a:ext cx="7930515" cy="40500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composto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cinco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fundamentais,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são:</a:t>
            </a:r>
            <a:endParaRPr sz="2000">
              <a:latin typeface="Arial MT"/>
              <a:cs typeface="Arial MT"/>
            </a:endParaRPr>
          </a:p>
          <a:p>
            <a:pPr marL="469900" marR="5080" indent="-183515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1. </a:t>
            </a:r>
            <a:r>
              <a:rPr sz="2000" spc="-5" dirty="0">
                <a:latin typeface="Arial MT"/>
                <a:cs typeface="Arial MT"/>
              </a:rPr>
              <a:t>Pasta: todo arquivo </a:t>
            </a:r>
            <a:r>
              <a:rPr sz="2000" dirty="0">
                <a:latin typeface="Arial MT"/>
                <a:cs typeface="Arial MT"/>
              </a:rPr>
              <a:t>que </a:t>
            </a:r>
            <a:r>
              <a:rPr sz="2000" spc="-10" dirty="0">
                <a:latin typeface="Arial MT"/>
                <a:cs typeface="Arial MT"/>
              </a:rPr>
              <a:t>for </a:t>
            </a:r>
            <a:r>
              <a:rPr sz="2000" dirty="0">
                <a:latin typeface="Arial MT"/>
                <a:cs typeface="Arial MT"/>
              </a:rPr>
              <a:t>criado no </a:t>
            </a:r>
            <a:r>
              <a:rPr sz="2000" spc="-5" dirty="0">
                <a:latin typeface="Arial MT"/>
                <a:cs typeface="Arial MT"/>
              </a:rPr>
              <a:t>“</a:t>
            </a:r>
            <a:r>
              <a:rPr sz="2000" b="1" spc="-5" dirty="0">
                <a:latin typeface="Arial"/>
                <a:cs typeface="Arial"/>
              </a:rPr>
              <a:t>Excel”</a:t>
            </a:r>
            <a:r>
              <a:rPr sz="2000" spc="-5" dirty="0">
                <a:latin typeface="Arial MT"/>
                <a:cs typeface="Arial MT"/>
              </a:rPr>
              <a:t>; </a:t>
            </a:r>
            <a:r>
              <a:rPr sz="2000" dirty="0">
                <a:latin typeface="Arial MT"/>
                <a:cs typeface="Arial MT"/>
              </a:rPr>
              <a:t>possui </a:t>
            </a:r>
            <a:r>
              <a:rPr sz="2000" spc="-5" dirty="0">
                <a:latin typeface="Arial MT"/>
                <a:cs typeface="Arial MT"/>
              </a:rPr>
              <a:t>extensão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“.</a:t>
            </a:r>
            <a:r>
              <a:rPr sz="2000" b="1" spc="-5" dirty="0">
                <a:latin typeface="Arial"/>
                <a:cs typeface="Arial"/>
              </a:rPr>
              <a:t>xls</a:t>
            </a:r>
            <a:r>
              <a:rPr sz="2000" spc="-5" dirty="0">
                <a:latin typeface="Arial MT"/>
                <a:cs typeface="Arial MT"/>
              </a:rPr>
              <a:t>”;</a:t>
            </a:r>
            <a:endParaRPr sz="2000">
              <a:latin typeface="Arial MT"/>
              <a:cs typeface="Arial MT"/>
            </a:endParaRPr>
          </a:p>
          <a:p>
            <a:pPr marL="469900" indent="-184150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2.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Planilha: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onde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será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executado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todo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trabalho;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uma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grade</a:t>
            </a:r>
            <a:endParaRPr sz="20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linhas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colunas,onde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criamos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cálculos;</a:t>
            </a:r>
            <a:endParaRPr sz="2000">
              <a:latin typeface="Arial MT"/>
              <a:cs typeface="Arial MT"/>
            </a:endParaRPr>
          </a:p>
          <a:p>
            <a:pPr marL="469900" marR="5080" indent="-183515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3. Coluna: é o </a:t>
            </a:r>
            <a:r>
              <a:rPr sz="2000" spc="-5" dirty="0">
                <a:latin typeface="Arial MT"/>
                <a:cs typeface="Arial MT"/>
              </a:rPr>
              <a:t>espaçamento entre </a:t>
            </a:r>
            <a:r>
              <a:rPr sz="2000" dirty="0">
                <a:latin typeface="Arial MT"/>
                <a:cs typeface="Arial MT"/>
              </a:rPr>
              <a:t>dois traços na </a:t>
            </a:r>
            <a:r>
              <a:rPr sz="2000" spc="-5" dirty="0">
                <a:latin typeface="Arial MT"/>
                <a:cs typeface="Arial MT"/>
              </a:rPr>
              <a:t>vertical, </a:t>
            </a:r>
            <a:r>
              <a:rPr sz="2000" dirty="0">
                <a:latin typeface="Arial MT"/>
                <a:cs typeface="Arial MT"/>
              </a:rPr>
              <a:t>sendo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representadas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letras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acordo</a:t>
            </a:r>
            <a:r>
              <a:rPr sz="2000" dirty="0">
                <a:latin typeface="Arial MT"/>
                <a:cs typeface="Arial MT"/>
              </a:rPr>
              <a:t> com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ordem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alfabética </a:t>
            </a:r>
            <a:r>
              <a:rPr sz="2000" dirty="0">
                <a:latin typeface="Arial MT"/>
                <a:cs typeface="Arial MT"/>
              </a:rPr>
              <a:t> crescente;</a:t>
            </a:r>
            <a:endParaRPr sz="2000">
              <a:latin typeface="Arial MT"/>
              <a:cs typeface="Arial MT"/>
            </a:endParaRPr>
          </a:p>
          <a:p>
            <a:pPr marL="469900" marR="5080" indent="-183515" algn="just">
              <a:lnSpc>
                <a:spcPct val="100000"/>
              </a:lnSpc>
              <a:spcBef>
                <a:spcPts val="484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4. Linha: é o espaçamento </a:t>
            </a:r>
            <a:r>
              <a:rPr sz="2000" spc="-5" dirty="0">
                <a:latin typeface="Arial MT"/>
                <a:cs typeface="Arial MT"/>
              </a:rPr>
              <a:t>entre dois traços </a:t>
            </a:r>
            <a:r>
              <a:rPr sz="2000" dirty="0">
                <a:latin typeface="Arial MT"/>
                <a:cs typeface="Arial MT"/>
              </a:rPr>
              <a:t>na horizontal, </a:t>
            </a:r>
            <a:r>
              <a:rPr sz="2000" spc="-5" dirty="0">
                <a:latin typeface="Arial MT"/>
                <a:cs typeface="Arial MT"/>
              </a:rPr>
              <a:t>sendo </a:t>
            </a:r>
            <a:r>
              <a:rPr sz="2000" dirty="0">
                <a:latin typeface="Arial MT"/>
                <a:cs typeface="Arial MT"/>
              </a:rPr>
              <a:t> representadas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números;</a:t>
            </a:r>
            <a:endParaRPr sz="2000">
              <a:latin typeface="Arial MT"/>
              <a:cs typeface="Arial MT"/>
            </a:endParaRPr>
          </a:p>
          <a:p>
            <a:pPr marL="469900" indent="-184150" algn="just">
              <a:lnSpc>
                <a:spcPct val="100000"/>
              </a:lnSpc>
              <a:spcBef>
                <a:spcPts val="480"/>
              </a:spcBef>
              <a:buClr>
                <a:srgbClr val="71A276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5.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Célula: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são</a:t>
            </a:r>
            <a:r>
              <a:rPr sz="2000" spc="2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formadas</a:t>
            </a:r>
            <a:r>
              <a:rPr sz="2000" spc="2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através</a:t>
            </a:r>
            <a:r>
              <a:rPr sz="2000" spc="2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intersecção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“cruzamento”</a:t>
            </a:r>
            <a:r>
              <a:rPr sz="2000" spc="229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de</a:t>
            </a:r>
            <a:endParaRPr sz="20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uma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coluna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linha.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60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Ca</a:t>
            </a:r>
            <a:r>
              <a:rPr spc="-100" dirty="0"/>
              <a:t>r</a:t>
            </a:r>
            <a:r>
              <a:rPr spc="-105" dirty="0"/>
              <a:t>acte</a:t>
            </a:r>
            <a:r>
              <a:rPr spc="-100" dirty="0"/>
              <a:t>rí</a:t>
            </a:r>
            <a:r>
              <a:rPr spc="-105" dirty="0"/>
              <a:t>st</a:t>
            </a:r>
            <a:r>
              <a:rPr spc="-100" dirty="0"/>
              <a:t>i</a:t>
            </a:r>
            <a:r>
              <a:rPr spc="-105" dirty="0"/>
              <a:t>ca</a:t>
            </a:r>
            <a:r>
              <a:rPr spc="-5" dirty="0"/>
              <a:t>s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591" y="1465963"/>
            <a:ext cx="8179434" cy="48945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b="1" spc="-10" dirty="0">
                <a:latin typeface="Arial"/>
                <a:cs typeface="Arial"/>
              </a:rPr>
              <a:t>Tipos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entrada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469265" marR="5080" indent="-182880" algn="just">
              <a:lnSpc>
                <a:spcPct val="100000"/>
              </a:lnSpc>
              <a:spcBef>
                <a:spcPts val="440"/>
              </a:spcBef>
              <a:buClr>
                <a:srgbClr val="71A276"/>
              </a:buClr>
              <a:buSzPct val="83333"/>
              <a:buChar char="•"/>
              <a:tabLst>
                <a:tab pos="469900" algn="l"/>
              </a:tabLst>
            </a:pPr>
            <a:r>
              <a:rPr sz="1800" spc="-35" dirty="0">
                <a:latin typeface="Arial MT"/>
                <a:cs typeface="Arial MT"/>
              </a:rPr>
              <a:t>Textos: </a:t>
            </a:r>
            <a:r>
              <a:rPr sz="1800" dirty="0">
                <a:latin typeface="Arial MT"/>
                <a:cs typeface="Arial MT"/>
              </a:rPr>
              <a:t>É </a:t>
            </a:r>
            <a:r>
              <a:rPr sz="1800" spc="-5" dirty="0">
                <a:latin typeface="Arial MT"/>
                <a:cs typeface="Arial MT"/>
              </a:rPr>
              <a:t>interpretado </a:t>
            </a:r>
            <a:r>
              <a:rPr sz="1800" dirty="0">
                <a:latin typeface="Arial MT"/>
                <a:cs typeface="Arial MT"/>
              </a:rPr>
              <a:t>como </a:t>
            </a:r>
            <a:r>
              <a:rPr sz="1800" spc="-5" dirty="0">
                <a:latin typeface="Arial MT"/>
                <a:cs typeface="Arial MT"/>
              </a:rPr>
              <a:t>texto </a:t>
            </a:r>
            <a:r>
              <a:rPr sz="1800" dirty="0">
                <a:latin typeface="Arial MT"/>
                <a:cs typeface="Arial MT"/>
              </a:rPr>
              <a:t>toda </a:t>
            </a:r>
            <a:r>
              <a:rPr sz="1800" spc="-5" dirty="0">
                <a:latin typeface="Arial MT"/>
                <a:cs typeface="Arial MT"/>
              </a:rPr>
              <a:t>a informação que </a:t>
            </a:r>
            <a:r>
              <a:rPr sz="1800" dirty="0">
                <a:latin typeface="Arial MT"/>
                <a:cs typeface="Arial MT"/>
              </a:rPr>
              <a:t>se </a:t>
            </a:r>
            <a:r>
              <a:rPr sz="1800" spc="-5" dirty="0">
                <a:latin typeface="Arial MT"/>
                <a:cs typeface="Arial MT"/>
              </a:rPr>
              <a:t>inicia </a:t>
            </a:r>
            <a:r>
              <a:rPr sz="1800" dirty="0">
                <a:latin typeface="Arial MT"/>
                <a:cs typeface="Arial MT"/>
              </a:rPr>
              <a:t>com uma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letra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ficando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alinhados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à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esquerda.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Utilizamos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texto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títulos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definições.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1A276"/>
              </a:buClr>
              <a:buFont typeface="Arial MT"/>
              <a:buChar char="•"/>
            </a:pPr>
            <a:endParaRPr sz="2600">
              <a:latin typeface="Arial MT"/>
              <a:cs typeface="Arial MT"/>
            </a:endParaRPr>
          </a:p>
          <a:p>
            <a:pPr marL="469265" marR="6350" indent="-182880" algn="just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83333"/>
              <a:buChar char="•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Números: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É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interpretado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como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número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todo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dado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precedido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pelos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seguintes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caracteres: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6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9</a:t>
            </a:r>
            <a:r>
              <a:rPr sz="1800" dirty="0">
                <a:latin typeface="Arial MT"/>
                <a:cs typeface="Arial MT"/>
              </a:rPr>
              <a:t> +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menos,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fecha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parênteses,</a:t>
            </a:r>
            <a:endParaRPr sz="1800">
              <a:latin typeface="Arial MT"/>
              <a:cs typeface="Arial MT"/>
            </a:endParaRPr>
          </a:p>
          <a:p>
            <a:pPr marL="469265" marR="6350" algn="just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/ </a:t>
            </a:r>
            <a:r>
              <a:rPr sz="1800" spc="-5" dirty="0">
                <a:latin typeface="Arial MT"/>
                <a:cs typeface="Arial MT"/>
              </a:rPr>
              <a:t>$ %. Utilizamos os números para cálculos. </a:t>
            </a:r>
            <a:r>
              <a:rPr sz="1800" dirty="0">
                <a:latin typeface="Arial MT"/>
                <a:cs typeface="Arial MT"/>
              </a:rPr>
              <a:t>Os </a:t>
            </a:r>
            <a:r>
              <a:rPr sz="1800" spc="-5" dirty="0">
                <a:latin typeface="Arial MT"/>
                <a:cs typeface="Arial MT"/>
              </a:rPr>
              <a:t>valores numéricos sempre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são alinhados à direita e </a:t>
            </a:r>
            <a:r>
              <a:rPr sz="1800" dirty="0">
                <a:latin typeface="Arial MT"/>
                <a:cs typeface="Arial MT"/>
              </a:rPr>
              <a:t>podem </a:t>
            </a:r>
            <a:r>
              <a:rPr sz="1800" spc="-5" dirty="0">
                <a:latin typeface="Arial MT"/>
                <a:cs typeface="Arial MT"/>
              </a:rPr>
              <a:t>assumir </a:t>
            </a:r>
            <a:r>
              <a:rPr sz="1800" dirty="0">
                <a:latin typeface="Arial MT"/>
                <a:cs typeface="Arial MT"/>
              </a:rPr>
              <a:t>vários </a:t>
            </a:r>
            <a:r>
              <a:rPr sz="1800" spc="-5" dirty="0">
                <a:latin typeface="Arial MT"/>
                <a:cs typeface="Arial MT"/>
              </a:rPr>
              <a:t>formatos como: número fixo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decimais,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percentual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outros.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 MT"/>
              <a:cs typeface="Arial MT"/>
            </a:endParaRPr>
          </a:p>
          <a:p>
            <a:pPr marL="469900" indent="-182880">
              <a:lnSpc>
                <a:spcPct val="100000"/>
              </a:lnSpc>
              <a:buClr>
                <a:srgbClr val="71A276"/>
              </a:buClr>
              <a:buSzPct val="83333"/>
              <a:buChar char="•"/>
              <a:tabLst>
                <a:tab pos="469900" algn="l"/>
                <a:tab pos="1718945" algn="l"/>
                <a:tab pos="2322830" algn="l"/>
                <a:tab pos="3662679" algn="l"/>
                <a:tab pos="4226560" algn="l"/>
                <a:tab pos="5414010" algn="l"/>
                <a:tab pos="6804025" algn="l"/>
              </a:tabLst>
            </a:pPr>
            <a:r>
              <a:rPr sz="1800" spc="-5" dirty="0">
                <a:latin typeface="Arial MT"/>
                <a:cs typeface="Arial MT"/>
              </a:rPr>
              <a:t>Fórmulas:	</a:t>
            </a:r>
            <a:r>
              <a:rPr sz="1800" dirty="0">
                <a:latin typeface="Arial MT"/>
                <a:cs typeface="Arial MT"/>
              </a:rPr>
              <a:t>são	</a:t>
            </a:r>
            <a:r>
              <a:rPr sz="1800" spc="-5" dirty="0">
                <a:latin typeface="Arial MT"/>
                <a:cs typeface="Arial MT"/>
              </a:rPr>
              <a:t>compostas	</a:t>
            </a:r>
            <a:r>
              <a:rPr sz="1800" spc="-10" dirty="0">
                <a:latin typeface="Arial MT"/>
                <a:cs typeface="Arial MT"/>
              </a:rPr>
              <a:t>por	</a:t>
            </a:r>
            <a:r>
              <a:rPr sz="1800" spc="-5" dirty="0">
                <a:latin typeface="Arial MT"/>
                <a:cs typeface="Arial MT"/>
              </a:rPr>
              <a:t>números,	operadores	matemáticos,</a:t>
            </a:r>
            <a:endParaRPr sz="1800">
              <a:latin typeface="Arial MT"/>
              <a:cs typeface="Arial MT"/>
            </a:endParaRPr>
          </a:p>
          <a:p>
            <a:pPr marL="469265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referências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células,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 MT"/>
              <a:cs typeface="Arial MT"/>
            </a:endParaRPr>
          </a:p>
          <a:p>
            <a:pPr marL="469900" indent="-182880">
              <a:lnSpc>
                <a:spcPct val="100000"/>
              </a:lnSpc>
              <a:buClr>
                <a:srgbClr val="71A276"/>
              </a:buClr>
              <a:buSzPct val="83333"/>
              <a:buChar char="•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Funções: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são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fórmulas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criadas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pelo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Excel.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Existem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funções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estatísticas,</a:t>
            </a:r>
            <a:endParaRPr sz="1800">
              <a:latin typeface="Arial MT"/>
              <a:cs typeface="Arial MT"/>
            </a:endParaRPr>
          </a:p>
          <a:p>
            <a:pPr marL="469265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matemáticas,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financeiras,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nte</a:t>
            </a:r>
            <a:r>
              <a:rPr spc="-100" dirty="0"/>
              <a:t>r</a:t>
            </a:r>
            <a:r>
              <a:rPr spc="-105" dirty="0"/>
              <a:t>fac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Exce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22" y="1772776"/>
            <a:ext cx="6132411" cy="40757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6560" y="1877090"/>
            <a:ext cx="2230426" cy="38702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863" y="0"/>
            <a:ext cx="3129788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925" y="2655189"/>
            <a:ext cx="3199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1815464" algn="l"/>
              </a:tabLst>
            </a:pPr>
            <a:r>
              <a:rPr sz="1800" spc="-5" dirty="0">
                <a:solidFill>
                  <a:srgbClr val="000000"/>
                </a:solidFill>
              </a:rPr>
              <a:t>Barra	de	Ferramentas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000000"/>
                </a:solidFill>
              </a:rPr>
              <a:t>PADRÃO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96925" y="3204209"/>
            <a:ext cx="3199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Esta </a:t>
            </a:r>
            <a:r>
              <a:rPr sz="1800" spc="-5" dirty="0">
                <a:latin typeface="Arial MT"/>
                <a:cs typeface="Arial MT"/>
              </a:rPr>
              <a:t>barra contém botões </a:t>
            </a:r>
            <a:r>
              <a:rPr sz="1800" spc="-10" dirty="0">
                <a:latin typeface="Arial MT"/>
                <a:cs typeface="Arial MT"/>
              </a:rPr>
              <a:t>que </a:t>
            </a:r>
            <a:r>
              <a:rPr sz="1800" spc="-5" dirty="0">
                <a:latin typeface="Arial MT"/>
                <a:cs typeface="Arial MT"/>
              </a:rPr>
              <a:t> permitem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realizar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as </a:t>
            </a:r>
            <a:r>
              <a:rPr sz="1800" spc="-5" dirty="0">
                <a:latin typeface="Arial MT"/>
                <a:cs typeface="Arial MT"/>
              </a:rPr>
              <a:t> operações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usuais.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2649</Words>
  <Application>Microsoft Office PowerPoint</Application>
  <PresentationFormat>Apresentação na tela (4:3)</PresentationFormat>
  <Paragraphs>328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Arial MT</vt:lpstr>
      <vt:lpstr>Calibri</vt:lpstr>
      <vt:lpstr>Times New Roman</vt:lpstr>
      <vt:lpstr>Office Theme</vt:lpstr>
      <vt:lpstr>OFICINA – EXCEL BÁSICO</vt:lpstr>
      <vt:lpstr>CONTEÚDO PROGRAMÁTICO</vt:lpstr>
      <vt:lpstr>Introdução</vt:lpstr>
      <vt:lpstr>Excel</vt:lpstr>
      <vt:lpstr>Excel</vt:lpstr>
      <vt:lpstr>Características do Excel</vt:lpstr>
      <vt:lpstr>Características do Excel</vt:lpstr>
      <vt:lpstr>Interface do Excel</vt:lpstr>
      <vt:lpstr>Barra de Ferramentas PADRÃO</vt:lpstr>
      <vt:lpstr>Apresentação do PowerPoint</vt:lpstr>
      <vt:lpstr>Interface do Excel</vt:lpstr>
      <vt:lpstr>Interface do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Interface do Excel</vt:lpstr>
      <vt:lpstr>Apresentação do PowerPoint</vt:lpstr>
      <vt:lpstr>Interface do Excel</vt:lpstr>
      <vt:lpstr>Interface do Excel</vt:lpstr>
      <vt:lpstr>Apresentação do PowerPoint</vt:lpstr>
      <vt:lpstr>Interface do Excel</vt:lpstr>
      <vt:lpstr>Apresentação do PowerPoint</vt:lpstr>
      <vt:lpstr>Interface do Excel</vt:lpstr>
      <vt:lpstr>Interface do Excel</vt:lpstr>
      <vt:lpstr>Apresentação do PowerPoint</vt:lpstr>
      <vt:lpstr>Interface do Excel</vt:lpstr>
      <vt:lpstr>Apresentação do PowerPoint</vt:lpstr>
      <vt:lpstr>Interface do Excel</vt:lpstr>
      <vt:lpstr>Fórmulas e Funções</vt:lpstr>
      <vt:lpstr>Fórmulas e Funções</vt:lpstr>
      <vt:lpstr>Fórmulas e 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18) Utilizando os valores totais do resumo de vendas, encontre o valor:</vt:lpstr>
      <vt:lpstr>Interface do Excel</vt:lpstr>
      <vt:lpstr>Interface do Excel</vt:lpstr>
      <vt:lpstr>Apresentação do PowerPoint</vt:lpstr>
      <vt:lpstr>Interface do Excel</vt:lpstr>
      <vt:lpstr>21) Visualize o layout da página e a quebra de página e faça  alterações na exibição.</vt:lpstr>
      <vt:lpstr>23) Utilizando a tabela do exercício 1, selecione as células  correspondentes aos tipos e quantidades de produtos vendidos,  vá no menu inserir e clique na opção gráfico de colunas. Faça as  alterações que desejar em “Design”, “Layout” e “Formatar”. Em  seguida utilize outros tipos de gráficos (pizza, barras, rosca).</vt:lpstr>
      <vt:lpstr>Nenhum obstáculo é tão grande se sua vontade de vencer for maior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</dc:creator>
  <cp:lastModifiedBy>Rosilene Piovatto</cp:lastModifiedBy>
  <cp:revision>1</cp:revision>
  <dcterms:created xsi:type="dcterms:W3CDTF">2022-11-30T19:09:48Z</dcterms:created>
  <dcterms:modified xsi:type="dcterms:W3CDTF">2022-11-30T19:16:04Z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2022-11-30T00:00:00Z</vt:filetime>
  </property>
</Properties>
</file>