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256" r:id="rId2"/>
    <p:sldId id="299" r:id="rId3"/>
    <p:sldId id="300" r:id="rId4"/>
    <p:sldId id="302" r:id="rId5"/>
    <p:sldId id="301" r:id="rId6"/>
    <p:sldId id="303" r:id="rId7"/>
    <p:sldId id="304" r:id="rId8"/>
    <p:sldId id="305" r:id="rId9"/>
    <p:sldId id="306" r:id="rId10"/>
    <p:sldId id="307" r:id="rId11"/>
    <p:sldId id="309" r:id="rId12"/>
    <p:sldId id="311" r:id="rId13"/>
    <p:sldId id="310" r:id="rId14"/>
    <p:sldId id="312" r:id="rId15"/>
    <p:sldId id="313" r:id="rId16"/>
    <p:sldId id="314" r:id="rId17"/>
    <p:sldId id="315" r:id="rId18"/>
    <p:sldId id="316" r:id="rId19"/>
    <p:sldId id="317" r:id="rId20"/>
    <p:sldId id="318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149A7-8D9B-4E3C-972B-17823066C3A5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02A7-D589-4BE6-BEA2-2E8A9506E4B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E8103-A934-4283-806A-657824886A2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E8103-A934-4283-806A-657824886A2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E8103-A934-4283-806A-657824886A2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E8103-A934-4283-806A-657824886A2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E8103-A934-4283-806A-657824886A2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E8103-A934-4283-806A-657824886A2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E8103-A934-4283-806A-657824886A2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E8103-A934-4283-806A-657824886A2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E8103-A934-4283-806A-657824886A2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E8103-A934-4283-806A-657824886A2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E8103-A934-4283-806A-657824886A2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E8103-A934-4283-806A-657824886A2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E8103-A934-4283-806A-657824886A2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E8103-A934-4283-806A-657824886A2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E8103-A934-4283-806A-657824886A2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E8103-A934-4283-806A-657824886A2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E8103-A934-4283-806A-657824886A2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E8103-A934-4283-806A-657824886A2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E8103-A934-4283-806A-657824886A2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792" y="1124744"/>
            <a:ext cx="8206680" cy="1737539"/>
          </a:xfrm>
        </p:spPr>
        <p:txBody>
          <a:bodyPr>
            <a:normAutofit/>
          </a:bodyPr>
          <a:lstStyle/>
          <a:p>
            <a:r>
              <a:rPr lang="pt-BR" dirty="0"/>
              <a:t>Fundamentos da Tecnologia da Informação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Parte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72" y="512440"/>
            <a:ext cx="8204200" cy="82832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Características dos Sistemas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46856" y="1412776"/>
            <a:ext cx="8229600" cy="4968552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Sistema Adaptável</a:t>
            </a:r>
            <a:r>
              <a:rPr lang="pt-BR" dirty="0"/>
              <a:t>: Um sistema que tem a capacidade de transformar a si mesmo ou seu ambiente  a fim de sobreviver é chamado de um sistema adaptável. 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72" y="512440"/>
            <a:ext cx="8204200" cy="82832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dirty="0"/>
              <a:t>Componentes de um Sistema de Informação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46856" y="1412776"/>
            <a:ext cx="8229600" cy="4968552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Recursos Humanos;</a:t>
            </a:r>
          </a:p>
          <a:p>
            <a:pPr algn="just"/>
            <a:r>
              <a:rPr lang="pt-BR" b="1" dirty="0"/>
              <a:t>Recursos de Hardware;</a:t>
            </a:r>
          </a:p>
          <a:p>
            <a:pPr algn="just"/>
            <a:r>
              <a:rPr lang="pt-BR" b="1" dirty="0"/>
              <a:t>Recursos de Software;</a:t>
            </a:r>
          </a:p>
          <a:p>
            <a:pPr algn="just"/>
            <a:r>
              <a:rPr lang="pt-BR" b="1" dirty="0"/>
              <a:t>Recursos de Dados;</a:t>
            </a:r>
          </a:p>
          <a:p>
            <a:pPr algn="just"/>
            <a:r>
              <a:rPr lang="pt-BR" b="1" dirty="0"/>
              <a:t>Recursos de Redes.</a:t>
            </a:r>
            <a:endParaRPr lang="pt-BR" dirty="0"/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72" y="188640"/>
            <a:ext cx="8204200" cy="82832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Recursos Humanos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46856" y="980728"/>
            <a:ext cx="8229600" cy="532859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b="1" dirty="0"/>
              <a:t>Usuários finais - </a:t>
            </a:r>
            <a:r>
              <a:rPr lang="pt-BR" dirty="0"/>
              <a:t>pessoas que usam um SI ou a informação que ele produz.</a:t>
            </a:r>
          </a:p>
          <a:p>
            <a:pPr algn="just"/>
            <a:r>
              <a:rPr lang="pt-BR" b="1" dirty="0"/>
              <a:t>Especialistas em SI </a:t>
            </a:r>
            <a:r>
              <a:rPr lang="pt-BR" dirty="0"/>
              <a:t>- são pessoas que desenvolvem e operam sistemas de informação. </a:t>
            </a:r>
          </a:p>
          <a:p>
            <a:pPr algn="just"/>
            <a:r>
              <a:rPr lang="pt-BR" b="1" dirty="0"/>
              <a:t>Analistas de Sistemas </a:t>
            </a:r>
            <a:r>
              <a:rPr lang="pt-BR" dirty="0"/>
              <a:t>– projetam SI com base nas demandas dos usuários finais. </a:t>
            </a:r>
          </a:p>
          <a:p>
            <a:pPr algn="just"/>
            <a:r>
              <a:rPr lang="pt-BR" b="1" dirty="0"/>
              <a:t>Desenvolvedores de Software </a:t>
            </a:r>
            <a:r>
              <a:rPr lang="pt-BR" dirty="0"/>
              <a:t>– criam programas de computador seguindo as especificações dos analistas de sistemas.</a:t>
            </a:r>
          </a:p>
          <a:p>
            <a:pPr algn="just"/>
            <a:r>
              <a:rPr lang="pt-BR" b="1" dirty="0"/>
              <a:t>Operadores do sistema </a:t>
            </a:r>
            <a:r>
              <a:rPr lang="pt-BR" dirty="0"/>
              <a:t>– monitoram e operam grandes redes e sistemas de computadores.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72" y="188640"/>
            <a:ext cx="8204200" cy="82832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Recursos de Hardware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46856" y="980728"/>
            <a:ext cx="8229600" cy="5328592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Incluem todos os dispositivos físicos e equipamentos utilizados no processamento de informações;</a:t>
            </a:r>
          </a:p>
          <a:p>
            <a:pPr algn="just"/>
            <a:r>
              <a:rPr lang="pt-BR" b="1" dirty="0"/>
              <a:t>Máquinas</a:t>
            </a:r>
            <a:r>
              <a:rPr lang="pt-BR" dirty="0"/>
              <a:t> - dispositivos físicos (periféricos, computadores);</a:t>
            </a:r>
          </a:p>
          <a:p>
            <a:pPr algn="just"/>
            <a:r>
              <a:rPr lang="pt-BR" b="1" dirty="0"/>
              <a:t>Mídia</a:t>
            </a:r>
            <a:r>
              <a:rPr lang="pt-BR" dirty="0"/>
              <a:t> - todos os objetos tangíveis nos quais são registrados dados (papel, discos);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72" y="188640"/>
            <a:ext cx="8204200" cy="82832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Recursos de Software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46856" y="980728"/>
            <a:ext cx="8229600" cy="5328592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Incluem todos os conjuntos de instruções de processamento da informação.</a:t>
            </a:r>
          </a:p>
          <a:p>
            <a:pPr algn="just"/>
            <a:r>
              <a:rPr lang="pt-BR" b="1" dirty="0"/>
              <a:t>Programas</a:t>
            </a:r>
            <a:r>
              <a:rPr lang="pt-BR" dirty="0"/>
              <a:t> - conjunto de instruções que fazem com que o computador execute uma certa tarefa.</a:t>
            </a:r>
          </a:p>
          <a:p>
            <a:pPr algn="just"/>
            <a:r>
              <a:rPr lang="pt-BR" b="1" dirty="0"/>
              <a:t>Procedimentos</a:t>
            </a:r>
            <a:r>
              <a:rPr lang="pt-BR" dirty="0"/>
              <a:t> - conjunto de instruções utilizadas por pessoas para finalizar uma tarefa.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72" y="188640"/>
            <a:ext cx="8204200" cy="82832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Recursos de Dados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46856" y="980728"/>
            <a:ext cx="8229600" cy="5328592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Devem ser efetivamente administrados para beneficiar todos os usuários finais de uma organização. Os recursos de dados são transformados por atividades de processamento de informação em uma </a:t>
            </a:r>
          </a:p>
          <a:p>
            <a:pPr algn="just"/>
            <a:r>
              <a:rPr lang="pt-BR" dirty="0"/>
              <a:t>diversidade de produtos de informação para os usuários finais. Os recursos de dados dos sistemas de informação normalmente são organizados em: </a:t>
            </a:r>
            <a:r>
              <a:rPr lang="pt-BR" b="1" dirty="0"/>
              <a:t>Banco de Dados e Bases de Conhecimento.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72" y="188640"/>
            <a:ext cx="8204200" cy="82832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Recursos de Dados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46856" y="980728"/>
            <a:ext cx="8229600" cy="5328592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Bancos de dados </a:t>
            </a:r>
            <a:r>
              <a:rPr lang="pt-BR" dirty="0"/>
              <a:t>- uma coleção de registros e arquivos logicamente relacionados. Um banco de dados incorpora muitos registros anteriormente armazenados em arquivos separados para que uma fonte comum de registros de dados sirva muitas aplicações.</a:t>
            </a:r>
          </a:p>
          <a:p>
            <a:pPr algn="just"/>
            <a:r>
              <a:rPr lang="pt-BR" b="1" dirty="0"/>
              <a:t>Bases de conhecimento </a:t>
            </a:r>
            <a:r>
              <a:rPr lang="pt-BR" dirty="0"/>
              <a:t>- que guardam conhecimento em uma multiplicidade de formas como fatos, regras e inferência sobre vários assuntos.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72" y="188640"/>
            <a:ext cx="8204200" cy="82832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Recursos de Dados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46856" y="980728"/>
            <a:ext cx="8229600" cy="532859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b="1" dirty="0"/>
              <a:t>Dados - </a:t>
            </a:r>
            <a:r>
              <a:rPr lang="pt-BR" dirty="0"/>
              <a:t>São fatos ou observações crus, normalmente sobre fenômenos físicos ou transações de  negócios. Mais especificamente, os dados são medidas objetivas dos atributos (características) de entidades como pessoas, lugares, coisas e eventos.</a:t>
            </a:r>
          </a:p>
          <a:p>
            <a:pPr algn="just">
              <a:buNone/>
            </a:pPr>
            <a:endParaRPr lang="pt-BR" dirty="0"/>
          </a:p>
          <a:p>
            <a:pPr algn="just"/>
            <a:r>
              <a:rPr lang="pt-BR" b="1" dirty="0"/>
              <a:t>Informações</a:t>
            </a:r>
            <a:r>
              <a:rPr lang="pt-BR" dirty="0"/>
              <a:t> - são dados processados que foram colocados em um contexto significativo e útil  para um usuário final. Os dados são submetidos a um processo onde:  Sua forma é agregada, manipulada e organizada. Seu conteúdo é analisado e avaliado. São colocados em um contexto adequado a um usuário humano.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72" y="188640"/>
            <a:ext cx="8204200" cy="82832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Recursos de Rede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46856" y="980728"/>
            <a:ext cx="8229600" cy="532859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dirty="0"/>
              <a:t>	Redes de telecomunicações como a Internet, intranets e extranets tornaram-se essenciais ao sucesso de operações de todos os tipos de organizações e de seus SI baseados no computador. Essas redes consistem em computadores, processadores de comunicações e outros dispositivos interconectados por mídia de comunicações e controlados por software de comunicações. O conceito de recursos de rede enfatiza que as redes de comunicações são um componente de recurso fundamental de todos os SI.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72" y="188640"/>
            <a:ext cx="8204200" cy="82832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Recursos de Rede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46856" y="980728"/>
            <a:ext cx="8229600" cy="532859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dirty="0"/>
              <a:t>	Mídia de comunicações (cabo de par trançado, cabo coaxial, cabo de fibra ótica, sistemas de  </a:t>
            </a:r>
            <a:r>
              <a:rPr lang="pt-BR" dirty="0" err="1"/>
              <a:t>microondas</a:t>
            </a:r>
            <a:r>
              <a:rPr lang="pt-BR" dirty="0"/>
              <a:t> e sistemas de satélite de comunicações.</a:t>
            </a:r>
          </a:p>
          <a:p>
            <a:pPr algn="just">
              <a:buNone/>
            </a:pPr>
            <a:endParaRPr lang="pt-BR" dirty="0"/>
          </a:p>
          <a:p>
            <a:pPr algn="just">
              <a:buNone/>
            </a:pPr>
            <a:r>
              <a:rPr lang="pt-BR" dirty="0"/>
              <a:t>	Suporte de rede (recursos de dados, pessoas, hardware e software que apoiam diretamente a operação e uso de uma rede de comunicações.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72" y="512440"/>
            <a:ext cx="8204200" cy="82832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Conceito de Tecnologia da Informação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46856" y="1769360"/>
            <a:ext cx="8229600" cy="288377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dirty="0"/>
              <a:t>	A Tecnologia da Informação (TI) pode ser definida como o conjunto de todas as atividades e soluções providas por recursos computacionais que visam permitir a obtenção, o armazenamento, o acesso, o gerenciamento e o uso das informações.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72" y="188640"/>
            <a:ext cx="8204200" cy="82832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Recursos de Rede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46856" y="980728"/>
            <a:ext cx="8229600" cy="532859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dirty="0"/>
              <a:t>	Mídia de comunicações (cabo de par trançado, cabo coaxial, cabo de fibra ótica, sistemas de  </a:t>
            </a:r>
            <a:r>
              <a:rPr lang="pt-BR" dirty="0" err="1"/>
              <a:t>microondas</a:t>
            </a:r>
            <a:r>
              <a:rPr lang="pt-BR" dirty="0"/>
              <a:t> e sistemas de satélite de comunicações.</a:t>
            </a:r>
          </a:p>
          <a:p>
            <a:pPr algn="just">
              <a:buNone/>
            </a:pPr>
            <a:endParaRPr lang="pt-BR" dirty="0"/>
          </a:p>
          <a:p>
            <a:pPr algn="just">
              <a:buNone/>
            </a:pPr>
            <a:r>
              <a:rPr lang="pt-BR" dirty="0"/>
              <a:t>	Suporte de rede (recursos de dados, pessoas, hardware e software que apoiam diretamente a operação e uso de uma rede de comunicações.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72" y="512440"/>
            <a:ext cx="8204200" cy="82832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Conceito de Tecnologia da Informação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46856" y="1769360"/>
            <a:ext cx="8229600" cy="288377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dirty="0"/>
              <a:t>	A Tecnologia da Informação (TI) pode ser definida como o conjunto de todas as atividades e soluções providas por recursos computacionais que visam permitir a obtenção, o armazenamento, o acesso, o gerenciamento e o uso das informações.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72" y="512440"/>
            <a:ext cx="8204200" cy="82832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Tecnologia da Informação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46856" y="1769360"/>
            <a:ext cx="8229600" cy="381988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dirty="0"/>
              <a:t>	Os sistemas de informação (SI) utilizam hardware, software, redes de telecomunicações, técnicas 	de administração de dados computadorizadas e outras formas de tecnologia de informação (TI) para transformarem recursos de dados em uma variedade de produtos de informação para consumidores e profissionais de negócios.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72" y="512440"/>
            <a:ext cx="8204200" cy="82832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Conceito de Sistemas de Informação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46856" y="1769360"/>
            <a:ext cx="8229600" cy="381988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dirty="0"/>
              <a:t>	Um sistema é um grupo de componentes inter-relacionados que trabalham juntos rumo a uma meta comum, recebendo insumos e produzindo resultados em um processo organizado de transformação.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72" y="512440"/>
            <a:ext cx="8204200" cy="82832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Conceito de Sistemas de Informação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46856" y="1556792"/>
            <a:ext cx="8229600" cy="46805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dirty="0"/>
              <a:t>	Um sistema possui três componentes ou funções básicos em interação: </a:t>
            </a:r>
          </a:p>
          <a:p>
            <a:pPr algn="just">
              <a:buNone/>
            </a:pPr>
            <a:endParaRPr lang="pt-BR" dirty="0"/>
          </a:p>
          <a:p>
            <a:pPr algn="just"/>
            <a:r>
              <a:rPr lang="pt-BR" b="1" dirty="0"/>
              <a:t>Entrada</a:t>
            </a:r>
            <a:r>
              <a:rPr lang="pt-BR" dirty="0"/>
              <a:t> - envolve a captação e reunião de elementos que entram no sistema; </a:t>
            </a:r>
          </a:p>
          <a:p>
            <a:pPr algn="just"/>
            <a:r>
              <a:rPr lang="pt-BR" b="1" dirty="0"/>
              <a:t>Processamento</a:t>
            </a:r>
            <a:r>
              <a:rPr lang="pt-BR" dirty="0"/>
              <a:t> - processos de transformação que convertem insumo (entrada) em produto; </a:t>
            </a:r>
          </a:p>
          <a:p>
            <a:pPr algn="just"/>
            <a:r>
              <a:rPr lang="pt-BR" b="1" dirty="0"/>
              <a:t>Saída</a:t>
            </a:r>
            <a:r>
              <a:rPr lang="pt-BR" dirty="0"/>
              <a:t> - transferência de elementos produzidos na transformação até seu destino final. </a:t>
            </a:r>
          </a:p>
          <a:p>
            <a:pPr algn="just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72" y="512440"/>
            <a:ext cx="8204200" cy="82832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Conceito de Sistemas de Informação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46856" y="1556792"/>
            <a:ext cx="8229600" cy="46805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dirty="0"/>
              <a:t>	Os dois conceitos adicionais do conceito de sistema (entrada, processamento e saída) incluem o feedback e o controle. Um sistema dotado de componentes de feedback e controle às vezes é chamado de um sistema cibernético, ou seja, um sistema automonitorado, </a:t>
            </a:r>
            <a:r>
              <a:rPr lang="pt-BR" dirty="0" err="1"/>
              <a:t>auto-regulado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72" y="512440"/>
            <a:ext cx="8204200" cy="82832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Conceito de Sistemas de Informação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46856" y="1556792"/>
            <a:ext cx="8229600" cy="4680520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Feedback</a:t>
            </a:r>
            <a:r>
              <a:rPr lang="pt-BR" dirty="0"/>
              <a:t> - são dados sobre o desempenho de um sistema. </a:t>
            </a:r>
          </a:p>
          <a:p>
            <a:pPr algn="just"/>
            <a:r>
              <a:rPr lang="pt-BR" b="1" dirty="0"/>
              <a:t>Controle</a:t>
            </a:r>
            <a:r>
              <a:rPr lang="pt-BR" dirty="0"/>
              <a:t> - envolve monitoração e avaliação do feedback para determinar se um sistema está se dirigindo para a realização de sua meta. 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72" y="512440"/>
            <a:ext cx="8204200" cy="82832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Características dos Sistemas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46856" y="1412776"/>
            <a:ext cx="8229600" cy="4968552"/>
          </a:xfrm>
        </p:spPr>
        <p:txBody>
          <a:bodyPr>
            <a:normAutofit fontScale="92500"/>
          </a:bodyPr>
          <a:lstStyle/>
          <a:p>
            <a:pPr algn="just"/>
            <a:r>
              <a:rPr lang="pt-BR" b="1" dirty="0"/>
              <a:t>Subsistema</a:t>
            </a:r>
            <a:r>
              <a:rPr lang="pt-BR" dirty="0"/>
              <a:t>: Sistema que é um componente de um sistema maior que, por sua vez, é seu ambiente. </a:t>
            </a:r>
          </a:p>
          <a:p>
            <a:pPr algn="just"/>
            <a:r>
              <a:rPr lang="pt-BR" b="1" dirty="0"/>
              <a:t>Interface</a:t>
            </a:r>
            <a:r>
              <a:rPr lang="pt-BR" dirty="0"/>
              <a:t>: Vários sistemas podem compartilhar o mesmo ambiente. Alguns desses sistemas podem ser conectados entre si por meio de um limite compartilhado, ou interface.</a:t>
            </a:r>
          </a:p>
          <a:p>
            <a:pPr algn="just"/>
            <a:r>
              <a:rPr lang="pt-BR" b="1" dirty="0"/>
              <a:t>Sistema Aberto</a:t>
            </a:r>
            <a:r>
              <a:rPr lang="pt-BR" dirty="0"/>
              <a:t>: Um sistema que interage com outros sistemas em seu ambiente é chamado de um sistema aberto (conectado com seu ambiente pela troca de entrada e saída). 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669</TotalTime>
  <Words>1087</Words>
  <Application>Microsoft Office PowerPoint</Application>
  <PresentationFormat>Apresentação na tela (4:3)</PresentationFormat>
  <Paragraphs>88</Paragraphs>
  <Slides>20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Calibri</vt:lpstr>
      <vt:lpstr>Lucida Sans Unicode</vt:lpstr>
      <vt:lpstr>Verdana</vt:lpstr>
      <vt:lpstr>Wingdings 2</vt:lpstr>
      <vt:lpstr>Wingdings 3</vt:lpstr>
      <vt:lpstr>Concurso</vt:lpstr>
      <vt:lpstr>Fundamentos da Tecnologia da Informação</vt:lpstr>
      <vt:lpstr>Conceito de Tecnologia da Informação</vt:lpstr>
      <vt:lpstr>Conceito de Tecnologia da Informação</vt:lpstr>
      <vt:lpstr>Tecnologia da Informação</vt:lpstr>
      <vt:lpstr>Conceito de Sistemas de Informação</vt:lpstr>
      <vt:lpstr>Conceito de Sistemas de Informação</vt:lpstr>
      <vt:lpstr>Conceito de Sistemas de Informação</vt:lpstr>
      <vt:lpstr>Conceito de Sistemas de Informação</vt:lpstr>
      <vt:lpstr>Características dos Sistemas</vt:lpstr>
      <vt:lpstr>Características dos Sistemas</vt:lpstr>
      <vt:lpstr>Componentes de um Sistema de Informação</vt:lpstr>
      <vt:lpstr>Recursos Humanos</vt:lpstr>
      <vt:lpstr>Recursos de Hardware</vt:lpstr>
      <vt:lpstr>Recursos de Software</vt:lpstr>
      <vt:lpstr>Recursos de Dados</vt:lpstr>
      <vt:lpstr>Recursos de Dados</vt:lpstr>
      <vt:lpstr>Recursos de Dados</vt:lpstr>
      <vt:lpstr>Recursos de Rede</vt:lpstr>
      <vt:lpstr>Recursos de Rede</vt:lpstr>
      <vt:lpstr>Recursos de Rede</vt:lpstr>
    </vt:vector>
  </TitlesOfParts>
  <Company>Embrae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professore</dc:creator>
  <cp:lastModifiedBy>Getulio Santos</cp:lastModifiedBy>
  <cp:revision>140</cp:revision>
  <dcterms:created xsi:type="dcterms:W3CDTF">2011-02-08T17:38:00Z</dcterms:created>
  <dcterms:modified xsi:type="dcterms:W3CDTF">2022-11-07T16:36:47Z</dcterms:modified>
</cp:coreProperties>
</file>