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4039" y="656590"/>
            <a:ext cx="850392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849880" cy="685927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25399"/>
            <a:ext cx="181610" cy="6832600"/>
          </a:xfrm>
          <a:custGeom>
            <a:avLst/>
            <a:gdLst/>
            <a:ahLst/>
            <a:cxnLst/>
            <a:rect l="l" t="t" r="r" b="b"/>
            <a:pathLst>
              <a:path w="181610" h="6832600">
                <a:moveTo>
                  <a:pt x="181610" y="6832600"/>
                </a:moveTo>
                <a:lnTo>
                  <a:pt x="0" y="6832600"/>
                </a:lnTo>
                <a:lnTo>
                  <a:pt x="0" y="0"/>
                </a:lnTo>
                <a:lnTo>
                  <a:pt x="181610" y="0"/>
                </a:lnTo>
                <a:lnTo>
                  <a:pt x="181610" y="6832600"/>
                </a:lnTo>
                <a:close/>
              </a:path>
            </a:pathLst>
          </a:custGeom>
          <a:solidFill>
            <a:srgbClr val="000000">
              <a:alpha val="2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81610" cy="6856730"/>
          </a:xfrm>
          <a:custGeom>
            <a:avLst/>
            <a:gdLst/>
            <a:ahLst/>
            <a:cxnLst/>
            <a:rect l="l" t="t" r="r" b="b"/>
            <a:pathLst>
              <a:path w="181610" h="6856730">
                <a:moveTo>
                  <a:pt x="181610" y="0"/>
                </a:moveTo>
                <a:lnTo>
                  <a:pt x="0" y="0"/>
                </a:lnTo>
                <a:lnTo>
                  <a:pt x="0" y="6856730"/>
                </a:lnTo>
                <a:lnTo>
                  <a:pt x="90170" y="6856730"/>
                </a:lnTo>
                <a:lnTo>
                  <a:pt x="181610" y="6856730"/>
                </a:lnTo>
                <a:lnTo>
                  <a:pt x="181610" y="0"/>
                </a:lnTo>
                <a:close/>
              </a:path>
            </a:pathLst>
          </a:custGeom>
          <a:solidFill>
            <a:srgbClr val="1E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8609" y="5077459"/>
            <a:ext cx="1645920" cy="127888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0523219" y="4894579"/>
            <a:ext cx="1449070" cy="1823720"/>
          </a:xfrm>
          <a:custGeom>
            <a:avLst/>
            <a:gdLst/>
            <a:ahLst/>
            <a:cxnLst/>
            <a:rect l="l" t="t" r="r" b="b"/>
            <a:pathLst>
              <a:path w="1449070" h="1823720">
                <a:moveTo>
                  <a:pt x="1449070" y="0"/>
                </a:moveTo>
                <a:lnTo>
                  <a:pt x="0" y="0"/>
                </a:lnTo>
                <a:lnTo>
                  <a:pt x="0" y="1823720"/>
                </a:lnTo>
                <a:lnTo>
                  <a:pt x="725170" y="1823720"/>
                </a:lnTo>
                <a:lnTo>
                  <a:pt x="1449070" y="1823720"/>
                </a:lnTo>
                <a:lnTo>
                  <a:pt x="144907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4323079"/>
            <a:ext cx="1741170" cy="778510"/>
          </a:xfrm>
          <a:custGeom>
            <a:avLst/>
            <a:gdLst/>
            <a:ahLst/>
            <a:cxnLst/>
            <a:rect l="l" t="t" r="r" b="b"/>
            <a:pathLst>
              <a:path w="1741170" h="778510">
                <a:moveTo>
                  <a:pt x="1344930" y="0"/>
                </a:moveTo>
                <a:lnTo>
                  <a:pt x="0" y="0"/>
                </a:lnTo>
                <a:lnTo>
                  <a:pt x="0" y="778510"/>
                </a:lnTo>
                <a:lnTo>
                  <a:pt x="1344930" y="778510"/>
                </a:lnTo>
                <a:lnTo>
                  <a:pt x="1354474" y="777636"/>
                </a:lnTo>
                <a:lnTo>
                  <a:pt x="1362233" y="775335"/>
                </a:lnTo>
                <a:lnTo>
                  <a:pt x="1368325" y="772080"/>
                </a:lnTo>
                <a:lnTo>
                  <a:pt x="1372870" y="768350"/>
                </a:lnTo>
                <a:lnTo>
                  <a:pt x="1372870" y="763270"/>
                </a:lnTo>
                <a:lnTo>
                  <a:pt x="1377950" y="763270"/>
                </a:lnTo>
                <a:lnTo>
                  <a:pt x="1733550" y="407670"/>
                </a:lnTo>
                <a:lnTo>
                  <a:pt x="1739265" y="399335"/>
                </a:lnTo>
                <a:lnTo>
                  <a:pt x="1741170" y="388620"/>
                </a:lnTo>
                <a:lnTo>
                  <a:pt x="1739265" y="376951"/>
                </a:lnTo>
                <a:lnTo>
                  <a:pt x="1733550" y="365760"/>
                </a:lnTo>
                <a:lnTo>
                  <a:pt x="1377950" y="13970"/>
                </a:lnTo>
                <a:lnTo>
                  <a:pt x="1377950" y="10160"/>
                </a:lnTo>
                <a:lnTo>
                  <a:pt x="1372870" y="10160"/>
                </a:lnTo>
                <a:lnTo>
                  <a:pt x="1368325" y="6429"/>
                </a:lnTo>
                <a:lnTo>
                  <a:pt x="1362233" y="3175"/>
                </a:lnTo>
                <a:lnTo>
                  <a:pt x="1354474" y="873"/>
                </a:lnTo>
                <a:lnTo>
                  <a:pt x="13449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849880" cy="685927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5399"/>
            <a:ext cx="181610" cy="6832600"/>
          </a:xfrm>
          <a:custGeom>
            <a:avLst/>
            <a:gdLst/>
            <a:ahLst/>
            <a:cxnLst/>
            <a:rect l="l" t="t" r="r" b="b"/>
            <a:pathLst>
              <a:path w="181610" h="6832600">
                <a:moveTo>
                  <a:pt x="181610" y="6832600"/>
                </a:moveTo>
                <a:lnTo>
                  <a:pt x="0" y="6832600"/>
                </a:lnTo>
                <a:lnTo>
                  <a:pt x="0" y="0"/>
                </a:lnTo>
                <a:lnTo>
                  <a:pt x="181610" y="0"/>
                </a:lnTo>
                <a:lnTo>
                  <a:pt x="181610" y="6832600"/>
                </a:lnTo>
                <a:close/>
              </a:path>
            </a:pathLst>
          </a:custGeom>
          <a:solidFill>
            <a:srgbClr val="000000">
              <a:alpha val="2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1610" cy="6856730"/>
          </a:xfrm>
          <a:custGeom>
            <a:avLst/>
            <a:gdLst/>
            <a:ahLst/>
            <a:cxnLst/>
            <a:rect l="l" t="t" r="r" b="b"/>
            <a:pathLst>
              <a:path w="181610" h="6856730">
                <a:moveTo>
                  <a:pt x="181610" y="0"/>
                </a:moveTo>
                <a:lnTo>
                  <a:pt x="0" y="0"/>
                </a:lnTo>
                <a:lnTo>
                  <a:pt x="0" y="6856730"/>
                </a:lnTo>
                <a:lnTo>
                  <a:pt x="90170" y="6856730"/>
                </a:lnTo>
                <a:lnTo>
                  <a:pt x="181610" y="6856730"/>
                </a:lnTo>
                <a:lnTo>
                  <a:pt x="181610" y="0"/>
                </a:lnTo>
                <a:close/>
              </a:path>
            </a:pathLst>
          </a:custGeom>
          <a:solidFill>
            <a:srgbClr val="1E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08661"/>
            <a:ext cx="1590040" cy="505459"/>
          </a:xfrm>
          <a:custGeom>
            <a:avLst/>
            <a:gdLst/>
            <a:ahLst/>
            <a:cxnLst/>
            <a:rect l="l" t="t" r="r" b="b"/>
            <a:pathLst>
              <a:path w="1590040" h="505459">
                <a:moveTo>
                  <a:pt x="0" y="0"/>
                </a:moveTo>
                <a:lnTo>
                  <a:pt x="0" y="502929"/>
                </a:lnTo>
                <a:lnTo>
                  <a:pt x="1244600" y="505458"/>
                </a:lnTo>
                <a:lnTo>
                  <a:pt x="1343660" y="505458"/>
                </a:lnTo>
                <a:lnTo>
                  <a:pt x="1348740" y="501648"/>
                </a:lnTo>
                <a:lnTo>
                  <a:pt x="1582420" y="267968"/>
                </a:lnTo>
                <a:lnTo>
                  <a:pt x="1588135" y="261102"/>
                </a:lnTo>
                <a:lnTo>
                  <a:pt x="1590040" y="253998"/>
                </a:lnTo>
                <a:lnTo>
                  <a:pt x="1588135" y="246894"/>
                </a:lnTo>
                <a:lnTo>
                  <a:pt x="1582420" y="240028"/>
                </a:lnTo>
                <a:lnTo>
                  <a:pt x="1353820" y="11428"/>
                </a:lnTo>
                <a:lnTo>
                  <a:pt x="1348740" y="11428"/>
                </a:lnTo>
                <a:lnTo>
                  <a:pt x="1348740" y="6348"/>
                </a:lnTo>
                <a:lnTo>
                  <a:pt x="1343660" y="6348"/>
                </a:lnTo>
                <a:lnTo>
                  <a:pt x="1339850" y="1268"/>
                </a:lnTo>
                <a:lnTo>
                  <a:pt x="1244600" y="1268"/>
                </a:lnTo>
                <a:lnTo>
                  <a:pt x="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0624" y="656590"/>
            <a:ext cx="98107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68829" y="2165350"/>
            <a:ext cx="8526780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2849880" cy="6859270"/>
            <a:chOff x="0" y="0"/>
            <a:chExt cx="2849880" cy="6859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49880" cy="68592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5399"/>
              <a:ext cx="181610" cy="6832600"/>
            </a:xfrm>
            <a:custGeom>
              <a:avLst/>
              <a:gdLst/>
              <a:ahLst/>
              <a:cxnLst/>
              <a:rect l="l" t="t" r="r" b="b"/>
              <a:pathLst>
                <a:path w="181610" h="6832600">
                  <a:moveTo>
                    <a:pt x="181610" y="6832600"/>
                  </a:moveTo>
                  <a:lnTo>
                    <a:pt x="0" y="6832600"/>
                  </a:lnTo>
                  <a:lnTo>
                    <a:pt x="0" y="0"/>
                  </a:lnTo>
                  <a:lnTo>
                    <a:pt x="181610" y="0"/>
                  </a:lnTo>
                  <a:lnTo>
                    <a:pt x="181610" y="6832600"/>
                  </a:lnTo>
                  <a:close/>
                </a:path>
              </a:pathLst>
            </a:custGeom>
            <a:solidFill>
              <a:srgbClr val="000000">
                <a:alpha val="2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81610" cy="6856730"/>
            </a:xfrm>
            <a:custGeom>
              <a:avLst/>
              <a:gdLst/>
              <a:ahLst/>
              <a:cxnLst/>
              <a:rect l="l" t="t" r="r" b="b"/>
              <a:pathLst>
                <a:path w="181610" h="6856730">
                  <a:moveTo>
                    <a:pt x="181610" y="0"/>
                  </a:moveTo>
                  <a:lnTo>
                    <a:pt x="0" y="0"/>
                  </a:lnTo>
                  <a:lnTo>
                    <a:pt x="0" y="6856730"/>
                  </a:lnTo>
                  <a:lnTo>
                    <a:pt x="90170" y="6856730"/>
                  </a:lnTo>
                  <a:lnTo>
                    <a:pt x="181610" y="685673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8609" y="5077459"/>
            <a:ext cx="1645920" cy="127888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23219" y="4894579"/>
            <a:ext cx="1449070" cy="1823720"/>
          </a:xfrm>
          <a:custGeom>
            <a:avLst/>
            <a:gdLst/>
            <a:ahLst/>
            <a:cxnLst/>
            <a:rect l="l" t="t" r="r" b="b"/>
            <a:pathLst>
              <a:path w="1449070" h="1823720">
                <a:moveTo>
                  <a:pt x="1449070" y="0"/>
                </a:moveTo>
                <a:lnTo>
                  <a:pt x="0" y="0"/>
                </a:lnTo>
                <a:lnTo>
                  <a:pt x="0" y="1823720"/>
                </a:lnTo>
                <a:lnTo>
                  <a:pt x="725170" y="1823720"/>
                </a:lnTo>
                <a:lnTo>
                  <a:pt x="1449070" y="1823720"/>
                </a:lnTo>
                <a:lnTo>
                  <a:pt x="144907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323079"/>
            <a:ext cx="1741170" cy="778510"/>
          </a:xfrm>
          <a:custGeom>
            <a:avLst/>
            <a:gdLst/>
            <a:ahLst/>
            <a:cxnLst/>
            <a:rect l="l" t="t" r="r" b="b"/>
            <a:pathLst>
              <a:path w="1741170" h="778510">
                <a:moveTo>
                  <a:pt x="1344930" y="0"/>
                </a:moveTo>
                <a:lnTo>
                  <a:pt x="0" y="0"/>
                </a:lnTo>
                <a:lnTo>
                  <a:pt x="0" y="778510"/>
                </a:lnTo>
                <a:lnTo>
                  <a:pt x="1344930" y="778510"/>
                </a:lnTo>
                <a:lnTo>
                  <a:pt x="1354474" y="777636"/>
                </a:lnTo>
                <a:lnTo>
                  <a:pt x="1362233" y="775335"/>
                </a:lnTo>
                <a:lnTo>
                  <a:pt x="1368325" y="772080"/>
                </a:lnTo>
                <a:lnTo>
                  <a:pt x="1372870" y="768350"/>
                </a:lnTo>
                <a:lnTo>
                  <a:pt x="1372870" y="763270"/>
                </a:lnTo>
                <a:lnTo>
                  <a:pt x="1377950" y="763270"/>
                </a:lnTo>
                <a:lnTo>
                  <a:pt x="1733550" y="407670"/>
                </a:lnTo>
                <a:lnTo>
                  <a:pt x="1739265" y="399335"/>
                </a:lnTo>
                <a:lnTo>
                  <a:pt x="1741170" y="388620"/>
                </a:lnTo>
                <a:lnTo>
                  <a:pt x="1739265" y="376951"/>
                </a:lnTo>
                <a:lnTo>
                  <a:pt x="1733550" y="365760"/>
                </a:lnTo>
                <a:lnTo>
                  <a:pt x="1377950" y="13970"/>
                </a:lnTo>
                <a:lnTo>
                  <a:pt x="1377950" y="10160"/>
                </a:lnTo>
                <a:lnTo>
                  <a:pt x="1372870" y="10160"/>
                </a:lnTo>
                <a:lnTo>
                  <a:pt x="1368325" y="6429"/>
                </a:lnTo>
                <a:lnTo>
                  <a:pt x="1362233" y="3175"/>
                </a:lnTo>
                <a:lnTo>
                  <a:pt x="1354474" y="873"/>
                </a:lnTo>
                <a:lnTo>
                  <a:pt x="13449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63570" y="2010409"/>
            <a:ext cx="8223250" cy="148717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5750"/>
              </a:lnSpc>
              <a:spcBef>
                <a:spcPts val="210"/>
              </a:spcBef>
            </a:pPr>
            <a:r>
              <a:rPr sz="4800" spc="-10" dirty="0">
                <a:solidFill>
                  <a:srgbClr val="252525"/>
                </a:solidFill>
              </a:rPr>
              <a:t>Fundamentos</a:t>
            </a:r>
            <a:r>
              <a:rPr sz="4800" spc="-50" dirty="0">
                <a:solidFill>
                  <a:srgbClr val="252525"/>
                </a:solidFill>
              </a:rPr>
              <a:t> </a:t>
            </a:r>
            <a:r>
              <a:rPr sz="4800" spc="-5" dirty="0">
                <a:solidFill>
                  <a:srgbClr val="252525"/>
                </a:solidFill>
              </a:rPr>
              <a:t>de</a:t>
            </a:r>
            <a:r>
              <a:rPr sz="4800" spc="-50" dirty="0">
                <a:solidFill>
                  <a:srgbClr val="252525"/>
                </a:solidFill>
              </a:rPr>
              <a:t> </a:t>
            </a:r>
            <a:r>
              <a:rPr sz="4800" spc="-45" dirty="0">
                <a:solidFill>
                  <a:srgbClr val="252525"/>
                </a:solidFill>
              </a:rPr>
              <a:t>Tecnologia </a:t>
            </a:r>
            <a:r>
              <a:rPr sz="4800" spc="-1320" dirty="0">
                <a:solidFill>
                  <a:srgbClr val="252525"/>
                </a:solidFill>
              </a:rPr>
              <a:t> </a:t>
            </a:r>
            <a:r>
              <a:rPr sz="4800" spc="-5" dirty="0">
                <a:solidFill>
                  <a:srgbClr val="252525"/>
                </a:solidFill>
              </a:rPr>
              <a:t>da</a:t>
            </a:r>
            <a:r>
              <a:rPr sz="4800" spc="-25" dirty="0">
                <a:solidFill>
                  <a:srgbClr val="252525"/>
                </a:solidFill>
              </a:rPr>
              <a:t> </a:t>
            </a:r>
            <a:r>
              <a:rPr sz="4800" spc="-10" dirty="0">
                <a:solidFill>
                  <a:srgbClr val="252525"/>
                </a:solidFill>
              </a:rPr>
              <a:t>Informação</a:t>
            </a:r>
            <a:endParaRPr sz="4800"/>
          </a:p>
        </p:txBody>
      </p:sp>
      <p:sp>
        <p:nvSpPr>
          <p:cNvPr id="12" name="object 12"/>
          <p:cNvSpPr txBox="1"/>
          <p:nvPr/>
        </p:nvSpPr>
        <p:spPr>
          <a:xfrm>
            <a:off x="609600" y="45618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75000" y="3920490"/>
            <a:ext cx="52336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F3F3F"/>
                </a:solidFill>
                <a:latin typeface="Arial"/>
                <a:cs typeface="Arial"/>
              </a:rPr>
              <a:t>Prof.</a:t>
            </a:r>
            <a:r>
              <a:rPr lang="pt-BR" sz="2800" b="1" spc="-5" dirty="0">
                <a:solidFill>
                  <a:srgbClr val="3F3F3F"/>
                </a:solidFill>
                <a:latin typeface="Arial"/>
                <a:cs typeface="Arial"/>
              </a:rPr>
              <a:t> Tulio</a:t>
            </a:r>
            <a:r>
              <a:rPr sz="2800" b="1" spc="-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4769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Servidor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35" dirty="0"/>
              <a:t> </a:t>
            </a:r>
            <a:r>
              <a:rPr spc="-5" dirty="0"/>
              <a:t>aplicativo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77190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trata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uma plataforma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qual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roda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porção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servidora de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aplicativo;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27787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2713990"/>
            <a:ext cx="8524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Do</a:t>
            </a:r>
            <a:r>
              <a:rPr sz="180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ponto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vista</a:t>
            </a:r>
            <a:r>
              <a:rPr sz="18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do</a:t>
            </a:r>
            <a:r>
              <a:rPr sz="1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software,</a:t>
            </a:r>
            <a:r>
              <a:rPr sz="1800" spc="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consiste</a:t>
            </a:r>
            <a:r>
              <a:rPr sz="1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</a:t>
            </a:r>
            <a:r>
              <a:rPr sz="1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agrupamento</a:t>
            </a:r>
            <a:r>
              <a:rPr sz="1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funções</a:t>
            </a:r>
            <a:r>
              <a:rPr sz="18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negócio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de serviços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que,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integrados,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satisfazem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as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necessidades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usuários.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6305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55" dirty="0"/>
              <a:t> </a:t>
            </a:r>
            <a:r>
              <a:rPr spc="-5" dirty="0"/>
              <a:t>infraestrutura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5" dirty="0"/>
              <a:t> </a:t>
            </a:r>
            <a:r>
              <a:rPr spc="-5" dirty="0"/>
              <a:t>Hardware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7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Devido</a:t>
            </a:r>
            <a:r>
              <a:rPr sz="1800" spc="1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ao</a:t>
            </a:r>
            <a:r>
              <a:rPr sz="1800" spc="1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comércio</a:t>
            </a:r>
            <a:r>
              <a:rPr sz="1800" spc="1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eletrônico,</a:t>
            </a:r>
            <a:r>
              <a:rPr sz="1800" spc="1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aos</a:t>
            </a:r>
            <a:r>
              <a:rPr sz="1800" spc="1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negócios</a:t>
            </a:r>
            <a:r>
              <a:rPr sz="1800" spc="1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eletrônicos</a:t>
            </a:r>
            <a:r>
              <a:rPr sz="1800" spc="1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1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às</a:t>
            </a:r>
            <a:r>
              <a:rPr sz="1800" spc="1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regulamentações,</a:t>
            </a:r>
            <a:r>
              <a:rPr sz="1800" spc="2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armazenamento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tornou-se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uma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tecnologia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estratégica;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305307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2988309"/>
            <a:ext cx="8526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30325" algn="l"/>
                <a:tab pos="2367280" algn="l"/>
                <a:tab pos="2895600" algn="l"/>
                <a:tab pos="3171190" algn="l"/>
                <a:tab pos="4447540" algn="l"/>
                <a:tab pos="4848860" algn="l"/>
                <a:tab pos="5618480" algn="l"/>
                <a:tab pos="6148070" algn="l"/>
                <a:tab pos="6741159" algn="l"/>
                <a:tab pos="7776209" algn="l"/>
              </a:tabLst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ís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cas	m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q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a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q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u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anti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ad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da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qu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u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m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mpr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sa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prec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 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armazenar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dobra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cada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12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ou 18 meses;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2929" y="387604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8829" y="3811270"/>
            <a:ext cx="77063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 isso,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faz-se necessário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utilização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dos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armazenamentos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secundários: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8829" y="442467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8829" y="46990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8829" y="49733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8829" y="524764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4729" y="4359909"/>
            <a:ext cx="59988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Discos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magnéticos: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discos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rígidos,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discos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removíveis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USB.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Discos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ópticos: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CD-ROM,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DVD-ROM.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Fita</a:t>
            </a:r>
            <a:r>
              <a:rPr sz="1800" spc="-5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magnética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Rede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armazenamento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dados: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SANs.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600" y="820420"/>
            <a:ext cx="26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6305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55" dirty="0"/>
              <a:t> </a:t>
            </a:r>
            <a:r>
              <a:rPr spc="-5" dirty="0"/>
              <a:t>infraestrutura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5" dirty="0"/>
              <a:t> </a:t>
            </a:r>
            <a:r>
              <a:rPr spc="-5" dirty="0"/>
              <a:t>Hardware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7683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armazenamento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é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apenas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uma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parte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do processo,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outros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elementos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são: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8829" y="27787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33274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4729" y="2713990"/>
            <a:ext cx="83083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97635" algn="l"/>
                <a:tab pos="1818005" algn="l"/>
                <a:tab pos="2823210" algn="l"/>
                <a:tab pos="3370579" algn="l"/>
                <a:tab pos="4311015" algn="l"/>
                <a:tab pos="4605655" algn="l"/>
                <a:tab pos="5840095" algn="l"/>
                <a:tab pos="6248400" algn="l"/>
                <a:tab pos="7035800" algn="l"/>
                <a:tab pos="7520305" algn="l"/>
              </a:tabLst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Di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pos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vos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ra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,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q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re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ú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	e	con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v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er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	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f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rmato 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eletrônico;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479425" algn="l"/>
                <a:tab pos="1831975" algn="l"/>
                <a:tab pos="2258060" algn="l"/>
                <a:tab pos="3054350" algn="l"/>
                <a:tab pos="3608070" algn="l"/>
                <a:tab pos="4514215" algn="l"/>
                <a:tab pos="4929505" algn="l"/>
                <a:tab pos="5723255" algn="l"/>
                <a:tab pos="6567805" algn="l"/>
                <a:tab pos="7121525" algn="l"/>
                <a:tab pos="7712709" algn="l"/>
              </a:tabLst>
            </a:pP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sp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sitiv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saí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,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q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ex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b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ad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po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q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l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r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8829" y="387604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4729" y="3536950"/>
            <a:ext cx="4349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processados;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processamento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dados,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 pode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ser: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0629" y="41503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7800" y="4085590"/>
            <a:ext cx="7875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2925" algn="l"/>
                <a:tab pos="1123315" algn="l"/>
                <a:tab pos="1464945" algn="l"/>
                <a:tab pos="1918970" algn="l"/>
                <a:tab pos="3248025" algn="l"/>
                <a:tab pos="3829685" algn="l"/>
                <a:tab pos="5423535" algn="l"/>
                <a:tab pos="5763260" algn="l"/>
                <a:tab pos="7204709" algn="l"/>
                <a:tab pos="7735570" algn="l"/>
              </a:tabLst>
            </a:pP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	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ot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–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tra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s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çõ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são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rmaz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e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c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umu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at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é	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0629" y="46990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7800" y="4359909"/>
            <a:ext cx="7877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processamento</a:t>
            </a:r>
            <a:r>
              <a:rPr sz="1800" spc="-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ou,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tabLst>
                <a:tab pos="895985" algn="l"/>
                <a:tab pos="1172210" algn="l"/>
                <a:tab pos="1563370" algn="l"/>
                <a:tab pos="2829560" algn="l"/>
                <a:tab pos="3347720" algn="l"/>
                <a:tab pos="4624705" algn="l"/>
                <a:tab pos="5978525" algn="l"/>
                <a:tab pos="6381115" algn="l"/>
                <a:tab pos="7736205" algn="l"/>
              </a:tabLst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On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li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–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r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nsaç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õ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são	re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g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istra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r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tame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	com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utad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r	e 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processadas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imediatamente.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4039" y="656590"/>
            <a:ext cx="6305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3600" b="1" spc="-15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F3F3F"/>
                </a:solidFill>
                <a:latin typeface="Arial"/>
                <a:cs typeface="Arial"/>
              </a:rPr>
              <a:t>infraestrutura</a:t>
            </a:r>
            <a:r>
              <a:rPr sz="3600" b="1" spc="-3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F3F3F"/>
                </a:solidFill>
                <a:latin typeface="Arial"/>
                <a:cs typeface="Arial"/>
              </a:rPr>
              <a:t>de</a:t>
            </a:r>
            <a:r>
              <a:rPr sz="3600" b="1" spc="-3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F3F3F"/>
                </a:solidFill>
                <a:latin typeface="Arial"/>
                <a:cs typeface="Arial"/>
              </a:rPr>
              <a:t>Hardware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86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crescente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capacidade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hardware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tecnologia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redes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vêm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mudando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radicalmente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a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maneira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como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empresas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organizam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sua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capacidade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computacional;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7385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Tendências</a:t>
            </a:r>
            <a:r>
              <a:rPr spc="-20" dirty="0"/>
              <a:t> </a:t>
            </a:r>
            <a:r>
              <a:rPr spc="-5" dirty="0"/>
              <a:t>contemporâneas</a:t>
            </a:r>
            <a:r>
              <a:rPr spc="-20" dirty="0"/>
              <a:t> </a:t>
            </a:r>
            <a:r>
              <a:rPr spc="-10" dirty="0"/>
              <a:t>de</a:t>
            </a:r>
            <a:r>
              <a:rPr spc="-20" dirty="0"/>
              <a:t> </a:t>
            </a:r>
            <a:r>
              <a:rPr spc="-5" dirty="0"/>
              <a:t>Hardware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67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Integração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das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plataformas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computação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telecomunicação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por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meio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b="1" spc="-10" dirty="0">
                <a:solidFill>
                  <a:srgbClr val="3F3F3F"/>
                </a:solidFill>
                <a:latin typeface="Arial"/>
                <a:cs typeface="Arial"/>
              </a:rPr>
              <a:t>convergência</a:t>
            </a:r>
            <a:r>
              <a:rPr sz="1800" b="1" spc="24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tecnológica.</a:t>
            </a:r>
            <a:r>
              <a:rPr sz="1800" b="1" spc="26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Chamamos</a:t>
            </a:r>
            <a:r>
              <a:rPr sz="1800" spc="2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2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convergência</a:t>
            </a:r>
            <a:r>
              <a:rPr sz="1800" spc="2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tecnológica</a:t>
            </a:r>
            <a:r>
              <a:rPr sz="1800" spc="2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229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tendência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utilização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infra-estrutura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tecnologia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para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prover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serviços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que,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anteriormente,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requeriam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equipamentos,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canais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comunicação,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protocolos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e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padrões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independentes;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7385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Tendências</a:t>
            </a:r>
            <a:r>
              <a:rPr spc="-20" dirty="0"/>
              <a:t> </a:t>
            </a:r>
            <a:r>
              <a:rPr spc="-5" dirty="0"/>
              <a:t>contemporâneas</a:t>
            </a:r>
            <a:r>
              <a:rPr spc="-20" dirty="0"/>
              <a:t> </a:t>
            </a:r>
            <a:r>
              <a:rPr spc="-10" dirty="0"/>
              <a:t>de</a:t>
            </a:r>
            <a:r>
              <a:rPr spc="-20" dirty="0"/>
              <a:t> </a:t>
            </a:r>
            <a:r>
              <a:rPr spc="-5" dirty="0"/>
              <a:t>Hardware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2929" y="36017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Arial"/>
                <a:cs typeface="Arial"/>
              </a:rPr>
              <a:t>Edge</a:t>
            </a:r>
            <a:r>
              <a:rPr b="1" spc="2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computing:</a:t>
            </a:r>
            <a:r>
              <a:rPr b="1" spc="229" dirty="0">
                <a:latin typeface="Arial"/>
                <a:cs typeface="Arial"/>
              </a:rPr>
              <a:t> </a:t>
            </a:r>
            <a:r>
              <a:rPr dirty="0"/>
              <a:t>cria</a:t>
            </a:r>
            <a:r>
              <a:rPr spc="215" dirty="0"/>
              <a:t> </a:t>
            </a:r>
            <a:r>
              <a:rPr spc="-10" dirty="0"/>
              <a:t>uma</a:t>
            </a:r>
            <a:r>
              <a:rPr spc="225" dirty="0"/>
              <a:t> </a:t>
            </a:r>
            <a:r>
              <a:rPr spc="-5" dirty="0"/>
              <a:t>infra-estrutura</a:t>
            </a:r>
            <a:r>
              <a:rPr spc="215" dirty="0"/>
              <a:t> </a:t>
            </a:r>
            <a:r>
              <a:rPr spc="-5" dirty="0"/>
              <a:t>de</a:t>
            </a:r>
            <a:r>
              <a:rPr spc="210" dirty="0"/>
              <a:t> </a:t>
            </a:r>
            <a:r>
              <a:rPr spc="-5" dirty="0"/>
              <a:t>distribuição</a:t>
            </a:r>
            <a:r>
              <a:rPr spc="215" dirty="0"/>
              <a:t> </a:t>
            </a:r>
            <a:r>
              <a:rPr spc="-10" dirty="0"/>
              <a:t>de</a:t>
            </a:r>
            <a:r>
              <a:rPr spc="225" dirty="0"/>
              <a:t> </a:t>
            </a:r>
            <a:r>
              <a:rPr spc="-10" dirty="0"/>
              <a:t>conteúdo</a:t>
            </a:r>
            <a:r>
              <a:rPr spc="215" dirty="0"/>
              <a:t> </a:t>
            </a:r>
            <a:r>
              <a:rPr spc="-5" dirty="0"/>
              <a:t>em</a:t>
            </a:r>
            <a:r>
              <a:rPr spc="204" dirty="0"/>
              <a:t> </a:t>
            </a:r>
            <a:r>
              <a:rPr spc="-5" dirty="0"/>
              <a:t>redes, </a:t>
            </a:r>
            <a:r>
              <a:rPr spc="-490" dirty="0"/>
              <a:t> </a:t>
            </a:r>
            <a:r>
              <a:rPr spc="-5" dirty="0"/>
              <a:t>de </a:t>
            </a:r>
            <a:r>
              <a:rPr spc="-10" dirty="0"/>
              <a:t>forma </a:t>
            </a:r>
            <a:r>
              <a:rPr dirty="0"/>
              <a:t>a </a:t>
            </a:r>
            <a:r>
              <a:rPr spc="-5" dirty="0"/>
              <a:t>oferecer </a:t>
            </a:r>
            <a:r>
              <a:rPr spc="-10" dirty="0"/>
              <a:t>um serviço que permite aos </a:t>
            </a:r>
            <a:r>
              <a:rPr dirty="0"/>
              <a:t>seus </a:t>
            </a:r>
            <a:r>
              <a:rPr spc="-5" dirty="0"/>
              <a:t>clientes criar </a:t>
            </a:r>
            <a:r>
              <a:rPr dirty="0"/>
              <a:t>e </a:t>
            </a:r>
            <a:r>
              <a:rPr spc="-10" dirty="0"/>
              <a:t>executar </a:t>
            </a:r>
            <a:r>
              <a:rPr spc="-5" dirty="0"/>
              <a:t> </a:t>
            </a:r>
            <a:r>
              <a:rPr spc="-10" dirty="0"/>
              <a:t>aplicações</a:t>
            </a:r>
            <a:r>
              <a:rPr spc="-5" dirty="0"/>
              <a:t> </a:t>
            </a:r>
            <a:r>
              <a:rPr spc="-15" dirty="0"/>
              <a:t>Web,</a:t>
            </a:r>
            <a:r>
              <a:rPr spc="-10" dirty="0"/>
              <a:t> em</a:t>
            </a:r>
            <a:r>
              <a:rPr spc="-5" dirty="0"/>
              <a:t> uma</a:t>
            </a:r>
            <a:r>
              <a:rPr dirty="0"/>
              <a:t> </a:t>
            </a:r>
            <a:r>
              <a:rPr spc="-10" dirty="0"/>
              <a:t>plataforma</a:t>
            </a:r>
            <a:r>
              <a:rPr spc="-5" dirty="0"/>
              <a:t> distribuída,</a:t>
            </a:r>
            <a:r>
              <a:rPr dirty="0"/>
              <a:t> </a:t>
            </a:r>
            <a:r>
              <a:rPr spc="-10" dirty="0"/>
              <a:t>melhorando</a:t>
            </a:r>
            <a:r>
              <a:rPr spc="-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capacidade</a:t>
            </a:r>
            <a:r>
              <a:rPr spc="-5" dirty="0"/>
              <a:t> </a:t>
            </a:r>
            <a:r>
              <a:rPr spc="-10" dirty="0"/>
              <a:t>de </a:t>
            </a:r>
            <a:r>
              <a:rPr spc="-5" dirty="0"/>
              <a:t> resposta,</a:t>
            </a:r>
            <a:r>
              <a:rPr dirty="0"/>
              <a:t> </a:t>
            </a:r>
            <a:r>
              <a:rPr spc="-10" dirty="0"/>
              <a:t>desempenho</a:t>
            </a:r>
            <a:r>
              <a:rPr spc="-5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disponibilidade;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/>
          </a:p>
          <a:p>
            <a:pPr marL="12700" algn="just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Computação</a:t>
            </a:r>
            <a:r>
              <a:rPr b="1" spc="76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autônoma:</a:t>
            </a:r>
            <a:r>
              <a:rPr b="1" spc="770" dirty="0">
                <a:latin typeface="Arial"/>
                <a:cs typeface="Arial"/>
              </a:rPr>
              <a:t> </a:t>
            </a:r>
            <a:r>
              <a:rPr spc="-10" dirty="0"/>
              <a:t>sistemas</a:t>
            </a:r>
            <a:r>
              <a:rPr spc="760" dirty="0"/>
              <a:t> </a:t>
            </a:r>
            <a:r>
              <a:rPr spc="-10" dirty="0"/>
              <a:t>que</a:t>
            </a:r>
            <a:r>
              <a:rPr spc="755" dirty="0"/>
              <a:t> </a:t>
            </a:r>
            <a:r>
              <a:rPr spc="-5" dirty="0"/>
              <a:t>possuem</a:t>
            </a:r>
            <a:r>
              <a:rPr spc="750" dirty="0"/>
              <a:t> </a:t>
            </a:r>
            <a:r>
              <a:rPr dirty="0"/>
              <a:t>a</a:t>
            </a:r>
            <a:r>
              <a:rPr spc="760" dirty="0"/>
              <a:t> </a:t>
            </a:r>
            <a:r>
              <a:rPr spc="-10" dirty="0"/>
              <a:t>capacidade</a:t>
            </a:r>
            <a:r>
              <a:rPr spc="755" dirty="0"/>
              <a:t> </a:t>
            </a:r>
            <a:r>
              <a:rPr spc="-10" dirty="0"/>
              <a:t>de</a:t>
            </a:r>
            <a:r>
              <a:rPr spc="760" dirty="0"/>
              <a:t> </a:t>
            </a:r>
            <a:r>
              <a:rPr dirty="0"/>
              <a:t>se</a:t>
            </a:r>
            <a:r>
              <a:rPr spc="760" dirty="0"/>
              <a:t> </a:t>
            </a:r>
            <a:r>
              <a:rPr spc="-10" dirty="0"/>
              <a:t>auto-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68829" y="3811270"/>
            <a:ext cx="440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5" dirty="0">
                <a:solidFill>
                  <a:srgbClr val="3F3F3F"/>
                </a:solidFill>
                <a:latin typeface="Arial"/>
                <a:cs typeface="Arial"/>
              </a:rPr>
              <a:t>gerenciar.</a:t>
            </a:r>
            <a:r>
              <a:rPr sz="1800" i="1" spc="-7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3F3F3F"/>
                </a:solidFill>
                <a:latin typeface="Arial"/>
                <a:cs typeface="Arial"/>
              </a:rPr>
              <a:t>As</a:t>
            </a:r>
            <a:r>
              <a:rPr sz="1800" i="1" spc="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3F3F3F"/>
                </a:solidFill>
                <a:latin typeface="Arial"/>
                <a:cs typeface="Arial"/>
              </a:rPr>
              <a:t>principais</a:t>
            </a:r>
            <a:r>
              <a:rPr sz="1800" i="1" spc="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3F3F3F"/>
                </a:solidFill>
                <a:latin typeface="Arial"/>
                <a:cs typeface="Arial"/>
              </a:rPr>
              <a:t>características</a:t>
            </a:r>
            <a:r>
              <a:rPr sz="1800" i="1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3F3F3F"/>
                </a:solidFill>
                <a:latin typeface="Arial"/>
                <a:cs typeface="Arial"/>
              </a:rPr>
              <a:t>são: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4729" y="41503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4729" y="442467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4729" y="46990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0629" y="4085590"/>
            <a:ext cx="19145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3F3F3F"/>
                </a:solidFill>
                <a:latin typeface="Arial"/>
                <a:cs typeface="Arial"/>
              </a:rPr>
              <a:t>auto-configuração; </a:t>
            </a:r>
            <a:r>
              <a:rPr sz="1800" i="1" spc="-49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3F3F3F"/>
                </a:solidFill>
                <a:latin typeface="Arial"/>
                <a:cs typeface="Arial"/>
              </a:rPr>
              <a:t>auto-recuperação; </a:t>
            </a:r>
            <a:r>
              <a:rPr sz="1800" i="1" spc="-49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3F3F3F"/>
                </a:solidFill>
                <a:latin typeface="Arial"/>
                <a:cs typeface="Arial"/>
              </a:rPr>
              <a:t>Auto-proteção.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4650" y="2649220"/>
            <a:ext cx="3813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sz="3200" b="0" spc="-2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000000"/>
                </a:solidFill>
                <a:latin typeface="Arial MT"/>
                <a:cs typeface="Arial MT"/>
              </a:rPr>
              <a:t>infraestrutura</a:t>
            </a:r>
            <a:r>
              <a:rPr sz="3200" b="0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200" b="0" spc="-5" dirty="0">
                <a:solidFill>
                  <a:srgbClr val="000000"/>
                </a:solidFill>
                <a:latin typeface="Arial MT"/>
                <a:cs typeface="Arial MT"/>
              </a:rPr>
              <a:t>de</a:t>
            </a:r>
            <a:r>
              <a:rPr sz="3200" b="0" spc="-7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200" b="0" dirty="0">
                <a:solidFill>
                  <a:srgbClr val="000000"/>
                </a:solidFill>
                <a:latin typeface="Arial MT"/>
                <a:cs typeface="Arial MT"/>
              </a:rPr>
              <a:t>TI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4627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55" dirty="0"/>
              <a:t> </a:t>
            </a:r>
            <a:r>
              <a:rPr spc="-5" dirty="0"/>
              <a:t>infraestrutura</a:t>
            </a:r>
            <a:r>
              <a:rPr spc="-35" dirty="0"/>
              <a:t> </a:t>
            </a:r>
            <a:r>
              <a:rPr spc="-5" dirty="0"/>
              <a:t>de</a:t>
            </a:r>
            <a:r>
              <a:rPr spc="-35" dirty="0"/>
              <a:t> </a:t>
            </a:r>
            <a:r>
              <a:rPr spc="-10" dirty="0"/>
              <a:t>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74396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Sistemas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informação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envolvem: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pessoas,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organizações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tecnologias.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27787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2713990"/>
            <a:ext cx="852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Do</a:t>
            </a:r>
            <a:r>
              <a:rPr sz="1800" spc="45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ponto</a:t>
            </a:r>
            <a:r>
              <a:rPr sz="1800" spc="459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4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vista</a:t>
            </a:r>
            <a:r>
              <a:rPr sz="1800" spc="459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da</a:t>
            </a:r>
            <a:r>
              <a:rPr sz="1800" spc="45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tecnologia,</a:t>
            </a:r>
            <a:r>
              <a:rPr sz="1800" spc="46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45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infra-estrutura</a:t>
            </a:r>
            <a:r>
              <a:rPr sz="1800" spc="4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45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tecnologia</a:t>
            </a:r>
            <a:r>
              <a:rPr sz="1800" spc="459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da</a:t>
            </a:r>
            <a:r>
              <a:rPr sz="1800" spc="459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informação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envolve: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8829" y="33274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8829" y="36017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8829" y="387604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8829" y="41503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8829" y="442467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4729" y="3262629"/>
            <a:ext cx="403097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257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Ha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40" dirty="0">
                <a:solidFill>
                  <a:srgbClr val="3F3F3F"/>
                </a:solidFill>
                <a:latin typeface="Arial MT"/>
                <a:cs typeface="Arial MT"/>
              </a:rPr>
              <a:t>w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are 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Software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25" dirty="0">
                <a:solidFill>
                  <a:srgbClr val="3F3F3F"/>
                </a:solidFill>
                <a:latin typeface="Arial MT"/>
                <a:cs typeface="Arial MT"/>
              </a:rPr>
              <a:t>Tecnologia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 gerenciamento de dados </a:t>
            </a:r>
            <a:r>
              <a:rPr sz="1800" spc="-4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3F3F3F"/>
                </a:solidFill>
                <a:latin typeface="Arial MT"/>
                <a:cs typeface="Arial MT"/>
              </a:rPr>
              <a:t>Tecnologia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rede 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telecomunicações </a:t>
            </a:r>
            <a:r>
              <a:rPr sz="1800" spc="-4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Serviços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tecnologia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6305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55" dirty="0"/>
              <a:t> </a:t>
            </a:r>
            <a:r>
              <a:rPr spc="-5" dirty="0"/>
              <a:t>infraestrutura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35" dirty="0"/>
              <a:t> </a:t>
            </a:r>
            <a:r>
              <a:rPr spc="-5" dirty="0"/>
              <a:t>Hardware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6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2074545" algn="l"/>
                <a:tab pos="2668905" algn="l"/>
                <a:tab pos="3831590" algn="l"/>
                <a:tab pos="5060315" algn="l"/>
                <a:tab pos="5654675" algn="l"/>
                <a:tab pos="6817359" algn="l"/>
                <a:tab pos="8259445" algn="l"/>
              </a:tabLst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H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á	c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mputa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or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c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ifer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m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h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,	c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ifer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nte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ca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ac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da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 processamento;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305307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2988309"/>
            <a:ext cx="8524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Uma</a:t>
            </a:r>
            <a:r>
              <a:rPr sz="1800" spc="4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unidade</a:t>
            </a:r>
            <a:r>
              <a:rPr sz="1800" spc="4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comum</a:t>
            </a:r>
            <a:r>
              <a:rPr sz="1800" spc="4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para</a:t>
            </a:r>
            <a:r>
              <a:rPr sz="1800" spc="4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medir</a:t>
            </a:r>
            <a:r>
              <a:rPr sz="1800" spc="4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4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capacidade</a:t>
            </a:r>
            <a:r>
              <a:rPr sz="1800" spc="4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4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processamento</a:t>
            </a:r>
            <a:r>
              <a:rPr sz="1800" spc="4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é</a:t>
            </a:r>
            <a:r>
              <a:rPr sz="1800" spc="4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4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FLOPS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(floating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point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operations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per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second);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2929" y="387604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3429" y="3811270"/>
            <a:ext cx="85782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Em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2007,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computador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mais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rápido atingiu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1 </a:t>
            </a:r>
            <a:r>
              <a:rPr sz="1800" spc="-45" dirty="0">
                <a:solidFill>
                  <a:srgbClr val="3F3F3F"/>
                </a:solidFill>
                <a:latin typeface="Arial MT"/>
                <a:cs typeface="Arial MT"/>
              </a:rPr>
              <a:t>PETAFLOP,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ou seja, 10</a:t>
            </a:r>
            <a:r>
              <a:rPr sz="1575" spc="-7" baseline="31746" dirty="0">
                <a:solidFill>
                  <a:srgbClr val="3F3F3F"/>
                </a:solidFill>
                <a:latin typeface="Arial MT"/>
                <a:cs typeface="Arial MT"/>
              </a:rPr>
              <a:t>15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operações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ponto flutuante por segundo.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calculadora possui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uma performance de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10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FLOPS.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5241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Tipos</a:t>
            </a:r>
            <a:r>
              <a:rPr spc="-55" dirty="0"/>
              <a:t> </a:t>
            </a:r>
            <a:r>
              <a:rPr spc="-10" dirty="0"/>
              <a:t>de</a:t>
            </a:r>
            <a:r>
              <a:rPr spc="-55" dirty="0"/>
              <a:t> </a:t>
            </a:r>
            <a:r>
              <a:rPr spc="-5" dirty="0"/>
              <a:t>Computadores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2929" y="250443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27787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2929" y="305307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2929" y="33274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2929" y="36017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8829" y="2165350"/>
            <a:ext cx="6541134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5889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Computador Pessoal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(PC) </a:t>
            </a:r>
            <a:r>
              <a:rPr sz="1800" spc="-4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Estação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trabalho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Computadores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médio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porte: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servidores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microcomputadores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Mainframe</a:t>
            </a:r>
            <a:endParaRPr sz="1800">
              <a:latin typeface="Arial MT"/>
              <a:cs typeface="Arial MT"/>
            </a:endParaRPr>
          </a:p>
          <a:p>
            <a:pPr marL="12700" marR="4199890">
              <a:lnSpc>
                <a:spcPct val="100000"/>
              </a:lnSpc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Supercomputador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Computação</a:t>
            </a:r>
            <a:r>
              <a:rPr sz="1800" spc="-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em</a:t>
            </a:r>
            <a:r>
              <a:rPr sz="1800" spc="-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grade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5964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Processamento</a:t>
            </a:r>
            <a:r>
              <a:rPr spc="-55" dirty="0"/>
              <a:t> </a:t>
            </a:r>
            <a:r>
              <a:rPr spc="-10" dirty="0"/>
              <a:t>Distribuído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7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25855" algn="l"/>
                <a:tab pos="2783840" algn="l"/>
                <a:tab pos="4164329" algn="l"/>
                <a:tab pos="4707890" algn="l"/>
                <a:tab pos="5363845" algn="l"/>
                <a:tab pos="6033135" algn="l"/>
                <a:tab pos="6500495" algn="l"/>
                <a:tab pos="8056245" algn="l"/>
              </a:tabLst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Mú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l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l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c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m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uta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or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co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ecta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r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ma	re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c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mun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caç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ã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r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 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processamento: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8829" y="305307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33274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8829" y="36017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8829" y="387604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4729" y="2988309"/>
            <a:ext cx="43205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Computação</a:t>
            </a:r>
            <a:r>
              <a:rPr sz="1800" spc="-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cliente/servidor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Arquiteturas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cliente/servidor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multicamadas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Servidor 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Web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Servidor</a:t>
            </a:r>
            <a:r>
              <a:rPr sz="1800" spc="-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aplicativo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6291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Computação</a:t>
            </a:r>
            <a:r>
              <a:rPr spc="-35" dirty="0"/>
              <a:t> </a:t>
            </a:r>
            <a:r>
              <a:rPr spc="-10" dirty="0"/>
              <a:t>cliente/servidor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2929" y="27787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8829" y="2165350"/>
            <a:ext cx="85255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3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processamento</a:t>
            </a:r>
            <a:r>
              <a:rPr sz="1800" spc="3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computacional</a:t>
            </a:r>
            <a:r>
              <a:rPr sz="1800" spc="37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é</a:t>
            </a:r>
            <a:r>
              <a:rPr sz="1800" spc="3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dividido</a:t>
            </a:r>
            <a:r>
              <a:rPr sz="1800" spc="3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entre</a:t>
            </a:r>
            <a:r>
              <a:rPr sz="1800" spc="3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máquinas</a:t>
            </a:r>
            <a:r>
              <a:rPr sz="1800" spc="3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clientes</a:t>
            </a:r>
            <a:r>
              <a:rPr sz="1800" spc="3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37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máquinas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servidoras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conectadas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por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uma rede.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usuário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interage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com 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interface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das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máquinas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clientes.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310" y="656590"/>
            <a:ext cx="9163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Arquitetura</a:t>
            </a:r>
            <a:r>
              <a:rPr spc="-10" dirty="0"/>
              <a:t> cliente/servidor </a:t>
            </a:r>
            <a:r>
              <a:rPr spc="-5" dirty="0"/>
              <a:t>multicamadas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3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Cada</a:t>
            </a:r>
            <a:r>
              <a:rPr sz="1800" spc="1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camada</a:t>
            </a:r>
            <a:r>
              <a:rPr sz="1800" spc="1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funciona</a:t>
            </a:r>
            <a:r>
              <a:rPr sz="1800" spc="1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1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forma</a:t>
            </a:r>
            <a:r>
              <a:rPr sz="1800" spc="1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separada</a:t>
            </a:r>
            <a:r>
              <a:rPr sz="1800" spc="1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1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inteligente,</a:t>
            </a:r>
            <a:r>
              <a:rPr sz="1800" spc="1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levando</a:t>
            </a:r>
            <a:r>
              <a:rPr sz="1800" spc="1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em</a:t>
            </a:r>
            <a:r>
              <a:rPr sz="1800" spc="1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consideração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estrutura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cada função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ser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exercida;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305307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2988309"/>
            <a:ext cx="8524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Possui</a:t>
            </a:r>
            <a:r>
              <a:rPr sz="1800" spc="3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maior</a:t>
            </a:r>
            <a:r>
              <a:rPr sz="1800" spc="35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velocidade</a:t>
            </a:r>
            <a:r>
              <a:rPr sz="1800" spc="3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35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capacidade</a:t>
            </a:r>
            <a:r>
              <a:rPr sz="1800" spc="3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3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serviço,</a:t>
            </a:r>
            <a:r>
              <a:rPr sz="1800" spc="35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mas</a:t>
            </a:r>
            <a:r>
              <a:rPr sz="1800" spc="3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exige</a:t>
            </a:r>
            <a:r>
              <a:rPr sz="1800" spc="3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</a:t>
            </a:r>
            <a:r>
              <a:rPr sz="1800" spc="35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3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projeto</a:t>
            </a:r>
            <a:r>
              <a:rPr sz="1800" spc="3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3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implementação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sejam,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ambos,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planejados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construídos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forma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especial;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2961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Servidor</a:t>
            </a:r>
            <a:r>
              <a:rPr spc="-65" dirty="0"/>
              <a:t> </a:t>
            </a:r>
            <a:r>
              <a:rPr spc="-25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656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Responsável</a:t>
            </a:r>
            <a:r>
              <a:rPr sz="1800" spc="-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por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processar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dados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vindos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do acesso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via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Internet;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27787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60" dirty="0">
                <a:latin typeface="Trebuchet MS"/>
                <a:cs typeface="Trebuchet MS"/>
              </a:rPr>
              <a:t>●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2713990"/>
            <a:ext cx="6257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Os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clientes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servidor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Web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geralmente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são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os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navegadores.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3C0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766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MT</vt:lpstr>
      <vt:lpstr>Calibri</vt:lpstr>
      <vt:lpstr>Trebuchet MS</vt:lpstr>
      <vt:lpstr>Office Theme</vt:lpstr>
      <vt:lpstr>Fundamentos de Tecnologia  da Informação</vt:lpstr>
      <vt:lpstr>A infraestrutura de TI</vt:lpstr>
      <vt:lpstr>A infraestrutura de TI</vt:lpstr>
      <vt:lpstr>A infraestrutura de Hardware</vt:lpstr>
      <vt:lpstr>Tipos de Computadores</vt:lpstr>
      <vt:lpstr>Processamento Distribuído</vt:lpstr>
      <vt:lpstr>Computação cliente/servidor</vt:lpstr>
      <vt:lpstr>Arquitetura cliente/servidor multicamadas</vt:lpstr>
      <vt:lpstr>Servidor Web</vt:lpstr>
      <vt:lpstr>Servidor de aplicativo</vt:lpstr>
      <vt:lpstr>A infraestrutura de Hardware</vt:lpstr>
      <vt:lpstr>A infraestrutura de Hardware</vt:lpstr>
      <vt:lpstr>Apresentação do PowerPoint</vt:lpstr>
      <vt:lpstr>Tendências contemporâneas de Hardware</vt:lpstr>
      <vt:lpstr>Tendências contemporâneas de Hardware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Cleziel Franzoni da Costa</dc:creator>
  <cp:lastModifiedBy>Getulio Santos</cp:lastModifiedBy>
  <cp:revision>1</cp:revision>
  <dcterms:created xsi:type="dcterms:W3CDTF">2022-11-07T17:53:26Z</dcterms:created>
  <dcterms:modified xsi:type="dcterms:W3CDTF">2022-11-07T17:56:07Z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2019-04-11T00:00:00Z</vt:filetime>
  </property>
  <property fmtid="{D5CDD505-2E9C-101B-9397-08002B2CF9AE}" pid="3" name="Creator">
    <vt:lpwstr>Impress</vt:lpwstr>
  </property>
  <property fmtid="{D5CDD505-2E9C-101B-9397-08002B2CF9AE}" pid="4" name="LastSaved">
    <vt:filetime>2019-04-11T00:00:00Z</vt:filetime>
  </property>
</Properties>
</file>