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6579" y="657859"/>
            <a:ext cx="84988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903991-BE39-4D3A-A1F7-CB477D8F61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1825" y="5711190"/>
            <a:ext cx="1400175" cy="1009650"/>
          </a:xfrm>
          <a:prstGeom prst="rect">
            <a:avLst/>
          </a:prstGeom>
        </p:spPr>
      </p:pic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849880" cy="6859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1610" cy="6856730"/>
          </a:xfrm>
          <a:custGeom>
            <a:avLst/>
            <a:gdLst/>
            <a:ahLst/>
            <a:cxnLst/>
            <a:rect l="l" t="t" r="r" b="b"/>
            <a:pathLst>
              <a:path w="181610" h="6856730">
                <a:moveTo>
                  <a:pt x="181610" y="0"/>
                </a:moveTo>
                <a:lnTo>
                  <a:pt x="0" y="0"/>
                </a:lnTo>
                <a:lnTo>
                  <a:pt x="0" y="6856730"/>
                </a:lnTo>
                <a:lnTo>
                  <a:pt x="181610" y="685673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08662"/>
            <a:ext cx="1590040" cy="506730"/>
          </a:xfrm>
          <a:custGeom>
            <a:avLst/>
            <a:gdLst/>
            <a:ahLst/>
            <a:cxnLst/>
            <a:rect l="l" t="t" r="r" b="b"/>
            <a:pathLst>
              <a:path w="1590040" h="506730">
                <a:moveTo>
                  <a:pt x="0" y="0"/>
                </a:moveTo>
                <a:lnTo>
                  <a:pt x="0" y="502932"/>
                </a:lnTo>
                <a:lnTo>
                  <a:pt x="1244600" y="506727"/>
                </a:lnTo>
                <a:lnTo>
                  <a:pt x="1343660" y="506727"/>
                </a:lnTo>
                <a:lnTo>
                  <a:pt x="1350010" y="500377"/>
                </a:lnTo>
                <a:lnTo>
                  <a:pt x="1352550" y="499107"/>
                </a:lnTo>
                <a:lnTo>
                  <a:pt x="1582420" y="269237"/>
                </a:lnTo>
                <a:lnTo>
                  <a:pt x="1588135" y="261815"/>
                </a:lnTo>
                <a:lnTo>
                  <a:pt x="1590040" y="254632"/>
                </a:lnTo>
                <a:lnTo>
                  <a:pt x="1588135" y="247448"/>
                </a:lnTo>
                <a:lnTo>
                  <a:pt x="1582420" y="240027"/>
                </a:lnTo>
                <a:lnTo>
                  <a:pt x="1353820" y="11427"/>
                </a:lnTo>
                <a:lnTo>
                  <a:pt x="1348740" y="11427"/>
                </a:lnTo>
                <a:lnTo>
                  <a:pt x="1348740" y="7617"/>
                </a:lnTo>
                <a:lnTo>
                  <a:pt x="1343660" y="7617"/>
                </a:lnTo>
                <a:lnTo>
                  <a:pt x="1339850" y="2537"/>
                </a:lnTo>
                <a:lnTo>
                  <a:pt x="1244600" y="2537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333480" y="5905500"/>
            <a:ext cx="688340" cy="718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7645" y="657860"/>
            <a:ext cx="9236709" cy="1183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4614" y="2490470"/>
            <a:ext cx="9462770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E571C4-645C-4894-A330-8B5C464C51B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633392" y="5695315"/>
            <a:ext cx="1400175" cy="1009650"/>
          </a:xfrm>
          <a:prstGeom prst="rect">
            <a:avLst/>
          </a:prstGeom>
        </p:spPr>
      </p:pic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849880" cy="6859270"/>
            <a:chOff x="0" y="0"/>
            <a:chExt cx="2849880" cy="68592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849880" cy="6859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181610" y="685673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468609" y="5077459"/>
            <a:ext cx="1645920" cy="1278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23219" y="4894579"/>
            <a:ext cx="1449070" cy="1823720"/>
          </a:xfrm>
          <a:custGeom>
            <a:avLst/>
            <a:gdLst/>
            <a:ahLst/>
            <a:cxnLst/>
            <a:rect l="l" t="t" r="r" b="b"/>
            <a:pathLst>
              <a:path w="1449070" h="1823720">
                <a:moveTo>
                  <a:pt x="1449070" y="0"/>
                </a:moveTo>
                <a:lnTo>
                  <a:pt x="0" y="0"/>
                </a:lnTo>
                <a:lnTo>
                  <a:pt x="0" y="1823720"/>
                </a:lnTo>
                <a:lnTo>
                  <a:pt x="1449070" y="18237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323079"/>
            <a:ext cx="1741170" cy="778510"/>
          </a:xfrm>
          <a:custGeom>
            <a:avLst/>
            <a:gdLst/>
            <a:ahLst/>
            <a:cxnLst/>
            <a:rect l="l" t="t" r="r" b="b"/>
            <a:pathLst>
              <a:path w="1741170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474" y="777636"/>
                </a:lnTo>
                <a:lnTo>
                  <a:pt x="1362233" y="775335"/>
                </a:lnTo>
                <a:lnTo>
                  <a:pt x="1368325" y="772080"/>
                </a:lnTo>
                <a:lnTo>
                  <a:pt x="1372870" y="768350"/>
                </a:lnTo>
                <a:lnTo>
                  <a:pt x="1372870" y="763270"/>
                </a:lnTo>
                <a:lnTo>
                  <a:pt x="1377950" y="763270"/>
                </a:lnTo>
                <a:lnTo>
                  <a:pt x="1733550" y="407670"/>
                </a:lnTo>
                <a:lnTo>
                  <a:pt x="1739265" y="399335"/>
                </a:lnTo>
                <a:lnTo>
                  <a:pt x="1741170" y="388620"/>
                </a:lnTo>
                <a:lnTo>
                  <a:pt x="1739265" y="376951"/>
                </a:lnTo>
                <a:lnTo>
                  <a:pt x="1733550" y="365760"/>
                </a:lnTo>
                <a:lnTo>
                  <a:pt x="1377950" y="13970"/>
                </a:lnTo>
                <a:lnTo>
                  <a:pt x="1377950" y="10160"/>
                </a:lnTo>
                <a:lnTo>
                  <a:pt x="1372870" y="10160"/>
                </a:lnTo>
                <a:lnTo>
                  <a:pt x="1368325" y="6429"/>
                </a:lnTo>
                <a:lnTo>
                  <a:pt x="1362233" y="3175"/>
                </a:lnTo>
                <a:lnTo>
                  <a:pt x="1354474" y="873"/>
                </a:lnTo>
                <a:lnTo>
                  <a:pt x="13449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63570" y="2010409"/>
            <a:ext cx="8223250" cy="14871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750"/>
              </a:lnSpc>
              <a:spcBef>
                <a:spcPts val="300"/>
              </a:spcBef>
            </a:pPr>
            <a:r>
              <a:rPr sz="4800" spc="-10" dirty="0">
                <a:solidFill>
                  <a:srgbClr val="252525"/>
                </a:solidFill>
              </a:rPr>
              <a:t>Fundamentos </a:t>
            </a:r>
            <a:r>
              <a:rPr sz="4800" spc="-5" dirty="0">
                <a:solidFill>
                  <a:srgbClr val="252525"/>
                </a:solidFill>
              </a:rPr>
              <a:t>de</a:t>
            </a:r>
            <a:r>
              <a:rPr sz="4800" spc="-90" dirty="0">
                <a:solidFill>
                  <a:srgbClr val="252525"/>
                </a:solidFill>
              </a:rPr>
              <a:t> </a:t>
            </a:r>
            <a:r>
              <a:rPr sz="4800" spc="-45" dirty="0">
                <a:solidFill>
                  <a:srgbClr val="252525"/>
                </a:solidFill>
              </a:rPr>
              <a:t>Tecnologia  </a:t>
            </a:r>
            <a:r>
              <a:rPr sz="4800" spc="-5" dirty="0">
                <a:solidFill>
                  <a:srgbClr val="252525"/>
                </a:solidFill>
              </a:rPr>
              <a:t>da</a:t>
            </a:r>
            <a:r>
              <a:rPr sz="4800" spc="-25" dirty="0">
                <a:solidFill>
                  <a:srgbClr val="252525"/>
                </a:solidFill>
              </a:rPr>
              <a:t> </a:t>
            </a:r>
            <a:r>
              <a:rPr sz="4800" spc="-10" dirty="0">
                <a:solidFill>
                  <a:srgbClr val="252525"/>
                </a:solidFill>
              </a:rPr>
              <a:t>Informação</a:t>
            </a:r>
            <a:endParaRPr sz="4800" dirty="0"/>
          </a:p>
        </p:txBody>
      </p:sp>
      <p:sp>
        <p:nvSpPr>
          <p:cNvPr id="11" name="object 11"/>
          <p:cNvSpPr txBox="1"/>
          <p:nvPr/>
        </p:nvSpPr>
        <p:spPr>
          <a:xfrm>
            <a:off x="609600" y="4561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5000" y="3920490"/>
            <a:ext cx="5233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F3F3F"/>
                </a:solidFill>
                <a:latin typeface="Arial"/>
                <a:cs typeface="Arial"/>
              </a:rPr>
              <a:t>Prof.</a:t>
            </a:r>
            <a:r>
              <a:rPr lang="pt-BR" sz="2800" b="1" spc="-5" dirty="0">
                <a:solidFill>
                  <a:srgbClr val="3F3F3F"/>
                </a:solidFill>
                <a:latin typeface="Arial"/>
                <a:cs typeface="Arial"/>
              </a:rPr>
              <a:t>  Tulio</a:t>
            </a:r>
            <a:r>
              <a:rPr sz="2800" b="1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849880" cy="6859270"/>
            <a:chOff x="0" y="0"/>
            <a:chExt cx="2849880" cy="68592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849880" cy="6859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181610" y="685673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468609" y="4894579"/>
            <a:ext cx="1645920" cy="1823720"/>
            <a:chOff x="10468609" y="4894579"/>
            <a:chExt cx="1645920" cy="1823720"/>
          </a:xfrm>
        </p:grpSpPr>
        <p:sp>
          <p:nvSpPr>
            <p:cNvPr id="7" name="object 7"/>
            <p:cNvSpPr/>
            <p:nvPr/>
          </p:nvSpPr>
          <p:spPr>
            <a:xfrm>
              <a:off x="10468609" y="5077459"/>
              <a:ext cx="1645920" cy="12788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23219" y="4894579"/>
              <a:ext cx="1449070" cy="1823720"/>
            </a:xfrm>
            <a:custGeom>
              <a:avLst/>
              <a:gdLst/>
              <a:ahLst/>
              <a:cxnLst/>
              <a:rect l="l" t="t" r="r" b="b"/>
              <a:pathLst>
                <a:path w="1449070" h="1823720">
                  <a:moveTo>
                    <a:pt x="1449070" y="0"/>
                  </a:moveTo>
                  <a:lnTo>
                    <a:pt x="0" y="0"/>
                  </a:lnTo>
                  <a:lnTo>
                    <a:pt x="0" y="1823720"/>
                  </a:lnTo>
                  <a:lnTo>
                    <a:pt x="1449070" y="182372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4323079"/>
            <a:ext cx="1741170" cy="778510"/>
          </a:xfrm>
          <a:custGeom>
            <a:avLst/>
            <a:gdLst/>
            <a:ahLst/>
            <a:cxnLst/>
            <a:rect l="l" t="t" r="r" b="b"/>
            <a:pathLst>
              <a:path w="1741170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474" y="777636"/>
                </a:lnTo>
                <a:lnTo>
                  <a:pt x="1362233" y="775335"/>
                </a:lnTo>
                <a:lnTo>
                  <a:pt x="1368325" y="772080"/>
                </a:lnTo>
                <a:lnTo>
                  <a:pt x="1372870" y="768350"/>
                </a:lnTo>
                <a:lnTo>
                  <a:pt x="1372870" y="763270"/>
                </a:lnTo>
                <a:lnTo>
                  <a:pt x="1377950" y="763270"/>
                </a:lnTo>
                <a:lnTo>
                  <a:pt x="1733550" y="407670"/>
                </a:lnTo>
                <a:lnTo>
                  <a:pt x="1739265" y="399335"/>
                </a:lnTo>
                <a:lnTo>
                  <a:pt x="1741170" y="388620"/>
                </a:lnTo>
                <a:lnTo>
                  <a:pt x="1739265" y="376951"/>
                </a:lnTo>
                <a:lnTo>
                  <a:pt x="1733550" y="365760"/>
                </a:lnTo>
                <a:lnTo>
                  <a:pt x="1377950" y="13970"/>
                </a:lnTo>
                <a:lnTo>
                  <a:pt x="1377950" y="10160"/>
                </a:lnTo>
                <a:lnTo>
                  <a:pt x="1372870" y="10160"/>
                </a:lnTo>
                <a:lnTo>
                  <a:pt x="1368325" y="6429"/>
                </a:lnTo>
                <a:lnTo>
                  <a:pt x="1362233" y="3175"/>
                </a:lnTo>
                <a:lnTo>
                  <a:pt x="1354474" y="873"/>
                </a:lnTo>
                <a:lnTo>
                  <a:pt x="13449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30650" y="3265170"/>
            <a:ext cx="5708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252525"/>
                </a:solidFill>
                <a:latin typeface="Arial"/>
                <a:cs typeface="Arial"/>
              </a:rPr>
              <a:t>Hardware </a:t>
            </a:r>
            <a:r>
              <a:rPr sz="4800" dirty="0">
                <a:solidFill>
                  <a:srgbClr val="252525"/>
                </a:solidFill>
                <a:latin typeface="Arial"/>
                <a:cs typeface="Arial"/>
              </a:rPr>
              <a:t>x</a:t>
            </a:r>
            <a:r>
              <a:rPr sz="4800" spc="-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4800" spc="-10" dirty="0">
                <a:solidFill>
                  <a:srgbClr val="252525"/>
                </a:solidFill>
                <a:latin typeface="Arial"/>
                <a:cs typeface="Arial"/>
              </a:rPr>
              <a:t>Software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560" y="45466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83240" y="322579"/>
            <a:ext cx="1344929" cy="1451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454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Hardware </a:t>
            </a:r>
            <a:r>
              <a:rPr sz="3600" dirty="0"/>
              <a:t>x</a:t>
            </a:r>
            <a:r>
              <a:rPr sz="3600" spc="-65" dirty="0"/>
              <a:t> </a:t>
            </a:r>
            <a:r>
              <a:rPr sz="3600" spc="-10" dirty="0"/>
              <a:t>Software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42339" y="805179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0500" y="2844800"/>
            <a:ext cx="650494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6579" y="657859"/>
            <a:ext cx="210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3600" b="1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rd</a:t>
            </a:r>
            <a:r>
              <a:rPr sz="3600" b="1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3600" b="1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0070" y="2029460"/>
            <a:ext cx="8804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55" dirty="0">
                <a:solidFill>
                  <a:srgbClr val="3F3F3F"/>
                </a:solidFill>
                <a:latin typeface="Arial"/>
                <a:cs typeface="Arial"/>
              </a:rPr>
              <a:t>Todo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qualquer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componente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faça parte da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máquina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como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um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todo, interna </a:t>
            </a:r>
            <a:r>
              <a:rPr sz="1800" spc="-190" dirty="0">
                <a:solidFill>
                  <a:srgbClr val="3F3F3F"/>
                </a:solidFill>
                <a:latin typeface="Arial"/>
                <a:cs typeface="Arial"/>
              </a:rPr>
              <a:t>ou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externamente.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4910" y="3354070"/>
            <a:ext cx="1334769" cy="1334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187190" y="3628390"/>
            <a:ext cx="2219960" cy="3143250"/>
            <a:chOff x="4187190" y="3628390"/>
            <a:chExt cx="2219960" cy="3143250"/>
          </a:xfrm>
        </p:grpSpPr>
        <p:sp>
          <p:nvSpPr>
            <p:cNvPr id="7" name="object 7"/>
            <p:cNvSpPr/>
            <p:nvPr/>
          </p:nvSpPr>
          <p:spPr>
            <a:xfrm>
              <a:off x="5129530" y="3628390"/>
              <a:ext cx="1277620" cy="1277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7190" y="4855210"/>
              <a:ext cx="1342389" cy="19164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766559" y="4901723"/>
            <a:ext cx="1739900" cy="1529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7880" y="3488690"/>
            <a:ext cx="149479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2579" y="5530850"/>
            <a:ext cx="760730" cy="760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657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Central Processing Unit </a:t>
            </a:r>
            <a:r>
              <a:rPr sz="3600" dirty="0"/>
              <a:t>-</a:t>
            </a:r>
            <a:r>
              <a:rPr sz="3600" spc="-130" dirty="0"/>
              <a:t> </a:t>
            </a:r>
            <a:r>
              <a:rPr sz="3600" spc="-5" dirty="0"/>
              <a:t>CPU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04670" y="2029460"/>
            <a:ext cx="8854440" cy="192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5880" indent="-342900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CPU,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ou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UCP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–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Unidade Central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Processamento,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cérebro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que </a:t>
            </a:r>
            <a:r>
              <a:rPr sz="1800" spc="-60" dirty="0">
                <a:solidFill>
                  <a:srgbClr val="3F3F3F"/>
                </a:solidFill>
                <a:latin typeface="Arial"/>
                <a:cs typeface="Arial"/>
              </a:rPr>
              <a:t>comanda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periféricos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por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meio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comandos diretos ou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para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a sua</a:t>
            </a:r>
            <a:r>
              <a:rPr sz="1800" spc="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interface;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muito eficiente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rápido (pode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apenas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somar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comparar</a:t>
            </a:r>
            <a:r>
              <a:rPr sz="1800" spc="-7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grandezas);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Utiliza uma memória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para armazenar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as informações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serão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processadas.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211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ULA </a:t>
            </a:r>
            <a:r>
              <a:rPr sz="3600" dirty="0"/>
              <a:t>e</a:t>
            </a:r>
            <a:r>
              <a:rPr sz="3600" spc="-225" dirty="0"/>
              <a:t> </a:t>
            </a:r>
            <a:r>
              <a:rPr sz="3600" spc="-5" dirty="0"/>
              <a:t>UC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17370" y="1330960"/>
            <a:ext cx="8805545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ULA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Unidade Lógica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Aritmética,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parte do processador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encarregada </a:t>
            </a:r>
            <a:r>
              <a:rPr sz="1800" spc="-204" dirty="0">
                <a:solidFill>
                  <a:srgbClr val="3F3F3F"/>
                </a:solidFill>
                <a:latin typeface="Arial"/>
                <a:cs typeface="Arial"/>
              </a:rPr>
              <a:t>de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fazer todas as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operações do tipo aritmético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spc="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lógico;</a:t>
            </a:r>
            <a:endParaRPr sz="1800">
              <a:latin typeface="Arial"/>
              <a:cs typeface="Arial"/>
            </a:endParaRPr>
          </a:p>
          <a:p>
            <a:pPr marL="381000" marR="29845" indent="-342900">
              <a:lnSpc>
                <a:spcPct val="150000"/>
              </a:lnSpc>
              <a:spcBef>
                <a:spcPts val="1000"/>
              </a:spcBef>
              <a:tabLst>
                <a:tab pos="1641475" algn="l"/>
                <a:tab pos="2031364" algn="l"/>
                <a:tab pos="3027680" algn="l"/>
                <a:tab pos="3290570" algn="l"/>
                <a:tab pos="3819525" algn="l"/>
                <a:tab pos="5299075" algn="l"/>
                <a:tab pos="5688965" algn="l"/>
                <a:tab pos="6700520" algn="l"/>
                <a:tab pos="7166609" algn="l"/>
                <a:tab pos="7795895" algn="l"/>
                <a:tab pos="8184515" algn="l"/>
              </a:tabLst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 </a:t>
            </a:r>
            <a:r>
              <a:rPr sz="1800" spc="509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ni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–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UC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,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enc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rreg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-se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etecta</a:t>
            </a:r>
            <a:r>
              <a:rPr sz="1800" spc="-1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,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r	m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o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sin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is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elétricos,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as interrupções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geradas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pelos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periféricos 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entrada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saída.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8600" y="3322320"/>
            <a:ext cx="6771640" cy="3255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87509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BIOS</a:t>
            </a:r>
            <a:endParaRPr sz="3600"/>
          </a:p>
          <a:p>
            <a:pPr marL="355600" marR="5080" indent="-342900">
              <a:lnSpc>
                <a:spcPct val="150000"/>
              </a:lnSpc>
              <a:spcBef>
                <a:spcPts val="720"/>
              </a:spcBef>
            </a:pPr>
            <a:r>
              <a:rPr sz="2700" b="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b="0" dirty="0">
                <a:latin typeface="Arial"/>
                <a:cs typeface="Arial"/>
              </a:rPr>
              <a:t>O </a:t>
            </a:r>
            <a:r>
              <a:rPr sz="1800" b="0" spc="-5" dirty="0">
                <a:latin typeface="Arial"/>
                <a:cs typeface="Arial"/>
              </a:rPr>
              <a:t>BIOS </a:t>
            </a:r>
            <a:r>
              <a:rPr sz="1800" b="0" dirty="0">
                <a:latin typeface="Arial"/>
                <a:cs typeface="Arial"/>
              </a:rPr>
              <a:t>– </a:t>
            </a:r>
            <a:r>
              <a:rPr sz="1800" b="0" spc="-10" dirty="0">
                <a:latin typeface="Arial"/>
                <a:cs typeface="Arial"/>
              </a:rPr>
              <a:t>Basic Input </a:t>
            </a:r>
            <a:r>
              <a:rPr sz="1800" b="0" spc="-5" dirty="0">
                <a:latin typeface="Arial"/>
                <a:cs typeface="Arial"/>
              </a:rPr>
              <a:t>Outpu System, controla </a:t>
            </a:r>
            <a:r>
              <a:rPr sz="1800" b="0" dirty="0">
                <a:latin typeface="Arial"/>
                <a:cs typeface="Arial"/>
              </a:rPr>
              <a:t>o </a:t>
            </a:r>
            <a:r>
              <a:rPr sz="1800" b="0" spc="-10" dirty="0">
                <a:latin typeface="Arial"/>
                <a:cs typeface="Arial"/>
              </a:rPr>
              <a:t>hardware do </a:t>
            </a:r>
            <a:r>
              <a:rPr sz="1800" b="0" dirty="0">
                <a:latin typeface="Arial"/>
                <a:cs typeface="Arial"/>
              </a:rPr>
              <a:t>PC </a:t>
            </a:r>
            <a:r>
              <a:rPr sz="1800" b="0" spc="-10" dirty="0">
                <a:latin typeface="Arial"/>
                <a:cs typeface="Arial"/>
              </a:rPr>
              <a:t>no </a:t>
            </a:r>
            <a:r>
              <a:rPr sz="1800" b="0" spc="-5" dirty="0">
                <a:latin typeface="Arial"/>
                <a:cs typeface="Arial"/>
              </a:rPr>
              <a:t>nível </a:t>
            </a:r>
            <a:r>
              <a:rPr sz="1800" b="0" spc="-105" dirty="0">
                <a:latin typeface="Arial"/>
                <a:cs typeface="Arial"/>
              </a:rPr>
              <a:t>mais  </a:t>
            </a:r>
            <a:r>
              <a:rPr sz="1800" b="0" spc="-10" dirty="0">
                <a:latin typeface="Arial"/>
                <a:cs typeface="Arial"/>
              </a:rPr>
              <a:t>baixo, </a:t>
            </a:r>
            <a:r>
              <a:rPr sz="1800" b="0" spc="-5" dirty="0">
                <a:latin typeface="Arial"/>
                <a:cs typeface="Arial"/>
              </a:rPr>
              <a:t>sendo </a:t>
            </a:r>
            <a:r>
              <a:rPr sz="1800" b="0" dirty="0">
                <a:latin typeface="Arial"/>
                <a:cs typeface="Arial"/>
              </a:rPr>
              <a:t>a </a:t>
            </a:r>
            <a:r>
              <a:rPr sz="1800" b="0" spc="-5" dirty="0">
                <a:latin typeface="Arial"/>
                <a:cs typeface="Arial"/>
              </a:rPr>
              <a:t>interface entre </a:t>
            </a:r>
            <a:r>
              <a:rPr sz="1800" b="0" dirty="0">
                <a:latin typeface="Arial"/>
                <a:cs typeface="Arial"/>
              </a:rPr>
              <a:t>o </a:t>
            </a:r>
            <a:r>
              <a:rPr sz="1800" b="0" spc="-10" dirty="0">
                <a:latin typeface="Arial"/>
                <a:cs typeface="Arial"/>
              </a:rPr>
              <a:t>software básico </a:t>
            </a:r>
            <a:r>
              <a:rPr sz="1800" b="0" spc="-5" dirty="0">
                <a:latin typeface="Arial"/>
                <a:cs typeface="Arial"/>
              </a:rPr>
              <a:t>do sistema </a:t>
            </a:r>
            <a:r>
              <a:rPr sz="1800" b="0" dirty="0">
                <a:latin typeface="Arial"/>
                <a:cs typeface="Arial"/>
              </a:rPr>
              <a:t>e o</a:t>
            </a:r>
            <a:r>
              <a:rPr sz="1800" b="0" spc="5" dirty="0">
                <a:latin typeface="Arial"/>
                <a:cs typeface="Arial"/>
              </a:rPr>
              <a:t> </a:t>
            </a:r>
            <a:r>
              <a:rPr sz="1800" b="0" spc="-15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3729" y="3111500"/>
            <a:ext cx="4683125" cy="3395979"/>
            <a:chOff x="5713729" y="3111500"/>
            <a:chExt cx="4683125" cy="3395979"/>
          </a:xfrm>
        </p:grpSpPr>
        <p:sp>
          <p:nvSpPr>
            <p:cNvPr id="5" name="object 5"/>
            <p:cNvSpPr/>
            <p:nvPr/>
          </p:nvSpPr>
          <p:spPr>
            <a:xfrm>
              <a:off x="9061271" y="3323590"/>
              <a:ext cx="1334990" cy="3183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3729" y="3111500"/>
              <a:ext cx="4286250" cy="3219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83460" y="2959100"/>
            <a:ext cx="2917190" cy="1935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9650" y="5029200"/>
            <a:ext cx="2922270" cy="161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215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Me</a:t>
            </a:r>
            <a:r>
              <a:rPr sz="3600" spc="5" dirty="0"/>
              <a:t>m</a:t>
            </a:r>
            <a:r>
              <a:rPr sz="3600" spc="-15" dirty="0"/>
              <a:t>ó</a:t>
            </a:r>
            <a:r>
              <a:rPr sz="3600" spc="5" dirty="0"/>
              <a:t>r</a:t>
            </a:r>
            <a:r>
              <a:rPr sz="3600" spc="-15" dirty="0"/>
              <a:t>i</a:t>
            </a:r>
            <a:r>
              <a:rPr sz="3600" dirty="0"/>
              <a:t>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30070" y="2143759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09" dirty="0">
                <a:solidFill>
                  <a:srgbClr val="99CA37"/>
                </a:solidFill>
                <a:latin typeface="Times New Roman"/>
                <a:cs typeface="Times New Roman"/>
              </a:rPr>
              <a:t></a:t>
            </a:r>
            <a:r>
              <a:rPr sz="1800" spc="360" dirty="0">
                <a:solidFill>
                  <a:srgbClr val="99CA37"/>
                </a:solidFill>
                <a:latin typeface="Times New Roman"/>
                <a:cs typeface="Times New Roman"/>
              </a:rPr>
              <a:t> </a:t>
            </a:r>
            <a:r>
              <a:rPr sz="2700" spc="-397" baseline="-6172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endParaRPr sz="2700" baseline="-617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0302" y="2166620"/>
            <a:ext cx="804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2205" algn="l"/>
                <a:tab pos="1744345" algn="l"/>
                <a:tab pos="2533015" algn="l"/>
                <a:tab pos="4018279" algn="l"/>
                <a:tab pos="4566920" algn="l"/>
                <a:tab pos="5369560" algn="l"/>
                <a:tab pos="5854700" algn="l"/>
                <a:tab pos="6454140" algn="l"/>
                <a:tab pos="7774305" algn="l"/>
              </a:tabLst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mem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ria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te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ap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l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me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l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	raz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ã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o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sua	ve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oc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370" y="2578100"/>
            <a:ext cx="732663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armazenamento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transmissão da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informação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para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outras</a:t>
            </a:r>
            <a:r>
              <a:rPr sz="1800" spc="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unidades;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Em um 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computador,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está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dividida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em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duas</a:t>
            </a:r>
            <a:r>
              <a:rPr sz="1800" spc="-5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partes:</a:t>
            </a:r>
            <a:endParaRPr sz="1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Memória</a:t>
            </a:r>
            <a:r>
              <a:rPr sz="1600" spc="-2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Principal</a:t>
            </a:r>
            <a:endParaRPr sz="1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Memória Secundária (ou</a:t>
            </a:r>
            <a:r>
              <a:rPr sz="1600" spc="-2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auxiliar)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28740" y="4177029"/>
            <a:ext cx="3429000" cy="2104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3958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Memória</a:t>
            </a:r>
            <a:r>
              <a:rPr sz="3600" spc="-50" dirty="0"/>
              <a:t> </a:t>
            </a:r>
            <a:r>
              <a:rPr sz="3600" spc="-10" dirty="0"/>
              <a:t>Principal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91970" y="1546860"/>
            <a:ext cx="8881745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68580" indent="-342900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CPU usa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memória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computador para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guardar as informações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 as </a:t>
            </a:r>
            <a:r>
              <a:rPr sz="1800" spc="-85" dirty="0">
                <a:solidFill>
                  <a:srgbClr val="3F3F3F"/>
                </a:solidFill>
                <a:latin typeface="Arial"/>
                <a:cs typeface="Arial"/>
              </a:rPr>
              <a:t>quais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trabalha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como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bloco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anotações para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seus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cálculos;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Essas informações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representadas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eletronicamente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chip da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memória;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Enquanto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estão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na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memória,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computador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pode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acessa-las</a:t>
            </a:r>
            <a:r>
              <a:rPr sz="1800" spc="-5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diretamente;</a:t>
            </a:r>
            <a:endParaRPr sz="1800">
              <a:latin typeface="Arial"/>
              <a:cs typeface="Arial"/>
            </a:endParaRPr>
          </a:p>
          <a:p>
            <a:pPr marL="419100" marR="66675" indent="-342900">
              <a:lnSpc>
                <a:spcPct val="150000"/>
              </a:lnSpc>
              <a:spcBef>
                <a:spcPts val="10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composta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por dois tidos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diferentes: RAM (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Random Access </a:t>
            </a:r>
            <a:r>
              <a:rPr sz="1800" i="1" spc="-10" dirty="0">
                <a:solidFill>
                  <a:srgbClr val="3F3F3F"/>
                </a:solidFill>
                <a:latin typeface="Arial"/>
                <a:cs typeface="Arial"/>
              </a:rPr>
              <a:t>Memory)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140" dirty="0">
                <a:solidFill>
                  <a:srgbClr val="3F3F3F"/>
                </a:solidFill>
                <a:latin typeface="Arial"/>
                <a:cs typeface="Arial"/>
              </a:rPr>
              <a:t>ROM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Read-Only</a:t>
            </a:r>
            <a:r>
              <a:rPr sz="1800" i="1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Memory)</a:t>
            </a:r>
            <a:endParaRPr sz="18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i="1" spc="-5" dirty="0">
                <a:solidFill>
                  <a:srgbClr val="3F3F3F"/>
                </a:solidFill>
                <a:latin typeface="Arial"/>
                <a:cs typeface="Arial"/>
              </a:rPr>
              <a:t>RAM </a:t>
            </a:r>
            <a:r>
              <a:rPr sz="1600" i="1" dirty="0">
                <a:solidFill>
                  <a:srgbClr val="3F3F3F"/>
                </a:solidFill>
                <a:latin typeface="Arial"/>
                <a:cs typeface="Arial"/>
              </a:rPr>
              <a:t>–</a:t>
            </a:r>
            <a:r>
              <a:rPr sz="1600" i="1" spc="-229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i="1" spc="-15" dirty="0">
                <a:solidFill>
                  <a:srgbClr val="3F3F3F"/>
                </a:solidFill>
                <a:latin typeface="Arial"/>
                <a:cs typeface="Arial"/>
              </a:rPr>
              <a:t>Volátil</a:t>
            </a:r>
            <a:endParaRPr sz="1600">
              <a:latin typeface="Arial"/>
              <a:cs typeface="Arial"/>
            </a:endParaRPr>
          </a:p>
          <a:p>
            <a:pPr marL="533400">
              <a:lnSpc>
                <a:spcPct val="100000"/>
              </a:lnSpc>
              <a:spcBef>
                <a:spcPts val="99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i="1" spc="-10" dirty="0">
                <a:solidFill>
                  <a:srgbClr val="3F3F3F"/>
                </a:solidFill>
                <a:latin typeface="Arial"/>
                <a:cs typeface="Arial"/>
              </a:rPr>
              <a:t>ROM </a:t>
            </a:r>
            <a:r>
              <a:rPr sz="1600" i="1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1600" i="1" spc="-5" dirty="0">
                <a:solidFill>
                  <a:srgbClr val="3F3F3F"/>
                </a:solidFill>
                <a:latin typeface="Arial"/>
                <a:cs typeface="Arial"/>
              </a:rPr>
              <a:t>Não</a:t>
            </a:r>
            <a:r>
              <a:rPr sz="1600" i="1" spc="-2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i="1" spc="-15" dirty="0">
                <a:solidFill>
                  <a:srgbClr val="3F3F3F"/>
                </a:solidFill>
                <a:latin typeface="Arial"/>
                <a:cs typeface="Arial"/>
              </a:rPr>
              <a:t>Volátil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595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Tipos </a:t>
            </a:r>
            <a:r>
              <a:rPr sz="3600" spc="-5" dirty="0"/>
              <a:t>de Memória</a:t>
            </a:r>
            <a:r>
              <a:rPr sz="3600" spc="-50" dirty="0"/>
              <a:t> </a:t>
            </a:r>
            <a:r>
              <a:rPr sz="3600" spc="-10" dirty="0"/>
              <a:t>Principal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17370" y="1477644"/>
            <a:ext cx="6169025" cy="394271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25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</a:t>
            </a:r>
            <a:r>
              <a:rPr sz="2700" spc="667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 </a:t>
            </a:r>
            <a:r>
              <a:rPr sz="1800" b="1" u="sng" spc="-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cs typeface="Arial"/>
              </a:rPr>
              <a:t>Volátil</a:t>
            </a:r>
            <a:endParaRPr sz="1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</a:t>
            </a:r>
            <a:r>
              <a:rPr sz="2400" spc="367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99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DRAM </a:t>
            </a:r>
            <a:r>
              <a:rPr sz="1600" dirty="0">
                <a:solidFill>
                  <a:srgbClr val="3F3F3F"/>
                </a:solidFill>
                <a:latin typeface="Arial"/>
                <a:cs typeface="Arial"/>
              </a:rPr>
              <a:t>– </a:t>
            </a:r>
            <a:r>
              <a:rPr sz="1600" spc="-10" dirty="0">
                <a:solidFill>
                  <a:srgbClr val="3F3F3F"/>
                </a:solidFill>
                <a:latin typeface="Arial"/>
                <a:cs typeface="Arial"/>
              </a:rPr>
              <a:t>Dynamic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RAM (memória</a:t>
            </a:r>
            <a:r>
              <a:rPr sz="1600" spc="-2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convencional)</a:t>
            </a:r>
            <a:endParaRPr sz="1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SDRAM </a:t>
            </a:r>
            <a:r>
              <a:rPr sz="1600" dirty="0">
                <a:solidFill>
                  <a:srgbClr val="3F3F3F"/>
                </a:solidFill>
                <a:latin typeface="Arial"/>
                <a:cs typeface="Arial"/>
              </a:rPr>
              <a:t>– </a:t>
            </a:r>
            <a:r>
              <a:rPr sz="1600" spc="-10" dirty="0">
                <a:solidFill>
                  <a:srgbClr val="3F3F3F"/>
                </a:solidFill>
                <a:latin typeface="Arial"/>
                <a:cs typeface="Arial"/>
              </a:rPr>
              <a:t>Synchronous</a:t>
            </a:r>
            <a:r>
              <a:rPr sz="1600" spc="2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DRAM</a:t>
            </a:r>
            <a:endParaRPr sz="1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99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SRAM </a:t>
            </a:r>
            <a:r>
              <a:rPr sz="1600" dirty="0">
                <a:solidFill>
                  <a:srgbClr val="3F3F3F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Static </a:t>
            </a:r>
            <a:r>
              <a:rPr sz="1600" spc="-10" dirty="0">
                <a:solidFill>
                  <a:srgbClr val="3F3F3F"/>
                </a:solidFill>
                <a:latin typeface="Arial"/>
                <a:cs typeface="Arial"/>
              </a:rPr>
              <a:t>RAM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(usada </a:t>
            </a:r>
            <a:r>
              <a:rPr sz="1600" spc="-10" dirty="0">
                <a:solidFill>
                  <a:srgbClr val="3F3F3F"/>
                </a:solidFill>
                <a:latin typeface="Arial"/>
                <a:cs typeface="Arial"/>
              </a:rPr>
              <a:t>para </a:t>
            </a:r>
            <a:r>
              <a:rPr sz="1600" dirty="0">
                <a:solidFill>
                  <a:srgbClr val="3F3F3F"/>
                </a:solidFill>
                <a:latin typeface="Arial"/>
                <a:cs typeface="Arial"/>
              </a:rPr>
              <a:t>cache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de alta</a:t>
            </a:r>
            <a:r>
              <a:rPr sz="1600" spc="-20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velocidade)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b="1" u="sng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cs typeface="Arial"/>
              </a:rPr>
              <a:t>Não</a:t>
            </a:r>
            <a:r>
              <a:rPr sz="1800" b="1" u="sng" spc="-6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cs typeface="Arial"/>
              </a:rPr>
              <a:t>Volátil</a:t>
            </a:r>
            <a:endParaRPr sz="1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99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</a:t>
            </a:r>
            <a:r>
              <a:rPr sz="2400" spc="367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Arial"/>
                <a:cs typeface="Arial"/>
              </a:rPr>
              <a:t>ROM</a:t>
            </a:r>
            <a:endParaRPr sz="1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10" dirty="0">
                <a:solidFill>
                  <a:srgbClr val="3F3F3F"/>
                </a:solidFill>
                <a:latin typeface="Arial"/>
                <a:cs typeface="Arial"/>
              </a:rPr>
              <a:t>PROM </a:t>
            </a:r>
            <a:r>
              <a:rPr sz="1600" dirty="0">
                <a:solidFill>
                  <a:srgbClr val="3F3F3F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Programmable</a:t>
            </a:r>
            <a:r>
              <a:rPr sz="1600" spc="-2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ROM</a:t>
            </a:r>
            <a:endParaRPr sz="1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99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EPROM </a:t>
            </a:r>
            <a:r>
              <a:rPr sz="1600" dirty="0">
                <a:solidFill>
                  <a:srgbClr val="3F3F3F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Erasable</a:t>
            </a:r>
            <a:r>
              <a:rPr sz="1600" spc="-2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Arial"/>
                <a:cs typeface="Arial"/>
              </a:rPr>
              <a:t>PROM</a:t>
            </a:r>
            <a:endParaRPr sz="16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EEPROM </a:t>
            </a:r>
            <a:r>
              <a:rPr sz="1600" dirty="0">
                <a:solidFill>
                  <a:srgbClr val="3F3F3F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Eletrically</a:t>
            </a:r>
            <a:r>
              <a:rPr sz="1600" spc="-2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EPROM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6579" y="657859"/>
            <a:ext cx="4492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Memória</a:t>
            </a:r>
            <a:r>
              <a:rPr sz="3600" b="1" spc="-8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Secundária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0070" y="1483360"/>
            <a:ext cx="8806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memória secundária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(ou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auxiliar)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característica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dispositivos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ou </a:t>
            </a:r>
            <a:r>
              <a:rPr sz="1800" spc="-55" dirty="0">
                <a:solidFill>
                  <a:srgbClr val="3F3F3F"/>
                </a:solidFill>
                <a:latin typeface="Arial"/>
                <a:cs typeface="Arial"/>
              </a:rPr>
              <a:t>mecanismos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acesso (gravação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 leitura)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56190" y="2088513"/>
            <a:ext cx="2491272" cy="1562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07819" y="3143250"/>
            <a:ext cx="8484870" cy="3401060"/>
            <a:chOff x="1607819" y="3143250"/>
            <a:chExt cx="8484870" cy="3401060"/>
          </a:xfrm>
        </p:grpSpPr>
        <p:sp>
          <p:nvSpPr>
            <p:cNvPr id="7" name="object 7"/>
            <p:cNvSpPr/>
            <p:nvPr/>
          </p:nvSpPr>
          <p:spPr>
            <a:xfrm>
              <a:off x="1607819" y="3143250"/>
              <a:ext cx="5568950" cy="3185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7860" y="4185919"/>
              <a:ext cx="3084829" cy="235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849880" cy="6859270"/>
            <a:chOff x="0" y="0"/>
            <a:chExt cx="2849880" cy="68592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849880" cy="6859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181610" y="685673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08662"/>
            <a:ext cx="1590040" cy="506730"/>
          </a:xfrm>
          <a:custGeom>
            <a:avLst/>
            <a:gdLst/>
            <a:ahLst/>
            <a:cxnLst/>
            <a:rect l="l" t="t" r="r" b="b"/>
            <a:pathLst>
              <a:path w="1590040" h="506730">
                <a:moveTo>
                  <a:pt x="0" y="0"/>
                </a:moveTo>
                <a:lnTo>
                  <a:pt x="0" y="502932"/>
                </a:lnTo>
                <a:lnTo>
                  <a:pt x="1244600" y="506727"/>
                </a:lnTo>
                <a:lnTo>
                  <a:pt x="1343660" y="506727"/>
                </a:lnTo>
                <a:lnTo>
                  <a:pt x="1350010" y="500377"/>
                </a:lnTo>
                <a:lnTo>
                  <a:pt x="1352550" y="499107"/>
                </a:lnTo>
                <a:lnTo>
                  <a:pt x="1582420" y="269237"/>
                </a:lnTo>
                <a:lnTo>
                  <a:pt x="1588135" y="261815"/>
                </a:lnTo>
                <a:lnTo>
                  <a:pt x="1590040" y="254632"/>
                </a:lnTo>
                <a:lnTo>
                  <a:pt x="1588135" y="247448"/>
                </a:lnTo>
                <a:lnTo>
                  <a:pt x="1582420" y="240027"/>
                </a:lnTo>
                <a:lnTo>
                  <a:pt x="1353820" y="11427"/>
                </a:lnTo>
                <a:lnTo>
                  <a:pt x="1348740" y="11427"/>
                </a:lnTo>
                <a:lnTo>
                  <a:pt x="1348740" y="7617"/>
                </a:lnTo>
                <a:lnTo>
                  <a:pt x="1343660" y="7617"/>
                </a:lnTo>
                <a:lnTo>
                  <a:pt x="1339850" y="2537"/>
                </a:lnTo>
                <a:lnTo>
                  <a:pt x="1244600" y="2537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4389" y="359409"/>
            <a:ext cx="8906510" cy="6206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53600" y="4947920"/>
            <a:ext cx="11557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8118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Dispositivos </a:t>
            </a:r>
            <a:r>
              <a:rPr sz="3600" spc="-5" dirty="0"/>
              <a:t>de Entrada </a:t>
            </a:r>
            <a:r>
              <a:rPr sz="3600" dirty="0"/>
              <a:t>e </a:t>
            </a:r>
            <a:r>
              <a:rPr sz="3600" spc="-10" dirty="0"/>
              <a:t>Saída</a:t>
            </a:r>
            <a:r>
              <a:rPr sz="3600" spc="-50" dirty="0"/>
              <a:t> </a:t>
            </a:r>
            <a:r>
              <a:rPr sz="3600" dirty="0"/>
              <a:t>(E/S)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04670" y="1811020"/>
            <a:ext cx="8843645" cy="289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São aqueles que permitem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gravação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recuperação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nelas</a:t>
            </a:r>
            <a:r>
              <a:rPr sz="1800" spc="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contidas;</a:t>
            </a:r>
            <a:endParaRPr sz="1800">
              <a:latin typeface="Arial"/>
              <a:cs typeface="Arial"/>
            </a:endParaRPr>
          </a:p>
          <a:p>
            <a:pPr marL="406400" marR="43180" indent="-342900">
              <a:lnSpc>
                <a:spcPct val="150000"/>
              </a:lnSpc>
              <a:spcBef>
                <a:spcPts val="1000"/>
              </a:spcBef>
              <a:tabLst>
                <a:tab pos="1878330" algn="l"/>
                <a:tab pos="2592705" algn="l"/>
                <a:tab pos="2988310" algn="l"/>
                <a:tab pos="4081779" algn="l"/>
                <a:tab pos="4795520" algn="l"/>
                <a:tab pos="5078095" algn="l"/>
                <a:tab pos="6438265" algn="l"/>
                <a:tab pos="6834505" algn="l"/>
                <a:tab pos="7966075" algn="l"/>
                <a:tab pos="8552180" algn="l"/>
              </a:tabLst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ompr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	ma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eir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	como	o	com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uta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r	se	com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ca	c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usuários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outras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máquinas ou</a:t>
            </a:r>
            <a:r>
              <a:rPr sz="1800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dispositivo;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R="5869940" algn="r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Podem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ser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divididos em</a:t>
            </a:r>
            <a:r>
              <a:rPr sz="1800" spc="-7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R="5895975" algn="r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Dispositivos de</a:t>
            </a:r>
            <a:r>
              <a:rPr sz="1600" spc="-2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Arial"/>
                <a:cs typeface="Arial"/>
              </a:rPr>
              <a:t>Entrada</a:t>
            </a:r>
            <a:endParaRPr sz="16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99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Dispositivos de</a:t>
            </a:r>
            <a:r>
              <a:rPr sz="1600" spc="-20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Saída</a:t>
            </a:r>
            <a:endParaRPr sz="16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1000"/>
              </a:spcBef>
            </a:pPr>
            <a:r>
              <a:rPr sz="2400" spc="682" baseline="5208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Dispositivos de Entrada </a:t>
            </a:r>
            <a:r>
              <a:rPr sz="16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600" spc="-20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Arial"/>
                <a:cs typeface="Arial"/>
              </a:rPr>
              <a:t>Saída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6579" y="657859"/>
            <a:ext cx="522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F3F3F"/>
                </a:solidFill>
                <a:latin typeface="Arial"/>
                <a:cs typeface="Arial"/>
              </a:rPr>
              <a:t>Dispositivos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3600" b="1" spc="-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Entrada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0070" y="2029460"/>
            <a:ext cx="8808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  <a:tabLst>
                <a:tab pos="1342390" algn="l"/>
                <a:tab pos="1913889" algn="l"/>
                <a:tab pos="3220085" algn="l"/>
                <a:tab pos="3611879" algn="l"/>
                <a:tab pos="4372610" algn="l"/>
                <a:tab pos="5132070" algn="l"/>
                <a:tab pos="5525770" algn="l"/>
                <a:tab pos="6717030" algn="l"/>
                <a:tab pos="6983730" algn="l"/>
                <a:tab pos="7566025" algn="l"/>
                <a:tab pos="8515985" algn="l"/>
              </a:tabLst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le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	com	cap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ci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serir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u	c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ma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	a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ma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id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comando,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vindo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da parte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externa do</a:t>
            </a:r>
            <a:r>
              <a:rPr sz="1800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computador.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8139" y="3300729"/>
            <a:ext cx="5802629" cy="283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6579" y="657859"/>
            <a:ext cx="474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F3F3F"/>
                </a:solidFill>
                <a:latin typeface="Arial"/>
                <a:cs typeface="Arial"/>
              </a:rPr>
              <a:t>Dispositivos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3600" b="1" spc="-6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Saída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770" y="1356360"/>
            <a:ext cx="878332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 algn="just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Aqueles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com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capacidade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mostrar ou colocar na parte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exterior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do </a:t>
            </a:r>
            <a:r>
              <a:rPr sz="1800" spc="-45" dirty="0">
                <a:solidFill>
                  <a:srgbClr val="3F3F3F"/>
                </a:solidFill>
                <a:latin typeface="Arial"/>
                <a:cs typeface="Arial"/>
              </a:rPr>
              <a:t>computador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os resultados obtidos nos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processos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ou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operações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executadas pela unidade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central de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processamento.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4615" y="3049270"/>
            <a:ext cx="4967478" cy="3252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6579" y="657859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F3F3F"/>
                </a:solidFill>
                <a:latin typeface="Arial"/>
                <a:cs typeface="Arial"/>
              </a:rPr>
              <a:t>Dispositivos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de Entrada </a:t>
            </a:r>
            <a:r>
              <a:rPr sz="3600" b="1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3600" b="1" spc="-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3F3F3F"/>
                </a:solidFill>
                <a:latin typeface="Arial"/>
                <a:cs typeface="Arial"/>
              </a:rPr>
              <a:t>Saída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0070" y="2029460"/>
            <a:ext cx="8806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São aqueles encarregados de facilitar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translado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ou intercâmbio de </a:t>
            </a:r>
            <a:r>
              <a:rPr sz="1800" spc="-40" dirty="0">
                <a:solidFill>
                  <a:srgbClr val="3F3F3F"/>
                </a:solidFill>
                <a:latin typeface="Arial"/>
                <a:cs typeface="Arial"/>
              </a:rPr>
              <a:t>informação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entre duas ou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mais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unidades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ou sistemas</a:t>
            </a:r>
            <a:r>
              <a:rPr sz="1800" spc="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físicos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9159" y="3321050"/>
            <a:ext cx="5487566" cy="316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195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</a:t>
            </a:r>
            <a:r>
              <a:rPr sz="3600" spc="-15" dirty="0"/>
              <a:t>o</a:t>
            </a:r>
            <a:r>
              <a:rPr sz="3600" dirty="0"/>
              <a:t>ftwa</a:t>
            </a:r>
            <a:r>
              <a:rPr sz="3600" spc="5" dirty="0"/>
              <a:t>r</a:t>
            </a:r>
            <a:r>
              <a:rPr sz="3600" dirty="0"/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17370" y="2029460"/>
            <a:ext cx="88296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9370" indent="-342900" algn="just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todo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qualquer programa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processado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por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um computador para executar </a:t>
            </a:r>
            <a:r>
              <a:rPr sz="1800" spc="-55" dirty="0">
                <a:solidFill>
                  <a:srgbClr val="3F3F3F"/>
                </a:solidFill>
                <a:latin typeface="Arial"/>
                <a:cs typeface="Arial"/>
              </a:rPr>
              <a:t>tarefas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ou instruções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das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quais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resulte impressão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relatório, armazenamento de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informações,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transmissão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 ou mostrando informações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dispositivos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saída.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98693" y="4462493"/>
            <a:ext cx="1920875" cy="930275"/>
            <a:chOff x="1998693" y="4462493"/>
            <a:chExt cx="1920875" cy="930275"/>
          </a:xfrm>
        </p:grpSpPr>
        <p:sp>
          <p:nvSpPr>
            <p:cNvPr id="6" name="object 6"/>
            <p:cNvSpPr/>
            <p:nvPr/>
          </p:nvSpPr>
          <p:spPr>
            <a:xfrm>
              <a:off x="2006600" y="44704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767839" y="0"/>
                  </a:moveTo>
                  <a:lnTo>
                    <a:pt x="135889" y="0"/>
                  </a:lnTo>
                  <a:lnTo>
                    <a:pt x="120650" y="2539"/>
                  </a:lnTo>
                  <a:lnTo>
                    <a:pt x="90169" y="12700"/>
                  </a:lnTo>
                  <a:lnTo>
                    <a:pt x="82550" y="16510"/>
                  </a:lnTo>
                  <a:lnTo>
                    <a:pt x="76200" y="20319"/>
                  </a:lnTo>
                  <a:lnTo>
                    <a:pt x="68580" y="24130"/>
                  </a:lnTo>
                  <a:lnTo>
                    <a:pt x="62230" y="29210"/>
                  </a:lnTo>
                  <a:lnTo>
                    <a:pt x="55880" y="33019"/>
                  </a:lnTo>
                  <a:lnTo>
                    <a:pt x="33019" y="55880"/>
                  </a:lnTo>
                  <a:lnTo>
                    <a:pt x="29210" y="62230"/>
                  </a:lnTo>
                  <a:lnTo>
                    <a:pt x="24130" y="68580"/>
                  </a:lnTo>
                  <a:lnTo>
                    <a:pt x="20319" y="76200"/>
                  </a:lnTo>
                  <a:lnTo>
                    <a:pt x="16510" y="82550"/>
                  </a:lnTo>
                  <a:lnTo>
                    <a:pt x="12700" y="90169"/>
                  </a:lnTo>
                  <a:lnTo>
                    <a:pt x="2539" y="120650"/>
                  </a:lnTo>
                  <a:lnTo>
                    <a:pt x="0" y="135889"/>
                  </a:lnTo>
                  <a:lnTo>
                    <a:pt x="0" y="777240"/>
                  </a:lnTo>
                  <a:lnTo>
                    <a:pt x="1269" y="786130"/>
                  </a:lnTo>
                  <a:lnTo>
                    <a:pt x="2539" y="793750"/>
                  </a:lnTo>
                  <a:lnTo>
                    <a:pt x="12700" y="824230"/>
                  </a:lnTo>
                  <a:lnTo>
                    <a:pt x="16510" y="830580"/>
                  </a:lnTo>
                  <a:lnTo>
                    <a:pt x="20319" y="838200"/>
                  </a:lnTo>
                  <a:lnTo>
                    <a:pt x="24130" y="844550"/>
                  </a:lnTo>
                  <a:lnTo>
                    <a:pt x="29210" y="850900"/>
                  </a:lnTo>
                  <a:lnTo>
                    <a:pt x="33019" y="857250"/>
                  </a:lnTo>
                  <a:lnTo>
                    <a:pt x="39369" y="863600"/>
                  </a:lnTo>
                  <a:lnTo>
                    <a:pt x="44450" y="869950"/>
                  </a:lnTo>
                  <a:lnTo>
                    <a:pt x="49530" y="875030"/>
                  </a:lnTo>
                  <a:lnTo>
                    <a:pt x="68580" y="890269"/>
                  </a:lnTo>
                  <a:lnTo>
                    <a:pt x="76200" y="894080"/>
                  </a:lnTo>
                  <a:lnTo>
                    <a:pt x="82550" y="897890"/>
                  </a:lnTo>
                  <a:lnTo>
                    <a:pt x="90169" y="900430"/>
                  </a:lnTo>
                  <a:lnTo>
                    <a:pt x="97789" y="904240"/>
                  </a:lnTo>
                  <a:lnTo>
                    <a:pt x="113030" y="909319"/>
                  </a:lnTo>
                  <a:lnTo>
                    <a:pt x="135889" y="913130"/>
                  </a:lnTo>
                  <a:lnTo>
                    <a:pt x="143510" y="913130"/>
                  </a:lnTo>
                  <a:lnTo>
                    <a:pt x="152400" y="914400"/>
                  </a:lnTo>
                  <a:lnTo>
                    <a:pt x="1767839" y="913130"/>
                  </a:lnTo>
                  <a:lnTo>
                    <a:pt x="1807210" y="904240"/>
                  </a:lnTo>
                  <a:lnTo>
                    <a:pt x="1821179" y="896619"/>
                  </a:lnTo>
                  <a:lnTo>
                    <a:pt x="1828800" y="892810"/>
                  </a:lnTo>
                  <a:lnTo>
                    <a:pt x="1835150" y="889000"/>
                  </a:lnTo>
                  <a:lnTo>
                    <a:pt x="1842770" y="885190"/>
                  </a:lnTo>
                  <a:lnTo>
                    <a:pt x="1847850" y="880110"/>
                  </a:lnTo>
                  <a:lnTo>
                    <a:pt x="1854200" y="875030"/>
                  </a:lnTo>
                  <a:lnTo>
                    <a:pt x="1865629" y="863600"/>
                  </a:lnTo>
                  <a:lnTo>
                    <a:pt x="1880870" y="844550"/>
                  </a:lnTo>
                  <a:lnTo>
                    <a:pt x="1884679" y="836930"/>
                  </a:lnTo>
                  <a:lnTo>
                    <a:pt x="1888489" y="830580"/>
                  </a:lnTo>
                  <a:lnTo>
                    <a:pt x="1891029" y="822960"/>
                  </a:lnTo>
                  <a:lnTo>
                    <a:pt x="1894839" y="816610"/>
                  </a:lnTo>
                  <a:lnTo>
                    <a:pt x="1897379" y="808990"/>
                  </a:lnTo>
                  <a:lnTo>
                    <a:pt x="1899920" y="800100"/>
                  </a:lnTo>
                  <a:lnTo>
                    <a:pt x="1901189" y="793750"/>
                  </a:lnTo>
                  <a:lnTo>
                    <a:pt x="1902460" y="784860"/>
                  </a:lnTo>
                  <a:lnTo>
                    <a:pt x="1905000" y="769619"/>
                  </a:lnTo>
                  <a:lnTo>
                    <a:pt x="1905000" y="152400"/>
                  </a:lnTo>
                  <a:lnTo>
                    <a:pt x="1903729" y="143510"/>
                  </a:lnTo>
                  <a:lnTo>
                    <a:pt x="1903729" y="135889"/>
                  </a:lnTo>
                  <a:lnTo>
                    <a:pt x="1899920" y="113030"/>
                  </a:lnTo>
                  <a:lnTo>
                    <a:pt x="1894839" y="97789"/>
                  </a:lnTo>
                  <a:lnTo>
                    <a:pt x="1891029" y="90169"/>
                  </a:lnTo>
                  <a:lnTo>
                    <a:pt x="1888489" y="82550"/>
                  </a:lnTo>
                  <a:lnTo>
                    <a:pt x="1883410" y="76200"/>
                  </a:lnTo>
                  <a:lnTo>
                    <a:pt x="1879600" y="68580"/>
                  </a:lnTo>
                  <a:lnTo>
                    <a:pt x="1875789" y="62230"/>
                  </a:lnTo>
                  <a:lnTo>
                    <a:pt x="1865629" y="49530"/>
                  </a:lnTo>
                  <a:lnTo>
                    <a:pt x="1859279" y="44450"/>
                  </a:lnTo>
                  <a:lnTo>
                    <a:pt x="1847850" y="33019"/>
                  </a:lnTo>
                  <a:lnTo>
                    <a:pt x="1841500" y="29210"/>
                  </a:lnTo>
                  <a:lnTo>
                    <a:pt x="1835150" y="24130"/>
                  </a:lnTo>
                  <a:lnTo>
                    <a:pt x="1828800" y="20319"/>
                  </a:lnTo>
                  <a:lnTo>
                    <a:pt x="1813560" y="12700"/>
                  </a:lnTo>
                  <a:lnTo>
                    <a:pt x="1807210" y="10160"/>
                  </a:lnTo>
                  <a:lnTo>
                    <a:pt x="1784350" y="2539"/>
                  </a:lnTo>
                  <a:lnTo>
                    <a:pt x="1775460" y="1269"/>
                  </a:lnTo>
                  <a:lnTo>
                    <a:pt x="1767839" y="0"/>
                  </a:lnTo>
                  <a:close/>
                </a:path>
              </a:pathLst>
            </a:custGeom>
            <a:solidFill>
              <a:srgbClr val="056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6600" y="44704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152400"/>
                  </a:moveTo>
                  <a:lnTo>
                    <a:pt x="0" y="143510"/>
                  </a:lnTo>
                  <a:lnTo>
                    <a:pt x="0" y="135889"/>
                  </a:lnTo>
                  <a:lnTo>
                    <a:pt x="1269" y="128269"/>
                  </a:lnTo>
                  <a:lnTo>
                    <a:pt x="2539" y="120650"/>
                  </a:lnTo>
                  <a:lnTo>
                    <a:pt x="5080" y="113030"/>
                  </a:lnTo>
                  <a:lnTo>
                    <a:pt x="7619" y="105410"/>
                  </a:lnTo>
                  <a:lnTo>
                    <a:pt x="10160" y="97789"/>
                  </a:lnTo>
                  <a:lnTo>
                    <a:pt x="12700" y="90169"/>
                  </a:lnTo>
                  <a:lnTo>
                    <a:pt x="16510" y="82550"/>
                  </a:lnTo>
                  <a:lnTo>
                    <a:pt x="20319" y="76200"/>
                  </a:lnTo>
                  <a:lnTo>
                    <a:pt x="24130" y="68580"/>
                  </a:lnTo>
                  <a:lnTo>
                    <a:pt x="29210" y="62230"/>
                  </a:lnTo>
                  <a:lnTo>
                    <a:pt x="33019" y="55880"/>
                  </a:lnTo>
                  <a:lnTo>
                    <a:pt x="39369" y="49530"/>
                  </a:lnTo>
                  <a:lnTo>
                    <a:pt x="44450" y="44450"/>
                  </a:lnTo>
                  <a:lnTo>
                    <a:pt x="49530" y="39369"/>
                  </a:lnTo>
                  <a:lnTo>
                    <a:pt x="55880" y="33019"/>
                  </a:lnTo>
                  <a:lnTo>
                    <a:pt x="62230" y="29210"/>
                  </a:lnTo>
                  <a:lnTo>
                    <a:pt x="68580" y="24130"/>
                  </a:lnTo>
                  <a:lnTo>
                    <a:pt x="76200" y="20319"/>
                  </a:lnTo>
                  <a:lnTo>
                    <a:pt x="82550" y="16510"/>
                  </a:lnTo>
                  <a:lnTo>
                    <a:pt x="90169" y="12700"/>
                  </a:lnTo>
                  <a:lnTo>
                    <a:pt x="97789" y="10160"/>
                  </a:lnTo>
                  <a:lnTo>
                    <a:pt x="105410" y="7619"/>
                  </a:lnTo>
                  <a:lnTo>
                    <a:pt x="113030" y="5080"/>
                  </a:lnTo>
                  <a:lnTo>
                    <a:pt x="120650" y="2539"/>
                  </a:lnTo>
                  <a:lnTo>
                    <a:pt x="128269" y="1269"/>
                  </a:lnTo>
                  <a:lnTo>
                    <a:pt x="135889" y="0"/>
                  </a:lnTo>
                  <a:lnTo>
                    <a:pt x="143510" y="0"/>
                  </a:lnTo>
                  <a:lnTo>
                    <a:pt x="152400" y="0"/>
                  </a:lnTo>
                  <a:lnTo>
                    <a:pt x="1752600" y="0"/>
                  </a:lnTo>
                  <a:lnTo>
                    <a:pt x="1760220" y="0"/>
                  </a:lnTo>
                  <a:lnTo>
                    <a:pt x="1767839" y="0"/>
                  </a:lnTo>
                  <a:lnTo>
                    <a:pt x="1775460" y="1269"/>
                  </a:lnTo>
                  <a:lnTo>
                    <a:pt x="1784350" y="2539"/>
                  </a:lnTo>
                  <a:lnTo>
                    <a:pt x="1791970" y="5080"/>
                  </a:lnTo>
                  <a:lnTo>
                    <a:pt x="1799589" y="7619"/>
                  </a:lnTo>
                  <a:lnTo>
                    <a:pt x="1807210" y="10160"/>
                  </a:lnTo>
                  <a:lnTo>
                    <a:pt x="1813560" y="12700"/>
                  </a:lnTo>
                  <a:lnTo>
                    <a:pt x="1821179" y="16510"/>
                  </a:lnTo>
                  <a:lnTo>
                    <a:pt x="1828800" y="20319"/>
                  </a:lnTo>
                  <a:lnTo>
                    <a:pt x="1835150" y="24130"/>
                  </a:lnTo>
                  <a:lnTo>
                    <a:pt x="1841500" y="29210"/>
                  </a:lnTo>
                  <a:lnTo>
                    <a:pt x="1847850" y="33019"/>
                  </a:lnTo>
                  <a:lnTo>
                    <a:pt x="1854200" y="39369"/>
                  </a:lnTo>
                  <a:lnTo>
                    <a:pt x="1859279" y="44450"/>
                  </a:lnTo>
                  <a:lnTo>
                    <a:pt x="1865629" y="49530"/>
                  </a:lnTo>
                  <a:lnTo>
                    <a:pt x="1870710" y="55880"/>
                  </a:lnTo>
                  <a:lnTo>
                    <a:pt x="1875789" y="62230"/>
                  </a:lnTo>
                  <a:lnTo>
                    <a:pt x="1879600" y="68580"/>
                  </a:lnTo>
                  <a:lnTo>
                    <a:pt x="1883410" y="76200"/>
                  </a:lnTo>
                  <a:lnTo>
                    <a:pt x="1888489" y="82550"/>
                  </a:lnTo>
                  <a:lnTo>
                    <a:pt x="1891029" y="90169"/>
                  </a:lnTo>
                  <a:lnTo>
                    <a:pt x="1894839" y="97789"/>
                  </a:lnTo>
                  <a:lnTo>
                    <a:pt x="1897379" y="105410"/>
                  </a:lnTo>
                  <a:lnTo>
                    <a:pt x="1899920" y="113030"/>
                  </a:lnTo>
                  <a:lnTo>
                    <a:pt x="1901189" y="120650"/>
                  </a:lnTo>
                  <a:lnTo>
                    <a:pt x="1902460" y="128269"/>
                  </a:lnTo>
                  <a:lnTo>
                    <a:pt x="1903729" y="135889"/>
                  </a:lnTo>
                  <a:lnTo>
                    <a:pt x="1903729" y="143510"/>
                  </a:lnTo>
                  <a:lnTo>
                    <a:pt x="1905000" y="152400"/>
                  </a:lnTo>
                  <a:lnTo>
                    <a:pt x="1905000" y="762000"/>
                  </a:lnTo>
                  <a:lnTo>
                    <a:pt x="1905000" y="769619"/>
                  </a:lnTo>
                  <a:lnTo>
                    <a:pt x="1903729" y="777240"/>
                  </a:lnTo>
                  <a:lnTo>
                    <a:pt x="1902460" y="784860"/>
                  </a:lnTo>
                  <a:lnTo>
                    <a:pt x="1901189" y="793750"/>
                  </a:lnTo>
                  <a:lnTo>
                    <a:pt x="1899920" y="800100"/>
                  </a:lnTo>
                  <a:lnTo>
                    <a:pt x="1897379" y="808990"/>
                  </a:lnTo>
                  <a:lnTo>
                    <a:pt x="1894839" y="816610"/>
                  </a:lnTo>
                  <a:lnTo>
                    <a:pt x="1891029" y="822960"/>
                  </a:lnTo>
                  <a:lnTo>
                    <a:pt x="1888489" y="830580"/>
                  </a:lnTo>
                  <a:lnTo>
                    <a:pt x="1884679" y="836930"/>
                  </a:lnTo>
                  <a:lnTo>
                    <a:pt x="1880870" y="844550"/>
                  </a:lnTo>
                  <a:lnTo>
                    <a:pt x="1875789" y="850900"/>
                  </a:lnTo>
                  <a:lnTo>
                    <a:pt x="1847850" y="880110"/>
                  </a:lnTo>
                  <a:lnTo>
                    <a:pt x="1842770" y="885190"/>
                  </a:lnTo>
                  <a:lnTo>
                    <a:pt x="1835150" y="889000"/>
                  </a:lnTo>
                  <a:lnTo>
                    <a:pt x="1828800" y="892810"/>
                  </a:lnTo>
                  <a:lnTo>
                    <a:pt x="1821179" y="896619"/>
                  </a:lnTo>
                  <a:lnTo>
                    <a:pt x="1814829" y="900430"/>
                  </a:lnTo>
                  <a:lnTo>
                    <a:pt x="1807210" y="904240"/>
                  </a:lnTo>
                  <a:lnTo>
                    <a:pt x="1799589" y="906780"/>
                  </a:lnTo>
                  <a:lnTo>
                    <a:pt x="1791970" y="909319"/>
                  </a:lnTo>
                  <a:lnTo>
                    <a:pt x="1784350" y="910590"/>
                  </a:lnTo>
                  <a:lnTo>
                    <a:pt x="1776729" y="911860"/>
                  </a:lnTo>
                  <a:lnTo>
                    <a:pt x="1767839" y="913130"/>
                  </a:lnTo>
                  <a:lnTo>
                    <a:pt x="1760220" y="913130"/>
                  </a:lnTo>
                  <a:lnTo>
                    <a:pt x="1752600" y="913130"/>
                  </a:lnTo>
                  <a:lnTo>
                    <a:pt x="152400" y="914400"/>
                  </a:lnTo>
                  <a:lnTo>
                    <a:pt x="143510" y="913130"/>
                  </a:lnTo>
                  <a:lnTo>
                    <a:pt x="135889" y="913130"/>
                  </a:lnTo>
                  <a:lnTo>
                    <a:pt x="128269" y="911860"/>
                  </a:lnTo>
                  <a:lnTo>
                    <a:pt x="120650" y="910590"/>
                  </a:lnTo>
                  <a:lnTo>
                    <a:pt x="113030" y="909319"/>
                  </a:lnTo>
                  <a:lnTo>
                    <a:pt x="105410" y="906780"/>
                  </a:lnTo>
                  <a:lnTo>
                    <a:pt x="97789" y="904240"/>
                  </a:lnTo>
                  <a:lnTo>
                    <a:pt x="90169" y="900430"/>
                  </a:lnTo>
                  <a:lnTo>
                    <a:pt x="82550" y="897890"/>
                  </a:lnTo>
                  <a:lnTo>
                    <a:pt x="76200" y="894080"/>
                  </a:lnTo>
                  <a:lnTo>
                    <a:pt x="68580" y="890269"/>
                  </a:lnTo>
                  <a:lnTo>
                    <a:pt x="62230" y="885190"/>
                  </a:lnTo>
                  <a:lnTo>
                    <a:pt x="55880" y="880110"/>
                  </a:lnTo>
                  <a:lnTo>
                    <a:pt x="49530" y="875030"/>
                  </a:lnTo>
                  <a:lnTo>
                    <a:pt x="44450" y="869950"/>
                  </a:lnTo>
                  <a:lnTo>
                    <a:pt x="39369" y="863600"/>
                  </a:lnTo>
                  <a:lnTo>
                    <a:pt x="33019" y="857250"/>
                  </a:lnTo>
                  <a:lnTo>
                    <a:pt x="29210" y="850900"/>
                  </a:lnTo>
                  <a:lnTo>
                    <a:pt x="24130" y="844550"/>
                  </a:lnTo>
                  <a:lnTo>
                    <a:pt x="20319" y="838200"/>
                  </a:lnTo>
                  <a:lnTo>
                    <a:pt x="16510" y="830580"/>
                  </a:lnTo>
                  <a:lnTo>
                    <a:pt x="12700" y="824230"/>
                  </a:lnTo>
                  <a:lnTo>
                    <a:pt x="10160" y="816610"/>
                  </a:lnTo>
                  <a:lnTo>
                    <a:pt x="7619" y="808990"/>
                  </a:lnTo>
                  <a:lnTo>
                    <a:pt x="5080" y="801369"/>
                  </a:lnTo>
                  <a:lnTo>
                    <a:pt x="2539" y="793750"/>
                  </a:lnTo>
                  <a:lnTo>
                    <a:pt x="1269" y="786130"/>
                  </a:lnTo>
                  <a:lnTo>
                    <a:pt x="0" y="777240"/>
                  </a:lnTo>
                  <a:lnTo>
                    <a:pt x="0" y="769619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  <a:path w="1905000" h="914400">
                  <a:moveTo>
                    <a:pt x="0" y="0"/>
                  </a:moveTo>
                  <a:lnTo>
                    <a:pt x="0" y="0"/>
                  </a:lnTo>
                </a:path>
                <a:path w="1905000" h="914400">
                  <a:moveTo>
                    <a:pt x="1905000" y="914400"/>
                  </a:moveTo>
                  <a:lnTo>
                    <a:pt x="1905000" y="914400"/>
                  </a:lnTo>
                </a:path>
              </a:pathLst>
            </a:custGeom>
            <a:ln w="15813">
              <a:solidFill>
                <a:srgbClr val="709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79650" y="4777740"/>
            <a:ext cx="135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90" dirty="0">
                <a:latin typeface="Arial"/>
                <a:cs typeface="Arial"/>
              </a:rPr>
              <a:t>W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78443" y="4462493"/>
            <a:ext cx="1920875" cy="930275"/>
            <a:chOff x="5078443" y="4462493"/>
            <a:chExt cx="1920875" cy="930275"/>
          </a:xfrm>
        </p:grpSpPr>
        <p:sp>
          <p:nvSpPr>
            <p:cNvPr id="10" name="object 10"/>
            <p:cNvSpPr/>
            <p:nvPr/>
          </p:nvSpPr>
          <p:spPr>
            <a:xfrm>
              <a:off x="5086350" y="44704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767840" y="0"/>
                  </a:moveTo>
                  <a:lnTo>
                    <a:pt x="135889" y="0"/>
                  </a:lnTo>
                  <a:lnTo>
                    <a:pt x="120650" y="2539"/>
                  </a:lnTo>
                  <a:lnTo>
                    <a:pt x="90170" y="12700"/>
                  </a:lnTo>
                  <a:lnTo>
                    <a:pt x="82550" y="16510"/>
                  </a:lnTo>
                  <a:lnTo>
                    <a:pt x="76200" y="20319"/>
                  </a:lnTo>
                  <a:lnTo>
                    <a:pt x="68579" y="24130"/>
                  </a:lnTo>
                  <a:lnTo>
                    <a:pt x="62229" y="29210"/>
                  </a:lnTo>
                  <a:lnTo>
                    <a:pt x="55879" y="33019"/>
                  </a:lnTo>
                  <a:lnTo>
                    <a:pt x="33020" y="55880"/>
                  </a:lnTo>
                  <a:lnTo>
                    <a:pt x="29210" y="62230"/>
                  </a:lnTo>
                  <a:lnTo>
                    <a:pt x="24129" y="68580"/>
                  </a:lnTo>
                  <a:lnTo>
                    <a:pt x="20320" y="76200"/>
                  </a:lnTo>
                  <a:lnTo>
                    <a:pt x="16510" y="82550"/>
                  </a:lnTo>
                  <a:lnTo>
                    <a:pt x="12700" y="90169"/>
                  </a:lnTo>
                  <a:lnTo>
                    <a:pt x="2539" y="120650"/>
                  </a:lnTo>
                  <a:lnTo>
                    <a:pt x="0" y="135889"/>
                  </a:lnTo>
                  <a:lnTo>
                    <a:pt x="0" y="777240"/>
                  </a:lnTo>
                  <a:lnTo>
                    <a:pt x="1270" y="786130"/>
                  </a:lnTo>
                  <a:lnTo>
                    <a:pt x="2539" y="793750"/>
                  </a:lnTo>
                  <a:lnTo>
                    <a:pt x="12700" y="824230"/>
                  </a:lnTo>
                  <a:lnTo>
                    <a:pt x="16510" y="830580"/>
                  </a:lnTo>
                  <a:lnTo>
                    <a:pt x="20320" y="838200"/>
                  </a:lnTo>
                  <a:lnTo>
                    <a:pt x="24129" y="844550"/>
                  </a:lnTo>
                  <a:lnTo>
                    <a:pt x="29210" y="850900"/>
                  </a:lnTo>
                  <a:lnTo>
                    <a:pt x="33020" y="857250"/>
                  </a:lnTo>
                  <a:lnTo>
                    <a:pt x="39370" y="863600"/>
                  </a:lnTo>
                  <a:lnTo>
                    <a:pt x="44450" y="869950"/>
                  </a:lnTo>
                  <a:lnTo>
                    <a:pt x="49529" y="875030"/>
                  </a:lnTo>
                  <a:lnTo>
                    <a:pt x="68579" y="890269"/>
                  </a:lnTo>
                  <a:lnTo>
                    <a:pt x="76200" y="894080"/>
                  </a:lnTo>
                  <a:lnTo>
                    <a:pt x="82550" y="897890"/>
                  </a:lnTo>
                  <a:lnTo>
                    <a:pt x="90170" y="900430"/>
                  </a:lnTo>
                  <a:lnTo>
                    <a:pt x="97789" y="904240"/>
                  </a:lnTo>
                  <a:lnTo>
                    <a:pt x="113029" y="909319"/>
                  </a:lnTo>
                  <a:lnTo>
                    <a:pt x="135889" y="913130"/>
                  </a:lnTo>
                  <a:lnTo>
                    <a:pt x="143510" y="913130"/>
                  </a:lnTo>
                  <a:lnTo>
                    <a:pt x="152400" y="914400"/>
                  </a:lnTo>
                  <a:lnTo>
                    <a:pt x="1767840" y="913130"/>
                  </a:lnTo>
                  <a:lnTo>
                    <a:pt x="1807209" y="904240"/>
                  </a:lnTo>
                  <a:lnTo>
                    <a:pt x="1821179" y="896619"/>
                  </a:lnTo>
                  <a:lnTo>
                    <a:pt x="1828800" y="892810"/>
                  </a:lnTo>
                  <a:lnTo>
                    <a:pt x="1835150" y="889000"/>
                  </a:lnTo>
                  <a:lnTo>
                    <a:pt x="1842770" y="885190"/>
                  </a:lnTo>
                  <a:lnTo>
                    <a:pt x="1847850" y="880110"/>
                  </a:lnTo>
                  <a:lnTo>
                    <a:pt x="1854200" y="875030"/>
                  </a:lnTo>
                  <a:lnTo>
                    <a:pt x="1865629" y="863600"/>
                  </a:lnTo>
                  <a:lnTo>
                    <a:pt x="1880870" y="844550"/>
                  </a:lnTo>
                  <a:lnTo>
                    <a:pt x="1884679" y="836930"/>
                  </a:lnTo>
                  <a:lnTo>
                    <a:pt x="1888490" y="830580"/>
                  </a:lnTo>
                  <a:lnTo>
                    <a:pt x="1891029" y="822960"/>
                  </a:lnTo>
                  <a:lnTo>
                    <a:pt x="1894840" y="816610"/>
                  </a:lnTo>
                  <a:lnTo>
                    <a:pt x="1897379" y="808990"/>
                  </a:lnTo>
                  <a:lnTo>
                    <a:pt x="1899920" y="800100"/>
                  </a:lnTo>
                  <a:lnTo>
                    <a:pt x="1901190" y="793750"/>
                  </a:lnTo>
                  <a:lnTo>
                    <a:pt x="1902459" y="784860"/>
                  </a:lnTo>
                  <a:lnTo>
                    <a:pt x="1905000" y="769619"/>
                  </a:lnTo>
                  <a:lnTo>
                    <a:pt x="1905000" y="152400"/>
                  </a:lnTo>
                  <a:lnTo>
                    <a:pt x="1903729" y="143510"/>
                  </a:lnTo>
                  <a:lnTo>
                    <a:pt x="1903729" y="135889"/>
                  </a:lnTo>
                  <a:lnTo>
                    <a:pt x="1899920" y="113030"/>
                  </a:lnTo>
                  <a:lnTo>
                    <a:pt x="1894840" y="97789"/>
                  </a:lnTo>
                  <a:lnTo>
                    <a:pt x="1891029" y="90169"/>
                  </a:lnTo>
                  <a:lnTo>
                    <a:pt x="1888490" y="82550"/>
                  </a:lnTo>
                  <a:lnTo>
                    <a:pt x="1883409" y="76200"/>
                  </a:lnTo>
                  <a:lnTo>
                    <a:pt x="1879600" y="68580"/>
                  </a:lnTo>
                  <a:lnTo>
                    <a:pt x="1875790" y="62230"/>
                  </a:lnTo>
                  <a:lnTo>
                    <a:pt x="1865629" y="49530"/>
                  </a:lnTo>
                  <a:lnTo>
                    <a:pt x="1859279" y="44450"/>
                  </a:lnTo>
                  <a:lnTo>
                    <a:pt x="1847850" y="33019"/>
                  </a:lnTo>
                  <a:lnTo>
                    <a:pt x="1841500" y="29210"/>
                  </a:lnTo>
                  <a:lnTo>
                    <a:pt x="1835150" y="24130"/>
                  </a:lnTo>
                  <a:lnTo>
                    <a:pt x="1828800" y="20319"/>
                  </a:lnTo>
                  <a:lnTo>
                    <a:pt x="1813559" y="12700"/>
                  </a:lnTo>
                  <a:lnTo>
                    <a:pt x="1807209" y="10160"/>
                  </a:lnTo>
                  <a:lnTo>
                    <a:pt x="1784350" y="2539"/>
                  </a:lnTo>
                  <a:lnTo>
                    <a:pt x="1775459" y="1269"/>
                  </a:lnTo>
                  <a:lnTo>
                    <a:pt x="1767840" y="0"/>
                  </a:lnTo>
                  <a:close/>
                </a:path>
              </a:pathLst>
            </a:custGeom>
            <a:solidFill>
              <a:srgbClr val="056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6350" y="44704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152400"/>
                  </a:moveTo>
                  <a:lnTo>
                    <a:pt x="0" y="143510"/>
                  </a:lnTo>
                  <a:lnTo>
                    <a:pt x="0" y="135889"/>
                  </a:lnTo>
                  <a:lnTo>
                    <a:pt x="1270" y="128269"/>
                  </a:lnTo>
                  <a:lnTo>
                    <a:pt x="2539" y="120650"/>
                  </a:lnTo>
                  <a:lnTo>
                    <a:pt x="5079" y="113030"/>
                  </a:lnTo>
                  <a:lnTo>
                    <a:pt x="7620" y="105410"/>
                  </a:lnTo>
                  <a:lnTo>
                    <a:pt x="10160" y="97789"/>
                  </a:lnTo>
                  <a:lnTo>
                    <a:pt x="12700" y="90169"/>
                  </a:lnTo>
                  <a:lnTo>
                    <a:pt x="16510" y="82550"/>
                  </a:lnTo>
                  <a:lnTo>
                    <a:pt x="20320" y="76200"/>
                  </a:lnTo>
                  <a:lnTo>
                    <a:pt x="24129" y="68580"/>
                  </a:lnTo>
                  <a:lnTo>
                    <a:pt x="29210" y="62230"/>
                  </a:lnTo>
                  <a:lnTo>
                    <a:pt x="33020" y="55880"/>
                  </a:lnTo>
                  <a:lnTo>
                    <a:pt x="39370" y="49530"/>
                  </a:lnTo>
                  <a:lnTo>
                    <a:pt x="44450" y="44450"/>
                  </a:lnTo>
                  <a:lnTo>
                    <a:pt x="49529" y="39369"/>
                  </a:lnTo>
                  <a:lnTo>
                    <a:pt x="55879" y="33019"/>
                  </a:lnTo>
                  <a:lnTo>
                    <a:pt x="62229" y="29210"/>
                  </a:lnTo>
                  <a:lnTo>
                    <a:pt x="68579" y="24130"/>
                  </a:lnTo>
                  <a:lnTo>
                    <a:pt x="76200" y="20319"/>
                  </a:lnTo>
                  <a:lnTo>
                    <a:pt x="82550" y="16510"/>
                  </a:lnTo>
                  <a:lnTo>
                    <a:pt x="90170" y="12700"/>
                  </a:lnTo>
                  <a:lnTo>
                    <a:pt x="97789" y="10160"/>
                  </a:lnTo>
                  <a:lnTo>
                    <a:pt x="105410" y="7619"/>
                  </a:lnTo>
                  <a:lnTo>
                    <a:pt x="113029" y="5080"/>
                  </a:lnTo>
                  <a:lnTo>
                    <a:pt x="120650" y="2539"/>
                  </a:lnTo>
                  <a:lnTo>
                    <a:pt x="128270" y="1269"/>
                  </a:lnTo>
                  <a:lnTo>
                    <a:pt x="135889" y="0"/>
                  </a:lnTo>
                  <a:lnTo>
                    <a:pt x="143510" y="0"/>
                  </a:lnTo>
                  <a:lnTo>
                    <a:pt x="152400" y="0"/>
                  </a:lnTo>
                  <a:lnTo>
                    <a:pt x="1752600" y="0"/>
                  </a:lnTo>
                  <a:lnTo>
                    <a:pt x="1760220" y="0"/>
                  </a:lnTo>
                  <a:lnTo>
                    <a:pt x="1767840" y="0"/>
                  </a:lnTo>
                  <a:lnTo>
                    <a:pt x="1775459" y="1269"/>
                  </a:lnTo>
                  <a:lnTo>
                    <a:pt x="1784350" y="2539"/>
                  </a:lnTo>
                  <a:lnTo>
                    <a:pt x="1791970" y="5080"/>
                  </a:lnTo>
                  <a:lnTo>
                    <a:pt x="1799590" y="7619"/>
                  </a:lnTo>
                  <a:lnTo>
                    <a:pt x="1807209" y="10160"/>
                  </a:lnTo>
                  <a:lnTo>
                    <a:pt x="1813559" y="12700"/>
                  </a:lnTo>
                  <a:lnTo>
                    <a:pt x="1821179" y="16510"/>
                  </a:lnTo>
                  <a:lnTo>
                    <a:pt x="1828800" y="20319"/>
                  </a:lnTo>
                  <a:lnTo>
                    <a:pt x="1835150" y="24130"/>
                  </a:lnTo>
                  <a:lnTo>
                    <a:pt x="1841500" y="29210"/>
                  </a:lnTo>
                  <a:lnTo>
                    <a:pt x="1847850" y="33019"/>
                  </a:lnTo>
                  <a:lnTo>
                    <a:pt x="1854200" y="39369"/>
                  </a:lnTo>
                  <a:lnTo>
                    <a:pt x="1859279" y="44450"/>
                  </a:lnTo>
                  <a:lnTo>
                    <a:pt x="1865629" y="49530"/>
                  </a:lnTo>
                  <a:lnTo>
                    <a:pt x="1870709" y="55880"/>
                  </a:lnTo>
                  <a:lnTo>
                    <a:pt x="1875790" y="62230"/>
                  </a:lnTo>
                  <a:lnTo>
                    <a:pt x="1879600" y="68580"/>
                  </a:lnTo>
                  <a:lnTo>
                    <a:pt x="1883409" y="76200"/>
                  </a:lnTo>
                  <a:lnTo>
                    <a:pt x="1888490" y="82550"/>
                  </a:lnTo>
                  <a:lnTo>
                    <a:pt x="1891029" y="90169"/>
                  </a:lnTo>
                  <a:lnTo>
                    <a:pt x="1894840" y="97789"/>
                  </a:lnTo>
                  <a:lnTo>
                    <a:pt x="1897379" y="105410"/>
                  </a:lnTo>
                  <a:lnTo>
                    <a:pt x="1899920" y="113030"/>
                  </a:lnTo>
                  <a:lnTo>
                    <a:pt x="1901190" y="120650"/>
                  </a:lnTo>
                  <a:lnTo>
                    <a:pt x="1902459" y="128269"/>
                  </a:lnTo>
                  <a:lnTo>
                    <a:pt x="1903729" y="135889"/>
                  </a:lnTo>
                  <a:lnTo>
                    <a:pt x="1903729" y="143510"/>
                  </a:lnTo>
                  <a:lnTo>
                    <a:pt x="1905000" y="152400"/>
                  </a:lnTo>
                  <a:lnTo>
                    <a:pt x="1905000" y="762000"/>
                  </a:lnTo>
                  <a:lnTo>
                    <a:pt x="1905000" y="769619"/>
                  </a:lnTo>
                  <a:lnTo>
                    <a:pt x="1903729" y="777240"/>
                  </a:lnTo>
                  <a:lnTo>
                    <a:pt x="1902459" y="784860"/>
                  </a:lnTo>
                  <a:lnTo>
                    <a:pt x="1901190" y="793750"/>
                  </a:lnTo>
                  <a:lnTo>
                    <a:pt x="1899920" y="800100"/>
                  </a:lnTo>
                  <a:lnTo>
                    <a:pt x="1897379" y="808990"/>
                  </a:lnTo>
                  <a:lnTo>
                    <a:pt x="1894840" y="816610"/>
                  </a:lnTo>
                  <a:lnTo>
                    <a:pt x="1891029" y="822960"/>
                  </a:lnTo>
                  <a:lnTo>
                    <a:pt x="1888490" y="830580"/>
                  </a:lnTo>
                  <a:lnTo>
                    <a:pt x="1884679" y="836930"/>
                  </a:lnTo>
                  <a:lnTo>
                    <a:pt x="1880870" y="844550"/>
                  </a:lnTo>
                  <a:lnTo>
                    <a:pt x="1875790" y="850900"/>
                  </a:lnTo>
                  <a:lnTo>
                    <a:pt x="1870709" y="857250"/>
                  </a:lnTo>
                  <a:lnTo>
                    <a:pt x="1865629" y="863600"/>
                  </a:lnTo>
                  <a:lnTo>
                    <a:pt x="1860550" y="868680"/>
                  </a:lnTo>
                  <a:lnTo>
                    <a:pt x="1854200" y="875030"/>
                  </a:lnTo>
                  <a:lnTo>
                    <a:pt x="1847850" y="880110"/>
                  </a:lnTo>
                  <a:lnTo>
                    <a:pt x="1842770" y="885190"/>
                  </a:lnTo>
                  <a:lnTo>
                    <a:pt x="1835150" y="889000"/>
                  </a:lnTo>
                  <a:lnTo>
                    <a:pt x="1828800" y="892810"/>
                  </a:lnTo>
                  <a:lnTo>
                    <a:pt x="1821179" y="896619"/>
                  </a:lnTo>
                  <a:lnTo>
                    <a:pt x="1784350" y="910590"/>
                  </a:lnTo>
                  <a:lnTo>
                    <a:pt x="1767840" y="913130"/>
                  </a:lnTo>
                  <a:lnTo>
                    <a:pt x="1760220" y="913130"/>
                  </a:lnTo>
                  <a:lnTo>
                    <a:pt x="1752600" y="913130"/>
                  </a:lnTo>
                  <a:lnTo>
                    <a:pt x="152400" y="914400"/>
                  </a:lnTo>
                  <a:lnTo>
                    <a:pt x="143510" y="913130"/>
                  </a:lnTo>
                  <a:lnTo>
                    <a:pt x="135889" y="913130"/>
                  </a:lnTo>
                  <a:lnTo>
                    <a:pt x="128270" y="911860"/>
                  </a:lnTo>
                  <a:lnTo>
                    <a:pt x="120650" y="910590"/>
                  </a:lnTo>
                  <a:lnTo>
                    <a:pt x="113029" y="909319"/>
                  </a:lnTo>
                  <a:lnTo>
                    <a:pt x="105410" y="906780"/>
                  </a:lnTo>
                  <a:lnTo>
                    <a:pt x="97789" y="904240"/>
                  </a:lnTo>
                  <a:lnTo>
                    <a:pt x="90170" y="900430"/>
                  </a:lnTo>
                  <a:lnTo>
                    <a:pt x="82550" y="897890"/>
                  </a:lnTo>
                  <a:lnTo>
                    <a:pt x="76200" y="894080"/>
                  </a:lnTo>
                  <a:lnTo>
                    <a:pt x="68579" y="890269"/>
                  </a:lnTo>
                  <a:lnTo>
                    <a:pt x="62229" y="885190"/>
                  </a:lnTo>
                  <a:lnTo>
                    <a:pt x="55879" y="880110"/>
                  </a:lnTo>
                  <a:lnTo>
                    <a:pt x="49529" y="875030"/>
                  </a:lnTo>
                  <a:lnTo>
                    <a:pt x="44450" y="869950"/>
                  </a:lnTo>
                  <a:lnTo>
                    <a:pt x="39370" y="863600"/>
                  </a:lnTo>
                  <a:lnTo>
                    <a:pt x="33020" y="857250"/>
                  </a:lnTo>
                  <a:lnTo>
                    <a:pt x="29210" y="850900"/>
                  </a:lnTo>
                  <a:lnTo>
                    <a:pt x="24129" y="844550"/>
                  </a:lnTo>
                  <a:lnTo>
                    <a:pt x="20320" y="838200"/>
                  </a:lnTo>
                  <a:lnTo>
                    <a:pt x="16510" y="830580"/>
                  </a:lnTo>
                  <a:lnTo>
                    <a:pt x="12700" y="824230"/>
                  </a:lnTo>
                  <a:lnTo>
                    <a:pt x="10160" y="816610"/>
                  </a:lnTo>
                  <a:lnTo>
                    <a:pt x="7620" y="808990"/>
                  </a:lnTo>
                  <a:lnTo>
                    <a:pt x="5079" y="801369"/>
                  </a:lnTo>
                  <a:lnTo>
                    <a:pt x="2539" y="793750"/>
                  </a:lnTo>
                  <a:lnTo>
                    <a:pt x="1270" y="786130"/>
                  </a:lnTo>
                  <a:lnTo>
                    <a:pt x="0" y="777240"/>
                  </a:lnTo>
                  <a:lnTo>
                    <a:pt x="0" y="769619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  <a:path w="1905000" h="914400">
                  <a:moveTo>
                    <a:pt x="0" y="0"/>
                  </a:moveTo>
                  <a:lnTo>
                    <a:pt x="0" y="0"/>
                  </a:lnTo>
                </a:path>
                <a:path w="1905000" h="914400">
                  <a:moveTo>
                    <a:pt x="1905000" y="914400"/>
                  </a:moveTo>
                  <a:lnTo>
                    <a:pt x="1905000" y="914400"/>
                  </a:lnTo>
                </a:path>
              </a:pathLst>
            </a:custGeom>
            <a:ln w="15813">
              <a:solidFill>
                <a:srgbClr val="709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80990" y="4777740"/>
            <a:ext cx="131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58192" y="4462493"/>
            <a:ext cx="1920875" cy="930275"/>
            <a:chOff x="8158192" y="4462493"/>
            <a:chExt cx="1920875" cy="930275"/>
          </a:xfrm>
        </p:grpSpPr>
        <p:sp>
          <p:nvSpPr>
            <p:cNvPr id="14" name="object 14"/>
            <p:cNvSpPr/>
            <p:nvPr/>
          </p:nvSpPr>
          <p:spPr>
            <a:xfrm>
              <a:off x="8166099" y="44704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1752600" y="913130"/>
                  </a:moveTo>
                  <a:lnTo>
                    <a:pt x="144779" y="913130"/>
                  </a:lnTo>
                  <a:lnTo>
                    <a:pt x="152400" y="914400"/>
                  </a:lnTo>
                  <a:lnTo>
                    <a:pt x="1752600" y="913130"/>
                  </a:lnTo>
                  <a:close/>
                </a:path>
                <a:path w="1905000" h="914400">
                  <a:moveTo>
                    <a:pt x="1767840" y="0"/>
                  </a:moveTo>
                  <a:lnTo>
                    <a:pt x="137159" y="0"/>
                  </a:lnTo>
                  <a:lnTo>
                    <a:pt x="128270" y="1269"/>
                  </a:lnTo>
                  <a:lnTo>
                    <a:pt x="120650" y="2539"/>
                  </a:lnTo>
                  <a:lnTo>
                    <a:pt x="90170" y="12700"/>
                  </a:lnTo>
                  <a:lnTo>
                    <a:pt x="83820" y="16510"/>
                  </a:lnTo>
                  <a:lnTo>
                    <a:pt x="76200" y="20319"/>
                  </a:lnTo>
                  <a:lnTo>
                    <a:pt x="69850" y="24130"/>
                  </a:lnTo>
                  <a:lnTo>
                    <a:pt x="62229" y="29210"/>
                  </a:lnTo>
                  <a:lnTo>
                    <a:pt x="57150" y="33019"/>
                  </a:lnTo>
                  <a:lnTo>
                    <a:pt x="50800" y="39369"/>
                  </a:lnTo>
                  <a:lnTo>
                    <a:pt x="44450" y="44450"/>
                  </a:lnTo>
                  <a:lnTo>
                    <a:pt x="39370" y="49530"/>
                  </a:lnTo>
                  <a:lnTo>
                    <a:pt x="24129" y="68580"/>
                  </a:lnTo>
                  <a:lnTo>
                    <a:pt x="20320" y="76200"/>
                  </a:lnTo>
                  <a:lnTo>
                    <a:pt x="16509" y="82550"/>
                  </a:lnTo>
                  <a:lnTo>
                    <a:pt x="13970" y="90169"/>
                  </a:lnTo>
                  <a:lnTo>
                    <a:pt x="10159" y="97789"/>
                  </a:lnTo>
                  <a:lnTo>
                    <a:pt x="5079" y="113030"/>
                  </a:lnTo>
                  <a:lnTo>
                    <a:pt x="0" y="143510"/>
                  </a:lnTo>
                  <a:lnTo>
                    <a:pt x="0" y="769619"/>
                  </a:lnTo>
                  <a:lnTo>
                    <a:pt x="1270" y="777240"/>
                  </a:lnTo>
                  <a:lnTo>
                    <a:pt x="2540" y="786130"/>
                  </a:lnTo>
                  <a:lnTo>
                    <a:pt x="5079" y="801369"/>
                  </a:lnTo>
                  <a:lnTo>
                    <a:pt x="10159" y="816610"/>
                  </a:lnTo>
                  <a:lnTo>
                    <a:pt x="13970" y="824230"/>
                  </a:lnTo>
                  <a:lnTo>
                    <a:pt x="16509" y="830580"/>
                  </a:lnTo>
                  <a:lnTo>
                    <a:pt x="20320" y="838200"/>
                  </a:lnTo>
                  <a:lnTo>
                    <a:pt x="24129" y="844550"/>
                  </a:lnTo>
                  <a:lnTo>
                    <a:pt x="44450" y="869950"/>
                  </a:lnTo>
                  <a:lnTo>
                    <a:pt x="57150" y="880110"/>
                  </a:lnTo>
                  <a:lnTo>
                    <a:pt x="62229" y="885190"/>
                  </a:lnTo>
                  <a:lnTo>
                    <a:pt x="69850" y="890269"/>
                  </a:lnTo>
                  <a:lnTo>
                    <a:pt x="76200" y="894080"/>
                  </a:lnTo>
                  <a:lnTo>
                    <a:pt x="83820" y="897890"/>
                  </a:lnTo>
                  <a:lnTo>
                    <a:pt x="90170" y="900430"/>
                  </a:lnTo>
                  <a:lnTo>
                    <a:pt x="97790" y="904240"/>
                  </a:lnTo>
                  <a:lnTo>
                    <a:pt x="113029" y="909319"/>
                  </a:lnTo>
                  <a:lnTo>
                    <a:pt x="128270" y="911860"/>
                  </a:lnTo>
                  <a:lnTo>
                    <a:pt x="137159" y="913130"/>
                  </a:lnTo>
                  <a:lnTo>
                    <a:pt x="1769109" y="913130"/>
                  </a:lnTo>
                  <a:lnTo>
                    <a:pt x="1791970" y="909319"/>
                  </a:lnTo>
                  <a:lnTo>
                    <a:pt x="1807209" y="904240"/>
                  </a:lnTo>
                  <a:lnTo>
                    <a:pt x="1822450" y="896619"/>
                  </a:lnTo>
                  <a:lnTo>
                    <a:pt x="1835150" y="889000"/>
                  </a:lnTo>
                  <a:lnTo>
                    <a:pt x="1842770" y="885190"/>
                  </a:lnTo>
                  <a:lnTo>
                    <a:pt x="1855470" y="875030"/>
                  </a:lnTo>
                  <a:lnTo>
                    <a:pt x="1860550" y="868680"/>
                  </a:lnTo>
                  <a:lnTo>
                    <a:pt x="1871979" y="857250"/>
                  </a:lnTo>
                  <a:lnTo>
                    <a:pt x="1875790" y="850900"/>
                  </a:lnTo>
                  <a:lnTo>
                    <a:pt x="1880870" y="844550"/>
                  </a:lnTo>
                  <a:lnTo>
                    <a:pt x="1884679" y="836930"/>
                  </a:lnTo>
                  <a:lnTo>
                    <a:pt x="1899920" y="800100"/>
                  </a:lnTo>
                  <a:lnTo>
                    <a:pt x="1902459" y="793750"/>
                  </a:lnTo>
                  <a:lnTo>
                    <a:pt x="1903729" y="784860"/>
                  </a:lnTo>
                  <a:lnTo>
                    <a:pt x="1905000" y="777240"/>
                  </a:lnTo>
                  <a:lnTo>
                    <a:pt x="1905000" y="143510"/>
                  </a:lnTo>
                  <a:lnTo>
                    <a:pt x="1903729" y="135889"/>
                  </a:lnTo>
                  <a:lnTo>
                    <a:pt x="1903729" y="128269"/>
                  </a:lnTo>
                  <a:lnTo>
                    <a:pt x="1901190" y="120650"/>
                  </a:lnTo>
                  <a:lnTo>
                    <a:pt x="1899920" y="113030"/>
                  </a:lnTo>
                  <a:lnTo>
                    <a:pt x="1894840" y="97789"/>
                  </a:lnTo>
                  <a:lnTo>
                    <a:pt x="1891029" y="90169"/>
                  </a:lnTo>
                  <a:lnTo>
                    <a:pt x="1888490" y="82550"/>
                  </a:lnTo>
                  <a:lnTo>
                    <a:pt x="1884679" y="76200"/>
                  </a:lnTo>
                  <a:lnTo>
                    <a:pt x="1880870" y="68580"/>
                  </a:lnTo>
                  <a:lnTo>
                    <a:pt x="1865629" y="49530"/>
                  </a:lnTo>
                  <a:lnTo>
                    <a:pt x="1860550" y="44450"/>
                  </a:lnTo>
                  <a:lnTo>
                    <a:pt x="1854200" y="39369"/>
                  </a:lnTo>
                  <a:lnTo>
                    <a:pt x="1847850" y="33019"/>
                  </a:lnTo>
                  <a:lnTo>
                    <a:pt x="1842770" y="29210"/>
                  </a:lnTo>
                  <a:lnTo>
                    <a:pt x="1835150" y="24130"/>
                  </a:lnTo>
                  <a:lnTo>
                    <a:pt x="1828800" y="20319"/>
                  </a:lnTo>
                  <a:lnTo>
                    <a:pt x="1821179" y="16510"/>
                  </a:lnTo>
                  <a:lnTo>
                    <a:pt x="1814829" y="12700"/>
                  </a:lnTo>
                  <a:lnTo>
                    <a:pt x="1784350" y="2539"/>
                  </a:lnTo>
                  <a:lnTo>
                    <a:pt x="1776729" y="1269"/>
                  </a:lnTo>
                  <a:lnTo>
                    <a:pt x="1767840" y="0"/>
                  </a:lnTo>
                  <a:close/>
                </a:path>
              </a:pathLst>
            </a:custGeom>
            <a:solidFill>
              <a:srgbClr val="056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6099" y="4470400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152400"/>
                  </a:moveTo>
                  <a:lnTo>
                    <a:pt x="0" y="143510"/>
                  </a:lnTo>
                  <a:lnTo>
                    <a:pt x="1270" y="135889"/>
                  </a:lnTo>
                  <a:lnTo>
                    <a:pt x="2540" y="128269"/>
                  </a:lnTo>
                  <a:lnTo>
                    <a:pt x="3809" y="120650"/>
                  </a:lnTo>
                  <a:lnTo>
                    <a:pt x="5079" y="113030"/>
                  </a:lnTo>
                  <a:lnTo>
                    <a:pt x="7620" y="105410"/>
                  </a:lnTo>
                  <a:lnTo>
                    <a:pt x="10159" y="97789"/>
                  </a:lnTo>
                  <a:lnTo>
                    <a:pt x="13970" y="90169"/>
                  </a:lnTo>
                  <a:lnTo>
                    <a:pt x="16509" y="82550"/>
                  </a:lnTo>
                  <a:lnTo>
                    <a:pt x="20320" y="76200"/>
                  </a:lnTo>
                  <a:lnTo>
                    <a:pt x="24129" y="68580"/>
                  </a:lnTo>
                  <a:lnTo>
                    <a:pt x="29209" y="62230"/>
                  </a:lnTo>
                  <a:lnTo>
                    <a:pt x="34290" y="55880"/>
                  </a:lnTo>
                  <a:lnTo>
                    <a:pt x="39370" y="49530"/>
                  </a:lnTo>
                  <a:lnTo>
                    <a:pt x="44450" y="44450"/>
                  </a:lnTo>
                  <a:lnTo>
                    <a:pt x="50800" y="39369"/>
                  </a:lnTo>
                  <a:lnTo>
                    <a:pt x="57150" y="33019"/>
                  </a:lnTo>
                  <a:lnTo>
                    <a:pt x="62229" y="29210"/>
                  </a:lnTo>
                  <a:lnTo>
                    <a:pt x="69850" y="24130"/>
                  </a:lnTo>
                  <a:lnTo>
                    <a:pt x="76200" y="20319"/>
                  </a:lnTo>
                  <a:lnTo>
                    <a:pt x="83820" y="16510"/>
                  </a:lnTo>
                  <a:lnTo>
                    <a:pt x="90170" y="12700"/>
                  </a:lnTo>
                  <a:lnTo>
                    <a:pt x="97790" y="10160"/>
                  </a:lnTo>
                  <a:lnTo>
                    <a:pt x="105409" y="7619"/>
                  </a:lnTo>
                  <a:lnTo>
                    <a:pt x="113029" y="5080"/>
                  </a:lnTo>
                  <a:lnTo>
                    <a:pt x="120650" y="2539"/>
                  </a:lnTo>
                  <a:lnTo>
                    <a:pt x="128270" y="1269"/>
                  </a:lnTo>
                  <a:lnTo>
                    <a:pt x="137159" y="0"/>
                  </a:lnTo>
                  <a:lnTo>
                    <a:pt x="144779" y="0"/>
                  </a:lnTo>
                  <a:lnTo>
                    <a:pt x="152400" y="0"/>
                  </a:lnTo>
                  <a:lnTo>
                    <a:pt x="1752600" y="0"/>
                  </a:lnTo>
                  <a:lnTo>
                    <a:pt x="1760220" y="0"/>
                  </a:lnTo>
                  <a:lnTo>
                    <a:pt x="1767840" y="0"/>
                  </a:lnTo>
                  <a:lnTo>
                    <a:pt x="1776729" y="1269"/>
                  </a:lnTo>
                  <a:lnTo>
                    <a:pt x="1784350" y="2539"/>
                  </a:lnTo>
                  <a:lnTo>
                    <a:pt x="1791970" y="5080"/>
                  </a:lnTo>
                  <a:lnTo>
                    <a:pt x="1799590" y="7619"/>
                  </a:lnTo>
                  <a:lnTo>
                    <a:pt x="1807209" y="10160"/>
                  </a:lnTo>
                  <a:lnTo>
                    <a:pt x="1814829" y="12700"/>
                  </a:lnTo>
                  <a:lnTo>
                    <a:pt x="1821179" y="16510"/>
                  </a:lnTo>
                  <a:lnTo>
                    <a:pt x="1854200" y="39369"/>
                  </a:lnTo>
                  <a:lnTo>
                    <a:pt x="1860550" y="44450"/>
                  </a:lnTo>
                  <a:lnTo>
                    <a:pt x="1865629" y="49530"/>
                  </a:lnTo>
                  <a:lnTo>
                    <a:pt x="1870709" y="55880"/>
                  </a:lnTo>
                  <a:lnTo>
                    <a:pt x="1875790" y="62230"/>
                  </a:lnTo>
                  <a:lnTo>
                    <a:pt x="1880870" y="68580"/>
                  </a:lnTo>
                  <a:lnTo>
                    <a:pt x="1884679" y="76200"/>
                  </a:lnTo>
                  <a:lnTo>
                    <a:pt x="1888490" y="82550"/>
                  </a:lnTo>
                  <a:lnTo>
                    <a:pt x="1891029" y="90169"/>
                  </a:lnTo>
                  <a:lnTo>
                    <a:pt x="1894840" y="97789"/>
                  </a:lnTo>
                  <a:lnTo>
                    <a:pt x="1897379" y="105410"/>
                  </a:lnTo>
                  <a:lnTo>
                    <a:pt x="1899920" y="113030"/>
                  </a:lnTo>
                  <a:lnTo>
                    <a:pt x="1901190" y="120650"/>
                  </a:lnTo>
                  <a:lnTo>
                    <a:pt x="1903729" y="128269"/>
                  </a:lnTo>
                  <a:lnTo>
                    <a:pt x="1903729" y="135889"/>
                  </a:lnTo>
                  <a:lnTo>
                    <a:pt x="1905000" y="143510"/>
                  </a:lnTo>
                  <a:lnTo>
                    <a:pt x="1905000" y="152400"/>
                  </a:lnTo>
                  <a:lnTo>
                    <a:pt x="1905000" y="762000"/>
                  </a:lnTo>
                  <a:lnTo>
                    <a:pt x="1905000" y="769619"/>
                  </a:lnTo>
                  <a:lnTo>
                    <a:pt x="1905000" y="777240"/>
                  </a:lnTo>
                  <a:lnTo>
                    <a:pt x="1903729" y="784860"/>
                  </a:lnTo>
                  <a:lnTo>
                    <a:pt x="1902459" y="793750"/>
                  </a:lnTo>
                  <a:lnTo>
                    <a:pt x="1899920" y="800100"/>
                  </a:lnTo>
                  <a:lnTo>
                    <a:pt x="1897379" y="808990"/>
                  </a:lnTo>
                  <a:lnTo>
                    <a:pt x="1894840" y="816610"/>
                  </a:lnTo>
                  <a:lnTo>
                    <a:pt x="1892300" y="822960"/>
                  </a:lnTo>
                  <a:lnTo>
                    <a:pt x="1888490" y="830580"/>
                  </a:lnTo>
                  <a:lnTo>
                    <a:pt x="1884679" y="836930"/>
                  </a:lnTo>
                  <a:lnTo>
                    <a:pt x="1880870" y="844550"/>
                  </a:lnTo>
                  <a:lnTo>
                    <a:pt x="1875790" y="850900"/>
                  </a:lnTo>
                  <a:lnTo>
                    <a:pt x="1871979" y="857250"/>
                  </a:lnTo>
                  <a:lnTo>
                    <a:pt x="1865629" y="863600"/>
                  </a:lnTo>
                  <a:lnTo>
                    <a:pt x="1860550" y="868680"/>
                  </a:lnTo>
                  <a:lnTo>
                    <a:pt x="1855470" y="875030"/>
                  </a:lnTo>
                  <a:lnTo>
                    <a:pt x="1849120" y="880110"/>
                  </a:lnTo>
                  <a:lnTo>
                    <a:pt x="1842770" y="885190"/>
                  </a:lnTo>
                  <a:lnTo>
                    <a:pt x="1835150" y="889000"/>
                  </a:lnTo>
                  <a:lnTo>
                    <a:pt x="1828800" y="892810"/>
                  </a:lnTo>
                  <a:lnTo>
                    <a:pt x="1791970" y="909319"/>
                  </a:lnTo>
                  <a:lnTo>
                    <a:pt x="1776729" y="911860"/>
                  </a:lnTo>
                  <a:lnTo>
                    <a:pt x="1769109" y="913130"/>
                  </a:lnTo>
                  <a:lnTo>
                    <a:pt x="1761490" y="913130"/>
                  </a:lnTo>
                  <a:lnTo>
                    <a:pt x="1752600" y="913130"/>
                  </a:lnTo>
                  <a:lnTo>
                    <a:pt x="152400" y="914400"/>
                  </a:lnTo>
                  <a:lnTo>
                    <a:pt x="144779" y="913130"/>
                  </a:lnTo>
                  <a:lnTo>
                    <a:pt x="137159" y="913130"/>
                  </a:lnTo>
                  <a:lnTo>
                    <a:pt x="97790" y="904240"/>
                  </a:lnTo>
                  <a:lnTo>
                    <a:pt x="90170" y="900430"/>
                  </a:lnTo>
                  <a:lnTo>
                    <a:pt x="83820" y="897890"/>
                  </a:lnTo>
                  <a:lnTo>
                    <a:pt x="76200" y="894080"/>
                  </a:lnTo>
                  <a:lnTo>
                    <a:pt x="69850" y="890269"/>
                  </a:lnTo>
                  <a:lnTo>
                    <a:pt x="62229" y="885190"/>
                  </a:lnTo>
                  <a:lnTo>
                    <a:pt x="57150" y="880110"/>
                  </a:lnTo>
                  <a:lnTo>
                    <a:pt x="50800" y="875030"/>
                  </a:lnTo>
                  <a:lnTo>
                    <a:pt x="44450" y="869950"/>
                  </a:lnTo>
                  <a:lnTo>
                    <a:pt x="39370" y="863600"/>
                  </a:lnTo>
                  <a:lnTo>
                    <a:pt x="34290" y="857250"/>
                  </a:lnTo>
                  <a:lnTo>
                    <a:pt x="13970" y="824230"/>
                  </a:lnTo>
                  <a:lnTo>
                    <a:pt x="10159" y="816610"/>
                  </a:lnTo>
                  <a:lnTo>
                    <a:pt x="7620" y="808990"/>
                  </a:lnTo>
                  <a:lnTo>
                    <a:pt x="5079" y="801369"/>
                  </a:lnTo>
                  <a:lnTo>
                    <a:pt x="3809" y="793750"/>
                  </a:lnTo>
                  <a:lnTo>
                    <a:pt x="2540" y="786130"/>
                  </a:lnTo>
                  <a:lnTo>
                    <a:pt x="1270" y="777240"/>
                  </a:lnTo>
                  <a:lnTo>
                    <a:pt x="0" y="769619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  <a:path w="1905000" h="914400">
                  <a:moveTo>
                    <a:pt x="0" y="0"/>
                  </a:moveTo>
                  <a:lnTo>
                    <a:pt x="0" y="0"/>
                  </a:lnTo>
                </a:path>
                <a:path w="1905000" h="914400">
                  <a:moveTo>
                    <a:pt x="1905000" y="914400"/>
                  </a:moveTo>
                  <a:lnTo>
                    <a:pt x="1905000" y="914400"/>
                  </a:lnTo>
                </a:path>
              </a:pathLst>
            </a:custGeom>
            <a:ln w="15813">
              <a:solidFill>
                <a:srgbClr val="709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78850" y="4777740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05293" y="4462493"/>
            <a:ext cx="995044" cy="930275"/>
            <a:chOff x="4005293" y="4462493"/>
            <a:chExt cx="995044" cy="930275"/>
          </a:xfrm>
        </p:grpSpPr>
        <p:sp>
          <p:nvSpPr>
            <p:cNvPr id="18" name="object 18"/>
            <p:cNvSpPr/>
            <p:nvPr/>
          </p:nvSpPr>
          <p:spPr>
            <a:xfrm>
              <a:off x="4013200" y="447040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70">
                  <a:moveTo>
                    <a:pt x="735329" y="0"/>
                  </a:moveTo>
                  <a:lnTo>
                    <a:pt x="735329" y="120650"/>
                  </a:lnTo>
                  <a:lnTo>
                    <a:pt x="0" y="120650"/>
                  </a:lnTo>
                  <a:lnTo>
                    <a:pt x="0" y="363219"/>
                  </a:lnTo>
                  <a:lnTo>
                    <a:pt x="735329" y="363219"/>
                  </a:lnTo>
                  <a:lnTo>
                    <a:pt x="735329" y="483869"/>
                  </a:lnTo>
                  <a:lnTo>
                    <a:pt x="977900" y="242569"/>
                  </a:lnTo>
                  <a:lnTo>
                    <a:pt x="735329" y="0"/>
                  </a:lnTo>
                  <a:close/>
                </a:path>
              </a:pathLst>
            </a:custGeom>
            <a:solidFill>
              <a:srgbClr val="99C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13200" y="447040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70">
                  <a:moveTo>
                    <a:pt x="0" y="120650"/>
                  </a:moveTo>
                  <a:lnTo>
                    <a:pt x="735329" y="120650"/>
                  </a:lnTo>
                  <a:lnTo>
                    <a:pt x="735329" y="0"/>
                  </a:lnTo>
                  <a:lnTo>
                    <a:pt x="977900" y="242569"/>
                  </a:lnTo>
                  <a:lnTo>
                    <a:pt x="735329" y="483869"/>
                  </a:lnTo>
                  <a:lnTo>
                    <a:pt x="735329" y="363219"/>
                  </a:lnTo>
                  <a:lnTo>
                    <a:pt x="0" y="363219"/>
                  </a:lnTo>
                  <a:lnTo>
                    <a:pt x="0" y="120650"/>
                  </a:lnTo>
                  <a:close/>
                </a:path>
                <a:path w="977900" h="483870">
                  <a:moveTo>
                    <a:pt x="0" y="0"/>
                  </a:moveTo>
                  <a:lnTo>
                    <a:pt x="0" y="0"/>
                  </a:lnTo>
                </a:path>
                <a:path w="977900" h="483870">
                  <a:moveTo>
                    <a:pt x="977900" y="483869"/>
                  </a:moveTo>
                  <a:lnTo>
                    <a:pt x="977900" y="483869"/>
                  </a:lnTo>
                </a:path>
              </a:pathLst>
            </a:custGeom>
            <a:ln w="15813">
              <a:solidFill>
                <a:srgbClr val="709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3200" y="4900930"/>
              <a:ext cx="979169" cy="483870"/>
            </a:xfrm>
            <a:custGeom>
              <a:avLst/>
              <a:gdLst/>
              <a:ahLst/>
              <a:cxnLst/>
              <a:rect l="l" t="t" r="r" b="b"/>
              <a:pathLst>
                <a:path w="979170" h="483870">
                  <a:moveTo>
                    <a:pt x="242570" y="0"/>
                  </a:moveTo>
                  <a:lnTo>
                    <a:pt x="0" y="241300"/>
                  </a:lnTo>
                  <a:lnTo>
                    <a:pt x="242570" y="483870"/>
                  </a:lnTo>
                  <a:lnTo>
                    <a:pt x="242570" y="363220"/>
                  </a:lnTo>
                  <a:lnTo>
                    <a:pt x="979170" y="363220"/>
                  </a:lnTo>
                  <a:lnTo>
                    <a:pt x="979170" y="120650"/>
                  </a:lnTo>
                  <a:lnTo>
                    <a:pt x="242570" y="12065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99C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13200" y="4900930"/>
              <a:ext cx="979169" cy="483870"/>
            </a:xfrm>
            <a:custGeom>
              <a:avLst/>
              <a:gdLst/>
              <a:ahLst/>
              <a:cxnLst/>
              <a:rect l="l" t="t" r="r" b="b"/>
              <a:pathLst>
                <a:path w="979170" h="483870">
                  <a:moveTo>
                    <a:pt x="979170" y="363220"/>
                  </a:moveTo>
                  <a:lnTo>
                    <a:pt x="242570" y="363220"/>
                  </a:lnTo>
                  <a:lnTo>
                    <a:pt x="242570" y="483870"/>
                  </a:lnTo>
                  <a:lnTo>
                    <a:pt x="0" y="241300"/>
                  </a:lnTo>
                  <a:lnTo>
                    <a:pt x="242570" y="0"/>
                  </a:lnTo>
                  <a:lnTo>
                    <a:pt x="242570" y="120650"/>
                  </a:lnTo>
                  <a:lnTo>
                    <a:pt x="979170" y="120650"/>
                  </a:lnTo>
                  <a:lnTo>
                    <a:pt x="979170" y="363220"/>
                  </a:lnTo>
                  <a:close/>
                </a:path>
                <a:path w="979170" h="483870">
                  <a:moveTo>
                    <a:pt x="979170" y="483870"/>
                  </a:moveTo>
                  <a:lnTo>
                    <a:pt x="979170" y="483870"/>
                  </a:lnTo>
                </a:path>
                <a:path w="979170" h="4838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13">
              <a:solidFill>
                <a:srgbClr val="709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078692" y="4462493"/>
            <a:ext cx="993775" cy="930275"/>
            <a:chOff x="7078692" y="4462493"/>
            <a:chExt cx="993775" cy="930275"/>
          </a:xfrm>
        </p:grpSpPr>
        <p:sp>
          <p:nvSpPr>
            <p:cNvPr id="23" name="object 23"/>
            <p:cNvSpPr/>
            <p:nvPr/>
          </p:nvSpPr>
          <p:spPr>
            <a:xfrm>
              <a:off x="7086599" y="447040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70">
                  <a:moveTo>
                    <a:pt x="735329" y="0"/>
                  </a:moveTo>
                  <a:lnTo>
                    <a:pt x="735329" y="120650"/>
                  </a:lnTo>
                  <a:lnTo>
                    <a:pt x="0" y="120650"/>
                  </a:lnTo>
                  <a:lnTo>
                    <a:pt x="0" y="363219"/>
                  </a:lnTo>
                  <a:lnTo>
                    <a:pt x="735329" y="363219"/>
                  </a:lnTo>
                  <a:lnTo>
                    <a:pt x="735329" y="483869"/>
                  </a:lnTo>
                  <a:lnTo>
                    <a:pt x="977900" y="242569"/>
                  </a:lnTo>
                  <a:lnTo>
                    <a:pt x="735329" y="0"/>
                  </a:lnTo>
                  <a:close/>
                </a:path>
              </a:pathLst>
            </a:custGeom>
            <a:solidFill>
              <a:srgbClr val="99C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86599" y="447040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70">
                  <a:moveTo>
                    <a:pt x="0" y="120650"/>
                  </a:moveTo>
                  <a:lnTo>
                    <a:pt x="735329" y="120650"/>
                  </a:lnTo>
                  <a:lnTo>
                    <a:pt x="735329" y="0"/>
                  </a:lnTo>
                  <a:lnTo>
                    <a:pt x="977900" y="242569"/>
                  </a:lnTo>
                  <a:lnTo>
                    <a:pt x="735329" y="483869"/>
                  </a:lnTo>
                  <a:lnTo>
                    <a:pt x="735329" y="363219"/>
                  </a:lnTo>
                  <a:lnTo>
                    <a:pt x="0" y="363219"/>
                  </a:lnTo>
                  <a:lnTo>
                    <a:pt x="0" y="120650"/>
                  </a:lnTo>
                  <a:close/>
                </a:path>
                <a:path w="977900" h="483870">
                  <a:moveTo>
                    <a:pt x="0" y="0"/>
                  </a:moveTo>
                  <a:lnTo>
                    <a:pt x="0" y="0"/>
                  </a:lnTo>
                </a:path>
                <a:path w="977900" h="483870">
                  <a:moveTo>
                    <a:pt x="977900" y="483869"/>
                  </a:moveTo>
                  <a:lnTo>
                    <a:pt x="977900" y="483869"/>
                  </a:lnTo>
                </a:path>
              </a:pathLst>
            </a:custGeom>
            <a:ln w="15813">
              <a:solidFill>
                <a:srgbClr val="709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86599" y="490093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70">
                  <a:moveTo>
                    <a:pt x="242570" y="0"/>
                  </a:moveTo>
                  <a:lnTo>
                    <a:pt x="0" y="241300"/>
                  </a:lnTo>
                  <a:lnTo>
                    <a:pt x="242570" y="483870"/>
                  </a:lnTo>
                  <a:lnTo>
                    <a:pt x="242570" y="363220"/>
                  </a:lnTo>
                  <a:lnTo>
                    <a:pt x="977900" y="363220"/>
                  </a:lnTo>
                  <a:lnTo>
                    <a:pt x="977900" y="120650"/>
                  </a:lnTo>
                  <a:lnTo>
                    <a:pt x="242570" y="12065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99CA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86599" y="4900930"/>
              <a:ext cx="977900" cy="483870"/>
            </a:xfrm>
            <a:custGeom>
              <a:avLst/>
              <a:gdLst/>
              <a:ahLst/>
              <a:cxnLst/>
              <a:rect l="l" t="t" r="r" b="b"/>
              <a:pathLst>
                <a:path w="977900" h="483870">
                  <a:moveTo>
                    <a:pt x="977900" y="363220"/>
                  </a:moveTo>
                  <a:lnTo>
                    <a:pt x="242570" y="363220"/>
                  </a:lnTo>
                  <a:lnTo>
                    <a:pt x="242570" y="483870"/>
                  </a:lnTo>
                  <a:lnTo>
                    <a:pt x="0" y="241300"/>
                  </a:lnTo>
                  <a:lnTo>
                    <a:pt x="242570" y="0"/>
                  </a:lnTo>
                  <a:lnTo>
                    <a:pt x="242570" y="120650"/>
                  </a:lnTo>
                  <a:lnTo>
                    <a:pt x="977900" y="120650"/>
                  </a:lnTo>
                  <a:lnTo>
                    <a:pt x="977900" y="363220"/>
                  </a:lnTo>
                  <a:close/>
                </a:path>
                <a:path w="977900" h="483870">
                  <a:moveTo>
                    <a:pt x="977900" y="483870"/>
                  </a:moveTo>
                  <a:lnTo>
                    <a:pt x="977900" y="483870"/>
                  </a:lnTo>
                </a:path>
                <a:path w="977900" h="4838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813">
              <a:solidFill>
                <a:srgbClr val="709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502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Sistema </a:t>
            </a:r>
            <a:r>
              <a:rPr sz="3600" spc="-10" dirty="0"/>
              <a:t>de</a:t>
            </a:r>
            <a:r>
              <a:rPr sz="3600" spc="-65" dirty="0"/>
              <a:t> </a:t>
            </a:r>
            <a:r>
              <a:rPr sz="3600" spc="-5" dirty="0"/>
              <a:t>Informação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17370" y="2029460"/>
            <a:ext cx="8834120" cy="138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50000"/>
              </a:lnSpc>
              <a:spcBef>
                <a:spcPts val="100"/>
              </a:spcBef>
              <a:tabLst>
                <a:tab pos="675005" algn="l"/>
                <a:tab pos="1120140" algn="l"/>
                <a:tab pos="2110740" algn="l"/>
                <a:tab pos="2494280" algn="l"/>
                <a:tab pos="3712210" algn="l"/>
                <a:tab pos="4221480" algn="l"/>
                <a:tab pos="4718050" algn="l"/>
                <a:tab pos="5697220" algn="l"/>
                <a:tab pos="6079490" algn="l"/>
                <a:tab pos="7018020" algn="l"/>
                <a:tab pos="7388859" algn="l"/>
              </a:tabLst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 </a:t>
            </a:r>
            <a:r>
              <a:rPr sz="1800" spc="509" dirty="0">
                <a:solidFill>
                  <a:srgbClr val="3F3F3F"/>
                </a:solidFill>
                <a:latin typeface="Arial"/>
                <a:cs typeface="Arial"/>
              </a:rPr>
              <a:t>É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	con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j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o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ramas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são	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zes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eso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ver	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ecess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des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existentes em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uma</a:t>
            </a:r>
            <a:r>
              <a:rPr sz="1800" spc="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empresa;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São operados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por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usuários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devidamente</a:t>
            </a:r>
            <a:r>
              <a:rPr sz="1800" spc="-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treinados.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657859"/>
            <a:ext cx="4643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Dados </a:t>
            </a:r>
            <a:r>
              <a:rPr sz="3600" dirty="0"/>
              <a:t>e</a:t>
            </a:r>
            <a:r>
              <a:rPr sz="3600" spc="-35" dirty="0"/>
              <a:t> </a:t>
            </a:r>
            <a:r>
              <a:rPr sz="3600" spc="-10" dirty="0"/>
              <a:t>Informações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04670" y="2029460"/>
            <a:ext cx="8858250" cy="192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5880" indent="-342900">
              <a:lnSpc>
                <a:spcPct val="150000"/>
              </a:lnSpc>
              <a:spcBef>
                <a:spcPts val="100"/>
              </a:spcBef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Dado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elemento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identificado em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sua forma bruta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sozinho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não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conduz </a:t>
            </a:r>
            <a:r>
              <a:rPr sz="1800" spc="-375" dirty="0">
                <a:solidFill>
                  <a:srgbClr val="3F3F3F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uma compreensão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um fato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ou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uma</a:t>
            </a:r>
            <a:r>
              <a:rPr sz="1800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situação;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dado trabalhado, que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permite ao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executivo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tomar uma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 decisão;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2700" spc="765" baseline="6172" dirty="0">
                <a:solidFill>
                  <a:srgbClr val="99CA37"/>
                </a:solidFill>
                <a:latin typeface="Times New Roman"/>
                <a:cs typeface="Times New Roman"/>
              </a:rPr>
              <a:t>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Tratamento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é 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transformação 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dados em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uma</a:t>
            </a:r>
            <a:r>
              <a:rPr sz="1800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Representação </a:t>
            </a:r>
            <a:r>
              <a:rPr sz="3600" spc="-10" dirty="0"/>
              <a:t>da </a:t>
            </a:r>
            <a:r>
              <a:rPr sz="3600" spc="-5" dirty="0"/>
              <a:t>informação </a:t>
            </a:r>
            <a:r>
              <a:rPr sz="3600" dirty="0"/>
              <a:t>em </a:t>
            </a:r>
            <a:r>
              <a:rPr sz="3600" spc="-10" dirty="0"/>
              <a:t>um  computador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470" y="2063750"/>
            <a:ext cx="4382770" cy="479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6629" y="2065020"/>
            <a:ext cx="6162040" cy="3307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470" y="2039620"/>
            <a:ext cx="2164080" cy="2834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99CA37"/>
                </a:solidFill>
                <a:latin typeface="Arial"/>
                <a:cs typeface="Arial"/>
              </a:rPr>
              <a:t>a)	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3200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 = ?</a:t>
            </a:r>
            <a:r>
              <a:rPr sz="1800" spc="-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99CA37"/>
                </a:solidFill>
                <a:latin typeface="Arial"/>
                <a:cs typeface="Arial"/>
              </a:rPr>
              <a:t>b)	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32000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 = ?</a:t>
            </a:r>
            <a:r>
              <a:rPr sz="1800" spc="-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KB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dirty="0">
                <a:solidFill>
                  <a:srgbClr val="99CA37"/>
                </a:solidFill>
                <a:latin typeface="Arial"/>
                <a:cs typeface="Arial"/>
              </a:rPr>
              <a:t>c)	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65536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KB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7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9CA37"/>
              </a:buClr>
              <a:buAutoNum type="alphaLcParenR" startAt="4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GB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1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9CA37"/>
              </a:buClr>
              <a:buAutoNum type="alphaLcParenR" startAt="4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GB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1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9CA37"/>
              </a:buClr>
              <a:buAutoNum type="alphaLcParenR" startAt="4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500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GB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9CA37"/>
              </a:buClr>
              <a:buAutoNum type="alphaLcParenR" startAt="4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5 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TB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9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0" y="657859"/>
            <a:ext cx="9763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</a:tabLst>
            </a:pPr>
            <a:r>
              <a:rPr sz="3000" b="0" spc="-7" baseline="1388" dirty="0">
                <a:solidFill>
                  <a:srgbClr val="FDFFFF"/>
                </a:solidFill>
                <a:latin typeface="Arial"/>
                <a:cs typeface="Arial"/>
              </a:rPr>
              <a:t>28	</a:t>
            </a:r>
            <a:r>
              <a:rPr sz="3200" spc="-10" dirty="0"/>
              <a:t>Exercício 01: </a:t>
            </a:r>
            <a:r>
              <a:rPr sz="3200" spc="-5" dirty="0"/>
              <a:t>realize as seguintes</a:t>
            </a:r>
            <a:r>
              <a:rPr sz="3200" spc="-25" dirty="0"/>
              <a:t> </a:t>
            </a:r>
            <a:r>
              <a:rPr sz="3200" spc="-10" dirty="0"/>
              <a:t>conversões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0" marR="5080">
              <a:lnSpc>
                <a:spcPts val="3650"/>
              </a:lnSpc>
              <a:spcBef>
                <a:spcPts val="219"/>
              </a:spcBef>
            </a:pPr>
            <a:r>
              <a:rPr spc="-10" dirty="0"/>
              <a:t>Exercício </a:t>
            </a:r>
            <a:r>
              <a:rPr spc="-5" dirty="0"/>
              <a:t>02: </a:t>
            </a:r>
            <a:r>
              <a:rPr spc="-10" dirty="0"/>
              <a:t>Acerca </a:t>
            </a:r>
            <a:r>
              <a:rPr spc="-5" dirty="0"/>
              <a:t>dos </a:t>
            </a:r>
            <a:r>
              <a:rPr spc="-10" dirty="0"/>
              <a:t>conceitos de</a:t>
            </a:r>
            <a:r>
              <a:rPr spc="-180" dirty="0"/>
              <a:t> </a:t>
            </a:r>
            <a:r>
              <a:rPr spc="-10" dirty="0"/>
              <a:t>hardware  e de software, julgue os itens</a:t>
            </a:r>
            <a:r>
              <a:rPr spc="-35" dirty="0"/>
              <a:t> </a:t>
            </a:r>
            <a:r>
              <a:rPr spc="-10" dirty="0"/>
              <a:t>subsequentes:</a:t>
            </a:r>
          </a:p>
          <a:p>
            <a:pPr marL="381000">
              <a:lnSpc>
                <a:spcPts val="1689"/>
              </a:lnSpc>
            </a:pPr>
            <a:r>
              <a:rPr sz="1500" spc="-5" dirty="0"/>
              <a:t>(Aplicada </a:t>
            </a:r>
            <a:r>
              <a:rPr sz="1500" dirty="0"/>
              <a:t>em: </a:t>
            </a:r>
            <a:r>
              <a:rPr sz="1500" spc="5" dirty="0"/>
              <a:t>2017 - Banca: Quadrix - Órgão: </a:t>
            </a:r>
            <a:r>
              <a:rPr sz="1500" spc="-5" dirty="0"/>
              <a:t>CRMV-DF- Prova: Agente</a:t>
            </a:r>
            <a:r>
              <a:rPr sz="1500" spc="-175" dirty="0"/>
              <a:t> </a:t>
            </a:r>
            <a:r>
              <a:rPr sz="1500" spc="-5" dirty="0"/>
              <a:t>Administrativo)</a:t>
            </a:r>
            <a:endParaRPr sz="1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6505" marR="5080">
              <a:lnSpc>
                <a:spcPct val="100000"/>
              </a:lnSpc>
              <a:spcBef>
                <a:spcPts val="100"/>
              </a:spcBef>
              <a:buFont typeface="Arial"/>
              <a:buAutoNum type="romanLcPeriod"/>
              <a:tabLst>
                <a:tab pos="1449705" algn="l"/>
              </a:tabLst>
            </a:pPr>
            <a:r>
              <a:rPr dirty="0"/>
              <a:t>O </a:t>
            </a:r>
            <a:r>
              <a:rPr i="1" spc="-5" dirty="0">
                <a:latin typeface="Arial"/>
                <a:cs typeface="Arial"/>
              </a:rPr>
              <a:t>software</a:t>
            </a:r>
            <a:r>
              <a:rPr spc="-5" dirty="0"/>
              <a:t>, </a:t>
            </a:r>
            <a:r>
              <a:rPr spc="-10" dirty="0"/>
              <a:t>em um </a:t>
            </a:r>
            <a:r>
              <a:rPr spc="-5" dirty="0"/>
              <a:t>sistema </a:t>
            </a:r>
            <a:r>
              <a:rPr spc="-10" dirty="0"/>
              <a:t>de </a:t>
            </a:r>
            <a:r>
              <a:rPr spc="-15" dirty="0"/>
              <a:t>computador, </a:t>
            </a:r>
            <a:r>
              <a:rPr dirty="0"/>
              <a:t>é a </a:t>
            </a:r>
            <a:r>
              <a:rPr spc="-10" dirty="0"/>
              <a:t>parte </a:t>
            </a:r>
            <a:r>
              <a:rPr spc="-5" dirty="0"/>
              <a:t>composta de periféricos  de </a:t>
            </a:r>
            <a:r>
              <a:rPr spc="-10" dirty="0"/>
              <a:t>entrada </a:t>
            </a:r>
            <a:r>
              <a:rPr dirty="0"/>
              <a:t>e </a:t>
            </a:r>
            <a:r>
              <a:rPr spc="-5" dirty="0"/>
              <a:t>saída, </a:t>
            </a:r>
            <a:r>
              <a:rPr spc="-10" dirty="0"/>
              <a:t>ou </a:t>
            </a:r>
            <a:r>
              <a:rPr spc="-5" dirty="0"/>
              <a:t>seja, </a:t>
            </a:r>
            <a:r>
              <a:rPr dirty="0"/>
              <a:t>é o </a:t>
            </a:r>
            <a:r>
              <a:rPr spc="-10" dirty="0"/>
              <a:t>equipamento propriamente</a:t>
            </a:r>
            <a:r>
              <a:rPr spc="30" dirty="0"/>
              <a:t> </a:t>
            </a:r>
            <a:r>
              <a:rPr spc="-10" dirty="0"/>
              <a:t>dito.</a:t>
            </a:r>
          </a:p>
          <a:p>
            <a:pPr marL="1246505">
              <a:lnSpc>
                <a:spcPct val="100000"/>
              </a:lnSpc>
              <a:spcBef>
                <a:spcPts val="1420"/>
              </a:spcBef>
              <a:tabLst>
                <a:tab pos="1450340" algn="l"/>
                <a:tab pos="2595880" algn="l"/>
                <a:tab pos="2800350" algn="l"/>
              </a:tabLst>
            </a:pPr>
            <a:r>
              <a:rPr dirty="0"/>
              <a:t>(	)</a:t>
            </a:r>
            <a:r>
              <a:rPr spc="10" dirty="0"/>
              <a:t> </a:t>
            </a:r>
            <a:r>
              <a:rPr spc="-20" dirty="0"/>
              <a:t>CERTO	</a:t>
            </a:r>
            <a:r>
              <a:rPr dirty="0"/>
              <a:t>(	)</a:t>
            </a:r>
            <a:r>
              <a:rPr spc="5" dirty="0"/>
              <a:t> </a:t>
            </a:r>
            <a:r>
              <a:rPr spc="-10" dirty="0"/>
              <a:t>ERRADO</a:t>
            </a:r>
          </a:p>
          <a:p>
            <a:pPr marL="1233805">
              <a:lnSpc>
                <a:spcPct val="100000"/>
              </a:lnSpc>
            </a:pPr>
            <a:endParaRPr sz="2000"/>
          </a:p>
          <a:p>
            <a:pPr marL="1246505" marR="1294130">
              <a:lnSpc>
                <a:spcPct val="165700"/>
              </a:lnSpc>
              <a:spcBef>
                <a:spcPts val="1270"/>
              </a:spcBef>
              <a:buFont typeface="Arial"/>
              <a:buAutoNum type="romanLcPeriod" startAt="2"/>
              <a:tabLst>
                <a:tab pos="1450340" algn="l"/>
                <a:tab pos="1490980" algn="l"/>
                <a:tab pos="2595880" algn="l"/>
                <a:tab pos="2800350" algn="l"/>
              </a:tabLst>
            </a:pPr>
            <a:r>
              <a:rPr dirty="0"/>
              <a:t>A </a:t>
            </a:r>
            <a:r>
              <a:rPr spc="-5" dirty="0"/>
              <a:t>memória </a:t>
            </a:r>
            <a:r>
              <a:rPr spc="-10" dirty="0"/>
              <a:t>principal </a:t>
            </a:r>
            <a:r>
              <a:rPr dirty="0"/>
              <a:t>é </a:t>
            </a:r>
            <a:r>
              <a:rPr spc="-5" dirty="0"/>
              <a:t>um dos componentes básicos </a:t>
            </a:r>
            <a:r>
              <a:rPr spc="-10" dirty="0"/>
              <a:t>do </a:t>
            </a:r>
            <a:r>
              <a:rPr i="1" spc="-5" dirty="0">
                <a:latin typeface="Arial"/>
                <a:cs typeface="Arial"/>
              </a:rPr>
              <a:t>hardware</a:t>
            </a:r>
            <a:r>
              <a:rPr spc="-5" dirty="0"/>
              <a:t>.  </a:t>
            </a:r>
            <a:r>
              <a:rPr dirty="0"/>
              <a:t>(	)</a:t>
            </a:r>
            <a:r>
              <a:rPr spc="10" dirty="0"/>
              <a:t> </a:t>
            </a:r>
            <a:r>
              <a:rPr spc="-20" dirty="0"/>
              <a:t>CERTO	</a:t>
            </a:r>
            <a:r>
              <a:rPr dirty="0"/>
              <a:t>(	)</a:t>
            </a:r>
            <a:r>
              <a:rPr spc="5" dirty="0"/>
              <a:t> </a:t>
            </a:r>
            <a:r>
              <a:rPr spc="-10" dirty="0"/>
              <a:t>ERRADO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210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Objetivos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Compreender os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conceitos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sistemas, conhecer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os tipos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 sistemas 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informação,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sua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utilização nas organizações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como se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dá sua  construção,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identificar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principais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tecnologias de informação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papel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do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profissional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sistemas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informação.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3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3689" y="5839459"/>
            <a:ext cx="793749" cy="855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0A531F-EBE5-4B60-8193-58AAF524D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609" y="5685789"/>
            <a:ext cx="140017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49880" cy="6859270"/>
            <a:chOff x="0" y="0"/>
            <a:chExt cx="2849880" cy="6859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49880" cy="6859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181610" y="685673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08662"/>
              <a:ext cx="1590040" cy="506730"/>
            </a:xfrm>
            <a:custGeom>
              <a:avLst/>
              <a:gdLst/>
              <a:ahLst/>
              <a:cxnLst/>
              <a:rect l="l" t="t" r="r" b="b"/>
              <a:pathLst>
                <a:path w="1590040" h="506730">
                  <a:moveTo>
                    <a:pt x="0" y="0"/>
                  </a:moveTo>
                  <a:lnTo>
                    <a:pt x="0" y="502932"/>
                  </a:lnTo>
                  <a:lnTo>
                    <a:pt x="1244600" y="506727"/>
                  </a:lnTo>
                  <a:lnTo>
                    <a:pt x="1343660" y="506727"/>
                  </a:lnTo>
                  <a:lnTo>
                    <a:pt x="1350010" y="500377"/>
                  </a:lnTo>
                  <a:lnTo>
                    <a:pt x="1352550" y="499107"/>
                  </a:lnTo>
                  <a:lnTo>
                    <a:pt x="1582420" y="269237"/>
                  </a:lnTo>
                  <a:lnTo>
                    <a:pt x="1588135" y="261815"/>
                  </a:lnTo>
                  <a:lnTo>
                    <a:pt x="1590040" y="254632"/>
                  </a:lnTo>
                  <a:lnTo>
                    <a:pt x="1588135" y="247448"/>
                  </a:lnTo>
                  <a:lnTo>
                    <a:pt x="1582420" y="240027"/>
                  </a:lnTo>
                  <a:lnTo>
                    <a:pt x="1353820" y="11427"/>
                  </a:lnTo>
                  <a:lnTo>
                    <a:pt x="1348740" y="11427"/>
                  </a:lnTo>
                  <a:lnTo>
                    <a:pt x="1348740" y="7617"/>
                  </a:lnTo>
                  <a:lnTo>
                    <a:pt x="1343660" y="7617"/>
                  </a:lnTo>
                  <a:lnTo>
                    <a:pt x="1339850" y="2537"/>
                  </a:lnTo>
                  <a:lnTo>
                    <a:pt x="1244600" y="2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46579" y="657859"/>
            <a:ext cx="9737725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2000" b="1" spc="-5" dirty="0">
                <a:solidFill>
                  <a:srgbClr val="3F3F3F"/>
                </a:solidFill>
                <a:latin typeface="Arial"/>
                <a:cs typeface="Arial"/>
              </a:rPr>
              <a:t>Exercício </a:t>
            </a:r>
            <a:r>
              <a:rPr sz="2000" b="1" dirty="0">
                <a:solidFill>
                  <a:srgbClr val="3F3F3F"/>
                </a:solidFill>
                <a:latin typeface="Arial"/>
                <a:cs typeface="Arial"/>
              </a:rPr>
              <a:t>03: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Nos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últimos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meses, o número de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atendimentos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realizados no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setor 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onde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Vitor</a:t>
            </a:r>
            <a:r>
              <a:rPr sz="2000" spc="5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trabalha aumentou bastante.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Na mesma proporção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aumentou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  quantidade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problemas gerados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pelo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sistema de senhas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distribuídas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em rolos de 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papel,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com cores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diferentes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para cada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tipo de atendimento solicitado. </a:t>
            </a:r>
            <a:r>
              <a:rPr sz="2000" spc="-30" dirty="0">
                <a:solidFill>
                  <a:srgbClr val="3F3F3F"/>
                </a:solidFill>
                <a:latin typeface="Arial"/>
                <a:cs typeface="Arial"/>
              </a:rPr>
              <a:t>Vitor,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buscando 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tornar os atendimentos mais eficientes,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resolveu modernizar o sistema de senhas, 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substituindo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os rolos de papel, por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um sistema da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informação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instalado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em um 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computador.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Para compor sua solução,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Vitor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optou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por um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dispositivo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entrada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 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saída instalado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neste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computador.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Qual das opções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abaixo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é o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dispositivo de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entrada  e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saída, utilizado na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solução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do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Vitor? </a:t>
            </a:r>
            <a:r>
              <a:rPr sz="1600" b="1" spc="-15" dirty="0">
                <a:solidFill>
                  <a:srgbClr val="3F3F3F"/>
                </a:solidFill>
                <a:latin typeface="Arial"/>
                <a:cs typeface="Arial"/>
              </a:rPr>
              <a:t>(Aplicada </a:t>
            </a:r>
            <a:r>
              <a:rPr sz="1600" b="1" spc="-5" dirty="0">
                <a:solidFill>
                  <a:srgbClr val="3F3F3F"/>
                </a:solidFill>
                <a:latin typeface="Arial"/>
                <a:cs typeface="Arial"/>
              </a:rPr>
              <a:t>em: 2017 </a:t>
            </a:r>
            <a:r>
              <a:rPr sz="1600" b="1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1600" b="1" spc="-10" dirty="0">
                <a:solidFill>
                  <a:srgbClr val="3F3F3F"/>
                </a:solidFill>
                <a:latin typeface="Arial"/>
                <a:cs typeface="Arial"/>
              </a:rPr>
              <a:t>Banca: </a:t>
            </a:r>
            <a:r>
              <a:rPr sz="1600" b="1" spc="-5" dirty="0">
                <a:solidFill>
                  <a:srgbClr val="3F3F3F"/>
                </a:solidFill>
                <a:latin typeface="Arial"/>
                <a:cs typeface="Arial"/>
              </a:rPr>
              <a:t>Instituto de Seleção </a:t>
            </a:r>
            <a:r>
              <a:rPr sz="1600" b="1" dirty="0">
                <a:solidFill>
                  <a:srgbClr val="3F3F3F"/>
                </a:solidFill>
                <a:latin typeface="Arial"/>
                <a:cs typeface="Arial"/>
              </a:rPr>
              <a:t>-  </a:t>
            </a:r>
            <a:r>
              <a:rPr sz="1600" b="1" spc="-10" dirty="0">
                <a:solidFill>
                  <a:srgbClr val="3F3F3F"/>
                </a:solidFill>
                <a:latin typeface="Arial"/>
                <a:cs typeface="Arial"/>
              </a:rPr>
              <a:t>Órgão: CREFITO </a:t>
            </a:r>
            <a:r>
              <a:rPr sz="1600" b="1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1600" b="1" spc="-5" dirty="0">
                <a:solidFill>
                  <a:srgbClr val="3F3F3F"/>
                </a:solidFill>
                <a:latin typeface="Arial"/>
                <a:cs typeface="Arial"/>
              </a:rPr>
              <a:t>1ª </a:t>
            </a:r>
            <a:r>
              <a:rPr sz="1600" b="1" spc="-10" dirty="0">
                <a:solidFill>
                  <a:srgbClr val="3F3F3F"/>
                </a:solidFill>
                <a:latin typeface="Arial"/>
                <a:cs typeface="Arial"/>
              </a:rPr>
              <a:t>Região </a:t>
            </a:r>
            <a:r>
              <a:rPr sz="1600" b="1" spc="-5" dirty="0">
                <a:solidFill>
                  <a:srgbClr val="3F3F3F"/>
                </a:solidFill>
                <a:latin typeface="Arial"/>
                <a:cs typeface="Arial"/>
              </a:rPr>
              <a:t>(PE, PB, RN </a:t>
            </a:r>
            <a:r>
              <a:rPr sz="1600" b="1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600" b="1" spc="-20" dirty="0">
                <a:solidFill>
                  <a:srgbClr val="3F3F3F"/>
                </a:solidFill>
                <a:latin typeface="Arial"/>
                <a:cs typeface="Arial"/>
              </a:rPr>
              <a:t>AL) </a:t>
            </a:r>
            <a:r>
              <a:rPr sz="1600" b="1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1600" b="1" spc="-10" dirty="0">
                <a:solidFill>
                  <a:srgbClr val="3F3F3F"/>
                </a:solidFill>
                <a:latin typeface="Arial"/>
                <a:cs typeface="Arial"/>
              </a:rPr>
              <a:t>Prova: </a:t>
            </a:r>
            <a:r>
              <a:rPr sz="1600" b="1" spc="-15" dirty="0">
                <a:solidFill>
                  <a:srgbClr val="3F3F3F"/>
                </a:solidFill>
                <a:latin typeface="Arial"/>
                <a:cs typeface="Arial"/>
              </a:rPr>
              <a:t>Assistente Administrativo </a:t>
            </a:r>
            <a:r>
              <a:rPr sz="1600" b="1" spc="-5" dirty="0">
                <a:solidFill>
                  <a:srgbClr val="3F3F3F"/>
                </a:solidFill>
                <a:latin typeface="Arial"/>
                <a:cs typeface="Arial"/>
              </a:rPr>
              <a:t>(PE </a:t>
            </a:r>
            <a:r>
              <a:rPr sz="1600" b="1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600" b="1" spc="-18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3F3F3F"/>
                </a:solidFill>
                <a:latin typeface="Arial"/>
                <a:cs typeface="Arial"/>
              </a:rPr>
              <a:t>AL))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3420" y="4208779"/>
            <a:ext cx="4141470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lphaLcParenR"/>
              <a:tabLst>
                <a:tab pos="336550" algn="l"/>
              </a:tabLst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Microfone.</a:t>
            </a:r>
            <a:endParaRPr sz="18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AutoNum type="alphaLcParenR"/>
              <a:tabLst>
                <a:tab pos="336550" algn="l"/>
              </a:tabLst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Scanner</a:t>
            </a:r>
            <a:endParaRPr sz="18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AutoNum type="alphaLcParenR"/>
              <a:tabLst>
                <a:tab pos="335915" algn="l"/>
                <a:tab pos="336550" algn="l"/>
              </a:tabLst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Leitor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biométrico.</a:t>
            </a:r>
            <a:endParaRPr sz="18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1410"/>
              </a:spcBef>
              <a:buClr>
                <a:srgbClr val="000000"/>
              </a:buClr>
              <a:buAutoNum type="alphaLcParenR"/>
              <a:tabLst>
                <a:tab pos="336550" algn="l"/>
              </a:tabLst>
            </a:pPr>
            <a:r>
              <a:rPr sz="1800" spc="-55" dirty="0">
                <a:solidFill>
                  <a:srgbClr val="3F3F3F"/>
                </a:solidFill>
                <a:latin typeface="Arial"/>
                <a:cs typeface="Arial"/>
              </a:rPr>
              <a:t>Tela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sensível ao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toque</a:t>
            </a:r>
            <a:r>
              <a:rPr sz="1800" spc="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touchscreen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AutoNum type="alphaLcParenR"/>
              <a:tabLst>
                <a:tab pos="336550" algn="l"/>
              </a:tabLst>
            </a:pPr>
            <a:r>
              <a:rPr sz="1800" i="1" spc="-15" dirty="0">
                <a:solidFill>
                  <a:srgbClr val="3F3F3F"/>
                </a:solidFill>
                <a:latin typeface="Arial"/>
                <a:cs typeface="Arial"/>
              </a:rPr>
              <a:t>Webcam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560" y="805179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DFFFF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FD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0" y="2166620"/>
            <a:ext cx="2043430" cy="384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Font typeface="Arial"/>
              <a:buAutoNum type="alphaLcParenR"/>
              <a:tabLst>
                <a:tab pos="336550" algn="l"/>
              </a:tabLst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10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lphaLcParenR"/>
            </a:pPr>
            <a:endParaRPr sz="215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buClr>
                <a:srgbClr val="000000"/>
              </a:buClr>
              <a:buAutoNum type="alphaLcParenR"/>
              <a:tabLst>
                <a:tab pos="336550" algn="l"/>
              </a:tabLst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4096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GB = ?</a:t>
            </a:r>
            <a:r>
              <a:rPr sz="1800" spc="-9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lphaLcParenR"/>
            </a:pPr>
            <a:endParaRPr sz="215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buClr>
                <a:srgbClr val="000000"/>
              </a:buClr>
              <a:buAutoNum type="alphaLcParenR"/>
              <a:tabLst>
                <a:tab pos="335915" algn="l"/>
                <a:tab pos="336550" algn="l"/>
              </a:tabLst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32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 = ?</a:t>
            </a:r>
            <a:r>
              <a:rPr sz="1800" spc="-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lphaLcParenR"/>
            </a:pPr>
            <a:endParaRPr sz="215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buClr>
                <a:srgbClr val="000000"/>
              </a:buClr>
              <a:buAutoNum type="alphaLcParenR"/>
              <a:tabLst>
                <a:tab pos="336550" algn="l"/>
              </a:tabLst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1 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TB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15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lphaLcParenR"/>
            </a:pPr>
            <a:endParaRPr sz="215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buClr>
                <a:srgbClr val="000000"/>
              </a:buClr>
              <a:buAutoNum type="alphaLcParenR"/>
              <a:tabLst>
                <a:tab pos="336550" algn="l"/>
              </a:tabLst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8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GB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9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KB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lphaLcParenR"/>
            </a:pPr>
            <a:endParaRPr sz="215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buClr>
                <a:srgbClr val="000000"/>
              </a:buClr>
              <a:buAutoNum type="alphaLcParenR"/>
              <a:tabLst>
                <a:tab pos="335915" algn="l"/>
                <a:tab pos="336550" algn="l"/>
              </a:tabLst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576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KB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= ?</a:t>
            </a:r>
            <a:r>
              <a:rPr sz="1800" spc="-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g)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65536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b = ?</a:t>
            </a:r>
            <a:r>
              <a:rPr sz="1800" spc="-1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KB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0" y="657859"/>
            <a:ext cx="9763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</a:tabLst>
            </a:pPr>
            <a:r>
              <a:rPr sz="3000" b="0" spc="-7" baseline="1388" dirty="0">
                <a:solidFill>
                  <a:srgbClr val="FDFFFF"/>
                </a:solidFill>
                <a:latin typeface="Arial"/>
                <a:cs typeface="Arial"/>
              </a:rPr>
              <a:t>31	</a:t>
            </a:r>
            <a:r>
              <a:rPr sz="3200" spc="-10" dirty="0"/>
              <a:t>Exercício 04: </a:t>
            </a:r>
            <a:r>
              <a:rPr sz="3200" spc="-5" dirty="0"/>
              <a:t>realize as seguintes</a:t>
            </a:r>
            <a:r>
              <a:rPr sz="3200" spc="-25" dirty="0"/>
              <a:t> </a:t>
            </a:r>
            <a:r>
              <a:rPr sz="3200" spc="-10" dirty="0"/>
              <a:t>conversões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</a:t>
            </a:r>
            <a:r>
              <a:rPr sz="3600" dirty="0"/>
              <a:t>m</a:t>
            </a:r>
            <a:r>
              <a:rPr sz="3600" spc="-5" dirty="0"/>
              <a:t>enta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74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Conceito de Informação.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Conceito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dados.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Representação de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dados </a:t>
            </a:r>
            <a:r>
              <a:rPr sz="1800" dirty="0">
                <a:solidFill>
                  <a:srgbClr val="3F3F3F"/>
                </a:solidFill>
                <a:latin typeface="Liberation Sans"/>
                <a:cs typeface="Liberation Sans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de 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conhecimento. Sistemas de Informação.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Conceitos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básicos de sistemas de 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informação.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Infra-estrutura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de </a:t>
            </a:r>
            <a:r>
              <a:rPr sz="1800" dirty="0">
                <a:solidFill>
                  <a:srgbClr val="3F3F3F"/>
                </a:solidFill>
                <a:latin typeface="Liberation Sans"/>
                <a:cs typeface="Liberation Sans"/>
              </a:rPr>
              <a:t>TI: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hardware </a:t>
            </a:r>
            <a:r>
              <a:rPr sz="1800" dirty="0">
                <a:solidFill>
                  <a:srgbClr val="3F3F3F"/>
                </a:solidFill>
                <a:latin typeface="Liberation Sans"/>
                <a:cs typeface="Liberation Sans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software. Classificações de sistemas  de informação.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Sistema de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Informação </a:t>
            </a:r>
            <a:r>
              <a:rPr sz="1800" dirty="0">
                <a:solidFill>
                  <a:srgbClr val="3F3F3F"/>
                </a:solidFill>
                <a:latin typeface="Liberation Sans"/>
                <a:cs typeface="Liberation Sans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as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Organizações. </a:t>
            </a:r>
            <a:r>
              <a:rPr sz="1800" spc="-15" dirty="0">
                <a:solidFill>
                  <a:srgbClr val="3F3F3F"/>
                </a:solidFill>
                <a:latin typeface="Liberation Sans"/>
                <a:cs typeface="Liberation Sans"/>
              </a:rPr>
              <a:t>Visão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geral do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processo  de desenvolvimento de sistemas. </a:t>
            </a:r>
            <a:r>
              <a:rPr sz="1800" spc="-25" dirty="0">
                <a:solidFill>
                  <a:srgbClr val="3F3F3F"/>
                </a:solidFill>
                <a:latin typeface="Liberation Sans"/>
                <a:cs typeface="Liberation Sans"/>
              </a:rPr>
              <a:t>Vantagem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Competitiva </a:t>
            </a:r>
            <a:r>
              <a:rPr sz="1800" dirty="0">
                <a:solidFill>
                  <a:srgbClr val="3F3F3F"/>
                </a:solidFill>
                <a:latin typeface="Liberation Sans"/>
                <a:cs typeface="Liberation Sans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os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Sistemas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de 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Informação. Sistemas de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informação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Empresariais. Comércio Eletrônico. Sistema  de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gestão integrado. Fundamentos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da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inteligência de negócios: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gerenciamento da  informação </a:t>
            </a:r>
            <a:r>
              <a:rPr sz="1800" dirty="0">
                <a:solidFill>
                  <a:srgbClr val="3F3F3F"/>
                </a:solidFill>
                <a:latin typeface="Liberation Sans"/>
                <a:cs typeface="Liberation Sans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de bancos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dados.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Os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papéis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do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profissional na </a:t>
            </a:r>
            <a:r>
              <a:rPr sz="1800" spc="-5" dirty="0">
                <a:solidFill>
                  <a:srgbClr val="3F3F3F"/>
                </a:solidFill>
                <a:latin typeface="Liberation Sans"/>
                <a:cs typeface="Liberation Sans"/>
              </a:rPr>
              <a:t>gestão da  </a:t>
            </a:r>
            <a:r>
              <a:rPr sz="1800" spc="-10" dirty="0">
                <a:solidFill>
                  <a:srgbClr val="3F3F3F"/>
                </a:solidFill>
                <a:latin typeface="Liberation Sans"/>
                <a:cs typeface="Liberation Sans"/>
              </a:rPr>
              <a:t>informação.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4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4039" y="656590"/>
            <a:ext cx="309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Pré-requisitos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2150" y="223392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4729" y="2165350"/>
            <a:ext cx="2153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Não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há</a:t>
            </a:r>
            <a:r>
              <a:rPr sz="1800" spc="-8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pré-requisito.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5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522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Conteúdo</a:t>
            </a:r>
            <a:r>
              <a:rPr sz="3600" spc="-85" dirty="0"/>
              <a:t> </a:t>
            </a:r>
            <a:r>
              <a:rPr sz="3600" spc="-5" dirty="0"/>
              <a:t>Programático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161798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0294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44093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28524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2639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2929" y="36753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2929" y="40868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2929" y="49098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929" y="53213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8829" y="1416049"/>
            <a:ext cx="8023225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28490">
              <a:lnSpc>
                <a:spcPct val="15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Apresentação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disciplina  Diferença entre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1800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dado.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Representação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dados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conhecimento: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Modelos. Conceito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abstração.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Conceito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Sistema: Noção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todo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maior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que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soma das</a:t>
            </a:r>
            <a:r>
              <a:rPr sz="1800" spc="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partes.</a:t>
            </a:r>
            <a:endParaRPr sz="1800">
              <a:latin typeface="Arial"/>
              <a:cs typeface="Arial"/>
            </a:endParaRPr>
          </a:p>
          <a:p>
            <a:pPr marL="12700" marR="462280">
              <a:lnSpc>
                <a:spcPct val="150000"/>
              </a:lnSpc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Complexidade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dos sistemas como organizamos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dinâmicos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em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evolução.  Conceito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sistema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 informação.</a:t>
            </a:r>
            <a:endParaRPr sz="1800">
              <a:latin typeface="Arial"/>
              <a:cs typeface="Arial"/>
            </a:endParaRPr>
          </a:p>
          <a:p>
            <a:pPr marL="12700" marR="618490">
              <a:lnSpc>
                <a:spcPct val="150000"/>
              </a:lnSpc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Infra-estrutura de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TI: 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hardware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software. Classificações de sistemas de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informação.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Organizações.</a:t>
            </a:r>
            <a:endParaRPr sz="1800">
              <a:latin typeface="Arial"/>
              <a:cs typeface="Arial"/>
            </a:endParaRPr>
          </a:p>
          <a:p>
            <a:pPr marL="12700" marR="54610">
              <a:lnSpc>
                <a:spcPct val="150000"/>
              </a:lnSpc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Aspectos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desenvolvimento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sistemas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informação: Ciclo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vida de um  sistema.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Visão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geral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do processo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desenvolvimento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1800" spc="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sistemas.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6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522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Conteúdo</a:t>
            </a:r>
            <a:r>
              <a:rPr sz="3600" spc="-85" dirty="0"/>
              <a:t> </a:t>
            </a:r>
            <a:r>
              <a:rPr sz="3600" spc="-5" dirty="0"/>
              <a:t>Programático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161798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44093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8524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32639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6753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2929" y="44983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829" y="1416049"/>
            <a:ext cx="8468360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8480">
              <a:lnSpc>
                <a:spcPct val="15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Sistemas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Informação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contexto econômico das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organizações: vantagem  competitiva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por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meio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uso da</a:t>
            </a:r>
            <a:r>
              <a:rPr sz="1800" spc="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informação.</a:t>
            </a:r>
            <a:endParaRPr sz="1800">
              <a:latin typeface="Arial"/>
              <a:cs typeface="Arial"/>
            </a:endParaRPr>
          </a:p>
          <a:p>
            <a:pPr marL="12700" marR="4544695">
              <a:lnSpc>
                <a:spcPct val="150000"/>
              </a:lnSpc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Sistemas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informação Empresariais.  Comércio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Eletrônico.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 gestão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integrado.</a:t>
            </a:r>
            <a:endParaRPr sz="1800">
              <a:latin typeface="Arial"/>
              <a:cs typeface="Arial"/>
            </a:endParaRPr>
          </a:p>
          <a:p>
            <a:pPr marL="12700" marR="589915">
              <a:lnSpc>
                <a:spcPct val="150000"/>
              </a:lnSpc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Fundamentos da inteligência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negócios: gerenciamento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da informação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 bancos de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 dados.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Fatores humanos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na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gestão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da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informação: os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papéis, limitações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capacidades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do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profissional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na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gestão da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informação.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7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14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Estratégia de</a:t>
            </a:r>
            <a:r>
              <a:rPr sz="3600" spc="-165" dirty="0"/>
              <a:t> </a:t>
            </a:r>
            <a:r>
              <a:rPr sz="3600" spc="-10" dirty="0"/>
              <a:t>Aprendizagem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50443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2165350"/>
            <a:ext cx="57797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11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Aulas expositivas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interativas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Prática em sala de</a:t>
            </a:r>
            <a:r>
              <a:rPr sz="1800" spc="-8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informática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Estudo em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grupo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com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apoio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referências bibliográficas 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Aplicação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de lista de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exercícios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Atendimento individualizado.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8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49880" cy="6859270"/>
            <a:chOff x="0" y="0"/>
            <a:chExt cx="2849880" cy="6859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49880" cy="68592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181610" y="685673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333480" y="5905500"/>
            <a:ext cx="688340" cy="718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08662"/>
            <a:ext cx="1590040" cy="506730"/>
          </a:xfrm>
          <a:custGeom>
            <a:avLst/>
            <a:gdLst/>
            <a:ahLst/>
            <a:cxnLst/>
            <a:rect l="l" t="t" r="r" b="b"/>
            <a:pathLst>
              <a:path w="1590040" h="506730">
                <a:moveTo>
                  <a:pt x="0" y="0"/>
                </a:moveTo>
                <a:lnTo>
                  <a:pt x="0" y="502932"/>
                </a:lnTo>
                <a:lnTo>
                  <a:pt x="1244600" y="506727"/>
                </a:lnTo>
                <a:lnTo>
                  <a:pt x="1343660" y="506727"/>
                </a:lnTo>
                <a:lnTo>
                  <a:pt x="1350010" y="500377"/>
                </a:lnTo>
                <a:lnTo>
                  <a:pt x="1352550" y="499107"/>
                </a:lnTo>
                <a:lnTo>
                  <a:pt x="1582420" y="269237"/>
                </a:lnTo>
                <a:lnTo>
                  <a:pt x="1588135" y="261815"/>
                </a:lnTo>
                <a:lnTo>
                  <a:pt x="1590040" y="254632"/>
                </a:lnTo>
                <a:lnTo>
                  <a:pt x="1588135" y="247448"/>
                </a:lnTo>
                <a:lnTo>
                  <a:pt x="1582420" y="240027"/>
                </a:lnTo>
                <a:lnTo>
                  <a:pt x="1353820" y="11427"/>
                </a:lnTo>
                <a:lnTo>
                  <a:pt x="1348740" y="11427"/>
                </a:lnTo>
                <a:lnTo>
                  <a:pt x="1348740" y="7617"/>
                </a:lnTo>
                <a:lnTo>
                  <a:pt x="1343660" y="7617"/>
                </a:lnTo>
                <a:lnTo>
                  <a:pt x="1339850" y="2537"/>
                </a:lnTo>
                <a:lnTo>
                  <a:pt x="1244600" y="2537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726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AVALIAÇÃO </a:t>
            </a:r>
            <a:r>
              <a:rPr sz="3600" spc="-5" dirty="0"/>
              <a:t>DA</a:t>
            </a:r>
            <a:r>
              <a:rPr sz="3600" spc="-300" dirty="0"/>
              <a:t> </a:t>
            </a:r>
            <a:r>
              <a:rPr sz="3600" spc="-5" dirty="0"/>
              <a:t>APRENDIZAGEM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284729" y="2166620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CRITÉRIOS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2150" y="268858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4729" y="2620009"/>
            <a:ext cx="82886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Observação do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desempenho individual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verificando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se o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aluno identificou, sugeriu 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assimilou as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atividades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solicitadas de acordo com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as técnicas de aprendizagem 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previstas.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9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8229" y="3848100"/>
            <a:ext cx="184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INSTRUMENTOS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5650" y="437134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5650" y="482600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8229" y="4302759"/>
            <a:ext cx="470344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Provas de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questões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objetivas e/ou</a:t>
            </a:r>
            <a:r>
              <a:rPr sz="1800" spc="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discursivas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Trabalhos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práticos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9281220-7892-4A60-BBD8-2A4199EF0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3392" y="5614670"/>
            <a:ext cx="1400175" cy="1009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C0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1509</Words>
  <Application>Microsoft Office PowerPoint</Application>
  <PresentationFormat>Widescreen</PresentationFormat>
  <Paragraphs>196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Liberation Sans</vt:lpstr>
      <vt:lpstr>OpenSymbol</vt:lpstr>
      <vt:lpstr>Times New Roman</vt:lpstr>
      <vt:lpstr>Wingdings</vt:lpstr>
      <vt:lpstr>Office Theme</vt:lpstr>
      <vt:lpstr>Fundamentos de Tecnologia  da Informação</vt:lpstr>
      <vt:lpstr>Apresentação do PowerPoint</vt:lpstr>
      <vt:lpstr>Objetivos</vt:lpstr>
      <vt:lpstr>Ementa</vt:lpstr>
      <vt:lpstr>Apresentação do PowerPoint</vt:lpstr>
      <vt:lpstr>Conteúdo Programático</vt:lpstr>
      <vt:lpstr>Conteúdo Programático</vt:lpstr>
      <vt:lpstr>Estratégia de Aprendizagem</vt:lpstr>
      <vt:lpstr>AVALIAÇÃO DA APRENDIZAGEM</vt:lpstr>
      <vt:lpstr>Apresentação do PowerPoint</vt:lpstr>
      <vt:lpstr>Hardware x Software</vt:lpstr>
      <vt:lpstr>Apresentação do PowerPoint</vt:lpstr>
      <vt:lpstr>Central Processing Unit - CPU</vt:lpstr>
      <vt:lpstr>ULA e UC</vt:lpstr>
      <vt:lpstr>BIOS  O BIOS – Basic Input Outpu System, controla o hardware do PC no nível mais  baixo, sendo a interface entre o software básico do sistema e o hardware</vt:lpstr>
      <vt:lpstr>Memórias</vt:lpstr>
      <vt:lpstr>Memória Principal</vt:lpstr>
      <vt:lpstr>Tipos de Memória Principal</vt:lpstr>
      <vt:lpstr>Apresentação do PowerPoint</vt:lpstr>
      <vt:lpstr>Dispositivos de Entrada e Saída (E/S)</vt:lpstr>
      <vt:lpstr>Apresentação do PowerPoint</vt:lpstr>
      <vt:lpstr>Apresentação do PowerPoint</vt:lpstr>
      <vt:lpstr>Apresentação do PowerPoint</vt:lpstr>
      <vt:lpstr>Software</vt:lpstr>
      <vt:lpstr>Sistema de Informação</vt:lpstr>
      <vt:lpstr>Dados e Informações</vt:lpstr>
      <vt:lpstr>Representação da informação em um  computador</vt:lpstr>
      <vt:lpstr>28 Exercício 01: realize as seguintes conversões</vt:lpstr>
      <vt:lpstr>Exercício 02: Acerca dos conceitos de hardware  e de software, julgue os itens subsequentes: (Aplicada em: 2017 - Banca: Quadrix - Órgão: CRMV-DF- Prova: Agente Administrativo)</vt:lpstr>
      <vt:lpstr>Apresentação do PowerPoint</vt:lpstr>
      <vt:lpstr>31 Exercício 04: realize as seguintes conversões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Cleziel Franzoni da Costa</dc:creator>
  <cp:lastModifiedBy>Getulio Santos</cp:lastModifiedBy>
  <cp:revision>3</cp:revision>
  <dcterms:created xsi:type="dcterms:W3CDTF">2022-11-07T17:28:55Z</dcterms:created>
  <dcterms:modified xsi:type="dcterms:W3CDTF">2022-11-07T17:33:13Z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2019-03-14T00:00:00Z</vt:filetime>
  </property>
  <property fmtid="{D5CDD505-2E9C-101B-9397-08002B2CF9AE}" pid="3" name="Creator">
    <vt:lpwstr>Impress</vt:lpwstr>
  </property>
  <property fmtid="{D5CDD505-2E9C-101B-9397-08002B2CF9AE}" pid="4" name="LastSaved">
    <vt:filetime>2022-11-07T00:00:00Z</vt:filetime>
  </property>
</Properties>
</file>