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1" r:id="rId2"/>
    <p:sldId id="1951" r:id="rId3"/>
    <p:sldId id="1959" r:id="rId4"/>
    <p:sldId id="1968" r:id="rId5"/>
    <p:sldId id="1971" r:id="rId6"/>
    <p:sldId id="1994" r:id="rId7"/>
    <p:sldId id="2003" r:id="rId8"/>
    <p:sldId id="2004" r:id="rId9"/>
    <p:sldId id="2023" r:id="rId10"/>
    <p:sldId id="2008" r:id="rId11"/>
    <p:sldId id="2087" r:id="rId12"/>
    <p:sldId id="2101" r:id="rId13"/>
    <p:sldId id="2108" r:id="rId14"/>
    <p:sldId id="2118" r:id="rId15"/>
    <p:sldId id="2171" r:id="rId16"/>
    <p:sldId id="2263" r:id="rId17"/>
    <p:sldId id="2329" r:id="rId18"/>
    <p:sldId id="2330" r:id="rId19"/>
    <p:sldId id="2331" r:id="rId20"/>
    <p:sldId id="233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A7DED-808F-4ACC-887F-BDF3539F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E0B38-578B-4E6F-94FF-014FD8A44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38E8D-D36A-462F-8AD0-87101855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6F7EE-042A-4315-B5D2-68BE35A5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F139D3-38F2-483E-B05E-D5D7F523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60FD6-D0A7-4E0B-98A4-52C67FBD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F4C887-BC8E-412B-8043-EEA575A2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22CC8-C27F-48F0-9FA2-BDAA15DE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13803-D122-432E-B6DF-BAC2F962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460EB-29F7-47BC-B11C-7CD84871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0C59A-9487-4826-A926-D31AB698B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3B7BB7-0DAD-40C9-A75C-3744A82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BD56F-4695-43D4-B4E5-3E7C0027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3AC3A-4858-43C9-AF1C-0E27112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DF5A6B-63F9-4A14-BBDD-3577D34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957AA-D23C-40D8-9262-77AE03E8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9A2DB-1DB3-4063-A616-5775FBC1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A90D7-2648-4C16-A3BA-2DDF7231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4BD40-305C-49C7-91B5-F13DC44F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29D90-E56C-45E6-A87D-79FC3680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D79F2-FDAC-4FF7-B663-D9ADF3F9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C20DF-F124-46F9-9413-9FB6AA37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3738C-B86B-4800-B989-33B699CC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F01B9-0FF7-46E3-9514-1FE5B151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098538-3BB0-4A38-91D5-AA19033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607EE-08F6-4395-9A83-D277DE58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08471-E882-400C-A798-336472BCF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D2463D-2C39-4287-8A11-54DE6EAB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51A95-0A93-4AAC-A9FF-F5787854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7F4C89-3ABC-4A7B-92EC-D3CE99BE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B909C-474C-4BC1-B92E-9A653CD5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78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121B-E72A-4198-A7B7-B10C7FEC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9AA317-1846-4916-9214-FD13E4DC4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1879B4-2B40-4E71-B97F-8F29F1C3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25503B-3B57-4683-92FD-8E7AC521A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B05EF2-AC6E-4239-8D29-0F6EFECC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D8924C-5482-469A-B05F-6FC7B4B8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0D51F1-BB69-46BB-98B7-DECF5F1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649DB5-6A08-4425-BF32-1E3A61DC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8B4E-2F76-430B-AD56-AAB5BD9E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8FD4C2-70B4-4D3A-94B4-9C24789A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D700C5-1DC6-4876-9CB5-15809E5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046501-EECE-4F22-8612-A11E908F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9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F844C0-112B-405E-A725-D9CF7A53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A46240-7296-4D0E-8929-B3875DF0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587476-FB37-4A1E-BC22-562E37F8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6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D86E1-4940-4A45-8CB6-274F9E45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40669-15CD-4DA2-B56D-EE1EAE91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395638-C20C-435C-A185-32B7969E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D450DA-3FC2-4976-8D25-5619DFDC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BBC39-A2E1-4BCD-980D-A9E3CEBD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92821-59C2-4FA2-82E6-513689C9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5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452B0-D3D9-442E-9DA1-CA3BF40E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9F57E-CD03-44EB-8C1D-018B4D5F4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DE97E1-7C80-4567-9D3E-9D0EEB89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7C1611-A2D8-43C2-935D-9FB01617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5730DB-F731-4DA8-B19C-A1DADC56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004D6-7820-4EBD-9E33-D7AE7CCE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10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8E7790-ECB3-43EC-8859-D5449872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EE7EC-8D19-4CF4-A83A-5428F641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7D927-10D5-413B-8509-F9D5B2447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14B6-5AAF-407F-B06D-39B9E22D42DA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D8A5C-4F88-407A-A6F8-7755BF64C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1005F-C429-41BD-AC69-66AADC7DD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0B40-2C8D-4413-9875-B0E31F709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D3859B8-9CB2-973C-637C-05B5328E3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959628"/>
            <a:ext cx="12191999" cy="93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/>
                <a:ea typeface="+mj-ea"/>
                <a:cs typeface="+mj-cs"/>
              </a:rPr>
              <a:t>Números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543455-ECF9-63B0-7898-319A964E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91" y="4932428"/>
            <a:ext cx="1647823" cy="16634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C81B40-1540-6D44-F8BD-1A7A5CAC0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95" y="5026219"/>
            <a:ext cx="1863447" cy="16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11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Calcule, utilizando a tabela abaixo para eliminar os parênteses: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A4F624F2-C4EE-B717-914F-9E243C134D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2" y="3933000"/>
          <a:ext cx="1219200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1">
                  <a:extLst>
                    <a:ext uri="{9D8B030D-6E8A-4147-A177-3AD203B41FA5}">
                      <a16:colId xmlns:a16="http://schemas.microsoft.com/office/drawing/2014/main" val="3920962019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745390192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147492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+mn-cs"/>
                        </a:rPr>
                        <a:t>a)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(+ </a:t>
                      </a:r>
                      <a:r>
                        <a:rPr lang="pt-BR" sz="3200" b="0" kern="1200" cap="all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5) + (+ 7)</a:t>
                      </a:r>
                      <a:endParaRPr lang="pt-BR" sz="32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(+ 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5) + (+ 7)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+mn-cs"/>
                        </a:rPr>
                        <a:t>k)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  <a:r>
                        <a:rPr lang="pt-BR" sz="3200" b="0" kern="1200" cap="all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</a:t>
                      </a:r>
                      <a:r>
                        <a:rPr lang="pt-BR" sz="3200" b="0" kern="1200" cap="all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(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</a:t>
                      </a:r>
                      <a:r>
                        <a:rPr lang="pt-BR" sz="3200" b="0" kern="1200" cap="all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7)</a:t>
                      </a:r>
                      <a:endParaRPr lang="pt-BR" sz="32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0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lang="pt-BR" sz="3200" kern="1200" cap="all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</a:t>
                      </a:r>
                      <a:r>
                        <a:rPr lang="pt-BR" sz="3200" kern="1200" cap="all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8) + (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</a:t>
                      </a:r>
                      <a:r>
                        <a:rPr lang="pt-BR" sz="3200" kern="1200" cap="all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9)</a:t>
                      </a:r>
                      <a:endParaRPr lang="pt-B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g)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(+ 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30) + (+ 20)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  <a:r>
                        <a:rPr lang="pt-BR" sz="3200" b="0" kern="1200" cap="all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(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</a:t>
                      </a:r>
                      <a:r>
                        <a:rPr lang="pt-BR" sz="3200" b="0" kern="1200" cap="all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7)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(– </a:t>
                      </a:r>
                      <a:r>
                        <a:rPr lang="pt-BR" sz="3200" kern="1200" cap="all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37) + (+ 35)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h)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(+ 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30) + (</a:t>
                      </a:r>
                      <a:r>
                        <a:rPr lang="pt-BR" sz="3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20)</a:t>
                      </a:r>
                      <a:endParaRPr lang="pt-B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63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d)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(+ </a:t>
                      </a:r>
                      <a:r>
                        <a:rPr lang="pt-BR" sz="3200" kern="1200" cap="all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10) + (</a:t>
                      </a:r>
                      <a:r>
                        <a:rPr lang="pt-BR" sz="32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–</a:t>
                      </a:r>
                      <a:r>
                        <a:rPr lang="pt-BR" sz="3200" kern="1200" cap="all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9)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i)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3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30) + (</a:t>
                      </a:r>
                      <a:r>
                        <a:rPr lang="pt-BR" sz="3200" b="0" i="0" kern="1200" baseline="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20)</a:t>
                      </a:r>
                      <a:endParaRPr lang="pt-B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6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e)</a:t>
                      </a:r>
                      <a:r>
                        <a:rPr lang="pt-BR" sz="3200" kern="1200" cap="all" baseline="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3200" kern="1200" baseline="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–</a:t>
                      </a:r>
                      <a:r>
                        <a:rPr lang="pt-BR" sz="3200" kern="1200" cap="all" baseline="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15) + (+ 15)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j)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3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pt-BR" sz="3200" b="0" kern="120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30) </a:t>
                      </a:r>
                      <a:r>
                        <a:rPr lang="pt-BR" sz="3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3200" b="0" i="0" kern="1200" baseline="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r>
                        <a:rPr lang="pt-BR" sz="3200" b="0" kern="1200" cap="all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20)</a:t>
                      </a:r>
                      <a:endParaRPr lang="pt-B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16159"/>
                  </a:ext>
                </a:extLst>
              </a:tr>
            </a:tbl>
          </a:graphicData>
        </a:graphic>
      </p:graphicFrame>
      <p:pic>
        <p:nvPicPr>
          <p:cNvPr id="4" name="Imagem 3" descr="Desenho de palavras cruzadas&#10;&#10;Descrição gerada automaticamente com confiança média">
            <a:extLst>
              <a:ext uri="{FF2B5EF4-FFF2-40B4-BE49-F238E27FC236}">
                <a16:creationId xmlns:a16="http://schemas.microsoft.com/office/drawing/2014/main" id="{9493BA25-5608-4C5F-91F8-311EFA885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62" y="1139079"/>
            <a:ext cx="2590675" cy="27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52214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12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cap="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alcule, utilizando a tabela abaixo para jogo de sinal da multiplicação de números inteiros:</a:t>
            </a:r>
            <a:endParaRPr lang="pt-BR" sz="2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pic>
        <p:nvPicPr>
          <p:cNvPr id="2" name="Imagem 1" descr="Desenho de palavras cruzadas&#10;&#10;Descrição gerada automaticamente com confiança média">
            <a:extLst>
              <a:ext uri="{FF2B5EF4-FFF2-40B4-BE49-F238E27FC236}">
                <a16:creationId xmlns:a16="http://schemas.microsoft.com/office/drawing/2014/main" id="{A89B8A86-4343-015D-449F-FB8203F45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962" y="1128084"/>
            <a:ext cx="2590675" cy="27939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864552-2D8B-FBE7-AF1D-E4D90585D227}"/>
              </a:ext>
            </a:extLst>
          </p:cNvPr>
          <p:cNvSpPr txBox="1"/>
          <p:nvPr/>
        </p:nvSpPr>
        <p:spPr>
          <a:xfrm>
            <a:off x="-1" y="1522049"/>
            <a:ext cx="9484963" cy="304698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a)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(+ 5) × (+ 10)</a:t>
            </a:r>
          </a:p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b)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5) × 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10)</a:t>
            </a:r>
          </a:p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c)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+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5) × 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10)</a:t>
            </a:r>
          </a:p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d)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5) × 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+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10)</a:t>
            </a:r>
          </a:p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e)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kumimoji="0" lang="pt-BR" sz="3200" b="0" i="0" u="none" strike="noStrike" cap="none" spc="0" normalizeH="0" baseline="0" noProof="0" dirty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25) × 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4)</a:t>
            </a:r>
          </a:p>
          <a:p>
            <a:pPr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+mn-cs"/>
            </a:endParaRPr>
          </a:p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f)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25)(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4)</a:t>
            </a:r>
          </a:p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g)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25)(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+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4)</a:t>
            </a:r>
          </a:p>
          <a:p>
            <a:pPr>
              <a:defRPr/>
            </a:pPr>
            <a:r>
              <a:rPr lang="pt-BR" sz="2800" b="1" dirty="0">
                <a:solidFill>
                  <a:prstClr val="black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h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kumimoji="0" lang="pt-BR" sz="3200" b="0" i="0" u="none" strike="noStrike" cap="none" spc="0" normalizeH="0" baseline="0" noProof="0" dirty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+ 4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+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1)</a:t>
            </a:r>
            <a:endParaRPr lang="pt-BR" sz="32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defRPr/>
            </a:pPr>
            <a:r>
              <a:rPr lang="pt-BR" sz="2800" b="1" dirty="0">
                <a:solidFill>
                  <a:prstClr val="black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kumimoji="0" lang="pt-BR" sz="3200" b="0" i="0" u="none" strike="noStrike" cap="none" spc="0" normalizeH="0" baseline="0" noProof="0" dirty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+ 4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∙ 0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>
              <a:defRPr/>
            </a:pPr>
            <a:r>
              <a:rPr lang="pt-BR" sz="2800" b="1" dirty="0">
                <a:solidFill>
                  <a:prstClr val="black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j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</a:t>
            </a:r>
            <a:r>
              <a:rPr lang="pt-BR" sz="3200" kern="1200" dirty="0">
                <a:solidFill>
                  <a:schemeClr val="dk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cap="none" spc="0" normalizeH="0" baseline="0" noProof="0" dirty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4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∙ 0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58020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13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cap="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alcule, utilizando a tabela abaixo para jogo de sinal da divisão de números inteiros: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endParaRPr lang="pt-BR" dirty="0">
              <a:solidFill>
                <a:srgbClr val="000000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(+ 36) : (+ 9)</a:t>
            </a:r>
            <a:endParaRPr lang="pt-BR" sz="2800" dirty="0">
              <a:solidFill>
                <a:prstClr val="black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36) : (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9)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(+ 55) : (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–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55) : (+ 5)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pic>
        <p:nvPicPr>
          <p:cNvPr id="2" name="Imagem 1" descr="Desenho de palavras cruzadas&#10;&#10;Descrição gerada automaticamente com confiança média">
            <a:extLst>
              <a:ext uri="{FF2B5EF4-FFF2-40B4-BE49-F238E27FC236}">
                <a16:creationId xmlns:a16="http://schemas.microsoft.com/office/drawing/2014/main" id="{A55B8C8C-F6F2-8B57-4530-F03B2205A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63" y="1557000"/>
            <a:ext cx="2590675" cy="27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2018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1300"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14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Seu pai tem um saldo positivo de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R$ 75,00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banco. Use números inteiro para representar esse saldo, se ele: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depositar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R$ 32,00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b="1" cap="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cap="all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retirar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R$ 40,00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pagar uma despesa de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R$ 81,00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 cheque desse banco.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CONTEXTUALIZADO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86494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/>
              <p:nvPr/>
            </p:nvSpPr>
            <p:spPr>
              <a:xfrm>
                <a:off x="-1" y="1067255"/>
                <a:ext cx="12192001" cy="6095130"/>
              </a:xfrm>
              <a:prstGeom prst="rect">
                <a:avLst/>
              </a:prstGeom>
              <a:noFill/>
            </p:spPr>
            <p:txBody>
              <a:bodyPr wrap="square" numCol="3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pt-BR" sz="3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–</m:t>
                            </m:r>
                            <m:r>
                              <a:rPr lang="pt-BR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–</m:t>
                            </m:r>
                            <m:r>
                              <a:rPr lang="pt-BR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3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  <a:r>
                  <a:rPr lang="pt-BR" sz="3200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endParaRPr lang="pt-BR" sz="3200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pt-BR" sz="3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  <m:sup>
                        <m:r>
                          <a:rPr kumimoji="0" lang="pt-BR" sz="3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endParaRPr lang="pt-BR" sz="2800" dirty="0">
                  <a:solidFill>
                    <a:prstClr val="black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pt-BR" sz="3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  <m:sup>
                        <m:r>
                          <a:rPr kumimoji="0" lang="pt-BR" sz="3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g)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pt-BR" sz="3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  <m:sup>
                        <m:r>
                          <a:rPr kumimoji="0" lang="pt-BR" sz="3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2,5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32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3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pt-BR" sz="3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pt-BR" sz="3200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3200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3200" i="0" dirty="0">
                  <a:latin typeface="Verdana" panose="020B060403050404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32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–</m:t>
                            </m:r>
                            <m:r>
                              <a:rPr lang="pt-BR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pt-BR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3200" i="0" dirty="0">
                  <a:latin typeface="Verdana" panose="020B060403050404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pt-BR" sz="3200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pt-BR" sz="3200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3200" b="0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32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BR" sz="3200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3200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9</m:t>
                        </m:r>
                      </m:e>
                      <m:sup>
                        <m:f>
                          <m:fPr>
                            <m:ctrlPr>
                              <a:rPr lang="pt-BR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pt-BR" sz="3200" i="0" dirty="0">
                  <a:latin typeface="Verdana" panose="020B060403050404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pt-BR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w)</a:t>
                </a:r>
                <a:r>
                  <a:rPr lang="pt-BR" sz="2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25</m:t>
                        </m:r>
                      </m:e>
                      <m:sup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0,5</m:t>
                        </m:r>
                      </m:sup>
                    </m:sSup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  <m:sup>
                        <m:f>
                          <m:fPr>
                            <m:ctrlPr>
                              <a:rPr lang="pt-BR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4CF49C-314C-33A2-A632-C60FEE4E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67255"/>
                <a:ext cx="12192001" cy="6095130"/>
              </a:xfrm>
              <a:prstGeom prst="rect">
                <a:avLst/>
              </a:prstGeom>
              <a:blipFill>
                <a:blip r:embed="rId2"/>
                <a:stretch>
                  <a:fillRect l="-1000" t="-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651061A-49F1-42E9-C367-EC4DE3FAD7FA}"/>
              </a:ext>
            </a:extLst>
          </p:cNvPr>
          <p:cNvSpPr txBox="1"/>
          <p:nvPr/>
        </p:nvSpPr>
        <p:spPr>
          <a:xfrm>
            <a:off x="-1" y="551204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15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Calcule as potências com expoente real:</a:t>
            </a:r>
            <a:endParaRPr lang="pt-BR" sz="1000" dirty="0">
              <a:solidFill>
                <a:srgbClr val="000000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99494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16)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Reduza a uma só potência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EDD8594-7D86-81BA-FD71-D5C741A8F7C0}"/>
                  </a:ext>
                </a:extLst>
              </p:cNvPr>
              <p:cNvSpPr txBox="1"/>
              <p:nvPr/>
            </p:nvSpPr>
            <p:spPr>
              <a:xfrm>
                <a:off x="1" y="1074803"/>
                <a:ext cx="12344400" cy="6254148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0" lang="pt-BR" sz="32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pt-BR" sz="32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pt-BR" sz="3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3200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32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pt-BR" sz="320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∙ 2</a:t>
                </a: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pt-BR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3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pt-BR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b="1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pt-BR" sz="3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10</a:t>
                </a:r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B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B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kumimoji="0" lang="pt-B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</m:t>
                            </m:r>
                          </m:e>
                          <m:sup>
                            <m:r>
                              <a:rPr lang="pt-BR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kumimoji="0" lang="pt-BR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com </a:t>
                </a:r>
                <a:r>
                  <a:rPr kumimoji="0" lang="pt-BR" sz="3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≠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320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pt-BR" sz="320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pt-BR" sz="32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kumimoji="0" lang="pt-BR" sz="3200" b="0" i="1" u="none" strike="noStrike" kern="1200" cap="none" spc="0" normalizeH="0" baseline="3000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kumimoji="0" lang="pt-BR" sz="3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3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d>
                          <m:d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3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3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sz="3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3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320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4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kumimoji="0" lang="pt-BR" sz="40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pt-BR" sz="32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pt-BR" sz="32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∙3</m:t>
                            </m:r>
                          </m:e>
                        </m:d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pt-BR" sz="3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kumimoji="0" lang="pt-BR" sz="3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o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sup>
                    </m:sSup>
                  </m:oMath>
                </a14:m>
                <a:r>
                  <a:rPr kumimoji="0" lang="pt-BR" sz="3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pt-BR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kumimoji="0" lang="pt-BR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sSup>
                          <m:sSupPr>
                            <m:ctrlPr>
                              <a:rPr lang="pt-BR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pt-BR" sz="4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pt-BR" sz="40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kumimoji="0" lang="pt-BR" sz="40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EDD8594-7D86-81BA-FD71-D5C741A8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74803"/>
                <a:ext cx="12344400" cy="6254148"/>
              </a:xfrm>
              <a:prstGeom prst="rect">
                <a:avLst/>
              </a:prstGeom>
              <a:blipFill>
                <a:blip r:embed="rId3"/>
                <a:stretch>
                  <a:fillRect l="-988" t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788608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17)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Calcule as potências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pt-BR" sz="28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EDD8594-7D86-81BA-FD71-D5C741A8F7C0}"/>
                  </a:ext>
                </a:extLst>
              </p:cNvPr>
              <p:cNvSpPr txBox="1"/>
              <p:nvPr/>
            </p:nvSpPr>
            <p:spPr>
              <a:xfrm>
                <a:off x="1" y="1074803"/>
                <a:ext cx="12344400" cy="5780557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3200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3200" i="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b="1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3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320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kumimoji="0" lang="pt-BR" sz="40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o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sup>
                    </m:sSup>
                  </m:oMath>
                </a14:m>
                <a:endParaRPr kumimoji="0" lang="pt-BR" sz="40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q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sup>
                    </m:sSup>
                  </m:oMath>
                </a14:m>
                <a:endParaRPr kumimoji="0" lang="pt-BR" sz="40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pt-BR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1001</m:t>
                        </m:r>
                      </m:sup>
                    </m:sSup>
                  </m:oMath>
                </a14:m>
                <a:endParaRPr kumimoji="0" lang="pt-BR" sz="40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EDD8594-7D86-81BA-FD71-D5C741A8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74803"/>
                <a:ext cx="12344400" cy="5780557"/>
              </a:xfrm>
              <a:prstGeom prst="rect">
                <a:avLst/>
              </a:prstGeom>
              <a:blipFill>
                <a:blip r:embed="rId3"/>
                <a:stretch>
                  <a:fillRect l="-988" t="-316" b="-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56294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EDD8594-7D86-81BA-FD71-D5C741A8F7C0}"/>
                  </a:ext>
                </a:extLst>
              </p:cNvPr>
              <p:cNvSpPr txBox="1"/>
              <p:nvPr/>
            </p:nvSpPr>
            <p:spPr>
              <a:xfrm>
                <a:off x="1" y="1074803"/>
                <a:ext cx="12344400" cy="5642827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e>
                    </m:rad>
                  </m:oMath>
                </a14:m>
                <a:endParaRPr kumimoji="0" lang="pt-BR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rad>
                  </m:oMath>
                </a14:m>
                <a:endParaRPr lang="pt-BR" sz="3200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36</m:t>
                        </m:r>
                      </m:e>
                    </m:rad>
                  </m:oMath>
                </a14:m>
                <a:endParaRPr lang="pt-BR" sz="3200" i="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pt-BR" sz="2800" b="1" dirty="0">
                  <a:solidFill>
                    <a:prstClr val="black"/>
                  </a:solidFill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</m:e>
                    </m:rad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noProof="0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</m:oMath>
                </a14:m>
                <a:endParaRPr kumimoji="0" lang="pt-B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e>
                    </m:rad>
                  </m:oMath>
                </a14:m>
                <a:endParaRPr kumimoji="0" lang="pt-BR" sz="32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e>
                    </m:rad>
                  </m:oMath>
                </a14:m>
                <a:endParaRPr lang="pt-BR" sz="3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44</m:t>
                        </m:r>
                      </m:e>
                    </m:rad>
                  </m:oMath>
                </a14:m>
                <a:endParaRPr kumimoji="0" lang="pt-B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e>
                    </m:rad>
                  </m:oMath>
                </a14:m>
                <a:endParaRPr lang="pt-BR" sz="3200" i="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96</m:t>
                        </m:r>
                      </m:e>
                    </m:rad>
                  </m:oMath>
                </a14:m>
                <a:endParaRPr kumimoji="0" lang="pt-BR" sz="40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rad>
                  </m:oMath>
                </a14:m>
                <a:endParaRPr kumimoji="0" lang="pt-BR" sz="320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pt-BR" sz="3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e>
                    </m:rad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  <a:defRPr/>
                </a:pPr>
                <a:r>
                  <a:rPr lang="pt-BR" sz="2800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o</a:t>
                </a:r>
                <a:r>
                  <a:rPr kumimoji="0" lang="pt-B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rad>
                  </m:oMath>
                </a14:m>
                <a:endParaRPr kumimoji="0" lang="pt-BR" sz="3200" b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EDD8594-7D86-81BA-FD71-D5C741A8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74803"/>
                <a:ext cx="12344400" cy="5642827"/>
              </a:xfrm>
              <a:prstGeom prst="rect">
                <a:avLst/>
              </a:prstGeom>
              <a:blipFill>
                <a:blip r:embed="rId2"/>
                <a:stretch>
                  <a:fillRect l="-988" b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18)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Calcule as raízes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pt-BR" sz="28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</p:spTree>
    <p:extLst>
      <p:ext uri="{BB962C8B-B14F-4D97-AF65-F5344CB8AC3E}">
        <p14:creationId xmlns:p14="http://schemas.microsoft.com/office/powerpoint/2010/main" val="2429951702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29238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19)</a:t>
            </a: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(PROVA BRASIL)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Na correção de uma prova de um concurso, cada questão certa vale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+5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pontos, cada questão errada vale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 2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pontos, e cada questão não respondida vale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 1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ponto. Das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questões da prova, Antônio acertou </a:t>
            </a:r>
            <a:r>
              <a:rPr lang="pt-BR" sz="3200" dirty="0">
                <a:latin typeface="Cambria Math" panose="02040503050406030204" pitchFamily="18" charset="0"/>
              </a:rPr>
              <a:t>7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, errou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e deixou de responder as restantes.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 número de pontos que Antônio obteve nessa prova foi: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0AB6EA9-AF65-F03E-8532-4C6B5ACF38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3779361"/>
          <a:ext cx="12191998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273">
                  <a:extLst>
                    <a:ext uri="{9D8B030D-6E8A-4147-A177-3AD203B41FA5}">
                      <a16:colId xmlns:a16="http://schemas.microsoft.com/office/drawing/2014/main" val="285764092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4176577907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1763575153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334413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i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 14</a:t>
                      </a:r>
                      <a:endParaRPr lang="pt-BR" sz="3200" b="0" i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i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 22</a:t>
                      </a:r>
                      <a:endParaRPr lang="pt-BR" sz="3200" b="0" i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i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 24</a:t>
                      </a:r>
                      <a:endParaRPr lang="pt-BR" sz="3200" b="0" i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30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4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96883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15081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20)</a:t>
            </a: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(PROVA BRASIL)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Numa cidade da Argentina, a temperatura era de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12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°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 Cinco horas depois, o termômetro registrou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– 7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°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 A variação da temperatura nessa cidade foi de: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0AB6EA9-AF65-F03E-8532-4C6B5ACF38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2421617"/>
          <a:ext cx="12191998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273">
                  <a:extLst>
                    <a:ext uri="{9D8B030D-6E8A-4147-A177-3AD203B41FA5}">
                      <a16:colId xmlns:a16="http://schemas.microsoft.com/office/drawing/2014/main" val="285764092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4176577907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1763575153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334413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i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 5 °C</a:t>
                      </a:r>
                      <a:endParaRPr lang="pt-BR" sz="3200" b="0" i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i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 7 °C</a:t>
                      </a:r>
                      <a:endParaRPr lang="pt-BR" sz="3200" b="0" i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i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 12 °C</a:t>
                      </a:r>
                      <a:endParaRPr lang="pt-BR" sz="3200" b="0" i="0" baseline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i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19 °C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4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6933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49000"/>
            <a:ext cx="12192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a)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2 700 + 2 660</a:t>
            </a:r>
          </a:p>
          <a:p>
            <a:pPr algn="just">
              <a:buSzPts val="1300"/>
              <a:defRPr/>
            </a:pPr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33 603 + 2 896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A106F722-1024-6BC4-E2F3-9785E002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762" y="4855129"/>
            <a:ext cx="2087371" cy="20873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87BD5B-B4C6-6901-89E8-6FFE9AED53B6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</p:spTree>
    <p:extLst>
      <p:ext uri="{BB962C8B-B14F-4D97-AF65-F5344CB8AC3E}">
        <p14:creationId xmlns:p14="http://schemas.microsoft.com/office/powerpoint/2010/main" val="406147368"/>
      </p:ext>
    </p:extLst>
  </p:cSld>
  <p:clrMapOvr>
    <a:masterClrMapping/>
  </p:clrMapOvr>
  <p:transition spd="slow">
    <p:push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14"/>
            <a:ext cx="12192001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21)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Um comerciante fez três vendas e teve prejuízo de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R$ 16,00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na primeira venda, prejuízo de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R$ 23,00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na segunda e lucro de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R$ 45,00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na terceira.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5EA98-BC82-090B-5014-56C48911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14" y="1834550"/>
            <a:ext cx="4355367" cy="30022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D1AC1-3890-7D6B-6512-0050B139E998}"/>
              </a:ext>
            </a:extLst>
          </p:cNvPr>
          <p:cNvSpPr txBox="1"/>
          <p:nvPr/>
        </p:nvSpPr>
        <p:spPr>
          <a:xfrm>
            <a:off x="-1" y="4823041"/>
            <a:ext cx="12192001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buSzPts val="1300"/>
            </a:pP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Podemos calcular o saldo resultante dos três negócios efetuados desta maneira: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7288B0-534C-DA67-0021-66902310C3EC}"/>
              </a:ext>
            </a:extLst>
          </p:cNvPr>
          <p:cNvSpPr txBox="1"/>
          <p:nvPr/>
        </p:nvSpPr>
        <p:spPr>
          <a:xfrm>
            <a:off x="3001818" y="5457658"/>
            <a:ext cx="8811491" cy="101566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(a)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				</a:t>
            </a: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(b)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algn="just"/>
            <a:r>
              <a:rPr lang="pt-BR" sz="2800" b="1" dirty="0">
                <a:solidFill>
                  <a:srgbClr val="000000"/>
                </a:solidFill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(c)</a:t>
            </a:r>
            <a:endParaRPr lang="pt-BR" sz="3200" dirty="0"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b="1" dirty="0">
              <a:effectLst/>
              <a:latin typeface="Verdana" panose="020B060403050404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b="1" dirty="0"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(d)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87743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somar os números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272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339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 duas ordens diferentes. Calcule e compare os resultados: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a)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272 + 339</a:t>
            </a:r>
          </a:p>
          <a:p>
            <a:pPr algn="just">
              <a:buSzPts val="1300"/>
              <a:defRPr/>
            </a:pPr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339 + 272</a:t>
            </a:r>
          </a:p>
          <a:p>
            <a:pPr algn="just">
              <a:buSzPts val="1300"/>
              <a:defRPr/>
            </a:pPr>
            <a:endParaRPr lang="pt-BR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10E96E45-2261-5052-C23C-9E75084F0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49EB96-A6ED-9A0A-E750-7D15336A0155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</p:spTree>
    <p:extLst>
      <p:ext uri="{BB962C8B-B14F-4D97-AF65-F5344CB8AC3E}">
        <p14:creationId xmlns:p14="http://schemas.microsoft.com/office/powerpoint/2010/main" val="4189172015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3)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Quanto é?</a:t>
            </a:r>
            <a:endParaRPr lang="pt-BR" sz="2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a)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1 990 + 0</a:t>
            </a:r>
          </a:p>
          <a:p>
            <a:pPr algn="just">
              <a:buSzPts val="1300"/>
              <a:defRPr/>
            </a:pPr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+ 1 990</a:t>
            </a:r>
            <a:endParaRPr lang="pt-BR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10E96E45-2261-5052-C23C-9E75084F0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E5B32C-10AD-F7DC-3B5F-66C4646BE216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</p:spTree>
    <p:extLst>
      <p:ext uri="{BB962C8B-B14F-4D97-AF65-F5344CB8AC3E}">
        <p14:creationId xmlns:p14="http://schemas.microsoft.com/office/powerpoint/2010/main" val="368313266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4)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Calcule as diferenças:</a:t>
            </a:r>
            <a:endParaRPr lang="pt-BR" sz="2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a)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749 – 638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87 528 – 6 458</a:t>
            </a:r>
          </a:p>
          <a:p>
            <a:pPr algn="just">
              <a:buSzPts val="1300"/>
              <a:defRPr/>
            </a:pPr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1 138 – 909</a:t>
            </a:r>
          </a:p>
          <a:p>
            <a:pPr algn="just">
              <a:buSzPts val="1300"/>
              <a:defRPr/>
            </a:pPr>
            <a:r>
              <a:rPr lang="pt-BR" sz="2800" b="1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99 003 – 88 043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10E96E45-2261-5052-C23C-9E75084F0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461D50E-3941-208B-1BF9-2CD662C2F184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</p:spTree>
    <p:extLst>
      <p:ext uri="{BB962C8B-B14F-4D97-AF65-F5344CB8AC3E}">
        <p14:creationId xmlns:p14="http://schemas.microsoft.com/office/powerpoint/2010/main" val="1352951363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5)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Calcule o valor da expressão numérica: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2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75 – (20 – 8 + 18) – 20 + 4</a:t>
            </a:r>
            <a:endParaRPr lang="pt-BR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Em seguida, assinale a alternativa CORRETA.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DE FIXAÇÃO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293029A-033F-9C4D-4B31-19F9EA0A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7912EE5E-F622-DCAD-54C5-F8A680C8C8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566204"/>
          <a:ext cx="12177517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2655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4954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4954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4954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18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29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32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44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39550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6)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Quando Sueli nasceu, o pai dela tinha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anos de idade. Hoje Sueli tem </a:t>
            </a:r>
            <a:r>
              <a:rPr lang="pt-BR" sz="32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anos. Qual é a idade do seu pai?</a:t>
            </a:r>
          </a:p>
          <a:p>
            <a:pPr lvl="0" algn="just">
              <a:buSzPts val="1300"/>
            </a:pPr>
            <a:endParaRPr lang="pt-BR" sz="2800" dirty="0">
              <a:solidFill>
                <a:prstClr val="black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7)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Diego foi ao bingo com uma quantia de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R$ 50,00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 A cartela custava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R$ 2,00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 Na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1ª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rodada comprou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cartelas, mas não ganhou nenhum prêmio. Na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2ª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rodada comprou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cartelas e também não ganhou. Já na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3ª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rodada, comprou apenas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cartelas, no qual fez uma quina, recebendo como prêmio uma quantia de </a:t>
            </a:r>
            <a:r>
              <a:rPr lang="pt-BR" sz="3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R$ 15,00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/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 quantidade de dinheiro que Diego ficou, ao retornar para casa, foi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-100" normalizeH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EXERCÍCIOS CONTEXTUALIZADOS</a:t>
            </a:r>
            <a:endParaRPr kumimoji="0" lang="pt-BR" sz="3200" b="1" i="0" u="none" strike="noStrike" kern="0" cap="none" spc="-100" normalizeH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D30D4B-3043-0A6F-573E-AE40647084FD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F5D9BB-F7DB-DE80-1E22-B2F226756F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915989"/>
          <a:ext cx="12191999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274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baseline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a:t>R$ 26,00.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R$ 30,00.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R$ 35,00.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R$ 50,00.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8793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1300"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8)</a:t>
            </a:r>
            <a:r>
              <a:rPr lang="pt-BR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(SEAPE)</a:t>
            </a: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Resolva a conta abaixo.</a:t>
            </a:r>
            <a:endParaRPr lang="pt-BR" sz="36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CONTEXTUALIZADO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D30D4B-3043-0A6F-573E-AE40647084FD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F5D9BB-F7DB-DE80-1E22-B2F226756F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683913"/>
          <a:ext cx="12191999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274">
                  <a:extLst>
                    <a:ext uri="{9D8B030D-6E8A-4147-A177-3AD203B41FA5}">
                      <a16:colId xmlns:a16="http://schemas.microsoft.com/office/drawing/2014/main" val="385492172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1323510011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664478988"/>
                    </a:ext>
                  </a:extLst>
                </a:gridCol>
                <a:gridCol w="3048575">
                  <a:extLst>
                    <a:ext uri="{9D8B030D-6E8A-4147-A177-3AD203B41FA5}">
                      <a16:colId xmlns:a16="http://schemas.microsoft.com/office/drawing/2014/main" val="2240942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(a)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kern="1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2 366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(b)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3 476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(c)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3 634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(d)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t-BR" sz="3200" b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4 118</a:t>
                      </a:r>
                      <a:endParaRPr lang="pt-BR" sz="32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12174"/>
                  </a:ext>
                </a:extLst>
              </a:tr>
            </a:tbl>
          </a:graphicData>
        </a:graphic>
      </p:graphicFrame>
      <p:sp>
        <p:nvSpPr>
          <p:cNvPr id="9" name="CaixaDeTexto 11">
            <a:extLst>
              <a:ext uri="{FF2B5EF4-FFF2-40B4-BE49-F238E27FC236}">
                <a16:creationId xmlns:a16="http://schemas.microsoft.com/office/drawing/2014/main" id="{68612F4E-6B60-13EF-4096-84146A889B0E}"/>
              </a:ext>
            </a:extLst>
          </p:cNvPr>
          <p:cNvSpPr txBox="1"/>
          <p:nvPr/>
        </p:nvSpPr>
        <p:spPr>
          <a:xfrm>
            <a:off x="4709876" y="1223951"/>
            <a:ext cx="277224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3 242 – 876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 Math"/>
              <a:ea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A01A99-393A-E273-FC99-0E36E8A042FC}"/>
              </a:ext>
            </a:extLst>
          </p:cNvPr>
          <p:cNvSpPr txBox="1"/>
          <p:nvPr/>
        </p:nvSpPr>
        <p:spPr>
          <a:xfrm>
            <a:off x="-1" y="1997225"/>
            <a:ext cx="12192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/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 resultado dessa conta é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24217C4C-12AE-89B6-458D-97A52D5E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22289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94CF49C-314C-33A2-A632-C60FEE4EDEC6}"/>
              </a:ext>
            </a:extLst>
          </p:cNvPr>
          <p:cNvSpPr txBox="1"/>
          <p:nvPr/>
        </p:nvSpPr>
        <p:spPr>
          <a:xfrm>
            <a:off x="-1" y="551204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Tx/>
              <a:buNone/>
              <a:tabLst/>
              <a:defRPr/>
            </a:pPr>
            <a:r>
              <a:rPr lang="pt-BR" sz="3200" dirty="0">
                <a:solidFill>
                  <a:prstClr val="black"/>
                </a:solidFill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10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Times New Roman"/>
                <a:cs typeface="Times New Roman"/>
              </a:rPr>
              <a:t> 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Efetue as adições algébricas: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D5DF2-88C5-6E45-A1DE-3568647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1"/>
            <a:ext cx="12192000" cy="6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EXERCÍCIO PROPOSTO</a:t>
            </a:r>
            <a:endParaRPr kumimoji="0" lang="pt-BR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DB736C-742D-ED49-9A85-9070B97173F0}"/>
              </a:ext>
            </a:extLst>
          </p:cNvPr>
          <p:cNvSpPr txBox="1"/>
          <p:nvPr/>
        </p:nvSpPr>
        <p:spPr>
          <a:xfrm>
            <a:off x="10750524" y="18480"/>
            <a:ext cx="142699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Eletiva de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Matemática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A4F624F2-C4EE-B717-914F-9E243C134D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2" y="3557400"/>
          <a:ext cx="121920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3920962019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74539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+mn-cs"/>
                        </a:rPr>
                        <a:t>a)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7 – 8</a:t>
                      </a: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2 + 2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0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+ 7 + 8</a:t>
                      </a:r>
                      <a:endParaRPr lang="pt-BR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g)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pt-BR" sz="2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 20</a:t>
                      </a: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7 + 8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h)</a:t>
                      </a:r>
                      <a:r>
                        <a:rPr lang="pt-BR" sz="3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 500 + 300</a:t>
                      </a:r>
                      <a:endParaRPr lang="pt-BR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63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d)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+ 7 – 8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i)</a:t>
                      </a:r>
                      <a:r>
                        <a:rPr lang="pt-BR" sz="3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+ 90</a:t>
                      </a:r>
                      <a:endParaRPr lang="pt-BR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6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e)</a:t>
                      </a:r>
                      <a:r>
                        <a:rPr kumimoji="0" lang="pt-B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2 – 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j)</a:t>
                      </a:r>
                      <a:r>
                        <a:rPr lang="pt-BR" sz="3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20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 3 000 + 4 000</a:t>
                      </a:r>
                      <a:endParaRPr lang="pt-BR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1615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E5ABD6FF-4944-5C18-2AAE-B3E161D89CF2}"/>
              </a:ext>
            </a:extLst>
          </p:cNvPr>
          <p:cNvSpPr txBox="1"/>
          <p:nvPr/>
        </p:nvSpPr>
        <p:spPr>
          <a:xfrm>
            <a:off x="1550459" y="1125000"/>
            <a:ext cx="9091083" cy="2246769"/>
          </a:xfrm>
          <a:prstGeom prst="rect">
            <a:avLst/>
          </a:prstGeom>
          <a:solidFill>
            <a:srgbClr val="CCEDC9"/>
          </a:solidFill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de sinal da soma e adição</a:t>
            </a:r>
            <a:endParaRPr lang="pt-BR" sz="28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FF"/>
              </a:buClr>
              <a:buFont typeface="Wingdings" panose="05000000000000000000" pitchFamily="2" charset="2"/>
              <a:buChar char=""/>
            </a:pPr>
            <a:r>
              <a:rPr lang="pt-BR" sz="2800" b="1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Números com sinais iguais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Soma-se e conserva-se o mesmo sinal;</a:t>
            </a:r>
            <a:endParaRPr lang="pt-BR" sz="2800" dirty="0"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FF"/>
              </a:buClr>
              <a:buFont typeface="Wingdings" panose="05000000000000000000" pitchFamily="2" charset="2"/>
              <a:buChar char=""/>
            </a:pPr>
            <a:r>
              <a:rPr lang="pt-BR" sz="2800" b="1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Números com sinais diferentes</a:t>
            </a:r>
            <a:r>
              <a:rPr lang="pt-B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Subtrai-se e conserva-se o sinal do número maior</a:t>
            </a:r>
            <a:r>
              <a:rPr lang="pt-BR" sz="2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Tahoma" pitchFamily="34" charset="0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41C15DB2-090C-C461-84B0-C2AC511D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0" y="5531667"/>
            <a:ext cx="1410833" cy="14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54287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1323</Words>
  <Application>Microsoft Office PowerPoint</Application>
  <PresentationFormat>Widescreen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Comic Sans MS</vt:lpstr>
      <vt:lpstr>Cooper Black</vt:lpstr>
      <vt:lpstr>Segoe UI</vt:lpstr>
      <vt:lpstr>Segoe UI Black</vt:lpstr>
      <vt:lpstr>Tahoma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</dc:creator>
  <cp:lastModifiedBy>Instrutor</cp:lastModifiedBy>
  <cp:revision>4</cp:revision>
  <dcterms:created xsi:type="dcterms:W3CDTF">2023-03-20T18:13:16Z</dcterms:created>
  <dcterms:modified xsi:type="dcterms:W3CDTF">2023-03-20T18:45:02Z</dcterms:modified>
</cp:coreProperties>
</file>