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3800" cy="7562850"/>
  <p:notesSz cx="100838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233" y="1434479"/>
            <a:ext cx="7187334" cy="2767104"/>
          </a:xfrm>
        </p:spPr>
        <p:txBody>
          <a:bodyPr anchor="b">
            <a:normAutofit/>
          </a:bodyPr>
          <a:lstStyle>
            <a:lvl1pPr algn="ctr">
              <a:defRPr sz="52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233" y="4285617"/>
            <a:ext cx="7187334" cy="1512569"/>
          </a:xfrm>
        </p:spPr>
        <p:txBody>
          <a:bodyPr>
            <a:normAutofit/>
          </a:bodyPr>
          <a:lstStyle>
            <a:lvl1pPr marL="0" indent="0" algn="ctr">
              <a:buNone/>
              <a:defRPr sz="2426">
                <a:solidFill>
                  <a:schemeClr val="bg1">
                    <a:lumMod val="50000"/>
                  </a:schemeClr>
                </a:solidFill>
              </a:defRPr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0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84" y="4730227"/>
            <a:ext cx="8572249" cy="89502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882" y="770027"/>
            <a:ext cx="8124053" cy="3544478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768" y="5633792"/>
            <a:ext cx="8572266" cy="752615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0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68" y="672254"/>
            <a:ext cx="8572266" cy="3779490"/>
          </a:xfrm>
        </p:spPr>
        <p:txBody>
          <a:bodyPr anchor="ctr"/>
          <a:lstStyle>
            <a:lvl1pPr algn="ctr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768" y="4636983"/>
            <a:ext cx="8572266" cy="1749425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05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138" y="962271"/>
            <a:ext cx="7694151" cy="3010490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3117" y="3981063"/>
            <a:ext cx="7238880" cy="65591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768" y="4822224"/>
            <a:ext cx="8572266" cy="15671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813438" y="979111"/>
            <a:ext cx="603096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56949" y="3440683"/>
            <a:ext cx="610543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75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68" y="2358536"/>
            <a:ext cx="8572266" cy="2769996"/>
          </a:xfrm>
        </p:spPr>
        <p:txBody>
          <a:bodyPr anchor="b"/>
          <a:lstStyle>
            <a:lvl1pPr algn="ctr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768" y="5141519"/>
            <a:ext cx="8572266" cy="1257877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65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768" y="672253"/>
            <a:ext cx="8572266" cy="177006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5768" y="2610378"/>
            <a:ext cx="2728528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768" y="3245868"/>
            <a:ext cx="2728528" cy="314054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82498" y="2610378"/>
            <a:ext cx="2722362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73367" y="3245868"/>
            <a:ext cx="2732146" cy="314054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4582" y="2610378"/>
            <a:ext cx="2733451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94582" y="3245868"/>
            <a:ext cx="2733451" cy="314054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72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5768" y="673546"/>
            <a:ext cx="8572266" cy="17687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5768" y="4636982"/>
            <a:ext cx="2726405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5768" y="2610378"/>
            <a:ext cx="2726405" cy="1680633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5768" y="5272471"/>
            <a:ext cx="2726405" cy="111393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4532" y="4636982"/>
            <a:ext cx="2730887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73365" y="2610378"/>
            <a:ext cx="2732147" cy="16806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3365" y="5272470"/>
            <a:ext cx="2732147" cy="111393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4583" y="4636982"/>
            <a:ext cx="2729939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94582" y="2610378"/>
            <a:ext cx="2733451" cy="16806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94479" y="5272468"/>
            <a:ext cx="2733555" cy="1113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89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5768" y="2610379"/>
            <a:ext cx="8572266" cy="37760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41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220" y="672256"/>
            <a:ext cx="2111814" cy="571415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5768" y="672256"/>
            <a:ext cx="6334403" cy="571415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66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148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075" y="504191"/>
            <a:ext cx="8496536" cy="218482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75" y="2941109"/>
            <a:ext cx="8496536" cy="367535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9163" y="6735958"/>
            <a:ext cx="945602" cy="402652"/>
          </a:xfrm>
        </p:spPr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5392" y="6735958"/>
            <a:ext cx="5860731" cy="402652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7806" y="6735958"/>
            <a:ext cx="471805" cy="402652"/>
          </a:xfrm>
        </p:spPr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5767" y="2610378"/>
            <a:ext cx="8571748" cy="37760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103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87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68" y="913723"/>
            <a:ext cx="8561762" cy="3018103"/>
          </a:xfrm>
        </p:spPr>
        <p:txBody>
          <a:bodyPr anchor="b">
            <a:normAutofit/>
          </a:bodyPr>
          <a:lstStyle>
            <a:lvl1pPr>
              <a:defRPr sz="44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768" y="4033364"/>
            <a:ext cx="8561762" cy="1508802"/>
          </a:xfrm>
        </p:spPr>
        <p:txBody>
          <a:bodyPr>
            <a:normAutofit/>
          </a:bodyPr>
          <a:lstStyle>
            <a:lvl1pPr marL="0" indent="0" algn="ctr">
              <a:buNone/>
              <a:defRPr sz="2206">
                <a:solidFill>
                  <a:schemeClr val="bg1">
                    <a:lumMod val="50000"/>
                  </a:schemeClr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5769" y="682088"/>
            <a:ext cx="8572264" cy="1760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5766" y="2610378"/>
            <a:ext cx="4223110" cy="37760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104924" y="2610378"/>
            <a:ext cx="4222591" cy="37760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2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5769" y="682088"/>
            <a:ext cx="8572264" cy="1760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109" y="2614706"/>
            <a:ext cx="4030770" cy="74988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5768" y="3364590"/>
            <a:ext cx="4223110" cy="30218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0375" y="2614706"/>
            <a:ext cx="4037659" cy="74988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104924" y="3364590"/>
            <a:ext cx="4222592" cy="30218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20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8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3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68" y="672254"/>
            <a:ext cx="3255142" cy="2231197"/>
          </a:xfrm>
        </p:spPr>
        <p:txBody>
          <a:bodyPr anchor="b"/>
          <a:lstStyle>
            <a:lvl1pPr algn="ctr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99981" y="672255"/>
            <a:ext cx="5128051" cy="57141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768" y="2903451"/>
            <a:ext cx="3255143" cy="3482956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61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69" y="672253"/>
            <a:ext cx="4554051" cy="2231200"/>
          </a:xfrm>
        </p:spPr>
        <p:txBody>
          <a:bodyPr anchor="b"/>
          <a:lstStyle>
            <a:lvl1pPr algn="ctr"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8598" y="672255"/>
            <a:ext cx="3314786" cy="5714153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784" y="2903452"/>
            <a:ext cx="4554036" cy="3482955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9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3802" cy="75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769" y="682088"/>
            <a:ext cx="8572264" cy="176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768" y="2610379"/>
            <a:ext cx="8572266" cy="377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0956" y="6487946"/>
            <a:ext cx="226885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/>
                </a:solidFill>
              </a:defRPr>
            </a:lvl1pPr>
          </a:lstStyle>
          <a:p>
            <a:fld id="{5E90E5E0-8BC1-4732-BF4D-7EDC9E0BE09B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769" y="6487946"/>
            <a:ext cx="551903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5965" y="6487946"/>
            <a:ext cx="63206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5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xStyles>
    <p:titleStyle>
      <a:lvl1pPr algn="ctr" defTabSz="1008400" rtl="0" eaLnBrk="1" latinLnBrk="0" hangingPunct="1">
        <a:lnSpc>
          <a:spcPct val="90000"/>
        </a:lnSpc>
        <a:spcBef>
          <a:spcPct val="0"/>
        </a:spcBef>
        <a:buNone/>
        <a:defRPr sz="397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120000"/>
        </a:lnSpc>
        <a:spcBef>
          <a:spcPts val="1103"/>
        </a:spcBef>
        <a:buClr>
          <a:schemeClr val="tx1"/>
        </a:buClr>
        <a:buFont typeface="Arial" panose="020B0604020202020204" pitchFamily="34" charset="0"/>
        <a:buChar char="•"/>
        <a:defRPr sz="220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98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Dados de programação em monitor de computador">
            <a:extLst>
              <a:ext uri="{FF2B5EF4-FFF2-40B4-BE49-F238E27FC236}">
                <a16:creationId xmlns:a16="http://schemas.microsoft.com/office/drawing/2014/main" id="{FB8FBB92-DC5F-7960-6C70-480EC7CB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1000" r="-1" b="-1"/>
          <a:stretch/>
        </p:blipFill>
        <p:spPr>
          <a:xfrm>
            <a:off x="20" y="10"/>
            <a:ext cx="10083780" cy="7562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02179" y="3356610"/>
            <a:ext cx="46780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SISTEMAS</a:t>
            </a:r>
            <a:r>
              <a:rPr sz="3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 NUMERAÇÃO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6880" y="6322898"/>
            <a:ext cx="1588135" cy="949960"/>
          </a:xfrm>
          <a:custGeom>
            <a:avLst/>
            <a:gdLst/>
            <a:ahLst/>
            <a:cxnLst/>
            <a:rect l="l" t="t" r="r" b="b"/>
            <a:pathLst>
              <a:path w="1588134" h="949959">
                <a:moveTo>
                  <a:pt x="0" y="949464"/>
                </a:moveTo>
                <a:lnTo>
                  <a:pt x="1587627" y="949464"/>
                </a:lnTo>
                <a:lnTo>
                  <a:pt x="1587627" y="0"/>
                </a:lnTo>
                <a:lnTo>
                  <a:pt x="0" y="0"/>
                </a:lnTo>
                <a:lnTo>
                  <a:pt x="0" y="94946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95180" y="718667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31933" y="7138241"/>
            <a:ext cx="421640" cy="357505"/>
            <a:chOff x="9631933" y="7138241"/>
            <a:chExt cx="421640" cy="357505"/>
          </a:xfrm>
        </p:grpSpPr>
        <p:sp>
          <p:nvSpPr>
            <p:cNvPr id="9" name="object 9"/>
            <p:cNvSpPr/>
            <p:nvPr/>
          </p:nvSpPr>
          <p:spPr>
            <a:xfrm>
              <a:off x="9644633" y="7150941"/>
              <a:ext cx="396240" cy="332105"/>
            </a:xfrm>
            <a:custGeom>
              <a:avLst/>
              <a:gdLst/>
              <a:ahLst/>
              <a:cxnLst/>
              <a:rect l="l" t="t" r="r" b="b"/>
              <a:pathLst>
                <a:path w="396240" h="332104">
                  <a:moveTo>
                    <a:pt x="395795" y="0"/>
                  </a:moveTo>
                  <a:lnTo>
                    <a:pt x="0" y="0"/>
                  </a:lnTo>
                  <a:lnTo>
                    <a:pt x="0" y="331660"/>
                  </a:lnTo>
                  <a:lnTo>
                    <a:pt x="395795" y="331660"/>
                  </a:lnTo>
                  <a:lnTo>
                    <a:pt x="395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44633" y="7150941"/>
              <a:ext cx="396240" cy="332105"/>
            </a:xfrm>
            <a:custGeom>
              <a:avLst/>
              <a:gdLst/>
              <a:ahLst/>
              <a:cxnLst/>
              <a:rect l="l" t="t" r="r" b="b"/>
              <a:pathLst>
                <a:path w="396240" h="332104">
                  <a:moveTo>
                    <a:pt x="0" y="331660"/>
                  </a:moveTo>
                  <a:lnTo>
                    <a:pt x="395795" y="331660"/>
                  </a:lnTo>
                  <a:lnTo>
                    <a:pt x="395795" y="0"/>
                  </a:lnTo>
                  <a:lnTo>
                    <a:pt x="0" y="0"/>
                  </a:lnTo>
                  <a:lnTo>
                    <a:pt x="0" y="3316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545" y="3187446"/>
            <a:ext cx="4779010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SISTEMAS </a:t>
            </a:r>
            <a:r>
              <a:rPr b="1" spc="-5" dirty="0">
                <a:latin typeface="Calibri"/>
                <a:cs typeface="Calibri"/>
              </a:rPr>
              <a:t>DE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NUMERAÇÃO</a:t>
            </a:r>
          </a:p>
          <a:p>
            <a:pPr marL="1270" algn="ctr">
              <a:lnSpc>
                <a:spcPct val="100000"/>
              </a:lnSpc>
              <a:spcBef>
                <a:spcPts val="50"/>
              </a:spcBef>
            </a:pPr>
            <a:r>
              <a:rPr sz="2600" spc="-5" dirty="0"/>
              <a:t>(Binário)</a:t>
            </a:r>
            <a:endParaRPr sz="2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518784" y="4231005"/>
            <a:ext cx="774700" cy="488315"/>
          </a:xfrm>
          <a:custGeom>
            <a:avLst/>
            <a:gdLst/>
            <a:ahLst/>
            <a:cxnLst/>
            <a:rect l="l" t="t" r="r" b="b"/>
            <a:pathLst>
              <a:path w="774700" h="488314">
                <a:moveTo>
                  <a:pt x="125207" y="50865"/>
                </a:moveTo>
                <a:lnTo>
                  <a:pt x="101983" y="88727"/>
                </a:lnTo>
                <a:lnTo>
                  <a:pt x="750951" y="487807"/>
                </a:lnTo>
                <a:lnTo>
                  <a:pt x="774318" y="449834"/>
                </a:lnTo>
                <a:lnTo>
                  <a:pt x="125207" y="50865"/>
                </a:lnTo>
                <a:close/>
              </a:path>
              <a:path w="774700" h="488314">
                <a:moveTo>
                  <a:pt x="0" y="0"/>
                </a:moveTo>
                <a:lnTo>
                  <a:pt x="78739" y="126618"/>
                </a:lnTo>
                <a:lnTo>
                  <a:pt x="101983" y="88727"/>
                </a:lnTo>
                <a:lnTo>
                  <a:pt x="83057" y="77089"/>
                </a:lnTo>
                <a:lnTo>
                  <a:pt x="106299" y="39243"/>
                </a:lnTo>
                <a:lnTo>
                  <a:pt x="132337" y="39243"/>
                </a:lnTo>
                <a:lnTo>
                  <a:pt x="148462" y="12954"/>
                </a:lnTo>
                <a:lnTo>
                  <a:pt x="0" y="0"/>
                </a:lnTo>
                <a:close/>
              </a:path>
              <a:path w="774700" h="488314">
                <a:moveTo>
                  <a:pt x="106299" y="39243"/>
                </a:moveTo>
                <a:lnTo>
                  <a:pt x="83057" y="77089"/>
                </a:lnTo>
                <a:lnTo>
                  <a:pt x="101983" y="88727"/>
                </a:lnTo>
                <a:lnTo>
                  <a:pt x="125207" y="50865"/>
                </a:lnTo>
                <a:lnTo>
                  <a:pt x="106299" y="39243"/>
                </a:lnTo>
                <a:close/>
              </a:path>
              <a:path w="774700" h="488314">
                <a:moveTo>
                  <a:pt x="132337" y="39243"/>
                </a:moveTo>
                <a:lnTo>
                  <a:pt x="106299" y="39243"/>
                </a:lnTo>
                <a:lnTo>
                  <a:pt x="125207" y="50865"/>
                </a:lnTo>
                <a:lnTo>
                  <a:pt x="132337" y="3924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0439" y="4231005"/>
            <a:ext cx="346710" cy="951865"/>
          </a:xfrm>
          <a:custGeom>
            <a:avLst/>
            <a:gdLst/>
            <a:ahLst/>
            <a:cxnLst/>
            <a:rect l="l" t="t" r="r" b="b"/>
            <a:pathLst>
              <a:path w="346710" h="951864">
                <a:moveTo>
                  <a:pt x="261576" y="120239"/>
                </a:moveTo>
                <a:lnTo>
                  <a:pt x="0" y="938022"/>
                </a:lnTo>
                <a:lnTo>
                  <a:pt x="42290" y="951484"/>
                </a:lnTo>
                <a:lnTo>
                  <a:pt x="303846" y="133766"/>
                </a:lnTo>
                <a:lnTo>
                  <a:pt x="261576" y="120239"/>
                </a:lnTo>
                <a:close/>
              </a:path>
              <a:path w="346710" h="951864">
                <a:moveTo>
                  <a:pt x="338713" y="99060"/>
                </a:moveTo>
                <a:lnTo>
                  <a:pt x="268350" y="99060"/>
                </a:lnTo>
                <a:lnTo>
                  <a:pt x="310641" y="112522"/>
                </a:lnTo>
                <a:lnTo>
                  <a:pt x="303846" y="133766"/>
                </a:lnTo>
                <a:lnTo>
                  <a:pt x="346201" y="147320"/>
                </a:lnTo>
                <a:lnTo>
                  <a:pt x="338713" y="99060"/>
                </a:lnTo>
                <a:close/>
              </a:path>
              <a:path w="346710" h="951864">
                <a:moveTo>
                  <a:pt x="268350" y="99060"/>
                </a:moveTo>
                <a:lnTo>
                  <a:pt x="261576" y="120239"/>
                </a:lnTo>
                <a:lnTo>
                  <a:pt x="303846" y="133766"/>
                </a:lnTo>
                <a:lnTo>
                  <a:pt x="310641" y="112522"/>
                </a:lnTo>
                <a:lnTo>
                  <a:pt x="268350" y="99060"/>
                </a:lnTo>
                <a:close/>
              </a:path>
              <a:path w="346710" h="951864">
                <a:moveTo>
                  <a:pt x="323341" y="0"/>
                </a:moveTo>
                <a:lnTo>
                  <a:pt x="219201" y="106680"/>
                </a:lnTo>
                <a:lnTo>
                  <a:pt x="261576" y="120239"/>
                </a:lnTo>
                <a:lnTo>
                  <a:pt x="268350" y="99060"/>
                </a:lnTo>
                <a:lnTo>
                  <a:pt x="338713" y="99060"/>
                </a:lnTo>
                <a:lnTo>
                  <a:pt x="32334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7295" y="1657857"/>
            <a:ext cx="8779510" cy="464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1559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79095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Binário</a:t>
            </a:r>
            <a:r>
              <a:rPr sz="2200" b="1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1F487C"/>
                </a:solidFill>
                <a:latin typeface="Calibri"/>
                <a:cs typeface="Calibri"/>
              </a:rPr>
              <a:t>Este</a:t>
            </a:r>
            <a:r>
              <a:rPr sz="2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tipo</a:t>
            </a:r>
            <a:r>
              <a:rPr sz="2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utiliza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dígitos,</a:t>
            </a:r>
            <a:r>
              <a:rPr sz="22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possui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r>
              <a:rPr sz="2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Calibri"/>
              <a:cs typeface="Calibri"/>
            </a:endParaRPr>
          </a:p>
          <a:p>
            <a:pPr marR="1518285" algn="ctr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{0,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R="1518920" algn="ctr">
              <a:lnSpc>
                <a:spcPct val="100000"/>
              </a:lnSpc>
              <a:spcBef>
                <a:spcPts val="1840"/>
              </a:spcBef>
            </a:pP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(101101)</a:t>
            </a:r>
            <a:r>
              <a:rPr sz="3300" spc="-15" baseline="-20202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300" baseline="-2020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alibri"/>
              <a:cs typeface="Calibri"/>
            </a:endParaRPr>
          </a:p>
          <a:p>
            <a:pPr marL="4612640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Indica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endParaRPr sz="2200">
              <a:latin typeface="Calibri"/>
              <a:cs typeface="Calibri"/>
            </a:endParaRPr>
          </a:p>
          <a:p>
            <a:pPr marL="1983105">
              <a:lnSpc>
                <a:spcPct val="100000"/>
              </a:lnSpc>
              <a:spcBef>
                <a:spcPts val="819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Indica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número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libri"/>
              <a:cs typeface="Calibri"/>
            </a:endParaRPr>
          </a:p>
          <a:p>
            <a:pPr marL="777240">
              <a:lnSpc>
                <a:spcPct val="100000"/>
              </a:lnSpc>
            </a:pP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Os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números</a:t>
            </a:r>
            <a:r>
              <a:rPr sz="2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são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expressos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em</a:t>
            </a:r>
            <a:r>
              <a:rPr sz="2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somas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potências</a:t>
            </a:r>
            <a:r>
              <a:rPr sz="2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2!!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57704" y="5501767"/>
            <a:ext cx="6504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 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 =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(45)</a:t>
            </a:r>
            <a:r>
              <a:rPr sz="2775" spc="7" baseline="-21021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17622" y="3124771"/>
            <a:ext cx="793750" cy="1425575"/>
            <a:chOff x="2817622" y="3124771"/>
            <a:chExt cx="793750" cy="1425575"/>
          </a:xfrm>
        </p:grpSpPr>
        <p:sp>
          <p:nvSpPr>
            <p:cNvPr id="5" name="object 5"/>
            <p:cNvSpPr/>
            <p:nvPr/>
          </p:nvSpPr>
          <p:spPr>
            <a:xfrm>
              <a:off x="3118485" y="3138932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277" y="1411351"/>
                  </a:lnTo>
                  <a:lnTo>
                    <a:pt x="122200" y="1300480"/>
                  </a:lnTo>
                  <a:lnTo>
                    <a:pt x="88645" y="1300480"/>
                  </a:lnTo>
                  <a:lnTo>
                    <a:pt x="44322" y="1299972"/>
                  </a:lnTo>
                  <a:lnTo>
                    <a:pt x="44563" y="1277832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44563" y="1277832"/>
                  </a:moveTo>
                  <a:lnTo>
                    <a:pt x="44322" y="1299972"/>
                  </a:lnTo>
                  <a:lnTo>
                    <a:pt x="88645" y="1300480"/>
                  </a:lnTo>
                  <a:lnTo>
                    <a:pt x="88888" y="1278297"/>
                  </a:lnTo>
                  <a:lnTo>
                    <a:pt x="44563" y="1277832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5" y="1300480"/>
                  </a:lnTo>
                  <a:lnTo>
                    <a:pt x="122200" y="1300480"/>
                  </a:lnTo>
                  <a:lnTo>
                    <a:pt x="133350" y="1278763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58419" y="0"/>
                  </a:moveTo>
                  <a:lnTo>
                    <a:pt x="44563" y="1277832"/>
                  </a:lnTo>
                  <a:lnTo>
                    <a:pt x="88888" y="1278297"/>
                  </a:lnTo>
                  <a:lnTo>
                    <a:pt x="102869" y="381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7622" y="3139059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750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0060" y="4572127"/>
            <a:ext cx="309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3748" y="3166237"/>
            <a:ext cx="540385" cy="511809"/>
          </a:xfrm>
          <a:custGeom>
            <a:avLst/>
            <a:gdLst/>
            <a:ahLst/>
            <a:cxnLst/>
            <a:rect l="l" t="t" r="r" b="b"/>
            <a:pathLst>
              <a:path w="540385" h="511810">
                <a:moveTo>
                  <a:pt x="427734" y="75433"/>
                </a:moveTo>
                <a:lnTo>
                  <a:pt x="0" y="479425"/>
                </a:lnTo>
                <a:lnTo>
                  <a:pt x="30479" y="511682"/>
                </a:lnTo>
                <a:lnTo>
                  <a:pt x="458215" y="107690"/>
                </a:lnTo>
                <a:lnTo>
                  <a:pt x="427734" y="75433"/>
                </a:lnTo>
                <a:close/>
              </a:path>
              <a:path w="540385" h="511810">
                <a:moveTo>
                  <a:pt x="517937" y="60198"/>
                </a:moveTo>
                <a:lnTo>
                  <a:pt x="443864" y="60198"/>
                </a:lnTo>
                <a:lnTo>
                  <a:pt x="474344" y="92455"/>
                </a:lnTo>
                <a:lnTo>
                  <a:pt x="458215" y="107690"/>
                </a:lnTo>
                <a:lnTo>
                  <a:pt x="488822" y="140080"/>
                </a:lnTo>
                <a:lnTo>
                  <a:pt x="517937" y="60198"/>
                </a:lnTo>
                <a:close/>
              </a:path>
              <a:path w="540385" h="511810">
                <a:moveTo>
                  <a:pt x="443864" y="60198"/>
                </a:moveTo>
                <a:lnTo>
                  <a:pt x="427734" y="75433"/>
                </a:lnTo>
                <a:lnTo>
                  <a:pt x="458215" y="107690"/>
                </a:lnTo>
                <a:lnTo>
                  <a:pt x="474344" y="92455"/>
                </a:lnTo>
                <a:lnTo>
                  <a:pt x="443864" y="60198"/>
                </a:lnTo>
                <a:close/>
              </a:path>
              <a:path w="540385" h="511810">
                <a:moveTo>
                  <a:pt x="539876" y="0"/>
                </a:moveTo>
                <a:lnTo>
                  <a:pt x="397256" y="43179"/>
                </a:lnTo>
                <a:lnTo>
                  <a:pt x="427734" y="75433"/>
                </a:lnTo>
                <a:lnTo>
                  <a:pt x="443864" y="60198"/>
                </a:lnTo>
                <a:lnTo>
                  <a:pt x="517937" y="60198"/>
                </a:lnTo>
                <a:lnTo>
                  <a:pt x="53987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1263" y="1657857"/>
            <a:ext cx="8328025" cy="235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334" indent="-31623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521970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Binário</a:t>
            </a:r>
            <a:r>
              <a:rPr sz="22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Exemplos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90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(101101)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97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3075" spc="38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3075" spc="38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3075" spc="38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8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3075" spc="38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3075" baseline="2574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49496" y="3130486"/>
            <a:ext cx="794385" cy="1425575"/>
            <a:chOff x="3849496" y="3130486"/>
            <a:chExt cx="794385" cy="1425575"/>
          </a:xfrm>
        </p:grpSpPr>
        <p:sp>
          <p:nvSpPr>
            <p:cNvPr id="11" name="object 11"/>
            <p:cNvSpPr/>
            <p:nvPr/>
          </p:nvSpPr>
          <p:spPr>
            <a:xfrm>
              <a:off x="4150486" y="314464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8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58420" y="0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8" y="1278297"/>
                  </a:lnTo>
                  <a:lnTo>
                    <a:pt x="44438" y="1277831"/>
                  </a:lnTo>
                  <a:lnTo>
                    <a:pt x="88893" y="1277831"/>
                  </a:lnTo>
                  <a:lnTo>
                    <a:pt x="102870" y="380"/>
                  </a:lnTo>
                  <a:lnTo>
                    <a:pt x="58420" y="0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6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88893" y="1277831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88893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9496" y="3144774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23690" y="4577842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40376" y="3127057"/>
            <a:ext cx="793750" cy="1425575"/>
            <a:chOff x="5040376" y="3127057"/>
            <a:chExt cx="793750" cy="1425575"/>
          </a:xfrm>
        </p:grpSpPr>
        <p:sp>
          <p:nvSpPr>
            <p:cNvPr id="15" name="object 15"/>
            <p:cNvSpPr/>
            <p:nvPr/>
          </p:nvSpPr>
          <p:spPr>
            <a:xfrm>
              <a:off x="5341239" y="3141218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277" y="1411351"/>
                  </a:lnTo>
                  <a:lnTo>
                    <a:pt x="122200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8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44438" y="1277831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8" y="1278297"/>
                  </a:lnTo>
                  <a:lnTo>
                    <a:pt x="44438" y="1277831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6" y="1300480"/>
                  </a:lnTo>
                  <a:lnTo>
                    <a:pt x="122200" y="1300480"/>
                  </a:lnTo>
                  <a:lnTo>
                    <a:pt x="133350" y="1278763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58420" y="0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102870" y="38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0376" y="3141345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750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14950" y="4574540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51626" y="3130486"/>
            <a:ext cx="794385" cy="1425575"/>
            <a:chOff x="6151626" y="3130486"/>
            <a:chExt cx="794385" cy="1425575"/>
          </a:xfrm>
        </p:grpSpPr>
        <p:sp>
          <p:nvSpPr>
            <p:cNvPr id="19" name="object 19"/>
            <p:cNvSpPr/>
            <p:nvPr/>
          </p:nvSpPr>
          <p:spPr>
            <a:xfrm>
              <a:off x="6452616" y="314464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8" y="1411350"/>
                  </a:lnTo>
                  <a:lnTo>
                    <a:pt x="122200" y="1300479"/>
                  </a:lnTo>
                  <a:lnTo>
                    <a:pt x="88645" y="1300479"/>
                  </a:lnTo>
                  <a:lnTo>
                    <a:pt x="44196" y="1299971"/>
                  </a:lnTo>
                  <a:lnTo>
                    <a:pt x="44438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8" y="1277831"/>
                  </a:moveTo>
                  <a:lnTo>
                    <a:pt x="44196" y="1299971"/>
                  </a:lnTo>
                  <a:lnTo>
                    <a:pt x="88645" y="1300479"/>
                  </a:lnTo>
                  <a:lnTo>
                    <a:pt x="88888" y="1278297"/>
                  </a:lnTo>
                  <a:lnTo>
                    <a:pt x="44438" y="1277831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5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58419" y="0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102869" y="38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1626" y="3144774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4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26200" y="4577842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63003" y="3130105"/>
            <a:ext cx="794385" cy="1425575"/>
            <a:chOff x="7263003" y="3130105"/>
            <a:chExt cx="794385" cy="1425575"/>
          </a:xfrm>
        </p:grpSpPr>
        <p:sp>
          <p:nvSpPr>
            <p:cNvPr id="23" name="object 23"/>
            <p:cNvSpPr/>
            <p:nvPr/>
          </p:nvSpPr>
          <p:spPr>
            <a:xfrm>
              <a:off x="7563993" y="3144139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477"/>
                  </a:lnTo>
                  <a:lnTo>
                    <a:pt x="122200" y="1300607"/>
                  </a:lnTo>
                  <a:lnTo>
                    <a:pt x="88646" y="1300607"/>
                  </a:lnTo>
                  <a:lnTo>
                    <a:pt x="44196" y="1300099"/>
                  </a:lnTo>
                  <a:lnTo>
                    <a:pt x="44439" y="1277873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58420" y="0"/>
                  </a:moveTo>
                  <a:lnTo>
                    <a:pt x="44196" y="1300099"/>
                  </a:lnTo>
                  <a:lnTo>
                    <a:pt x="88646" y="1300607"/>
                  </a:lnTo>
                  <a:lnTo>
                    <a:pt x="88889" y="1278381"/>
                  </a:lnTo>
                  <a:lnTo>
                    <a:pt x="44439" y="1277873"/>
                  </a:lnTo>
                  <a:lnTo>
                    <a:pt x="88894" y="1277873"/>
                  </a:lnTo>
                  <a:lnTo>
                    <a:pt x="102870" y="508"/>
                  </a:lnTo>
                  <a:lnTo>
                    <a:pt x="58420" y="0"/>
                  </a:lnTo>
                  <a:close/>
                </a:path>
                <a:path w="133350" h="1411604">
                  <a:moveTo>
                    <a:pt x="88889" y="1278381"/>
                  </a:moveTo>
                  <a:lnTo>
                    <a:pt x="88646" y="1300607"/>
                  </a:lnTo>
                  <a:lnTo>
                    <a:pt x="122200" y="1300607"/>
                  </a:lnTo>
                  <a:lnTo>
                    <a:pt x="133350" y="1278889"/>
                  </a:lnTo>
                  <a:lnTo>
                    <a:pt x="88889" y="1278381"/>
                  </a:lnTo>
                  <a:close/>
                </a:path>
                <a:path w="133350" h="1411604">
                  <a:moveTo>
                    <a:pt x="88894" y="1277873"/>
                  </a:moveTo>
                  <a:lnTo>
                    <a:pt x="44439" y="1277873"/>
                  </a:lnTo>
                  <a:lnTo>
                    <a:pt x="88889" y="1278381"/>
                  </a:lnTo>
                  <a:lnTo>
                    <a:pt x="88894" y="1277873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63003" y="3144393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4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37831" y="4577588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33485" y="3124771"/>
            <a:ext cx="794385" cy="1425575"/>
            <a:chOff x="8333485" y="3124771"/>
            <a:chExt cx="794385" cy="1425575"/>
          </a:xfrm>
        </p:grpSpPr>
        <p:sp>
          <p:nvSpPr>
            <p:cNvPr id="27" name="object 27"/>
            <p:cNvSpPr/>
            <p:nvPr/>
          </p:nvSpPr>
          <p:spPr>
            <a:xfrm>
              <a:off x="8634475" y="3138932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150" y="1411351"/>
                  </a:lnTo>
                  <a:lnTo>
                    <a:pt x="122179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6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6" y="1278297"/>
                  </a:lnTo>
                  <a:lnTo>
                    <a:pt x="44436" y="1277831"/>
                  </a:lnTo>
                  <a:lnTo>
                    <a:pt x="88891" y="1277831"/>
                  </a:lnTo>
                  <a:lnTo>
                    <a:pt x="102743" y="381"/>
                  </a:lnTo>
                  <a:lnTo>
                    <a:pt x="58293" y="0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80"/>
                  </a:lnTo>
                  <a:lnTo>
                    <a:pt x="122179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88891" y="1277831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88891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33485" y="3139059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4">
                  <a:moveTo>
                    <a:pt x="0" y="0"/>
                  </a:moveTo>
                  <a:lnTo>
                    <a:pt x="793877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649461" y="4576699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55395" y="1640839"/>
            <a:ext cx="6716395" cy="143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indent="-31559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40995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Binário</a:t>
            </a:r>
            <a:r>
              <a:rPr sz="22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Exemplos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1073785">
              <a:lnSpc>
                <a:spcPct val="100000"/>
              </a:lnSpc>
              <a:spcBef>
                <a:spcPts val="1720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(1101)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67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3075" spc="35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5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3075" spc="345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3075" baseline="2574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829" y="5501767"/>
            <a:ext cx="528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(13)</a:t>
            </a:r>
            <a:r>
              <a:rPr sz="2775" spc="7" baseline="-21021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90746" y="3124771"/>
            <a:ext cx="794385" cy="1425575"/>
            <a:chOff x="3690746" y="3124771"/>
            <a:chExt cx="794385" cy="1425575"/>
          </a:xfrm>
        </p:grpSpPr>
        <p:sp>
          <p:nvSpPr>
            <p:cNvPr id="6" name="object 6"/>
            <p:cNvSpPr/>
            <p:nvPr/>
          </p:nvSpPr>
          <p:spPr>
            <a:xfrm>
              <a:off x="3991736" y="3138932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277" y="1411351"/>
                  </a:lnTo>
                  <a:lnTo>
                    <a:pt x="122200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8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44438" y="1277831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8" y="1278297"/>
                  </a:lnTo>
                  <a:lnTo>
                    <a:pt x="44438" y="1277831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6" y="1300480"/>
                  </a:lnTo>
                  <a:lnTo>
                    <a:pt x="122200" y="1300480"/>
                  </a:lnTo>
                  <a:lnTo>
                    <a:pt x="133350" y="1278763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58420" y="0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102870" y="38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90746" y="3139059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4940" y="4572127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2123" y="3130486"/>
            <a:ext cx="794385" cy="1425575"/>
            <a:chOff x="4802123" y="3130486"/>
            <a:chExt cx="794385" cy="1425575"/>
          </a:xfrm>
        </p:grpSpPr>
        <p:sp>
          <p:nvSpPr>
            <p:cNvPr id="10" name="object 10"/>
            <p:cNvSpPr/>
            <p:nvPr/>
          </p:nvSpPr>
          <p:spPr>
            <a:xfrm>
              <a:off x="5103113" y="314464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8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58420" y="0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8" y="1278297"/>
                  </a:lnTo>
                  <a:lnTo>
                    <a:pt x="44438" y="1277831"/>
                  </a:lnTo>
                  <a:lnTo>
                    <a:pt x="88893" y="1277831"/>
                  </a:lnTo>
                  <a:lnTo>
                    <a:pt x="102870" y="380"/>
                  </a:lnTo>
                  <a:lnTo>
                    <a:pt x="58420" y="0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6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88893" y="1277831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88893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2123" y="3144774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76571" y="4577842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13501" y="3127057"/>
            <a:ext cx="794385" cy="1425575"/>
            <a:chOff x="5913501" y="3127057"/>
            <a:chExt cx="794385" cy="1425575"/>
          </a:xfrm>
        </p:grpSpPr>
        <p:sp>
          <p:nvSpPr>
            <p:cNvPr id="14" name="object 14"/>
            <p:cNvSpPr/>
            <p:nvPr/>
          </p:nvSpPr>
          <p:spPr>
            <a:xfrm>
              <a:off x="6214491" y="3141218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278" y="1411351"/>
                  </a:lnTo>
                  <a:lnTo>
                    <a:pt x="122200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6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6" y="1278297"/>
                  </a:lnTo>
                  <a:lnTo>
                    <a:pt x="44436" y="1277831"/>
                  </a:lnTo>
                  <a:lnTo>
                    <a:pt x="88891" y="1277831"/>
                  </a:lnTo>
                  <a:lnTo>
                    <a:pt x="102743" y="381"/>
                  </a:lnTo>
                  <a:lnTo>
                    <a:pt x="58293" y="0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80"/>
                  </a:lnTo>
                  <a:lnTo>
                    <a:pt x="122200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88891" y="1277831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88891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3501" y="3141345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4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88202" y="4574540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24878" y="3130486"/>
            <a:ext cx="794385" cy="1425575"/>
            <a:chOff x="7024878" y="3130486"/>
            <a:chExt cx="794385" cy="1425575"/>
          </a:xfrm>
        </p:grpSpPr>
        <p:sp>
          <p:nvSpPr>
            <p:cNvPr id="18" name="object 18"/>
            <p:cNvSpPr/>
            <p:nvPr/>
          </p:nvSpPr>
          <p:spPr>
            <a:xfrm>
              <a:off x="7325868" y="314464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4878" y="3144774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4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9706" y="4577842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690746" y="5050472"/>
            <a:ext cx="794385" cy="499745"/>
            <a:chOff x="3690746" y="5050472"/>
            <a:chExt cx="794385" cy="499745"/>
          </a:xfrm>
        </p:grpSpPr>
        <p:sp>
          <p:nvSpPr>
            <p:cNvPr id="4" name="object 4"/>
            <p:cNvSpPr/>
            <p:nvPr/>
          </p:nvSpPr>
          <p:spPr>
            <a:xfrm>
              <a:off x="3690746" y="5064760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9648" y="5064760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26924" y="409193"/>
                  </a:moveTo>
                  <a:lnTo>
                    <a:pt x="0" y="409193"/>
                  </a:lnTo>
                  <a:lnTo>
                    <a:pt x="38100" y="485393"/>
                  </a:lnTo>
                  <a:lnTo>
                    <a:pt x="69850" y="421893"/>
                  </a:lnTo>
                  <a:lnTo>
                    <a:pt x="26924" y="421893"/>
                  </a:lnTo>
                  <a:lnTo>
                    <a:pt x="26924" y="409193"/>
                  </a:lnTo>
                  <a:close/>
                </a:path>
                <a:path w="76200" h="485775">
                  <a:moveTo>
                    <a:pt x="49149" y="0"/>
                  </a:moveTo>
                  <a:lnTo>
                    <a:pt x="26924" y="0"/>
                  </a:lnTo>
                  <a:lnTo>
                    <a:pt x="26924" y="421893"/>
                  </a:lnTo>
                  <a:lnTo>
                    <a:pt x="49149" y="421893"/>
                  </a:lnTo>
                  <a:lnTo>
                    <a:pt x="49149" y="0"/>
                  </a:lnTo>
                  <a:close/>
                </a:path>
                <a:path w="76200" h="485775">
                  <a:moveTo>
                    <a:pt x="76200" y="409193"/>
                  </a:moveTo>
                  <a:lnTo>
                    <a:pt x="49149" y="409193"/>
                  </a:lnTo>
                  <a:lnTo>
                    <a:pt x="49149" y="421893"/>
                  </a:lnTo>
                  <a:lnTo>
                    <a:pt x="69850" y="421893"/>
                  </a:lnTo>
                  <a:lnTo>
                    <a:pt x="76200" y="409193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02123" y="5056187"/>
            <a:ext cx="794385" cy="503555"/>
            <a:chOff x="4802123" y="5056187"/>
            <a:chExt cx="794385" cy="503555"/>
          </a:xfrm>
        </p:grpSpPr>
        <p:sp>
          <p:nvSpPr>
            <p:cNvPr id="7" name="object 7"/>
            <p:cNvSpPr/>
            <p:nvPr/>
          </p:nvSpPr>
          <p:spPr>
            <a:xfrm>
              <a:off x="4802123" y="5070475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5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1025" y="5073903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26924" y="409194"/>
                  </a:moveTo>
                  <a:lnTo>
                    <a:pt x="0" y="409194"/>
                  </a:lnTo>
                  <a:lnTo>
                    <a:pt x="38100" y="485394"/>
                  </a:lnTo>
                  <a:lnTo>
                    <a:pt x="69850" y="421894"/>
                  </a:lnTo>
                  <a:lnTo>
                    <a:pt x="26924" y="421894"/>
                  </a:lnTo>
                  <a:lnTo>
                    <a:pt x="26924" y="409194"/>
                  </a:lnTo>
                  <a:close/>
                </a:path>
                <a:path w="76200" h="485775">
                  <a:moveTo>
                    <a:pt x="49149" y="0"/>
                  </a:moveTo>
                  <a:lnTo>
                    <a:pt x="26924" y="0"/>
                  </a:lnTo>
                  <a:lnTo>
                    <a:pt x="26924" y="421894"/>
                  </a:lnTo>
                  <a:lnTo>
                    <a:pt x="49149" y="421894"/>
                  </a:lnTo>
                  <a:lnTo>
                    <a:pt x="49149" y="0"/>
                  </a:lnTo>
                  <a:close/>
                </a:path>
                <a:path w="76200" h="485775">
                  <a:moveTo>
                    <a:pt x="76200" y="409194"/>
                  </a:moveTo>
                  <a:lnTo>
                    <a:pt x="49149" y="409194"/>
                  </a:lnTo>
                  <a:lnTo>
                    <a:pt x="49149" y="421894"/>
                  </a:lnTo>
                  <a:lnTo>
                    <a:pt x="69850" y="421894"/>
                  </a:lnTo>
                  <a:lnTo>
                    <a:pt x="76200" y="409194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13501" y="5052758"/>
            <a:ext cx="794385" cy="506730"/>
            <a:chOff x="5913501" y="5052758"/>
            <a:chExt cx="794385" cy="506730"/>
          </a:xfrm>
        </p:grpSpPr>
        <p:sp>
          <p:nvSpPr>
            <p:cNvPr id="10" name="object 10"/>
            <p:cNvSpPr/>
            <p:nvPr/>
          </p:nvSpPr>
          <p:spPr>
            <a:xfrm>
              <a:off x="5913501" y="5067046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4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2403" y="5073904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26924" y="409194"/>
                  </a:moveTo>
                  <a:lnTo>
                    <a:pt x="0" y="409194"/>
                  </a:lnTo>
                  <a:lnTo>
                    <a:pt x="38100" y="485394"/>
                  </a:lnTo>
                  <a:lnTo>
                    <a:pt x="69850" y="421894"/>
                  </a:lnTo>
                  <a:lnTo>
                    <a:pt x="26924" y="421894"/>
                  </a:lnTo>
                  <a:lnTo>
                    <a:pt x="26924" y="409194"/>
                  </a:lnTo>
                  <a:close/>
                </a:path>
                <a:path w="76200" h="485775">
                  <a:moveTo>
                    <a:pt x="49149" y="0"/>
                  </a:moveTo>
                  <a:lnTo>
                    <a:pt x="26924" y="0"/>
                  </a:lnTo>
                  <a:lnTo>
                    <a:pt x="26924" y="421894"/>
                  </a:lnTo>
                  <a:lnTo>
                    <a:pt x="49149" y="421894"/>
                  </a:lnTo>
                  <a:lnTo>
                    <a:pt x="49149" y="0"/>
                  </a:lnTo>
                  <a:close/>
                </a:path>
                <a:path w="76200" h="485775">
                  <a:moveTo>
                    <a:pt x="76200" y="409194"/>
                  </a:moveTo>
                  <a:lnTo>
                    <a:pt x="49149" y="409194"/>
                  </a:lnTo>
                  <a:lnTo>
                    <a:pt x="49149" y="421894"/>
                  </a:lnTo>
                  <a:lnTo>
                    <a:pt x="69850" y="421894"/>
                  </a:lnTo>
                  <a:lnTo>
                    <a:pt x="76200" y="409194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24878" y="5056187"/>
            <a:ext cx="794385" cy="503555"/>
            <a:chOff x="7024878" y="5056187"/>
            <a:chExt cx="794385" cy="503555"/>
          </a:xfrm>
        </p:grpSpPr>
        <p:sp>
          <p:nvSpPr>
            <p:cNvPr id="13" name="object 13"/>
            <p:cNvSpPr/>
            <p:nvPr/>
          </p:nvSpPr>
          <p:spPr>
            <a:xfrm>
              <a:off x="7024878" y="5070475"/>
              <a:ext cx="794385" cy="0"/>
            </a:xfrm>
            <a:custGeom>
              <a:avLst/>
              <a:gdLst/>
              <a:ahLst/>
              <a:cxnLst/>
              <a:rect l="l" t="t" r="r" b="b"/>
              <a:pathLst>
                <a:path w="794384">
                  <a:moveTo>
                    <a:pt x="0" y="0"/>
                  </a:moveTo>
                  <a:lnTo>
                    <a:pt x="79387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3780" y="5073903"/>
              <a:ext cx="76200" cy="485775"/>
            </a:xfrm>
            <a:custGeom>
              <a:avLst/>
              <a:gdLst/>
              <a:ahLst/>
              <a:cxnLst/>
              <a:rect l="l" t="t" r="r" b="b"/>
              <a:pathLst>
                <a:path w="76200" h="485775">
                  <a:moveTo>
                    <a:pt x="26924" y="409194"/>
                  </a:moveTo>
                  <a:lnTo>
                    <a:pt x="0" y="409194"/>
                  </a:lnTo>
                  <a:lnTo>
                    <a:pt x="38100" y="485394"/>
                  </a:lnTo>
                  <a:lnTo>
                    <a:pt x="69850" y="421894"/>
                  </a:lnTo>
                  <a:lnTo>
                    <a:pt x="26924" y="421894"/>
                  </a:lnTo>
                  <a:lnTo>
                    <a:pt x="26924" y="409194"/>
                  </a:lnTo>
                  <a:close/>
                </a:path>
                <a:path w="76200" h="485775">
                  <a:moveTo>
                    <a:pt x="49149" y="0"/>
                  </a:moveTo>
                  <a:lnTo>
                    <a:pt x="26924" y="0"/>
                  </a:lnTo>
                  <a:lnTo>
                    <a:pt x="26924" y="421894"/>
                  </a:lnTo>
                  <a:lnTo>
                    <a:pt x="49149" y="421894"/>
                  </a:lnTo>
                  <a:lnTo>
                    <a:pt x="49149" y="0"/>
                  </a:lnTo>
                  <a:close/>
                </a:path>
                <a:path w="76200" h="485775">
                  <a:moveTo>
                    <a:pt x="76200" y="409194"/>
                  </a:moveTo>
                  <a:lnTo>
                    <a:pt x="49149" y="409194"/>
                  </a:lnTo>
                  <a:lnTo>
                    <a:pt x="49149" y="421894"/>
                  </a:lnTo>
                  <a:lnTo>
                    <a:pt x="69850" y="421894"/>
                  </a:lnTo>
                  <a:lnTo>
                    <a:pt x="76200" y="409194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73480" y="1572513"/>
            <a:ext cx="8378825" cy="513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Como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Realizar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Conversões</a:t>
            </a:r>
            <a:r>
              <a:rPr sz="2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entre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Binário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↔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Decimal?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353060" indent="-315595">
              <a:lnSpc>
                <a:spcPct val="100000"/>
              </a:lnSpc>
              <a:buFont typeface="Wingdings"/>
              <a:buChar char=""/>
              <a:tabLst>
                <a:tab pos="353695" algn="l"/>
              </a:tabLst>
            </a:pP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Binário</a:t>
            </a: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→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libri"/>
              <a:cs typeface="Calibri"/>
            </a:endParaRPr>
          </a:p>
          <a:p>
            <a:pPr marL="387350" marR="573405" indent="4445" algn="ctr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conversão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binário</a:t>
            </a:r>
            <a:r>
              <a:rPr sz="1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decimal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é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487C"/>
                </a:solidFill>
                <a:latin typeface="Calibri"/>
                <a:cs typeface="Calibri"/>
              </a:rPr>
              <a:t>feita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diretamente,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somando-se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os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produtos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dos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dígitos (0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1)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pelo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seu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respectivo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peso.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O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valor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resultante</a:t>
            </a:r>
            <a:r>
              <a:rPr sz="1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fornece </a:t>
            </a:r>
            <a:r>
              <a:rPr sz="1800" spc="-3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número na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base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1F487C"/>
                </a:solidFill>
                <a:latin typeface="Calibri"/>
                <a:cs typeface="Calibri"/>
              </a:rPr>
              <a:t>“10”,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ou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decimal.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R="1723389" algn="r">
              <a:lnSpc>
                <a:spcPct val="100000"/>
              </a:lnSpc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(1010)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67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3075" spc="35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5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3075" spc="35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*2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3075" baseline="2574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alibri"/>
              <a:cs typeface="Calibri"/>
            </a:endParaRPr>
          </a:p>
          <a:p>
            <a:pPr marL="2843530">
              <a:lnSpc>
                <a:spcPct val="100000"/>
              </a:lnSpc>
              <a:tabLst>
                <a:tab pos="3954779" algn="l"/>
                <a:tab pos="5106035" algn="l"/>
                <a:tab pos="6217920" algn="l"/>
              </a:tabLst>
            </a:pPr>
            <a:r>
              <a:rPr sz="3300" b="1" spc="-7" baseline="1262" dirty="0">
                <a:solidFill>
                  <a:srgbClr val="FF0000"/>
                </a:solidFill>
                <a:latin typeface="Calibri"/>
                <a:cs typeface="Calibri"/>
              </a:rPr>
              <a:t>8	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	</a:t>
            </a:r>
            <a:r>
              <a:rPr sz="3300" b="1" spc="-7" baseline="1262" dirty="0">
                <a:solidFill>
                  <a:srgbClr val="FF0000"/>
                </a:solidFill>
                <a:latin typeface="Calibri"/>
                <a:cs typeface="Calibri"/>
              </a:rPr>
              <a:t>2	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R="1737360" algn="r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(10)</a:t>
            </a:r>
            <a:r>
              <a:rPr sz="2775" spc="7" baseline="-21021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2775" baseline="-2102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8095" y="1572513"/>
            <a:ext cx="8375650" cy="419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Como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Realizar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Conversões</a:t>
            </a:r>
            <a:r>
              <a:rPr sz="28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entre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Binário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↔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Decimal?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327660" indent="-315595">
              <a:lnSpc>
                <a:spcPct val="100000"/>
              </a:lnSpc>
              <a:buFont typeface="Wingdings"/>
              <a:buChar char=""/>
              <a:tabLst>
                <a:tab pos="328295" algn="l"/>
              </a:tabLst>
            </a:pP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→ Binário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libri"/>
              <a:cs typeface="Calibri"/>
            </a:endParaRPr>
          </a:p>
          <a:p>
            <a:pPr marL="2162810" marR="1873250" indent="-5715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conversão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1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binário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é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diferente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para </a:t>
            </a:r>
            <a:r>
              <a:rPr sz="1800" spc="-3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números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inteiros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números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fracionários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50">
              <a:latin typeface="Calibri"/>
              <a:cs typeface="Calibri"/>
            </a:endParaRPr>
          </a:p>
          <a:p>
            <a:pPr marL="325755">
              <a:lnSpc>
                <a:spcPct val="100000"/>
              </a:lnSpc>
            </a:pP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Número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inteiros: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1045844" marR="843280" indent="1905" algn="ctr">
              <a:lnSpc>
                <a:spcPct val="100000"/>
              </a:lnSpc>
            </a:pP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Divide-se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número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dado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por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2.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o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resultado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inteiro,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divisão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é 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representada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pelo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número binário</a:t>
            </a:r>
            <a:r>
              <a:rPr sz="1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“1”.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Caso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resultado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da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divisão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836930" marR="628650" algn="ctr">
              <a:lnSpc>
                <a:spcPct val="100000"/>
              </a:lnSpc>
            </a:pP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fracionário,</a:t>
            </a:r>
            <a:r>
              <a:rPr sz="1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esta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é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representada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pelo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número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binário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1F487C"/>
                </a:solidFill>
                <a:latin typeface="Calibri"/>
                <a:cs typeface="Calibri"/>
              </a:rPr>
              <a:t>“0”.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Deve-se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dividir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o </a:t>
            </a:r>
            <a:r>
              <a:rPr sz="1800" spc="-3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número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inteiro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por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1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até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que</a:t>
            </a:r>
            <a:r>
              <a:rPr sz="1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este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seja</a:t>
            </a: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igual</a:t>
            </a:r>
            <a:r>
              <a:rPr sz="1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zero.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6250" y="1572513"/>
            <a:ext cx="840105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Como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Realizar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Conversões</a:t>
            </a:r>
            <a:r>
              <a:rPr sz="28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entre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Binário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↔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Decimal?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340360" indent="-315595">
              <a:lnSpc>
                <a:spcPct val="100000"/>
              </a:lnSpc>
              <a:buFont typeface="Wingdings"/>
              <a:buChar char=""/>
              <a:tabLst>
                <a:tab pos="340995" algn="l"/>
              </a:tabLst>
            </a:pP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→ Binário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R="248920" algn="ctr">
              <a:lnSpc>
                <a:spcPct val="100000"/>
              </a:lnSpc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(329)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spc="352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(?)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190" y="3621151"/>
            <a:ext cx="3990212" cy="32338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4121" y="4649203"/>
            <a:ext cx="900722" cy="5158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4691" y="4663567"/>
            <a:ext cx="3101975" cy="1818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(101001001)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>
              <a:latin typeface="Calibri"/>
              <a:cs typeface="Calibri"/>
            </a:endParaRPr>
          </a:p>
          <a:p>
            <a:pPr marL="418465" marR="278130" indent="-393700">
              <a:lnSpc>
                <a:spcPct val="100000"/>
              </a:lnSpc>
            </a:pP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Leitura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último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para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2200" b="1" spc="-4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primeiro</a:t>
            </a:r>
            <a:r>
              <a:rPr sz="22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dígito!!!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36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Como</a:t>
            </a:r>
            <a:r>
              <a:rPr spc="5" dirty="0"/>
              <a:t> </a:t>
            </a:r>
            <a:r>
              <a:rPr spc="-15" dirty="0"/>
              <a:t>Realizar</a:t>
            </a:r>
            <a:r>
              <a:rPr spc="25" dirty="0"/>
              <a:t> </a:t>
            </a:r>
            <a:r>
              <a:rPr spc="-20" dirty="0"/>
              <a:t>Conversões</a:t>
            </a:r>
            <a:r>
              <a:rPr spc="30" dirty="0"/>
              <a:t> </a:t>
            </a:r>
            <a:r>
              <a:rPr spc="-15" dirty="0"/>
              <a:t>entre</a:t>
            </a:r>
            <a:r>
              <a:rPr spc="15" dirty="0"/>
              <a:t> </a:t>
            </a:r>
            <a:r>
              <a:rPr spc="-5" dirty="0"/>
              <a:t>Binário</a:t>
            </a:r>
            <a:r>
              <a:rPr spc="20" dirty="0"/>
              <a:t> </a:t>
            </a:r>
            <a:r>
              <a:rPr spc="-10" dirty="0"/>
              <a:t>↔</a:t>
            </a:r>
            <a:r>
              <a:rPr spc="-5" dirty="0"/>
              <a:t> Decimal?</a:t>
            </a:r>
          </a:p>
          <a:p>
            <a:pPr marL="832485">
              <a:lnSpc>
                <a:spcPct val="100000"/>
              </a:lnSpc>
              <a:spcBef>
                <a:spcPts val="25"/>
              </a:spcBef>
            </a:pPr>
            <a:endParaRPr sz="2900"/>
          </a:p>
          <a:p>
            <a:pPr marL="1172845" indent="-315595">
              <a:lnSpc>
                <a:spcPct val="100000"/>
              </a:lnSpc>
              <a:buFont typeface="Wingdings"/>
              <a:buChar char=""/>
              <a:tabLst>
                <a:tab pos="1173480" algn="l"/>
              </a:tabLst>
            </a:pPr>
            <a:r>
              <a:rPr sz="2200" spc="-10" dirty="0">
                <a:solidFill>
                  <a:srgbClr val="1F487C"/>
                </a:solidFill>
              </a:rPr>
              <a:t>Decimal</a:t>
            </a:r>
            <a:r>
              <a:rPr sz="2200" spc="5" dirty="0">
                <a:solidFill>
                  <a:srgbClr val="1F487C"/>
                </a:solidFill>
              </a:rPr>
              <a:t> </a:t>
            </a:r>
            <a:r>
              <a:rPr sz="2200" spc="-5" dirty="0">
                <a:solidFill>
                  <a:srgbClr val="1F487C"/>
                </a:solidFill>
              </a:rPr>
              <a:t>→ Binário</a:t>
            </a:r>
            <a:endParaRPr sz="2200"/>
          </a:p>
          <a:p>
            <a:pPr marL="832485">
              <a:lnSpc>
                <a:spcPct val="100000"/>
              </a:lnSpc>
              <a:spcBef>
                <a:spcPts val="55"/>
              </a:spcBef>
            </a:pPr>
            <a:endParaRPr sz="1850"/>
          </a:p>
          <a:p>
            <a:pPr marL="832485" marR="250190" algn="ctr">
              <a:lnSpc>
                <a:spcPct val="100000"/>
              </a:lnSpc>
            </a:pPr>
            <a:r>
              <a:rPr sz="3100" b="0" spc="-5" dirty="0">
                <a:solidFill>
                  <a:srgbClr val="1F487C"/>
                </a:solidFill>
                <a:latin typeface="Calibri"/>
                <a:cs typeface="Calibri"/>
              </a:rPr>
              <a:t>(78)</a:t>
            </a:r>
            <a:r>
              <a:rPr sz="3075" b="0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b="0" spc="352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b="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b="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b="0" spc="-5" dirty="0">
                <a:solidFill>
                  <a:srgbClr val="1F487C"/>
                </a:solidFill>
                <a:latin typeface="Calibri"/>
                <a:cs typeface="Calibri"/>
              </a:rPr>
              <a:t>(?)</a:t>
            </a:r>
            <a:r>
              <a:rPr sz="3075" b="0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5933" y="4649203"/>
            <a:ext cx="900722" cy="5158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6132" y="4663567"/>
            <a:ext cx="18446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(1001110)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481" y="3908483"/>
            <a:ext cx="2964627" cy="28070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0332" y="1572513"/>
            <a:ext cx="5974080" cy="1239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Resolva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os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Exercícios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327660" indent="-315595">
              <a:lnSpc>
                <a:spcPct val="100000"/>
              </a:lnSpc>
              <a:buFont typeface="Wingdings"/>
              <a:buChar char=""/>
              <a:tabLst>
                <a:tab pos="328295" algn="l"/>
              </a:tabLst>
            </a:pP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→ Binário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254" y="3306318"/>
            <a:ext cx="2940050" cy="207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629920" algn="l"/>
              </a:tabLst>
            </a:pP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a)	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(18)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spc="352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(?)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470"/>
              </a:spcBef>
              <a:tabLst>
                <a:tab pos="629920" algn="l"/>
              </a:tabLst>
            </a:pP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b)	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(822)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spc="352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(?)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485"/>
              </a:spcBef>
              <a:tabLst>
                <a:tab pos="629920" algn="l"/>
              </a:tabLst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c)	(1022)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spc="367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(?)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153" y="3376409"/>
            <a:ext cx="900722" cy="5158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87084" y="3317494"/>
            <a:ext cx="14458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(10010)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5326" y="4176763"/>
            <a:ext cx="900722" cy="5158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5326" y="5010264"/>
            <a:ext cx="900722" cy="5158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70323" y="6024473"/>
            <a:ext cx="2971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162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Divisão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inteira</a:t>
            </a:r>
            <a:r>
              <a:rPr sz="2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→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“0”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Divisão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 não-inteira</a:t>
            </a:r>
            <a:r>
              <a:rPr sz="2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→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“1”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6260" y="4156329"/>
            <a:ext cx="245745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(1100110110)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800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(1111111110)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3075" baseline="-2032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40332" y="1657857"/>
            <a:ext cx="87928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28295" algn="l"/>
              </a:tabLst>
            </a:pP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Importante</a:t>
            </a:r>
            <a:r>
              <a:rPr sz="2200" spc="2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200" spc="2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conhecimento</a:t>
            </a:r>
            <a:r>
              <a:rPr sz="2200" spc="2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spc="2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alguns</a:t>
            </a:r>
            <a:r>
              <a:rPr sz="2200" spc="2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sistemas</a:t>
            </a:r>
            <a:r>
              <a:rPr sz="2200" spc="2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spc="2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numeração</a:t>
            </a:r>
            <a:r>
              <a:rPr sz="2200" spc="2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200" spc="2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códigos</a:t>
            </a:r>
            <a:endParaRPr sz="22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numéricos: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808" y="2928366"/>
            <a:ext cx="27419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5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Sistema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Decimal;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5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Sistema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Binário;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5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Sistema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Octal;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5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Sistema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Hexadecimal.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9129" y="2952750"/>
            <a:ext cx="386207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1F487C"/>
                </a:solidFill>
                <a:latin typeface="Calibri"/>
                <a:cs typeface="Calibri"/>
              </a:rPr>
              <a:t>Cada</a:t>
            </a:r>
            <a:r>
              <a:rPr sz="2600" b="1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6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600" b="1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numeração </a:t>
            </a:r>
            <a:r>
              <a:rPr sz="2600" b="1" spc="-5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é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 definido</a:t>
            </a:r>
            <a:r>
              <a:rPr sz="2600" b="1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1F487C"/>
                </a:solidFill>
                <a:latin typeface="Calibri"/>
                <a:cs typeface="Calibri"/>
              </a:rPr>
              <a:t>pela </a:t>
            </a:r>
            <a:r>
              <a:rPr sz="2600" b="1" dirty="0">
                <a:solidFill>
                  <a:srgbClr val="1F487C"/>
                </a:solidFill>
                <a:latin typeface="Calibri"/>
                <a:cs typeface="Calibri"/>
              </a:rPr>
              <a:t>sua </a:t>
            </a:r>
            <a:r>
              <a:rPr sz="26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487C"/>
                </a:solidFill>
                <a:latin typeface="Calibri"/>
                <a:cs typeface="Calibri"/>
              </a:rPr>
              <a:t>respectiva</a:t>
            </a:r>
            <a:r>
              <a:rPr sz="26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1F487C"/>
                </a:solidFill>
                <a:latin typeface="Calibri"/>
                <a:cs typeface="Calibri"/>
              </a:rPr>
              <a:t>“base”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265" y="3359645"/>
            <a:ext cx="900722" cy="5158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13713" y="4685122"/>
            <a:ext cx="6976109" cy="114427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1670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que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é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Base?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Base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corresponde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ao</a:t>
            </a:r>
            <a:r>
              <a:rPr sz="2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número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dígitos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que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 o</a:t>
            </a:r>
            <a:r>
              <a:rPr sz="2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utiliza!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083802" cy="75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38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083802" cy="75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ados de programação em monitor de computador">
            <a:extLst>
              <a:ext uri="{FF2B5EF4-FFF2-40B4-BE49-F238E27FC236}">
                <a16:creationId xmlns:a16="http://schemas.microsoft.com/office/drawing/2014/main" id="{C056A959-8B2D-F285-9A07-C3574C842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1000" r="-1" b="-1"/>
          <a:stretch/>
        </p:blipFill>
        <p:spPr>
          <a:xfrm>
            <a:off x="20" y="10"/>
            <a:ext cx="10083780" cy="75628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3800" cy="756285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232" y="1434476"/>
            <a:ext cx="7187335" cy="2767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b="1" spc="-10">
                <a:solidFill>
                  <a:schemeClr val="tx1"/>
                </a:solidFill>
                <a:latin typeface="+mj-lt"/>
                <a:cs typeface="+mj-cs"/>
              </a:rPr>
              <a:t>SISTEMAS </a:t>
            </a:r>
            <a:r>
              <a:rPr lang="en-US" sz="4800" b="1" spc="-5">
                <a:solidFill>
                  <a:schemeClr val="tx1"/>
                </a:solidFill>
                <a:latin typeface="+mj-lt"/>
                <a:cs typeface="+mj-cs"/>
              </a:rPr>
              <a:t>DE</a:t>
            </a:r>
            <a:r>
              <a:rPr lang="en-US" sz="4800" b="1" spc="-35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4800" b="1" spc="-10">
                <a:solidFill>
                  <a:schemeClr val="tx1"/>
                </a:solidFill>
                <a:latin typeface="+mj-lt"/>
                <a:cs typeface="+mj-cs"/>
              </a:rPr>
              <a:t>NUMERAÇÃO</a:t>
            </a:r>
          </a:p>
          <a:p>
            <a:pPr defTabSz="914400"/>
            <a:r>
              <a:rPr lang="en-US" sz="4800">
                <a:solidFill>
                  <a:schemeClr val="tx1"/>
                </a:solidFill>
                <a:latin typeface="+mj-lt"/>
                <a:cs typeface="+mj-cs"/>
              </a:rPr>
              <a:t>(Decimal)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95963" y="6487944"/>
            <a:ext cx="632069" cy="402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>
                <a:solidFill>
                  <a:schemeClr val="tx1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60923" y="4231005"/>
            <a:ext cx="774700" cy="488315"/>
          </a:xfrm>
          <a:custGeom>
            <a:avLst/>
            <a:gdLst/>
            <a:ahLst/>
            <a:cxnLst/>
            <a:rect l="l" t="t" r="r" b="b"/>
            <a:pathLst>
              <a:path w="774700" h="488314">
                <a:moveTo>
                  <a:pt x="125269" y="50902"/>
                </a:moveTo>
                <a:lnTo>
                  <a:pt x="102014" y="88744"/>
                </a:lnTo>
                <a:lnTo>
                  <a:pt x="751077" y="487807"/>
                </a:lnTo>
                <a:lnTo>
                  <a:pt x="774318" y="449834"/>
                </a:lnTo>
                <a:lnTo>
                  <a:pt x="125269" y="50902"/>
                </a:lnTo>
                <a:close/>
              </a:path>
              <a:path w="774700" h="488314">
                <a:moveTo>
                  <a:pt x="0" y="0"/>
                </a:moveTo>
                <a:lnTo>
                  <a:pt x="78739" y="126618"/>
                </a:lnTo>
                <a:lnTo>
                  <a:pt x="102014" y="88744"/>
                </a:lnTo>
                <a:lnTo>
                  <a:pt x="83058" y="77089"/>
                </a:lnTo>
                <a:lnTo>
                  <a:pt x="106299" y="39243"/>
                </a:lnTo>
                <a:lnTo>
                  <a:pt x="132434" y="39243"/>
                </a:lnTo>
                <a:lnTo>
                  <a:pt x="148589" y="12954"/>
                </a:lnTo>
                <a:lnTo>
                  <a:pt x="0" y="0"/>
                </a:lnTo>
                <a:close/>
              </a:path>
              <a:path w="774700" h="488314">
                <a:moveTo>
                  <a:pt x="106299" y="39243"/>
                </a:moveTo>
                <a:lnTo>
                  <a:pt x="83058" y="77089"/>
                </a:lnTo>
                <a:lnTo>
                  <a:pt x="102014" y="88744"/>
                </a:lnTo>
                <a:lnTo>
                  <a:pt x="125269" y="50902"/>
                </a:lnTo>
                <a:lnTo>
                  <a:pt x="106299" y="39243"/>
                </a:lnTo>
                <a:close/>
              </a:path>
              <a:path w="774700" h="488314">
                <a:moveTo>
                  <a:pt x="132434" y="39243"/>
                </a:moveTo>
                <a:lnTo>
                  <a:pt x="106299" y="39243"/>
                </a:lnTo>
                <a:lnTo>
                  <a:pt x="125269" y="50902"/>
                </a:lnTo>
                <a:lnTo>
                  <a:pt x="132434" y="3924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0439" y="4231005"/>
            <a:ext cx="346710" cy="951865"/>
          </a:xfrm>
          <a:custGeom>
            <a:avLst/>
            <a:gdLst/>
            <a:ahLst/>
            <a:cxnLst/>
            <a:rect l="l" t="t" r="r" b="b"/>
            <a:pathLst>
              <a:path w="346710" h="951864">
                <a:moveTo>
                  <a:pt x="261576" y="120239"/>
                </a:moveTo>
                <a:lnTo>
                  <a:pt x="0" y="938022"/>
                </a:lnTo>
                <a:lnTo>
                  <a:pt x="42290" y="951484"/>
                </a:lnTo>
                <a:lnTo>
                  <a:pt x="303846" y="133766"/>
                </a:lnTo>
                <a:lnTo>
                  <a:pt x="261576" y="120239"/>
                </a:lnTo>
                <a:close/>
              </a:path>
              <a:path w="346710" h="951864">
                <a:moveTo>
                  <a:pt x="338713" y="99060"/>
                </a:moveTo>
                <a:lnTo>
                  <a:pt x="268350" y="99060"/>
                </a:lnTo>
                <a:lnTo>
                  <a:pt x="310641" y="112522"/>
                </a:lnTo>
                <a:lnTo>
                  <a:pt x="303846" y="133766"/>
                </a:lnTo>
                <a:lnTo>
                  <a:pt x="346201" y="147320"/>
                </a:lnTo>
                <a:lnTo>
                  <a:pt x="338713" y="99060"/>
                </a:lnTo>
                <a:close/>
              </a:path>
              <a:path w="346710" h="951864">
                <a:moveTo>
                  <a:pt x="268350" y="99060"/>
                </a:moveTo>
                <a:lnTo>
                  <a:pt x="261576" y="120239"/>
                </a:lnTo>
                <a:lnTo>
                  <a:pt x="303846" y="133766"/>
                </a:lnTo>
                <a:lnTo>
                  <a:pt x="310641" y="112522"/>
                </a:lnTo>
                <a:lnTo>
                  <a:pt x="268350" y="99060"/>
                </a:lnTo>
                <a:close/>
              </a:path>
              <a:path w="346710" h="951864">
                <a:moveTo>
                  <a:pt x="323341" y="0"/>
                </a:moveTo>
                <a:lnTo>
                  <a:pt x="219201" y="106680"/>
                </a:lnTo>
                <a:lnTo>
                  <a:pt x="261576" y="120239"/>
                </a:lnTo>
                <a:lnTo>
                  <a:pt x="268350" y="99060"/>
                </a:lnTo>
                <a:lnTo>
                  <a:pt x="338713" y="99060"/>
                </a:lnTo>
                <a:lnTo>
                  <a:pt x="32334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9532" y="1657857"/>
            <a:ext cx="8896985" cy="464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1559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79095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spc="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</a:t>
            </a:r>
            <a:r>
              <a:rPr sz="2200" spc="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Como</a:t>
            </a:r>
            <a:r>
              <a:rPr sz="220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2200" spc="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próprio</a:t>
            </a:r>
            <a:r>
              <a:rPr sz="220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nome</a:t>
            </a:r>
            <a:r>
              <a:rPr sz="2200" spc="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diz,</a:t>
            </a:r>
            <a:r>
              <a:rPr sz="220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este</a:t>
            </a:r>
            <a:r>
              <a:rPr sz="220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tipo</a:t>
            </a:r>
            <a:r>
              <a:rPr sz="2200" spc="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spc="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spc="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utiliza</a:t>
            </a:r>
            <a:endParaRPr sz="22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 dígitos,</a:t>
            </a:r>
            <a:r>
              <a:rPr sz="2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e possui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677670">
              <a:lnSpc>
                <a:spcPct val="100000"/>
              </a:lnSpc>
              <a:spcBef>
                <a:spcPts val="136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{0, 1,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2,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3,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5,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6,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7,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9}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2860675">
              <a:lnSpc>
                <a:spcPct val="100000"/>
              </a:lnSpc>
            </a:pP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(2389)</a:t>
            </a:r>
            <a:r>
              <a:rPr sz="3300" spc="-15" baseline="-20202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endParaRPr sz="3300" baseline="-2020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alibri"/>
              <a:cs typeface="Calibri"/>
            </a:endParaRPr>
          </a:p>
          <a:p>
            <a:pPr marL="1375410" algn="ctr">
              <a:lnSpc>
                <a:spcPct val="100000"/>
              </a:lnSpc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Indica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endParaRPr sz="2200">
              <a:latin typeface="Calibri"/>
              <a:cs typeface="Calibri"/>
            </a:endParaRPr>
          </a:p>
          <a:p>
            <a:pPr marR="3181985" algn="ctr">
              <a:lnSpc>
                <a:spcPct val="100000"/>
              </a:lnSpc>
              <a:spcBef>
                <a:spcPts val="820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Indica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número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63309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Os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números</a:t>
            </a:r>
            <a:r>
              <a:rPr sz="2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são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expressos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em</a:t>
            </a:r>
            <a:r>
              <a:rPr sz="2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somas</a:t>
            </a:r>
            <a:r>
              <a:rPr sz="2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Calibri"/>
                <a:cs typeface="Calibri"/>
              </a:rPr>
              <a:t>potências</a:t>
            </a:r>
            <a:r>
              <a:rPr sz="2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1F487C"/>
                </a:solidFill>
                <a:latin typeface="Calibri"/>
                <a:cs typeface="Calibri"/>
              </a:rPr>
              <a:t> 10!!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8880" y="1657857"/>
            <a:ext cx="3781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28295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Exemplos: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4275" y="4159059"/>
            <a:ext cx="953135" cy="1425575"/>
            <a:chOff x="4994275" y="4159059"/>
            <a:chExt cx="953135" cy="1425575"/>
          </a:xfrm>
        </p:grpSpPr>
        <p:sp>
          <p:nvSpPr>
            <p:cNvPr id="5" name="object 5"/>
            <p:cNvSpPr/>
            <p:nvPr/>
          </p:nvSpPr>
          <p:spPr>
            <a:xfrm>
              <a:off x="5405373" y="4173093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277" y="1411351"/>
                  </a:lnTo>
                  <a:lnTo>
                    <a:pt x="122200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6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6" y="1278297"/>
                  </a:lnTo>
                  <a:lnTo>
                    <a:pt x="44436" y="1277831"/>
                  </a:lnTo>
                  <a:lnTo>
                    <a:pt x="88891" y="1277831"/>
                  </a:lnTo>
                  <a:lnTo>
                    <a:pt x="102742" y="381"/>
                  </a:lnTo>
                  <a:lnTo>
                    <a:pt x="58292" y="0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80"/>
                  </a:lnTo>
                  <a:lnTo>
                    <a:pt x="122200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88891" y="1277831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88891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4275" y="4173347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2107" y="5606237"/>
            <a:ext cx="4791075" cy="115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5565">
              <a:lnSpc>
                <a:spcPct val="100000"/>
              </a:lnSpc>
              <a:spcBef>
                <a:spcPts val="95"/>
              </a:spcBef>
              <a:tabLst>
                <a:tab pos="2757170" algn="l"/>
                <a:tab pos="4027804" algn="l"/>
              </a:tabLst>
            </a:pPr>
            <a:r>
              <a:rPr sz="3300" b="1" spc="-7" baseline="1262" dirty="0">
                <a:solidFill>
                  <a:srgbClr val="FF0000"/>
                </a:solidFill>
                <a:latin typeface="Calibri"/>
                <a:cs typeface="Calibri"/>
              </a:rPr>
              <a:t>800	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	5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800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805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64402" y="3927094"/>
            <a:ext cx="1744980" cy="1657350"/>
            <a:chOff x="6264402" y="3927094"/>
            <a:chExt cx="1744980" cy="1657350"/>
          </a:xfrm>
        </p:grpSpPr>
        <p:sp>
          <p:nvSpPr>
            <p:cNvPr id="9" name="object 9"/>
            <p:cNvSpPr/>
            <p:nvPr/>
          </p:nvSpPr>
          <p:spPr>
            <a:xfrm>
              <a:off x="6675501" y="4173093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277" y="1411351"/>
                  </a:lnTo>
                  <a:lnTo>
                    <a:pt x="122200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6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6" y="1278297"/>
                  </a:lnTo>
                  <a:lnTo>
                    <a:pt x="44436" y="1277831"/>
                  </a:lnTo>
                  <a:lnTo>
                    <a:pt x="88891" y="1277831"/>
                  </a:lnTo>
                  <a:lnTo>
                    <a:pt x="102743" y="381"/>
                  </a:lnTo>
                  <a:lnTo>
                    <a:pt x="58293" y="0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80"/>
                  </a:lnTo>
                  <a:lnTo>
                    <a:pt x="122200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88891" y="1277831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88891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4402" y="4173347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6737" y="3927094"/>
              <a:ext cx="842644" cy="295910"/>
            </a:xfrm>
            <a:custGeom>
              <a:avLst/>
              <a:gdLst/>
              <a:ahLst/>
              <a:cxnLst/>
              <a:rect l="l" t="t" r="r" b="b"/>
              <a:pathLst>
                <a:path w="842645" h="295910">
                  <a:moveTo>
                    <a:pt x="134144" y="42662"/>
                  </a:moveTo>
                  <a:lnTo>
                    <a:pt x="121482" y="85307"/>
                  </a:lnTo>
                  <a:lnTo>
                    <a:pt x="829564" y="295401"/>
                  </a:lnTo>
                  <a:lnTo>
                    <a:pt x="842137" y="252730"/>
                  </a:lnTo>
                  <a:lnTo>
                    <a:pt x="134144" y="42662"/>
                  </a:lnTo>
                  <a:close/>
                </a:path>
                <a:path w="842645" h="295910">
                  <a:moveTo>
                    <a:pt x="146812" y="0"/>
                  </a:moveTo>
                  <a:lnTo>
                    <a:pt x="0" y="26035"/>
                  </a:lnTo>
                  <a:lnTo>
                    <a:pt x="108839" y="127888"/>
                  </a:lnTo>
                  <a:lnTo>
                    <a:pt x="121482" y="85307"/>
                  </a:lnTo>
                  <a:lnTo>
                    <a:pt x="100203" y="78994"/>
                  </a:lnTo>
                  <a:lnTo>
                    <a:pt x="112776" y="36322"/>
                  </a:lnTo>
                  <a:lnTo>
                    <a:pt x="136027" y="36322"/>
                  </a:lnTo>
                  <a:lnTo>
                    <a:pt x="146812" y="0"/>
                  </a:lnTo>
                  <a:close/>
                </a:path>
                <a:path w="842645" h="295910">
                  <a:moveTo>
                    <a:pt x="112776" y="36322"/>
                  </a:moveTo>
                  <a:lnTo>
                    <a:pt x="100203" y="78994"/>
                  </a:lnTo>
                  <a:lnTo>
                    <a:pt x="121482" y="85307"/>
                  </a:lnTo>
                  <a:lnTo>
                    <a:pt x="134144" y="42662"/>
                  </a:lnTo>
                  <a:lnTo>
                    <a:pt x="112776" y="36322"/>
                  </a:lnTo>
                  <a:close/>
                </a:path>
                <a:path w="842645" h="295910">
                  <a:moveTo>
                    <a:pt x="136027" y="36322"/>
                  </a:moveTo>
                  <a:lnTo>
                    <a:pt x="112776" y="36322"/>
                  </a:lnTo>
                  <a:lnTo>
                    <a:pt x="134144" y="42662"/>
                  </a:lnTo>
                  <a:lnTo>
                    <a:pt x="136027" y="36322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24147" y="4155630"/>
            <a:ext cx="953135" cy="1425575"/>
            <a:chOff x="3724147" y="4155630"/>
            <a:chExt cx="953135" cy="1425575"/>
          </a:xfrm>
        </p:grpSpPr>
        <p:sp>
          <p:nvSpPr>
            <p:cNvPr id="13" name="object 13"/>
            <p:cNvSpPr/>
            <p:nvPr/>
          </p:nvSpPr>
          <p:spPr>
            <a:xfrm>
              <a:off x="4135246" y="4169664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1"/>
                  </a:lnTo>
                  <a:lnTo>
                    <a:pt x="122179" y="1300480"/>
                  </a:lnTo>
                  <a:lnTo>
                    <a:pt x="88645" y="1300480"/>
                  </a:lnTo>
                  <a:lnTo>
                    <a:pt x="44195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5" y="1299971"/>
                  </a:lnTo>
                  <a:lnTo>
                    <a:pt x="88645" y="1300480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5" y="1300480"/>
                  </a:lnTo>
                  <a:lnTo>
                    <a:pt x="122179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4147" y="4169918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6210" y="3602863"/>
            <a:ext cx="6559550" cy="780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515"/>
              </a:lnSpc>
              <a:spcBef>
                <a:spcPts val="95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(805)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spc="375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75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3075" spc="375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3075" baseline="25745">
              <a:latin typeface="Calibri"/>
              <a:cs typeface="Calibri"/>
            </a:endParaRPr>
          </a:p>
          <a:p>
            <a:pPr marR="17780" algn="r">
              <a:lnSpc>
                <a:spcPts val="2435"/>
              </a:lnSpc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Base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82520" y="2478341"/>
            <a:ext cx="4836795" cy="1057910"/>
            <a:chOff x="2382520" y="2478341"/>
            <a:chExt cx="4836795" cy="1057910"/>
          </a:xfrm>
        </p:grpSpPr>
        <p:sp>
          <p:nvSpPr>
            <p:cNvPr id="17" name="object 17"/>
            <p:cNvSpPr/>
            <p:nvPr/>
          </p:nvSpPr>
          <p:spPr>
            <a:xfrm>
              <a:off x="2858897" y="3206623"/>
              <a:ext cx="4360545" cy="310515"/>
            </a:xfrm>
            <a:custGeom>
              <a:avLst/>
              <a:gdLst/>
              <a:ahLst/>
              <a:cxnLst/>
              <a:rect l="l" t="t" r="r" b="b"/>
              <a:pathLst>
                <a:path w="4360545" h="310514">
                  <a:moveTo>
                    <a:pt x="76200" y="233934"/>
                  </a:moveTo>
                  <a:lnTo>
                    <a:pt x="49149" y="233934"/>
                  </a:lnTo>
                  <a:lnTo>
                    <a:pt x="49149" y="0"/>
                  </a:lnTo>
                  <a:lnTo>
                    <a:pt x="26924" y="0"/>
                  </a:lnTo>
                  <a:lnTo>
                    <a:pt x="26924" y="233934"/>
                  </a:lnTo>
                  <a:lnTo>
                    <a:pt x="0" y="233934"/>
                  </a:lnTo>
                  <a:lnTo>
                    <a:pt x="38100" y="310134"/>
                  </a:lnTo>
                  <a:lnTo>
                    <a:pt x="69850" y="246634"/>
                  </a:lnTo>
                  <a:lnTo>
                    <a:pt x="76200" y="233934"/>
                  </a:lnTo>
                  <a:close/>
                </a:path>
                <a:path w="4360545" h="310514">
                  <a:moveTo>
                    <a:pt x="4360418" y="233934"/>
                  </a:moveTo>
                  <a:lnTo>
                    <a:pt x="4333494" y="233934"/>
                  </a:lnTo>
                  <a:lnTo>
                    <a:pt x="4333494" y="0"/>
                  </a:lnTo>
                  <a:lnTo>
                    <a:pt x="4311269" y="0"/>
                  </a:lnTo>
                  <a:lnTo>
                    <a:pt x="4311269" y="233934"/>
                  </a:lnTo>
                  <a:lnTo>
                    <a:pt x="4284218" y="233934"/>
                  </a:lnTo>
                  <a:lnTo>
                    <a:pt x="4322318" y="310134"/>
                  </a:lnTo>
                  <a:lnTo>
                    <a:pt x="4354068" y="246634"/>
                  </a:lnTo>
                  <a:lnTo>
                    <a:pt x="4360418" y="23393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6997" y="3206623"/>
              <a:ext cx="4284345" cy="0"/>
            </a:xfrm>
            <a:custGeom>
              <a:avLst/>
              <a:gdLst/>
              <a:ahLst/>
              <a:cxnLst/>
              <a:rect l="l" t="t" r="r" b="b"/>
              <a:pathLst>
                <a:path w="4284345">
                  <a:moveTo>
                    <a:pt x="0" y="0"/>
                  </a:moveTo>
                  <a:lnTo>
                    <a:pt x="4284218" y="0"/>
                  </a:lnTo>
                </a:path>
              </a:pathLst>
            </a:custGeom>
            <a:ln w="222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0645" y="2877312"/>
              <a:ext cx="3331210" cy="659130"/>
            </a:xfrm>
            <a:custGeom>
              <a:avLst/>
              <a:gdLst/>
              <a:ahLst/>
              <a:cxnLst/>
              <a:rect l="l" t="t" r="r" b="b"/>
              <a:pathLst>
                <a:path w="3331210" h="659129">
                  <a:moveTo>
                    <a:pt x="76200" y="570611"/>
                  </a:moveTo>
                  <a:lnTo>
                    <a:pt x="49276" y="570611"/>
                  </a:lnTo>
                  <a:lnTo>
                    <a:pt x="49276" y="0"/>
                  </a:lnTo>
                  <a:lnTo>
                    <a:pt x="27051" y="0"/>
                  </a:lnTo>
                  <a:lnTo>
                    <a:pt x="27051" y="570611"/>
                  </a:lnTo>
                  <a:lnTo>
                    <a:pt x="0" y="570611"/>
                  </a:lnTo>
                  <a:lnTo>
                    <a:pt x="38100" y="646811"/>
                  </a:lnTo>
                  <a:lnTo>
                    <a:pt x="69850" y="583311"/>
                  </a:lnTo>
                  <a:lnTo>
                    <a:pt x="76200" y="570611"/>
                  </a:lnTo>
                  <a:close/>
                </a:path>
                <a:path w="3331210" h="659129">
                  <a:moveTo>
                    <a:pt x="3330702" y="582295"/>
                  </a:moveTo>
                  <a:lnTo>
                    <a:pt x="3303727" y="582434"/>
                  </a:lnTo>
                  <a:lnTo>
                    <a:pt x="3301619" y="11811"/>
                  </a:lnTo>
                  <a:lnTo>
                    <a:pt x="3279394" y="11938"/>
                  </a:lnTo>
                  <a:lnTo>
                    <a:pt x="3281502" y="582549"/>
                  </a:lnTo>
                  <a:lnTo>
                    <a:pt x="3254502" y="582676"/>
                  </a:lnTo>
                  <a:lnTo>
                    <a:pt x="3292856" y="658749"/>
                  </a:lnTo>
                  <a:lnTo>
                    <a:pt x="3324288" y="595249"/>
                  </a:lnTo>
                  <a:lnTo>
                    <a:pt x="3330702" y="58229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58745" y="2877312"/>
              <a:ext cx="3252470" cy="0"/>
            </a:xfrm>
            <a:custGeom>
              <a:avLst/>
              <a:gdLst/>
              <a:ahLst/>
              <a:cxnLst/>
              <a:rect l="l" t="t" r="r" b="b"/>
              <a:pathLst>
                <a:path w="3252470">
                  <a:moveTo>
                    <a:pt x="0" y="0"/>
                  </a:moveTo>
                  <a:lnTo>
                    <a:pt x="3252343" y="0"/>
                  </a:lnTo>
                </a:path>
              </a:pathLst>
            </a:custGeom>
            <a:ln w="222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2520" y="2492248"/>
              <a:ext cx="76200" cy="1031875"/>
            </a:xfrm>
            <a:custGeom>
              <a:avLst/>
              <a:gdLst/>
              <a:ahLst/>
              <a:cxnLst/>
              <a:rect l="l" t="t" r="r" b="b"/>
              <a:pathLst>
                <a:path w="76200" h="1031875">
                  <a:moveTo>
                    <a:pt x="27050" y="955675"/>
                  </a:moveTo>
                  <a:lnTo>
                    <a:pt x="0" y="955675"/>
                  </a:lnTo>
                  <a:lnTo>
                    <a:pt x="38100" y="1031875"/>
                  </a:lnTo>
                  <a:lnTo>
                    <a:pt x="69850" y="968375"/>
                  </a:lnTo>
                  <a:lnTo>
                    <a:pt x="27050" y="968375"/>
                  </a:lnTo>
                  <a:lnTo>
                    <a:pt x="27050" y="955675"/>
                  </a:lnTo>
                  <a:close/>
                </a:path>
                <a:path w="76200" h="1031875">
                  <a:moveTo>
                    <a:pt x="49275" y="0"/>
                  </a:moveTo>
                  <a:lnTo>
                    <a:pt x="27050" y="0"/>
                  </a:lnTo>
                  <a:lnTo>
                    <a:pt x="27050" y="968375"/>
                  </a:lnTo>
                  <a:lnTo>
                    <a:pt x="49275" y="968375"/>
                  </a:lnTo>
                  <a:lnTo>
                    <a:pt x="49275" y="0"/>
                  </a:lnTo>
                  <a:close/>
                </a:path>
                <a:path w="76200" h="1031875">
                  <a:moveTo>
                    <a:pt x="76200" y="955675"/>
                  </a:moveTo>
                  <a:lnTo>
                    <a:pt x="49275" y="955675"/>
                  </a:lnTo>
                  <a:lnTo>
                    <a:pt x="49275" y="968375"/>
                  </a:lnTo>
                  <a:lnTo>
                    <a:pt x="69850" y="968375"/>
                  </a:lnTo>
                  <a:lnTo>
                    <a:pt x="76200" y="95567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0620" y="2489454"/>
              <a:ext cx="2219325" cy="3175"/>
            </a:xfrm>
            <a:custGeom>
              <a:avLst/>
              <a:gdLst/>
              <a:ahLst/>
              <a:cxnLst/>
              <a:rect l="l" t="t" r="r" b="b"/>
              <a:pathLst>
                <a:path w="2219325" h="3175">
                  <a:moveTo>
                    <a:pt x="0" y="2794"/>
                  </a:moveTo>
                  <a:lnTo>
                    <a:pt x="2219071" y="0"/>
                  </a:lnTo>
                </a:path>
              </a:pathLst>
            </a:custGeom>
            <a:ln w="222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1591" y="2484882"/>
              <a:ext cx="76200" cy="1031875"/>
            </a:xfrm>
            <a:custGeom>
              <a:avLst/>
              <a:gdLst/>
              <a:ahLst/>
              <a:cxnLst/>
              <a:rect l="l" t="t" r="r" b="b"/>
              <a:pathLst>
                <a:path w="76200" h="1031875">
                  <a:moveTo>
                    <a:pt x="26924" y="955675"/>
                  </a:moveTo>
                  <a:lnTo>
                    <a:pt x="0" y="955675"/>
                  </a:lnTo>
                  <a:lnTo>
                    <a:pt x="38100" y="1031875"/>
                  </a:lnTo>
                  <a:lnTo>
                    <a:pt x="69850" y="968375"/>
                  </a:lnTo>
                  <a:lnTo>
                    <a:pt x="26924" y="968375"/>
                  </a:lnTo>
                  <a:lnTo>
                    <a:pt x="26924" y="955675"/>
                  </a:lnTo>
                  <a:close/>
                </a:path>
                <a:path w="76200" h="1031875">
                  <a:moveTo>
                    <a:pt x="49149" y="0"/>
                  </a:moveTo>
                  <a:lnTo>
                    <a:pt x="26924" y="0"/>
                  </a:lnTo>
                  <a:lnTo>
                    <a:pt x="26924" y="968375"/>
                  </a:lnTo>
                  <a:lnTo>
                    <a:pt x="49149" y="968375"/>
                  </a:lnTo>
                  <a:lnTo>
                    <a:pt x="49149" y="0"/>
                  </a:lnTo>
                  <a:close/>
                </a:path>
                <a:path w="76200" h="1031875">
                  <a:moveTo>
                    <a:pt x="76200" y="955675"/>
                  </a:moveTo>
                  <a:lnTo>
                    <a:pt x="49149" y="955675"/>
                  </a:lnTo>
                  <a:lnTo>
                    <a:pt x="49149" y="968375"/>
                  </a:lnTo>
                  <a:lnTo>
                    <a:pt x="69850" y="968375"/>
                  </a:lnTo>
                  <a:lnTo>
                    <a:pt x="76200" y="95567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6180" y="1657857"/>
            <a:ext cx="7171690" cy="150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indent="-31559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40995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Exemplos: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189865">
              <a:lnSpc>
                <a:spcPct val="100000"/>
              </a:lnSpc>
              <a:spcBef>
                <a:spcPts val="1970"/>
              </a:spcBef>
            </a:pP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(2389)</a:t>
            </a:r>
            <a:r>
              <a:rPr sz="3300" spc="-15" baseline="-20202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300" spc="427" baseline="-2020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300" spc="-15" baseline="25252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3300" spc="390" baseline="2525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300" spc="-1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300" spc="-15" baseline="25252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300" spc="412" baseline="2525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300" spc="-1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300" spc="-15" baseline="25252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3300" spc="390" baseline="25252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3300" spc="-1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3300" spc="-1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300" spc="-15" baseline="25252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3300" baseline="25252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5122" y="3289236"/>
            <a:ext cx="953135" cy="1425575"/>
            <a:chOff x="3135122" y="3289236"/>
            <a:chExt cx="953135" cy="1425575"/>
          </a:xfrm>
        </p:grpSpPr>
        <p:sp>
          <p:nvSpPr>
            <p:cNvPr id="5" name="object 5"/>
            <p:cNvSpPr/>
            <p:nvPr/>
          </p:nvSpPr>
          <p:spPr>
            <a:xfrm>
              <a:off x="3546220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5" y="1300479"/>
                  </a:lnTo>
                  <a:lnTo>
                    <a:pt x="44195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5" y="1299971"/>
                  </a:lnTo>
                  <a:lnTo>
                    <a:pt x="88645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5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5122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15715" y="4736719"/>
            <a:ext cx="592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2000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5358" y="3289236"/>
            <a:ext cx="953135" cy="1425575"/>
            <a:chOff x="4515358" y="3289236"/>
            <a:chExt cx="953135" cy="1425575"/>
          </a:xfrm>
        </p:grpSpPr>
        <p:sp>
          <p:nvSpPr>
            <p:cNvPr id="9" name="object 9"/>
            <p:cNvSpPr/>
            <p:nvPr/>
          </p:nvSpPr>
          <p:spPr>
            <a:xfrm>
              <a:off x="4926457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5" y="1300479"/>
                  </a:lnTo>
                  <a:lnTo>
                    <a:pt x="44195" y="1299971"/>
                  </a:lnTo>
                  <a:lnTo>
                    <a:pt x="44438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58419" y="0"/>
                  </a:moveTo>
                  <a:lnTo>
                    <a:pt x="44195" y="1299971"/>
                  </a:lnTo>
                  <a:lnTo>
                    <a:pt x="88645" y="1300479"/>
                  </a:lnTo>
                  <a:lnTo>
                    <a:pt x="88888" y="1278297"/>
                  </a:lnTo>
                  <a:lnTo>
                    <a:pt x="44438" y="1277831"/>
                  </a:lnTo>
                  <a:lnTo>
                    <a:pt x="88893" y="1277831"/>
                  </a:lnTo>
                  <a:lnTo>
                    <a:pt x="102869" y="380"/>
                  </a:lnTo>
                  <a:lnTo>
                    <a:pt x="58419" y="0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5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88893" y="1277831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88893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5358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6564" y="4736719"/>
            <a:ext cx="452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300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88101" y="3289236"/>
            <a:ext cx="952500" cy="1425575"/>
            <a:chOff x="5888101" y="3289236"/>
            <a:chExt cx="952500" cy="1425575"/>
          </a:xfrm>
        </p:grpSpPr>
        <p:sp>
          <p:nvSpPr>
            <p:cNvPr id="13" name="object 13"/>
            <p:cNvSpPr/>
            <p:nvPr/>
          </p:nvSpPr>
          <p:spPr>
            <a:xfrm>
              <a:off x="6299200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073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8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8"/>
                  </a:moveTo>
                  <a:lnTo>
                    <a:pt x="88646" y="1300479"/>
                  </a:lnTo>
                  <a:lnTo>
                    <a:pt x="122073" y="1300479"/>
                  </a:lnTo>
                  <a:lnTo>
                    <a:pt x="133223" y="1278762"/>
                  </a:lnTo>
                  <a:lnTo>
                    <a:pt x="88886" y="1278298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8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8101" y="330352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11061" y="4736719"/>
            <a:ext cx="309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80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97673" y="3289236"/>
            <a:ext cx="953135" cy="1425575"/>
            <a:chOff x="7297673" y="3289236"/>
            <a:chExt cx="953135" cy="1425575"/>
          </a:xfrm>
        </p:grpSpPr>
        <p:sp>
          <p:nvSpPr>
            <p:cNvPr id="17" name="object 17"/>
            <p:cNvSpPr/>
            <p:nvPr/>
          </p:nvSpPr>
          <p:spPr>
            <a:xfrm>
              <a:off x="7708772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8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58420" y="0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8" y="1278297"/>
                  </a:lnTo>
                  <a:lnTo>
                    <a:pt x="44438" y="1277831"/>
                  </a:lnTo>
                  <a:lnTo>
                    <a:pt x="88893" y="1277831"/>
                  </a:lnTo>
                  <a:lnTo>
                    <a:pt x="102870" y="380"/>
                  </a:lnTo>
                  <a:lnTo>
                    <a:pt x="58420" y="0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6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88893" y="1277831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88893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7673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90866" y="4736719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3832" y="5722366"/>
            <a:ext cx="54133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2000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+ 300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2389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3390" y="1657857"/>
            <a:ext cx="9575800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3175" indent="-31623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1273810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Exemplos: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205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(589423)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spc="397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3075" spc="2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3075" spc="2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3075" spc="375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390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3075" spc="390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endParaRPr sz="3075" baseline="25745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11371" y="3289236"/>
            <a:ext cx="953135" cy="1425575"/>
            <a:chOff x="3611371" y="3289236"/>
            <a:chExt cx="953135" cy="1425575"/>
          </a:xfrm>
        </p:grpSpPr>
        <p:sp>
          <p:nvSpPr>
            <p:cNvPr id="5" name="object 5"/>
            <p:cNvSpPr/>
            <p:nvPr/>
          </p:nvSpPr>
          <p:spPr>
            <a:xfrm>
              <a:off x="4022470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5" y="1300479"/>
                  </a:lnTo>
                  <a:lnTo>
                    <a:pt x="44195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5" y="1299971"/>
                  </a:lnTo>
                  <a:lnTo>
                    <a:pt x="88645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5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1371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02585" y="4736719"/>
            <a:ext cx="20853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3345" algn="l"/>
              </a:tabLst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500000	80000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81498" y="3289236"/>
            <a:ext cx="953135" cy="1425575"/>
            <a:chOff x="4881498" y="3289236"/>
            <a:chExt cx="953135" cy="1425575"/>
          </a:xfrm>
        </p:grpSpPr>
        <p:sp>
          <p:nvSpPr>
            <p:cNvPr id="9" name="object 9"/>
            <p:cNvSpPr/>
            <p:nvPr/>
          </p:nvSpPr>
          <p:spPr>
            <a:xfrm>
              <a:off x="5292597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8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58419" y="0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8" y="1278297"/>
                  </a:lnTo>
                  <a:lnTo>
                    <a:pt x="44438" y="1277831"/>
                  </a:lnTo>
                  <a:lnTo>
                    <a:pt x="88893" y="1277831"/>
                  </a:lnTo>
                  <a:lnTo>
                    <a:pt x="102869" y="380"/>
                  </a:lnTo>
                  <a:lnTo>
                    <a:pt x="58419" y="0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6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88893" y="1277831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88893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1498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62473" y="4736719"/>
            <a:ext cx="592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9000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01255" y="3289236"/>
            <a:ext cx="952500" cy="1425575"/>
            <a:chOff x="7501255" y="3289236"/>
            <a:chExt cx="952500" cy="1425575"/>
          </a:xfrm>
        </p:grpSpPr>
        <p:sp>
          <p:nvSpPr>
            <p:cNvPr id="13" name="object 13"/>
            <p:cNvSpPr/>
            <p:nvPr/>
          </p:nvSpPr>
          <p:spPr>
            <a:xfrm>
              <a:off x="7912354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073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8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8"/>
                  </a:moveTo>
                  <a:lnTo>
                    <a:pt x="88646" y="1300479"/>
                  </a:lnTo>
                  <a:lnTo>
                    <a:pt x="122073" y="1300479"/>
                  </a:lnTo>
                  <a:lnTo>
                    <a:pt x="133223" y="1278762"/>
                  </a:lnTo>
                  <a:lnTo>
                    <a:pt x="88886" y="1278298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436" y="1277831"/>
                  </a:lnTo>
                  <a:lnTo>
                    <a:pt x="88886" y="1278298"/>
                  </a:lnTo>
                  <a:lnTo>
                    <a:pt x="102743" y="38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01255" y="330352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24343" y="4736719"/>
            <a:ext cx="309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1381" y="3289236"/>
            <a:ext cx="953135" cy="1425575"/>
            <a:chOff x="8771381" y="3289236"/>
            <a:chExt cx="953135" cy="1425575"/>
          </a:xfrm>
        </p:grpSpPr>
        <p:sp>
          <p:nvSpPr>
            <p:cNvPr id="17" name="object 17"/>
            <p:cNvSpPr/>
            <p:nvPr/>
          </p:nvSpPr>
          <p:spPr>
            <a:xfrm>
              <a:off x="9182480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3" y="38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1381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64828" y="4736719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7102" y="5722366"/>
            <a:ext cx="80943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500000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80000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9000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400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589423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31128" y="3285807"/>
            <a:ext cx="952500" cy="1425575"/>
            <a:chOff x="6231128" y="3285807"/>
            <a:chExt cx="952500" cy="1425575"/>
          </a:xfrm>
        </p:grpSpPr>
        <p:sp>
          <p:nvSpPr>
            <p:cNvPr id="22" name="object 22"/>
            <p:cNvSpPr/>
            <p:nvPr/>
          </p:nvSpPr>
          <p:spPr>
            <a:xfrm>
              <a:off x="6642100" y="3299968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277" y="1411351"/>
                  </a:lnTo>
                  <a:lnTo>
                    <a:pt x="122200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8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44438" y="1277831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8" y="1278297"/>
                  </a:lnTo>
                  <a:lnTo>
                    <a:pt x="44438" y="1277831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6" y="1300480"/>
                  </a:lnTo>
                  <a:lnTo>
                    <a:pt x="122200" y="1300480"/>
                  </a:lnTo>
                  <a:lnTo>
                    <a:pt x="133350" y="1278763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58420" y="0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102870" y="38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1128" y="3300095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82334" y="4733290"/>
            <a:ext cx="450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400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41245" y="3289236"/>
            <a:ext cx="953135" cy="1425575"/>
            <a:chOff x="2341245" y="3289236"/>
            <a:chExt cx="953135" cy="1425575"/>
          </a:xfrm>
        </p:grpSpPr>
        <p:sp>
          <p:nvSpPr>
            <p:cNvPr id="26" name="object 26"/>
            <p:cNvSpPr/>
            <p:nvPr/>
          </p:nvSpPr>
          <p:spPr>
            <a:xfrm>
              <a:off x="2752344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8" y="1411350"/>
                  </a:lnTo>
                  <a:lnTo>
                    <a:pt x="122200" y="1300479"/>
                  </a:lnTo>
                  <a:lnTo>
                    <a:pt x="88645" y="1300479"/>
                  </a:lnTo>
                  <a:lnTo>
                    <a:pt x="44195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5" y="1299971"/>
                  </a:lnTo>
                  <a:lnTo>
                    <a:pt x="88645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5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3" y="38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1245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7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0247" y="1657857"/>
            <a:ext cx="8360409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8025" indent="-31623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708660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Exemplos: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205"/>
              </a:spcBef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(674,25)</a:t>
            </a:r>
            <a:r>
              <a:rPr sz="3075" spc="-7" baseline="-20325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3075" spc="390" baseline="-203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075" spc="22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spc="-7" baseline="25745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3075" spc="375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r>
              <a:rPr sz="3075" spc="359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-1</a:t>
            </a:r>
            <a:r>
              <a:rPr sz="3075" spc="375" baseline="257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3075" baseline="25745" dirty="0">
                <a:solidFill>
                  <a:srgbClr val="1F487C"/>
                </a:solidFill>
                <a:latin typeface="Calibri"/>
                <a:cs typeface="Calibri"/>
              </a:rPr>
              <a:t>-2</a:t>
            </a:r>
            <a:endParaRPr sz="3075" baseline="25745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67123" y="3289236"/>
            <a:ext cx="953135" cy="1425575"/>
            <a:chOff x="4167123" y="3289236"/>
            <a:chExt cx="953135" cy="1425575"/>
          </a:xfrm>
        </p:grpSpPr>
        <p:sp>
          <p:nvSpPr>
            <p:cNvPr id="5" name="object 5"/>
            <p:cNvSpPr/>
            <p:nvPr/>
          </p:nvSpPr>
          <p:spPr>
            <a:xfrm>
              <a:off x="4578222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7123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21200" y="4736719"/>
            <a:ext cx="309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70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37251" y="3289236"/>
            <a:ext cx="953135" cy="1425575"/>
            <a:chOff x="5437251" y="3289236"/>
            <a:chExt cx="953135" cy="1425575"/>
          </a:xfrm>
        </p:grpSpPr>
        <p:sp>
          <p:nvSpPr>
            <p:cNvPr id="9" name="object 9"/>
            <p:cNvSpPr/>
            <p:nvPr/>
          </p:nvSpPr>
          <p:spPr>
            <a:xfrm>
              <a:off x="5848350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7251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30061" y="4736719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36255" y="3289236"/>
            <a:ext cx="953135" cy="1425575"/>
            <a:chOff x="8136255" y="3289236"/>
            <a:chExt cx="953135" cy="1425575"/>
          </a:xfrm>
        </p:grpSpPr>
        <p:sp>
          <p:nvSpPr>
            <p:cNvPr id="13" name="object 13"/>
            <p:cNvSpPr/>
            <p:nvPr/>
          </p:nvSpPr>
          <p:spPr>
            <a:xfrm>
              <a:off x="8547354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7" y="1411350"/>
                  </a:lnTo>
                  <a:lnTo>
                    <a:pt x="122200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3" y="38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36255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52790" y="4736719"/>
            <a:ext cx="521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0,05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8180" y="5722366"/>
            <a:ext cx="7179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600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70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0,2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0,05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674,25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07378" y="3285807"/>
            <a:ext cx="953135" cy="1425575"/>
            <a:chOff x="6707378" y="3285807"/>
            <a:chExt cx="953135" cy="1425575"/>
          </a:xfrm>
        </p:grpSpPr>
        <p:sp>
          <p:nvSpPr>
            <p:cNvPr id="18" name="object 18"/>
            <p:cNvSpPr/>
            <p:nvPr/>
          </p:nvSpPr>
          <p:spPr>
            <a:xfrm>
              <a:off x="7118477" y="3299968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150" y="1411351"/>
                  </a:lnTo>
                  <a:lnTo>
                    <a:pt x="122179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6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6" y="1278297"/>
                  </a:lnTo>
                  <a:lnTo>
                    <a:pt x="44436" y="1277831"/>
                  </a:lnTo>
                  <a:lnTo>
                    <a:pt x="88891" y="1277831"/>
                  </a:lnTo>
                  <a:lnTo>
                    <a:pt x="102743" y="381"/>
                  </a:lnTo>
                  <a:lnTo>
                    <a:pt x="58293" y="0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80"/>
                  </a:lnTo>
                  <a:lnTo>
                    <a:pt x="122179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88891" y="1277831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88891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7378" y="3300095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93763" y="4733290"/>
            <a:ext cx="380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0,2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17622" y="3289236"/>
            <a:ext cx="952500" cy="1425575"/>
            <a:chOff x="2817622" y="3289236"/>
            <a:chExt cx="952500" cy="1425575"/>
          </a:xfrm>
        </p:grpSpPr>
        <p:sp>
          <p:nvSpPr>
            <p:cNvPr id="22" name="object 22"/>
            <p:cNvSpPr/>
            <p:nvPr/>
          </p:nvSpPr>
          <p:spPr>
            <a:xfrm>
              <a:off x="3228594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278" y="1411350"/>
                  </a:lnTo>
                  <a:lnTo>
                    <a:pt x="122200" y="1300479"/>
                  </a:lnTo>
                  <a:lnTo>
                    <a:pt x="88645" y="1300479"/>
                  </a:lnTo>
                  <a:lnTo>
                    <a:pt x="44195" y="1299971"/>
                  </a:lnTo>
                  <a:lnTo>
                    <a:pt x="44438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58419" y="0"/>
                  </a:moveTo>
                  <a:lnTo>
                    <a:pt x="44195" y="1299971"/>
                  </a:lnTo>
                  <a:lnTo>
                    <a:pt x="88645" y="1300479"/>
                  </a:lnTo>
                  <a:lnTo>
                    <a:pt x="88888" y="1278297"/>
                  </a:lnTo>
                  <a:lnTo>
                    <a:pt x="44438" y="1277831"/>
                  </a:lnTo>
                  <a:lnTo>
                    <a:pt x="88893" y="1277831"/>
                  </a:lnTo>
                  <a:lnTo>
                    <a:pt x="102869" y="380"/>
                  </a:lnTo>
                  <a:lnTo>
                    <a:pt x="58419" y="0"/>
                  </a:lnTo>
                  <a:close/>
                </a:path>
                <a:path w="133350" h="1411604">
                  <a:moveTo>
                    <a:pt x="88888" y="1278297"/>
                  </a:moveTo>
                  <a:lnTo>
                    <a:pt x="88645" y="1300479"/>
                  </a:lnTo>
                  <a:lnTo>
                    <a:pt x="122200" y="1300479"/>
                  </a:lnTo>
                  <a:lnTo>
                    <a:pt x="133350" y="1278762"/>
                  </a:lnTo>
                  <a:lnTo>
                    <a:pt x="88888" y="1278297"/>
                  </a:lnTo>
                  <a:close/>
                </a:path>
                <a:path w="133350" h="1411604">
                  <a:moveTo>
                    <a:pt x="88893" y="1277831"/>
                  </a:moveTo>
                  <a:lnTo>
                    <a:pt x="44438" y="1277831"/>
                  </a:lnTo>
                  <a:lnTo>
                    <a:pt x="88888" y="1278297"/>
                  </a:lnTo>
                  <a:lnTo>
                    <a:pt x="88893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17622" y="330352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92323" y="4736719"/>
            <a:ext cx="450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600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694690"/>
            <a:ext cx="4101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Sistemas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15" dirty="0"/>
              <a:t>Numeração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486" y="1657857"/>
            <a:ext cx="9561830" cy="142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7460" indent="-31623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1268095" algn="l"/>
              </a:tabLst>
            </a:pPr>
            <a:r>
              <a:rPr sz="2200" b="1" spc="-15" dirty="0">
                <a:solidFill>
                  <a:srgbClr val="1F487C"/>
                </a:solidFill>
                <a:latin typeface="Calibri"/>
                <a:cs typeface="Calibri"/>
              </a:rPr>
              <a:t>Sistema</a:t>
            </a:r>
            <a:r>
              <a:rPr sz="2200" b="1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F487C"/>
                </a:solidFill>
                <a:latin typeface="Calibri"/>
                <a:cs typeface="Calibri"/>
              </a:rPr>
              <a:t>Decimal</a:t>
            </a:r>
            <a:r>
              <a:rPr sz="2200" b="1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Calibri"/>
                <a:cs typeface="Calibri"/>
              </a:rPr>
              <a:t>→ </a:t>
            </a:r>
            <a:r>
              <a:rPr sz="2200" spc="-15" dirty="0">
                <a:solidFill>
                  <a:srgbClr val="1F487C"/>
                </a:solidFill>
                <a:latin typeface="Calibri"/>
                <a:cs typeface="Calibri"/>
              </a:rPr>
              <a:t>Exemplos: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240"/>
              </a:spcBef>
            </a:pPr>
            <a:r>
              <a:rPr sz="2600" spc="-5" dirty="0">
                <a:solidFill>
                  <a:srgbClr val="1F487C"/>
                </a:solidFill>
                <a:latin typeface="Calibri"/>
                <a:cs typeface="Calibri"/>
              </a:rPr>
              <a:t>(8005,336)</a:t>
            </a:r>
            <a:r>
              <a:rPr sz="2550" spc="-7" baseline="-21241" dirty="0">
                <a:solidFill>
                  <a:srgbClr val="1F487C"/>
                </a:solidFill>
                <a:latin typeface="Calibri"/>
                <a:cs typeface="Calibri"/>
              </a:rPr>
              <a:t>10</a:t>
            </a:r>
            <a:r>
              <a:rPr sz="2550" spc="247" baseline="-2124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6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2550" baseline="26143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2550" spc="-15" baseline="261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2550" baseline="26143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2550" spc="262" baseline="261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26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2550" baseline="26143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r>
              <a:rPr sz="2550" spc="270" baseline="261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2550" baseline="26143" dirty="0">
                <a:solidFill>
                  <a:srgbClr val="1F487C"/>
                </a:solidFill>
                <a:latin typeface="Calibri"/>
                <a:cs typeface="Calibri"/>
              </a:rPr>
              <a:t>0</a:t>
            </a:r>
            <a:r>
              <a:rPr sz="2550" spc="292" baseline="261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2550" baseline="26143" dirty="0">
                <a:solidFill>
                  <a:srgbClr val="1F487C"/>
                </a:solidFill>
                <a:latin typeface="Calibri"/>
                <a:cs typeface="Calibri"/>
              </a:rPr>
              <a:t>-1</a:t>
            </a:r>
            <a:r>
              <a:rPr sz="2550" spc="-37" baseline="261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26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2550" baseline="26143" dirty="0">
                <a:solidFill>
                  <a:srgbClr val="1F487C"/>
                </a:solidFill>
                <a:latin typeface="Calibri"/>
                <a:cs typeface="Calibri"/>
              </a:rPr>
              <a:t>-2</a:t>
            </a:r>
            <a:r>
              <a:rPr sz="2550" spc="270" baseline="26143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+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2600" dirty="0">
                <a:solidFill>
                  <a:srgbClr val="1F487C"/>
                </a:solidFill>
                <a:latin typeface="Calibri"/>
                <a:cs typeface="Calibri"/>
              </a:rPr>
              <a:t>*10</a:t>
            </a:r>
            <a:r>
              <a:rPr sz="2550" baseline="26143" dirty="0">
                <a:solidFill>
                  <a:srgbClr val="1F487C"/>
                </a:solidFill>
                <a:latin typeface="Calibri"/>
                <a:cs typeface="Calibri"/>
              </a:rPr>
              <a:t>-3</a:t>
            </a:r>
            <a:endParaRPr sz="2550" baseline="26143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4497" y="3289236"/>
            <a:ext cx="953135" cy="1425575"/>
            <a:chOff x="3214497" y="3289236"/>
            <a:chExt cx="953135" cy="1425575"/>
          </a:xfrm>
        </p:grpSpPr>
        <p:sp>
          <p:nvSpPr>
            <p:cNvPr id="5" name="object 5"/>
            <p:cNvSpPr/>
            <p:nvPr/>
          </p:nvSpPr>
          <p:spPr>
            <a:xfrm>
              <a:off x="3625595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5" y="1300479"/>
                  </a:lnTo>
                  <a:lnTo>
                    <a:pt x="44195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5" y="1299971"/>
                  </a:lnTo>
                  <a:lnTo>
                    <a:pt x="88645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5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4497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0073" y="4736719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37251" y="3289236"/>
            <a:ext cx="953135" cy="1425575"/>
            <a:chOff x="5437251" y="3289236"/>
            <a:chExt cx="953135" cy="1425575"/>
          </a:xfrm>
        </p:grpSpPr>
        <p:sp>
          <p:nvSpPr>
            <p:cNvPr id="9" name="object 9"/>
            <p:cNvSpPr/>
            <p:nvPr/>
          </p:nvSpPr>
          <p:spPr>
            <a:xfrm>
              <a:off x="5848350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2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2" y="380"/>
                  </a:lnTo>
                  <a:lnTo>
                    <a:pt x="582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7251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30061" y="4736719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60005" y="3289236"/>
            <a:ext cx="953135" cy="1425575"/>
            <a:chOff x="7660005" y="3289236"/>
            <a:chExt cx="953135" cy="1425575"/>
          </a:xfrm>
        </p:grpSpPr>
        <p:sp>
          <p:nvSpPr>
            <p:cNvPr id="13" name="object 13"/>
            <p:cNvSpPr/>
            <p:nvPr/>
          </p:nvSpPr>
          <p:spPr>
            <a:xfrm>
              <a:off x="8071104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3" y="38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60005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76413" y="4736719"/>
            <a:ext cx="521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0,03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6454" y="5722366"/>
            <a:ext cx="7793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Somando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tudo: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8000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+ 0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+ 0,3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0,03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0,006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8005,336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48628" y="3285807"/>
            <a:ext cx="953135" cy="1425575"/>
            <a:chOff x="6548628" y="3285807"/>
            <a:chExt cx="953135" cy="1425575"/>
          </a:xfrm>
        </p:grpSpPr>
        <p:sp>
          <p:nvSpPr>
            <p:cNvPr id="18" name="object 18"/>
            <p:cNvSpPr/>
            <p:nvPr/>
          </p:nvSpPr>
          <p:spPr>
            <a:xfrm>
              <a:off x="6959727" y="3299968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150" y="1411351"/>
                  </a:lnTo>
                  <a:lnTo>
                    <a:pt x="122179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6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6" y="1278297"/>
                  </a:lnTo>
                  <a:lnTo>
                    <a:pt x="44436" y="1277831"/>
                  </a:lnTo>
                  <a:lnTo>
                    <a:pt x="88891" y="1277831"/>
                  </a:lnTo>
                  <a:lnTo>
                    <a:pt x="102743" y="381"/>
                  </a:lnTo>
                  <a:lnTo>
                    <a:pt x="58293" y="0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80"/>
                  </a:lnTo>
                  <a:lnTo>
                    <a:pt x="122179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88891" y="1277831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88891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8628" y="3300095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34885" y="4733290"/>
            <a:ext cx="380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0,3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03120" y="3289236"/>
            <a:ext cx="953135" cy="1425575"/>
            <a:chOff x="2103120" y="3289236"/>
            <a:chExt cx="953135" cy="1425575"/>
          </a:xfrm>
        </p:grpSpPr>
        <p:sp>
          <p:nvSpPr>
            <p:cNvPr id="22" name="object 22"/>
            <p:cNvSpPr/>
            <p:nvPr/>
          </p:nvSpPr>
          <p:spPr>
            <a:xfrm>
              <a:off x="2514219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5" y="1300479"/>
                  </a:lnTo>
                  <a:lnTo>
                    <a:pt x="44195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5" y="1299971"/>
                  </a:lnTo>
                  <a:lnTo>
                    <a:pt x="88645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5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3" y="38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03120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7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85441" y="4736719"/>
            <a:ext cx="592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8000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41240" y="3285807"/>
            <a:ext cx="953135" cy="1425575"/>
            <a:chOff x="4341240" y="3285807"/>
            <a:chExt cx="953135" cy="1425575"/>
          </a:xfrm>
        </p:grpSpPr>
        <p:sp>
          <p:nvSpPr>
            <p:cNvPr id="26" name="object 26"/>
            <p:cNvSpPr/>
            <p:nvPr/>
          </p:nvSpPr>
          <p:spPr>
            <a:xfrm>
              <a:off x="4752339" y="3299968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6"/>
                  </a:moveTo>
                  <a:lnTo>
                    <a:pt x="65150" y="1411351"/>
                  </a:lnTo>
                  <a:lnTo>
                    <a:pt x="122179" y="1300480"/>
                  </a:lnTo>
                  <a:lnTo>
                    <a:pt x="88646" y="1300480"/>
                  </a:lnTo>
                  <a:lnTo>
                    <a:pt x="44196" y="1299972"/>
                  </a:lnTo>
                  <a:lnTo>
                    <a:pt x="44436" y="1277831"/>
                  </a:lnTo>
                  <a:lnTo>
                    <a:pt x="0" y="1277366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196" y="1299972"/>
                  </a:lnTo>
                  <a:lnTo>
                    <a:pt x="88646" y="1300480"/>
                  </a:lnTo>
                  <a:lnTo>
                    <a:pt x="88886" y="1278297"/>
                  </a:lnTo>
                  <a:lnTo>
                    <a:pt x="44436" y="1277831"/>
                  </a:lnTo>
                  <a:lnTo>
                    <a:pt x="88891" y="1277831"/>
                  </a:lnTo>
                  <a:lnTo>
                    <a:pt x="102743" y="381"/>
                  </a:lnTo>
                  <a:lnTo>
                    <a:pt x="58293" y="0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80"/>
                  </a:lnTo>
                  <a:lnTo>
                    <a:pt x="122179" y="1300480"/>
                  </a:lnTo>
                  <a:lnTo>
                    <a:pt x="133350" y="1278763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88891" y="1277831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88891" y="12778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41240" y="3300095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5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67198" y="4733290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850756" y="3289236"/>
            <a:ext cx="953135" cy="1425575"/>
            <a:chOff x="8850756" y="3289236"/>
            <a:chExt cx="953135" cy="1425575"/>
          </a:xfrm>
        </p:grpSpPr>
        <p:sp>
          <p:nvSpPr>
            <p:cNvPr id="30" name="object 30"/>
            <p:cNvSpPr/>
            <p:nvPr/>
          </p:nvSpPr>
          <p:spPr>
            <a:xfrm>
              <a:off x="9261855" y="3303397"/>
              <a:ext cx="133350" cy="1411605"/>
            </a:xfrm>
            <a:custGeom>
              <a:avLst/>
              <a:gdLst/>
              <a:ahLst/>
              <a:cxnLst/>
              <a:rect l="l" t="t" r="r" b="b"/>
              <a:pathLst>
                <a:path w="133350" h="1411604">
                  <a:moveTo>
                    <a:pt x="0" y="1277365"/>
                  </a:moveTo>
                  <a:lnTo>
                    <a:pt x="65150" y="1411350"/>
                  </a:lnTo>
                  <a:lnTo>
                    <a:pt x="122179" y="1300479"/>
                  </a:lnTo>
                  <a:lnTo>
                    <a:pt x="88646" y="1300479"/>
                  </a:lnTo>
                  <a:lnTo>
                    <a:pt x="44196" y="1299971"/>
                  </a:lnTo>
                  <a:lnTo>
                    <a:pt x="44436" y="1277831"/>
                  </a:lnTo>
                  <a:lnTo>
                    <a:pt x="0" y="1277365"/>
                  </a:lnTo>
                  <a:close/>
                </a:path>
                <a:path w="133350" h="1411604">
                  <a:moveTo>
                    <a:pt x="44436" y="1277831"/>
                  </a:moveTo>
                  <a:lnTo>
                    <a:pt x="44196" y="1299971"/>
                  </a:lnTo>
                  <a:lnTo>
                    <a:pt x="88646" y="1300479"/>
                  </a:lnTo>
                  <a:lnTo>
                    <a:pt x="88886" y="1278297"/>
                  </a:lnTo>
                  <a:lnTo>
                    <a:pt x="44436" y="1277831"/>
                  </a:lnTo>
                  <a:close/>
                </a:path>
                <a:path w="133350" h="1411604">
                  <a:moveTo>
                    <a:pt x="88886" y="1278297"/>
                  </a:moveTo>
                  <a:lnTo>
                    <a:pt x="88646" y="1300479"/>
                  </a:lnTo>
                  <a:lnTo>
                    <a:pt x="122179" y="1300479"/>
                  </a:lnTo>
                  <a:lnTo>
                    <a:pt x="133350" y="1278762"/>
                  </a:lnTo>
                  <a:lnTo>
                    <a:pt x="88886" y="1278297"/>
                  </a:lnTo>
                  <a:close/>
                </a:path>
                <a:path w="133350" h="1411604">
                  <a:moveTo>
                    <a:pt x="58293" y="0"/>
                  </a:moveTo>
                  <a:lnTo>
                    <a:pt x="44436" y="1277831"/>
                  </a:lnTo>
                  <a:lnTo>
                    <a:pt x="88886" y="1278297"/>
                  </a:lnTo>
                  <a:lnTo>
                    <a:pt x="102743" y="380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0756" y="3303524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626" y="0"/>
                  </a:lnTo>
                </a:path>
              </a:pathLst>
            </a:custGeom>
            <a:ln w="2857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995664" y="4736719"/>
            <a:ext cx="662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0,006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Gotícula</Template>
  <TotalTime>8</TotalTime>
  <Words>752</Words>
  <Application>Microsoft Office PowerPoint</Application>
  <PresentationFormat>Personalizar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Wingdings</vt:lpstr>
      <vt:lpstr>Gotícula</vt:lpstr>
      <vt:lpstr>Apresentação do PowerPoint</vt:lpstr>
      <vt:lpstr>Sistemas de Numeração</vt:lpstr>
      <vt:lpstr>SISTEMAS DE NUMERAÇÃO (Decimal)</vt:lpstr>
      <vt:lpstr>Sistemas de Numeração</vt:lpstr>
      <vt:lpstr>Sistemas de Numeração</vt:lpstr>
      <vt:lpstr>Sistemas de Numeração</vt:lpstr>
      <vt:lpstr>Sistemas de Numeração</vt:lpstr>
      <vt:lpstr>Sistemas de Numeração</vt:lpstr>
      <vt:lpstr>Sistemas de Numeração</vt:lpstr>
      <vt:lpstr>SISTEMAS DE NUMERAÇÃO (Binário)</vt:lpstr>
      <vt:lpstr>Sistemas de Numeração</vt:lpstr>
      <vt:lpstr>Sistemas de Numeração</vt:lpstr>
      <vt:lpstr>Sistemas de Numeração</vt:lpstr>
      <vt:lpstr>Sistemas de Numeração</vt:lpstr>
      <vt:lpstr>Sistemas de Numeração</vt:lpstr>
      <vt:lpstr>Sistemas de Numeração</vt:lpstr>
      <vt:lpstr>Sistemas de Numeração</vt:lpstr>
      <vt:lpstr>Sistemas de Numeração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da Silva</dc:creator>
  <cp:lastModifiedBy>GETÚLIO DA SILVA SANTOS</cp:lastModifiedBy>
  <cp:revision>2</cp:revision>
  <dcterms:created xsi:type="dcterms:W3CDTF">2023-02-03T00:01:41Z</dcterms:created>
  <dcterms:modified xsi:type="dcterms:W3CDTF">2023-02-03T00:10:57Z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2023-02-03T00:00:00Z</vt:filetime>
  </property>
</Properties>
</file>