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20104100" cy="11309350"/>
  <p:notesSz cx="20104100" cy="113093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2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9525" y="338065"/>
            <a:ext cx="19045049" cy="3166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525" y="4393"/>
            <a:ext cx="19045049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931" y="3571403"/>
            <a:ext cx="9736455" cy="7158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jaiplace.com.br/sub/refresh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564" y="3951759"/>
            <a:ext cx="11944985" cy="16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700" spc="-555" dirty="0" err="1">
                <a:solidFill>
                  <a:srgbClr val="151515"/>
                </a:solidFill>
              </a:rPr>
              <a:t>Ind</a:t>
            </a:r>
            <a:r>
              <a:rPr sz="10700" spc="-565" dirty="0" err="1">
                <a:solidFill>
                  <a:srgbClr val="151515"/>
                </a:solidFill>
              </a:rPr>
              <a:t>ú</a:t>
            </a:r>
            <a:r>
              <a:rPr sz="10700" spc="-685" dirty="0" err="1">
                <a:solidFill>
                  <a:srgbClr val="151515"/>
                </a:solidFill>
              </a:rPr>
              <a:t>s</a:t>
            </a:r>
            <a:r>
              <a:rPr sz="10700" spc="-555" dirty="0" err="1">
                <a:solidFill>
                  <a:srgbClr val="151515"/>
                </a:solidFill>
              </a:rPr>
              <a:t>tr</a:t>
            </a:r>
            <a:r>
              <a:rPr sz="10700" spc="-565" dirty="0" err="1">
                <a:solidFill>
                  <a:srgbClr val="151515"/>
                </a:solidFill>
              </a:rPr>
              <a:t>i</a:t>
            </a:r>
            <a:r>
              <a:rPr sz="10700" dirty="0" err="1">
                <a:solidFill>
                  <a:srgbClr val="151515"/>
                </a:solidFill>
              </a:rPr>
              <a:t>a</a:t>
            </a:r>
            <a:r>
              <a:rPr sz="10700" spc="-1145" dirty="0">
                <a:solidFill>
                  <a:srgbClr val="151515"/>
                </a:solidFill>
              </a:rPr>
              <a:t> </a:t>
            </a:r>
            <a:r>
              <a:rPr sz="10700" spc="-555" dirty="0">
                <a:solidFill>
                  <a:srgbClr val="151515"/>
                </a:solidFill>
              </a:rPr>
              <a:t>4</a:t>
            </a:r>
            <a:r>
              <a:rPr sz="10700" spc="-560" dirty="0">
                <a:solidFill>
                  <a:srgbClr val="151515"/>
                </a:solidFill>
              </a:rPr>
              <a:t>.</a:t>
            </a:r>
            <a:r>
              <a:rPr sz="10700" dirty="0">
                <a:solidFill>
                  <a:srgbClr val="151515"/>
                </a:solidFill>
              </a:rPr>
              <a:t>0</a:t>
            </a:r>
            <a:endParaRPr sz="10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93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8080"/>
            <a:chOff x="0" y="0"/>
            <a:chExt cx="20104735" cy="113080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8080"/>
            </a:xfrm>
            <a:custGeom>
              <a:avLst/>
              <a:gdLst/>
              <a:ahLst/>
              <a:cxnLst/>
              <a:rect l="l" t="t" r="r" b="b"/>
              <a:pathLst>
                <a:path w="10574655" h="11308080">
                  <a:moveTo>
                    <a:pt x="10574387" y="285"/>
                  </a:moveTo>
                  <a:lnTo>
                    <a:pt x="0" y="285"/>
                  </a:lnTo>
                  <a:lnTo>
                    <a:pt x="0" y="11307953"/>
                  </a:lnTo>
                  <a:lnTo>
                    <a:pt x="10574387" y="11307953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FF7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25" y="338065"/>
            <a:ext cx="3376929" cy="3166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600" b="1" spc="-5" dirty="0">
                <a:solidFill>
                  <a:srgbClr val="FFFFFF"/>
                </a:solidFill>
                <a:latin typeface="Calibri"/>
                <a:cs typeface="Calibri"/>
              </a:rPr>
              <a:t>03.</a:t>
            </a:r>
            <a:endParaRPr sz="20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525" y="3574146"/>
            <a:ext cx="801052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dirty="0"/>
              <a:t>Biologia</a:t>
            </a:r>
            <a:r>
              <a:rPr sz="8800" spc="-60" dirty="0"/>
              <a:t> </a:t>
            </a:r>
            <a:r>
              <a:rPr sz="8800" spc="-40" dirty="0"/>
              <a:t>Sintética</a:t>
            </a:r>
            <a:endParaRPr sz="8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93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8080"/>
            <a:chOff x="0" y="0"/>
            <a:chExt cx="20104735" cy="113080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8080"/>
            </a:xfrm>
            <a:custGeom>
              <a:avLst/>
              <a:gdLst/>
              <a:ahLst/>
              <a:cxnLst/>
              <a:rect l="l" t="t" r="r" b="b"/>
              <a:pathLst>
                <a:path w="10574655" h="11308080">
                  <a:moveTo>
                    <a:pt x="10574387" y="285"/>
                  </a:moveTo>
                  <a:lnTo>
                    <a:pt x="0" y="285"/>
                  </a:lnTo>
                  <a:lnTo>
                    <a:pt x="0" y="11307953"/>
                  </a:lnTo>
                  <a:lnTo>
                    <a:pt x="10574387" y="11307953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FF7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6766" y="1437857"/>
            <a:ext cx="9932035" cy="825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1" spc="54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3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spc="-5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000" b="1" spc="-46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4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0" b="1" spc="-47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ê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nc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spc="-8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7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000" b="1" spc="-4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spc="-46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5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000" b="1" spc="-46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6000" b="1" spc="-47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8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8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cn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ológi</a:t>
            </a:r>
            <a:r>
              <a:rPr sz="6000" b="1" spc="-43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8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á</a:t>
            </a:r>
            <a:r>
              <a:rPr sz="6000" b="1" spc="-4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8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8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í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spc="-4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6000" b="1" spc="-8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iologia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6000" b="1" spc="-8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ê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nc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spc="-8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6000" b="1" spc="-43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pu</a:t>
            </a:r>
            <a:r>
              <a:rPr sz="6000" b="1" spc="-4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spc="-450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ã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8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000" b="1" spc="-47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nh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ia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erm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spc="-8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6000" b="1" spc="-4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6000" b="1" spc="-4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4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3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000" b="1" spc="-49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0" b="1" spc="-450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ã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8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000" b="1" spc="-4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spc="-49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8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0" b="1" spc="-48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8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iológi</a:t>
            </a:r>
            <a:r>
              <a:rPr sz="6000" b="1" spc="-4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8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8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3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6000" b="1" spc="-8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6000" b="1" spc="-8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spc="-49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spc="-4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8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7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000" b="1" spc="-44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spc="-43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8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6000" b="1" spc="-4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nh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spc="-7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7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spc="-49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48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0" b="1" spc="-40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6000" b="1" spc="-8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iológi</a:t>
            </a:r>
            <a:r>
              <a:rPr sz="6000" b="1" spc="-43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6000" b="1" spc="-409" dirty="0">
                <a:solidFill>
                  <a:srgbClr val="FFFFFF"/>
                </a:solidFill>
                <a:latin typeface="Calibri"/>
                <a:cs typeface="Calibri"/>
              </a:rPr>
              <a:t>existentes.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59582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03.</a:t>
            </a:r>
            <a:r>
              <a:rPr spc="-25" dirty="0"/>
              <a:t> </a:t>
            </a:r>
            <a:r>
              <a:rPr dirty="0"/>
              <a:t>Biologia</a:t>
            </a:r>
            <a:r>
              <a:rPr spc="-70" dirty="0"/>
              <a:t> </a:t>
            </a:r>
            <a:r>
              <a:rPr spc="-25" dirty="0"/>
              <a:t>Sintética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93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8080"/>
            <a:chOff x="0" y="0"/>
            <a:chExt cx="20104735" cy="113080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8080"/>
            </a:xfrm>
            <a:custGeom>
              <a:avLst/>
              <a:gdLst/>
              <a:ahLst/>
              <a:cxnLst/>
              <a:rect l="l" t="t" r="r" b="b"/>
              <a:pathLst>
                <a:path w="10574655" h="11308080">
                  <a:moveTo>
                    <a:pt x="10574387" y="285"/>
                  </a:moveTo>
                  <a:lnTo>
                    <a:pt x="0" y="285"/>
                  </a:lnTo>
                  <a:lnTo>
                    <a:pt x="0" y="11307953"/>
                  </a:lnTo>
                  <a:lnTo>
                    <a:pt x="10574387" y="11307953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FF7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0931" y="1219550"/>
            <a:ext cx="72586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5" dirty="0">
                <a:solidFill>
                  <a:srgbClr val="FFFFFF"/>
                </a:solidFill>
                <a:latin typeface="Calibri"/>
                <a:cs typeface="Calibri"/>
              </a:rPr>
              <a:t>Exemplos</a:t>
            </a:r>
            <a:r>
              <a:rPr sz="6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6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produtos: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931" y="2699698"/>
            <a:ext cx="10114280" cy="7950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0585" indent="-85851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870585" algn="l"/>
                <a:tab pos="871219" algn="l"/>
              </a:tabLst>
            </a:pP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Leite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vaca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não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veio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 da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vaca.</a:t>
            </a:r>
            <a:endParaRPr sz="4000">
              <a:latin typeface="Calibri"/>
              <a:cs typeface="Calibri"/>
            </a:endParaRPr>
          </a:p>
          <a:p>
            <a:pPr marL="1327785" marR="5080" lvl="1" indent="-858519">
              <a:lnSpc>
                <a:spcPct val="100000"/>
              </a:lnSpc>
              <a:buFont typeface="Arial MT"/>
              <a:buChar char="•"/>
              <a:tabLst>
                <a:tab pos="1327785" algn="l"/>
                <a:tab pos="132842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Muufri</a:t>
            </a:r>
            <a:r>
              <a:rPr sz="40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criou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leite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4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mesmas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características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leite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vaca,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só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produzido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de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forma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sintética.</a:t>
            </a:r>
            <a:endParaRPr sz="4000">
              <a:latin typeface="Calibri"/>
              <a:cs typeface="Calibri"/>
            </a:endParaRPr>
          </a:p>
          <a:p>
            <a:pPr marL="870585" indent="-858519">
              <a:lnSpc>
                <a:spcPct val="100000"/>
              </a:lnSpc>
              <a:buFont typeface="Arial MT"/>
              <a:buChar char="•"/>
              <a:tabLst>
                <a:tab pos="870585" algn="l"/>
                <a:tab pos="871219" algn="l"/>
              </a:tabLst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Carne</a:t>
            </a:r>
            <a:r>
              <a:rPr sz="4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sintética</a:t>
            </a:r>
            <a:r>
              <a:rPr sz="40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saindo</a:t>
            </a:r>
            <a:r>
              <a:rPr sz="40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uma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impressora</a:t>
            </a:r>
            <a:endParaRPr sz="4000">
              <a:latin typeface="Calibri"/>
              <a:cs typeface="Calibri"/>
            </a:endParaRPr>
          </a:p>
          <a:p>
            <a:pPr marL="1327785" marR="455295" lvl="1" indent="-858519">
              <a:lnSpc>
                <a:spcPct val="100000"/>
              </a:lnSpc>
              <a:buFont typeface="Arial MT"/>
              <a:buChar char="•"/>
              <a:tabLst>
                <a:tab pos="1327785" algn="l"/>
                <a:tab pos="1328420" algn="l"/>
              </a:tabLst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Essa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é a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proposta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4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Modern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Meadow</a:t>
            </a:r>
            <a:r>
              <a:rPr sz="4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literalmente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imprime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 os </a:t>
            </a: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bifes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garantem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possuem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o</a:t>
            </a:r>
            <a:r>
              <a:rPr sz="4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mesmo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gosto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textura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um</a:t>
            </a: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bife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bovino.</a:t>
            </a:r>
            <a:endParaRPr sz="4000">
              <a:latin typeface="Calibri"/>
              <a:cs typeface="Calibri"/>
            </a:endParaRPr>
          </a:p>
          <a:p>
            <a:pPr marL="870585" indent="-858519">
              <a:lnSpc>
                <a:spcPct val="100000"/>
              </a:lnSpc>
              <a:buFont typeface="Arial MT"/>
              <a:buChar char="•"/>
              <a:tabLst>
                <a:tab pos="870585" algn="l"/>
                <a:tab pos="871219" algn="l"/>
              </a:tabLst>
            </a:pP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Aranhas</a:t>
            </a:r>
            <a:r>
              <a:rPr sz="4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inseto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produzindo</a:t>
            </a:r>
            <a:r>
              <a:rPr sz="4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roupas</a:t>
            </a:r>
            <a:endParaRPr sz="4000">
              <a:latin typeface="Calibri"/>
              <a:cs typeface="Calibri"/>
            </a:endParaRPr>
          </a:p>
          <a:p>
            <a:pPr marL="1327785" marR="340995" lvl="1" indent="-858519">
              <a:lnSpc>
                <a:spcPct val="100000"/>
              </a:lnSpc>
              <a:buFont typeface="Arial MT"/>
              <a:buChar char="•"/>
              <a:tabLst>
                <a:tab pos="1327785" algn="l"/>
                <a:tab pos="132842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Essa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é 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proposta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Bolt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Threads, que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produziu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forma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sintética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fios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seda produzidos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pelos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insetos.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59582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03.</a:t>
            </a:r>
            <a:r>
              <a:rPr spc="-25" dirty="0"/>
              <a:t> </a:t>
            </a:r>
            <a:r>
              <a:rPr dirty="0"/>
              <a:t>Biologia</a:t>
            </a:r>
            <a:r>
              <a:rPr spc="-70" dirty="0"/>
              <a:t> </a:t>
            </a:r>
            <a:r>
              <a:rPr spc="-25" dirty="0"/>
              <a:t>Sintética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93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8080"/>
            <a:chOff x="0" y="0"/>
            <a:chExt cx="20104735" cy="113080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8080"/>
            </a:xfrm>
            <a:custGeom>
              <a:avLst/>
              <a:gdLst/>
              <a:ahLst/>
              <a:cxnLst/>
              <a:rect l="l" t="t" r="r" b="b"/>
              <a:pathLst>
                <a:path w="10574655" h="11308080">
                  <a:moveTo>
                    <a:pt x="10574387" y="285"/>
                  </a:moveTo>
                  <a:lnTo>
                    <a:pt x="0" y="285"/>
                  </a:lnTo>
                  <a:lnTo>
                    <a:pt x="0" y="11307953"/>
                  </a:lnTo>
                  <a:lnTo>
                    <a:pt x="10574387" y="11307953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FF7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0931" y="1219550"/>
            <a:ext cx="9427845" cy="886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0075">
              <a:lnSpc>
                <a:spcPct val="100000"/>
              </a:lnSpc>
              <a:spcBef>
                <a:spcPts val="100"/>
              </a:spcBef>
              <a:tabLst>
                <a:tab pos="1837055" algn="l"/>
              </a:tabLst>
            </a:pP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Além	das 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aplicações </a:t>
            </a: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comerciais,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aplicações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na </a:t>
            </a:r>
            <a:r>
              <a:rPr sz="6000" b="1" spc="-1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saúde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são as 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mais </a:t>
            </a: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diversas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novos</a:t>
            </a: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tecidos, 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medicamentos,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vacinas</a:t>
            </a: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6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biomateriais</a:t>
            </a: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muito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5" dirty="0">
                <a:solidFill>
                  <a:srgbClr val="FFFFFF"/>
                </a:solidFill>
                <a:latin typeface="Calibri"/>
                <a:cs typeface="Calibri"/>
              </a:rPr>
              <a:t>mais</a:t>
            </a: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805"/>
              </a:spcBef>
              <a:tabLst>
                <a:tab pos="646430" algn="l"/>
              </a:tabLst>
            </a:pP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A	biologia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30" dirty="0">
                <a:solidFill>
                  <a:srgbClr val="FFFFFF"/>
                </a:solidFill>
                <a:latin typeface="Calibri"/>
                <a:cs typeface="Calibri"/>
              </a:rPr>
              <a:t>sintética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25" dirty="0">
                <a:solidFill>
                  <a:srgbClr val="FFFFFF"/>
                </a:solidFill>
                <a:latin typeface="Calibri"/>
                <a:cs typeface="Calibri"/>
              </a:rPr>
              <a:t>promete </a:t>
            </a: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diluir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35" dirty="0">
                <a:solidFill>
                  <a:srgbClr val="FFFFFF"/>
                </a:solidFill>
                <a:latin typeface="Calibri"/>
                <a:cs typeface="Calibri"/>
              </a:rPr>
              <a:t>fronteiras</a:t>
            </a: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30" dirty="0">
                <a:solidFill>
                  <a:srgbClr val="FFFFFF"/>
                </a:solidFill>
                <a:latin typeface="Calibri"/>
                <a:cs typeface="Calibri"/>
              </a:rPr>
              <a:t>entre</a:t>
            </a:r>
            <a:r>
              <a:rPr sz="6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6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corpo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humano</a:t>
            </a:r>
            <a:r>
              <a:rPr sz="6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tecnologia.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59582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03.</a:t>
            </a:r>
            <a:r>
              <a:rPr spc="-25" dirty="0"/>
              <a:t> </a:t>
            </a:r>
            <a:r>
              <a:rPr dirty="0"/>
              <a:t>Biologia</a:t>
            </a:r>
            <a:r>
              <a:rPr spc="-70" dirty="0"/>
              <a:t> </a:t>
            </a:r>
            <a:r>
              <a:rPr spc="-25" dirty="0"/>
              <a:t>Sintética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526"/>
            <a:ext cx="10574767" cy="1127426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9985"/>
            <a:chOff x="0" y="0"/>
            <a:chExt cx="20104735" cy="113099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9985"/>
            </a:xfrm>
            <a:custGeom>
              <a:avLst/>
              <a:gdLst/>
              <a:ahLst/>
              <a:cxnLst/>
              <a:rect l="l" t="t" r="r" b="b"/>
              <a:pathLst>
                <a:path w="10574655" h="11309985">
                  <a:moveTo>
                    <a:pt x="10574387" y="285"/>
                  </a:moveTo>
                  <a:lnTo>
                    <a:pt x="0" y="285"/>
                  </a:lnTo>
                  <a:lnTo>
                    <a:pt x="0" y="11309477"/>
                  </a:lnTo>
                  <a:lnTo>
                    <a:pt x="10574387" y="11309477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00E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25" y="338065"/>
            <a:ext cx="3376929" cy="3166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600" b="1" spc="-5" dirty="0">
                <a:solidFill>
                  <a:srgbClr val="FFFFFF"/>
                </a:solidFill>
                <a:latin typeface="Calibri"/>
                <a:cs typeface="Calibri"/>
              </a:rPr>
              <a:t>04.</a:t>
            </a:r>
            <a:endParaRPr sz="20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525" y="3568050"/>
            <a:ext cx="948626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600" b="1" spc="-5" dirty="0">
                <a:solidFill>
                  <a:srgbClr val="FFFFFF"/>
                </a:solidFill>
                <a:latin typeface="Calibri"/>
                <a:cs typeface="Calibri"/>
              </a:rPr>
              <a:t>Os </a:t>
            </a:r>
            <a:r>
              <a:rPr sz="9600" b="1" spc="-15" dirty="0">
                <a:solidFill>
                  <a:srgbClr val="FFFFFF"/>
                </a:solidFill>
                <a:latin typeface="Calibri"/>
                <a:cs typeface="Calibri"/>
              </a:rPr>
              <a:t>impactos </a:t>
            </a:r>
            <a:r>
              <a:rPr sz="9600" b="1" spc="5" dirty="0">
                <a:solidFill>
                  <a:srgbClr val="FFFFFF"/>
                </a:solidFill>
                <a:latin typeface="Calibri"/>
                <a:cs typeface="Calibri"/>
              </a:rPr>
              <a:t>da </a:t>
            </a:r>
            <a:r>
              <a:rPr sz="9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b="1" spc="-15" dirty="0">
                <a:solidFill>
                  <a:srgbClr val="FFFFFF"/>
                </a:solidFill>
                <a:latin typeface="Calibri"/>
                <a:cs typeface="Calibri"/>
              </a:rPr>
              <a:t>Indústria</a:t>
            </a:r>
            <a:r>
              <a:rPr sz="9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b="1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r>
              <a:rPr sz="9600" b="1" spc="-30" dirty="0">
                <a:solidFill>
                  <a:srgbClr val="FFFFFF"/>
                </a:solidFill>
                <a:latin typeface="Calibri"/>
                <a:cs typeface="Calibri"/>
              </a:rPr>
              <a:t> sobre </a:t>
            </a:r>
            <a:r>
              <a:rPr sz="9600" b="1" spc="-2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600" b="1" spc="-15" dirty="0">
                <a:solidFill>
                  <a:srgbClr val="FFFFFF"/>
                </a:solidFill>
                <a:latin typeface="Calibri"/>
                <a:cs typeface="Calibri"/>
              </a:rPr>
              <a:t> produtividade</a:t>
            </a:r>
            <a:endParaRPr sz="9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526"/>
            <a:ext cx="10574767" cy="1127426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9985"/>
            <a:chOff x="0" y="0"/>
            <a:chExt cx="20104735" cy="113099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9985"/>
            </a:xfrm>
            <a:custGeom>
              <a:avLst/>
              <a:gdLst/>
              <a:ahLst/>
              <a:cxnLst/>
              <a:rect l="l" t="t" r="r" b="b"/>
              <a:pathLst>
                <a:path w="10574655" h="11309985">
                  <a:moveTo>
                    <a:pt x="10574387" y="285"/>
                  </a:moveTo>
                  <a:lnTo>
                    <a:pt x="0" y="285"/>
                  </a:lnTo>
                  <a:lnTo>
                    <a:pt x="0" y="11309477"/>
                  </a:lnTo>
                  <a:lnTo>
                    <a:pt x="10574387" y="11309477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00E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0931" y="2214392"/>
            <a:ext cx="9799320" cy="642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mp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5400" b="1" spc="-45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400" b="1" spc="-8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ndú</a:t>
            </a:r>
            <a:r>
              <a:rPr sz="5400" b="1" spc="-46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5400" b="1" spc="-8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spc="-8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5400" b="1" spc="-5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5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250">
              <a:latin typeface="Calibri"/>
              <a:cs typeface="Calibri"/>
            </a:endParaRPr>
          </a:p>
          <a:p>
            <a:pPr marL="697865" marR="252729" indent="-685800">
              <a:lnSpc>
                <a:spcPct val="1006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5400" b="1" spc="-4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54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54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õ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5400" b="1" spc="-54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spc="-8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800" spc="2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4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edu</a:t>
            </a:r>
            <a:r>
              <a:rPr sz="4800" spc="-450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ã</a:t>
            </a:r>
            <a:r>
              <a:rPr sz="4800" spc="27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spc="26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800" spc="-4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800" spc="-46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800" spc="-45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4800" spc="-380" dirty="0">
                <a:solidFill>
                  <a:srgbClr val="FFFFFF"/>
                </a:solidFill>
                <a:latin typeface="Calibri"/>
                <a:cs typeface="Calibri"/>
              </a:rPr>
              <a:t>industriais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ts val="644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54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54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õ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5400" b="1" spc="-54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5400" b="1" spc="39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800" spc="2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5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nho</a:t>
            </a:r>
            <a:r>
              <a:rPr sz="4800" spc="2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800" spc="2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4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4800" spc="-4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iên</a:t>
            </a:r>
            <a:r>
              <a:rPr sz="4800" spc="-4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800">
              <a:latin typeface="Calibri"/>
              <a:cs typeface="Calibri"/>
            </a:endParaRPr>
          </a:p>
          <a:p>
            <a:pPr marL="697865" marR="254635" indent="-685800">
              <a:lnSpc>
                <a:spcPts val="5920"/>
              </a:lnSpc>
              <a:spcBef>
                <a:spcPts val="6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5400" b="1" spc="-4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54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54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õ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5400" b="1" spc="-54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5400" b="1" spc="38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spc="-4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800" spc="27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4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00" spc="-415" dirty="0">
                <a:solidFill>
                  <a:srgbClr val="FFFFFF"/>
                </a:solidFill>
                <a:latin typeface="Calibri"/>
                <a:cs typeface="Calibri"/>
              </a:rPr>
              <a:t>edu</a:t>
            </a:r>
            <a:r>
              <a:rPr sz="4800" spc="-450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ã</a:t>
            </a:r>
            <a:r>
              <a:rPr sz="4800" spc="27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spc="26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800" spc="-415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4800" spc="-46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800" spc="-45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4800" spc="-310" dirty="0">
                <a:solidFill>
                  <a:srgbClr val="FFFFFF"/>
                </a:solidFill>
                <a:latin typeface="Calibri"/>
                <a:cs typeface="Calibri"/>
              </a:rPr>
              <a:t>demanutençãodemaquinas.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ts val="622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54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54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õ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5400" b="1" spc="-54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5400" b="1" spc="254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26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4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ono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2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800" spc="26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ene</a:t>
            </a:r>
            <a:r>
              <a:rPr sz="4800" spc="-4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00" spc="-4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3047" y="9366394"/>
            <a:ext cx="71462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75" dirty="0">
                <a:solidFill>
                  <a:srgbClr val="FFFFFF"/>
                </a:solidFill>
                <a:latin typeface="Calibri"/>
                <a:cs typeface="Calibri"/>
              </a:rPr>
              <a:t>Fonte:ABDI-AgênciaBrasileiradeDesenvolvimentoIndustrial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91395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04. Os </a:t>
            </a:r>
            <a:r>
              <a:rPr spc="-10" dirty="0"/>
              <a:t>impactos </a:t>
            </a:r>
            <a:r>
              <a:rPr dirty="0"/>
              <a:t>da </a:t>
            </a:r>
            <a:r>
              <a:rPr spc="-10" dirty="0"/>
              <a:t>Indústria </a:t>
            </a:r>
            <a:r>
              <a:rPr dirty="0"/>
              <a:t>4.0 </a:t>
            </a:r>
            <a:r>
              <a:rPr spc="-1210" dirty="0"/>
              <a:t> </a:t>
            </a:r>
            <a:r>
              <a:rPr spc="-15" dirty="0"/>
              <a:t>sobre</a:t>
            </a:r>
            <a:r>
              <a:rPr spc="-10" dirty="0"/>
              <a:t> </a:t>
            </a:r>
            <a:r>
              <a:rPr dirty="0"/>
              <a:t>a </a:t>
            </a:r>
            <a:r>
              <a:rPr spc="-10" dirty="0"/>
              <a:t>produtividade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735" cy="11309985"/>
            <a:chOff x="0" y="0"/>
            <a:chExt cx="20104735" cy="11309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526"/>
              <a:ext cx="10574767" cy="1127426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0574655" cy="11309985"/>
            </a:xfrm>
            <a:custGeom>
              <a:avLst/>
              <a:gdLst/>
              <a:ahLst/>
              <a:cxnLst/>
              <a:rect l="l" t="t" r="r" b="b"/>
              <a:pathLst>
                <a:path w="10574655" h="11309985">
                  <a:moveTo>
                    <a:pt x="10574387" y="285"/>
                  </a:moveTo>
                  <a:lnTo>
                    <a:pt x="0" y="285"/>
                  </a:lnTo>
                  <a:lnTo>
                    <a:pt x="0" y="11309477"/>
                  </a:lnTo>
                  <a:lnTo>
                    <a:pt x="10574387" y="11309477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00E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0931" y="1909599"/>
            <a:ext cx="926211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spc="-8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59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5400" b="1" spc="-4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spc="-45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spc="-8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5400" b="1" spc="-5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silei</a:t>
            </a:r>
            <a:r>
              <a:rPr sz="5400" b="1" spc="-4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400" b="1" spc="35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400" b="1" spc="-8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5400" b="1" spc="-4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400" b="1" spc="-46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5400" b="1" spc="-45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5400" b="1" spc="-4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spc="-8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5400" b="1" spc="-8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spc="-46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400" b="1" spc="-45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8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ndú</a:t>
            </a:r>
            <a:r>
              <a:rPr sz="5400" b="1" spc="-46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marR="5080" indent="-685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/>
              <a:t>O </a:t>
            </a:r>
            <a:r>
              <a:rPr spc="-15" dirty="0"/>
              <a:t>governo </a:t>
            </a:r>
            <a:r>
              <a:rPr dirty="0"/>
              <a:t>criou em </a:t>
            </a:r>
            <a:r>
              <a:rPr spc="-5" dirty="0"/>
              <a:t>junho de 2017 </a:t>
            </a:r>
            <a:r>
              <a:rPr dirty="0"/>
              <a:t>o </a:t>
            </a:r>
            <a:r>
              <a:rPr spc="-10" dirty="0"/>
              <a:t>GTI </a:t>
            </a:r>
            <a:r>
              <a:rPr dirty="0"/>
              <a:t>4.0 – </a:t>
            </a:r>
            <a:r>
              <a:rPr spc="5" dirty="0"/>
              <a:t> </a:t>
            </a:r>
            <a:r>
              <a:rPr dirty="0"/>
              <a:t>Grupo </a:t>
            </a:r>
            <a:r>
              <a:rPr spc="-5" dirty="0"/>
              <a:t>de </a:t>
            </a:r>
            <a:r>
              <a:rPr spc="-40" dirty="0"/>
              <a:t>Trabalho </a:t>
            </a:r>
            <a:r>
              <a:rPr spc="-20" dirty="0"/>
              <a:t>para </a:t>
            </a:r>
            <a:r>
              <a:rPr dirty="0"/>
              <a:t>a </a:t>
            </a:r>
            <a:r>
              <a:rPr spc="-5" dirty="0"/>
              <a:t>Indústria </a:t>
            </a:r>
            <a:r>
              <a:rPr dirty="0"/>
              <a:t>4.0 </a:t>
            </a:r>
            <a:r>
              <a:rPr spc="-10" dirty="0"/>
              <a:t>com </a:t>
            </a:r>
            <a:r>
              <a:rPr dirty="0"/>
              <a:t>o </a:t>
            </a:r>
            <a:r>
              <a:rPr spc="5" dirty="0"/>
              <a:t> </a:t>
            </a:r>
            <a:r>
              <a:rPr spc="-10" dirty="0"/>
              <a:t>objetivo </a:t>
            </a:r>
            <a:r>
              <a:rPr spc="-5" dirty="0"/>
              <a:t>de </a:t>
            </a:r>
            <a:r>
              <a:rPr spc="-10" dirty="0"/>
              <a:t>elaborar </a:t>
            </a:r>
            <a:r>
              <a:rPr spc="-5" dirty="0"/>
              <a:t>uma </a:t>
            </a:r>
            <a:r>
              <a:rPr spc="-25" dirty="0"/>
              <a:t>proposta </a:t>
            </a:r>
            <a:r>
              <a:rPr spc="-5" dirty="0"/>
              <a:t>nacional </a:t>
            </a:r>
            <a:r>
              <a:rPr spc="-20" dirty="0"/>
              <a:t>para </a:t>
            </a:r>
            <a:r>
              <a:rPr spc="-800" dirty="0"/>
              <a:t> </a:t>
            </a:r>
            <a:r>
              <a:rPr dirty="0"/>
              <a:t>o</a:t>
            </a:r>
            <a:r>
              <a:rPr spc="-10" dirty="0"/>
              <a:t> tema.</a:t>
            </a:r>
          </a:p>
          <a:p>
            <a:pPr marL="1155700" marR="1663064" lvl="1" indent="-6864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principais</a:t>
            </a:r>
            <a:r>
              <a:rPr sz="3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pontos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3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estão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 sendo </a:t>
            </a:r>
            <a:r>
              <a:rPr sz="3600" spc="-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abordados</a:t>
            </a:r>
            <a:r>
              <a:rPr sz="3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são:</a:t>
            </a:r>
            <a:endParaRPr sz="3600">
              <a:latin typeface="Calibri"/>
              <a:cs typeface="Calibri"/>
            </a:endParaRPr>
          </a:p>
          <a:p>
            <a:pPr marL="1612900" lvl="2" indent="-687070">
              <a:lnSpc>
                <a:spcPct val="100000"/>
              </a:lnSpc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Competitividade</a:t>
            </a:r>
            <a:r>
              <a:rPr sz="3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das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empresas</a:t>
            </a:r>
            <a:r>
              <a:rPr sz="3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brasileiras</a:t>
            </a:r>
            <a:endParaRPr sz="3600">
              <a:latin typeface="Calibri"/>
              <a:cs typeface="Calibri"/>
            </a:endParaRPr>
          </a:p>
          <a:p>
            <a:pPr marL="1612900" marR="1598295" lvl="2" indent="-686435">
              <a:lnSpc>
                <a:spcPct val="100000"/>
              </a:lnSpc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Mudanças</a:t>
            </a:r>
            <a:r>
              <a:rPr sz="3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3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sz="3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das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cadeias </a:t>
            </a:r>
            <a:r>
              <a:rPr sz="3600" spc="-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produtivas</a:t>
            </a:r>
            <a:endParaRPr sz="3600">
              <a:latin typeface="Calibri"/>
              <a:cs typeface="Calibri"/>
            </a:endParaRPr>
          </a:p>
          <a:p>
            <a:pPr marL="1612900" lvl="2" indent="-687070">
              <a:lnSpc>
                <a:spcPct val="100000"/>
              </a:lnSpc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novo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mercado</a:t>
            </a:r>
            <a:r>
              <a:rPr sz="3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trabalho</a:t>
            </a:r>
            <a:endParaRPr sz="3600">
              <a:latin typeface="Calibri"/>
              <a:cs typeface="Calibri"/>
            </a:endParaRPr>
          </a:p>
          <a:p>
            <a:pPr marL="1612900" lvl="2" indent="-6870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Fábricas</a:t>
            </a:r>
            <a:r>
              <a:rPr sz="3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3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futuro</a:t>
            </a:r>
            <a:endParaRPr sz="3600">
              <a:latin typeface="Calibri"/>
              <a:cs typeface="Calibri"/>
            </a:endParaRPr>
          </a:p>
          <a:p>
            <a:pPr marL="1612900" lvl="2" indent="-687070">
              <a:lnSpc>
                <a:spcPct val="100000"/>
              </a:lnSpc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Massificação</a:t>
            </a:r>
            <a:r>
              <a:rPr sz="3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uso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tecnologias</a:t>
            </a: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digitais</a:t>
            </a:r>
            <a:endParaRPr sz="3600">
              <a:latin typeface="Calibri"/>
              <a:cs typeface="Calibri"/>
            </a:endParaRPr>
          </a:p>
          <a:p>
            <a:pPr marL="1612900" lvl="2" indent="-687070">
              <a:lnSpc>
                <a:spcPct val="100000"/>
              </a:lnSpc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startups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91395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04. Os </a:t>
            </a:r>
            <a:r>
              <a:rPr spc="-10" dirty="0"/>
              <a:t>impactos </a:t>
            </a:r>
            <a:r>
              <a:rPr dirty="0"/>
              <a:t>da </a:t>
            </a:r>
            <a:r>
              <a:rPr spc="-10" dirty="0"/>
              <a:t>Indústria </a:t>
            </a:r>
            <a:r>
              <a:rPr dirty="0"/>
              <a:t>4.0 </a:t>
            </a:r>
            <a:r>
              <a:rPr spc="-1210" dirty="0"/>
              <a:t> </a:t>
            </a:r>
            <a:r>
              <a:rPr spc="-15" dirty="0"/>
              <a:t>sobre</a:t>
            </a:r>
            <a:r>
              <a:rPr spc="-10" dirty="0"/>
              <a:t> </a:t>
            </a:r>
            <a:r>
              <a:rPr dirty="0"/>
              <a:t>a </a:t>
            </a:r>
            <a:r>
              <a:rPr spc="-10" dirty="0"/>
              <a:t>produtividade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931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9985"/>
            <a:chOff x="0" y="0"/>
            <a:chExt cx="20104735" cy="113099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9985"/>
            </a:xfrm>
            <a:custGeom>
              <a:avLst/>
              <a:gdLst/>
              <a:ahLst/>
              <a:cxnLst/>
              <a:rect l="l" t="t" r="r" b="b"/>
              <a:pathLst>
                <a:path w="10574655" h="11309985">
                  <a:moveTo>
                    <a:pt x="10574387" y="285"/>
                  </a:moveTo>
                  <a:lnTo>
                    <a:pt x="0" y="285"/>
                  </a:lnTo>
                  <a:lnTo>
                    <a:pt x="0" y="11309477"/>
                  </a:lnTo>
                  <a:lnTo>
                    <a:pt x="10574387" y="11309477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FF7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25" y="338065"/>
            <a:ext cx="3376929" cy="3166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600" b="1" spc="-5" dirty="0">
                <a:solidFill>
                  <a:srgbClr val="FFFFFF"/>
                </a:solidFill>
                <a:latin typeface="Calibri"/>
                <a:cs typeface="Calibri"/>
              </a:rPr>
              <a:t>05.</a:t>
            </a:r>
            <a:endParaRPr sz="20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525" y="3574146"/>
            <a:ext cx="573278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800" spc="-15" dirty="0"/>
              <a:t>Impactos</a:t>
            </a:r>
            <a:r>
              <a:rPr sz="8800" spc="-60" dirty="0"/>
              <a:t> </a:t>
            </a:r>
            <a:r>
              <a:rPr sz="8800" dirty="0"/>
              <a:t>no </a:t>
            </a:r>
            <a:r>
              <a:rPr sz="8800" spc="-1975" dirty="0"/>
              <a:t> </a:t>
            </a:r>
            <a:r>
              <a:rPr sz="8800" spc="-10" dirty="0"/>
              <a:t>consumo</a:t>
            </a:r>
            <a:endParaRPr sz="8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931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9985"/>
            <a:chOff x="0" y="0"/>
            <a:chExt cx="20104735" cy="113099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9985"/>
            </a:xfrm>
            <a:custGeom>
              <a:avLst/>
              <a:gdLst/>
              <a:ahLst/>
              <a:cxnLst/>
              <a:rect l="l" t="t" r="r" b="b"/>
              <a:pathLst>
                <a:path w="10574655" h="11309985">
                  <a:moveTo>
                    <a:pt x="10574387" y="285"/>
                  </a:moveTo>
                  <a:lnTo>
                    <a:pt x="0" y="285"/>
                  </a:lnTo>
                  <a:lnTo>
                    <a:pt x="0" y="11309477"/>
                  </a:lnTo>
                  <a:lnTo>
                    <a:pt x="10574387" y="11309477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FF7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6766" y="1450049"/>
            <a:ext cx="9549130" cy="941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765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Os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consumidores atuais 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estão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mais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exigentes.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Possuem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acesso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rápido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à </a:t>
            </a:r>
            <a:r>
              <a:rPr sz="4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informação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por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meio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da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internet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e, com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isso,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conseguem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comparar</a:t>
            </a:r>
            <a:r>
              <a:rPr sz="4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empresas,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preços,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serviços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reputação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da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marca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4400" b="1" spc="-9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maneira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fácil.</a:t>
            </a:r>
            <a:endParaRPr sz="4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Calibri"/>
              <a:cs typeface="Calibri"/>
            </a:endParaRPr>
          </a:p>
          <a:p>
            <a:pPr marL="583565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Consumo</a:t>
            </a:r>
            <a:r>
              <a:rPr sz="4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Personalizado</a:t>
            </a:r>
            <a:endParaRPr sz="4400">
              <a:latin typeface="Calibri"/>
              <a:cs typeface="Calibri"/>
            </a:endParaRPr>
          </a:p>
          <a:p>
            <a:pPr marL="583565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Aumento</a:t>
            </a:r>
            <a:r>
              <a:rPr sz="4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oferta</a:t>
            </a:r>
            <a:endParaRPr sz="4400">
              <a:latin typeface="Calibri"/>
              <a:cs typeface="Calibri"/>
            </a:endParaRPr>
          </a:p>
          <a:p>
            <a:pPr marL="583565" indent="-5715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Aumento</a:t>
            </a:r>
            <a:r>
              <a:rPr sz="4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concorrência</a:t>
            </a:r>
            <a:endParaRPr sz="4400">
              <a:latin typeface="Calibri"/>
              <a:cs typeface="Calibri"/>
            </a:endParaRPr>
          </a:p>
          <a:p>
            <a:pPr marL="583565" marR="508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Mudança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comportamento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4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consumo</a:t>
            </a:r>
            <a:r>
              <a:rPr sz="4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sz="4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utilização</a:t>
            </a:r>
            <a:r>
              <a:rPr sz="4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Apps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4400" b="1" spc="-9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transporte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4400" b="1" spc="-30" dirty="0">
                <a:solidFill>
                  <a:srgbClr val="FFFFFF"/>
                </a:solidFill>
                <a:latin typeface="Calibri"/>
                <a:cs typeface="Calibri"/>
              </a:rPr>
              <a:t>até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a discussão de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comprar</a:t>
            </a:r>
            <a:r>
              <a:rPr sz="4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carro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4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não.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73018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05.</a:t>
            </a:r>
            <a:r>
              <a:rPr spc="-20" dirty="0"/>
              <a:t> </a:t>
            </a:r>
            <a:r>
              <a:rPr spc="-10" dirty="0"/>
              <a:t>Impactos</a:t>
            </a:r>
            <a:r>
              <a:rPr spc="-40" dirty="0"/>
              <a:t> </a:t>
            </a:r>
            <a:r>
              <a:rPr dirty="0"/>
              <a:t>no</a:t>
            </a:r>
            <a:r>
              <a:rPr spc="-10" dirty="0"/>
              <a:t> consumo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931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9985"/>
            <a:chOff x="0" y="0"/>
            <a:chExt cx="20104735" cy="113099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9985"/>
            </a:xfrm>
            <a:custGeom>
              <a:avLst/>
              <a:gdLst/>
              <a:ahLst/>
              <a:cxnLst/>
              <a:rect l="l" t="t" r="r" b="b"/>
              <a:pathLst>
                <a:path w="10574655" h="11309985">
                  <a:moveTo>
                    <a:pt x="10574387" y="285"/>
                  </a:moveTo>
                  <a:lnTo>
                    <a:pt x="0" y="285"/>
                  </a:lnTo>
                  <a:lnTo>
                    <a:pt x="0" y="11309477"/>
                  </a:lnTo>
                  <a:lnTo>
                    <a:pt x="10574387" y="11309477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FF7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6766" y="1450049"/>
            <a:ext cx="9876790" cy="874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Não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comprar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mais</a:t>
            </a:r>
            <a:r>
              <a:rPr sz="4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carros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 Celulares!</a:t>
            </a:r>
            <a:endParaRPr sz="4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Cadillac,</a:t>
            </a:r>
            <a:r>
              <a:rPr sz="4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0" dirty="0">
                <a:solidFill>
                  <a:srgbClr val="FFFFFF"/>
                </a:solidFill>
                <a:latin typeface="Calibri"/>
                <a:cs typeface="Calibri"/>
              </a:rPr>
              <a:t>Volvo,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30" dirty="0">
                <a:solidFill>
                  <a:srgbClr val="FFFFFF"/>
                </a:solidFill>
                <a:latin typeface="Calibri"/>
                <a:cs typeface="Calibri"/>
              </a:rPr>
              <a:t>Ford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 e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Porsche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já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estão</a:t>
            </a:r>
            <a:endParaRPr sz="4400">
              <a:latin typeface="Calibri"/>
              <a:cs typeface="Calibri"/>
            </a:endParaRPr>
          </a:p>
          <a:p>
            <a:pPr marL="12700" marR="89535">
              <a:lnSpc>
                <a:spcPct val="100000"/>
              </a:lnSpc>
            </a:pP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oferecendo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serviços do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tipo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“Pague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mensalmente”</a:t>
            </a:r>
            <a:r>
              <a:rPr sz="4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4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usar um</a:t>
            </a:r>
            <a:r>
              <a:rPr sz="4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carro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sempre </a:t>
            </a:r>
            <a:r>
              <a:rPr sz="4400" b="1" spc="-9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novo,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trocando anualmente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por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um </a:t>
            </a:r>
            <a:r>
              <a:rPr sz="4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modelo</a:t>
            </a:r>
            <a:r>
              <a:rPr sz="4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mais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novo.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 (drivecanvas.com)</a:t>
            </a:r>
            <a:endParaRPr sz="4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Apple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também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começou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oferecer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4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serviço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iPlace 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Refresh,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permite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troca </a:t>
            </a:r>
            <a:r>
              <a:rPr sz="4400" b="1" spc="-9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anualmente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celular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por um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modelo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mais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novo.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https://www.lojaiplace.com.br/sub/refresh</a:t>
            </a:r>
            <a:r>
              <a:rPr sz="3200" b="1" spc="-4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73018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05.</a:t>
            </a:r>
            <a:r>
              <a:rPr spc="-20" dirty="0"/>
              <a:t> </a:t>
            </a:r>
            <a:r>
              <a:rPr spc="-10" dirty="0"/>
              <a:t>Impactos</a:t>
            </a:r>
            <a:r>
              <a:rPr spc="-40" dirty="0"/>
              <a:t> </a:t>
            </a:r>
            <a:r>
              <a:rPr dirty="0"/>
              <a:t>no</a:t>
            </a:r>
            <a:r>
              <a:rPr spc="-10" dirty="0"/>
              <a:t> consumo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779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8080"/>
            <a:chOff x="0" y="0"/>
            <a:chExt cx="20104735" cy="113080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8080"/>
            </a:xfrm>
            <a:custGeom>
              <a:avLst/>
              <a:gdLst/>
              <a:ahLst/>
              <a:cxnLst/>
              <a:rect l="l" t="t" r="r" b="b"/>
              <a:pathLst>
                <a:path w="10574655" h="11308080">
                  <a:moveTo>
                    <a:pt x="10574387" y="285"/>
                  </a:moveTo>
                  <a:lnTo>
                    <a:pt x="0" y="285"/>
                  </a:lnTo>
                  <a:lnTo>
                    <a:pt x="0" y="11307953"/>
                  </a:lnTo>
                  <a:lnTo>
                    <a:pt x="10574387" y="11307953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FF7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9525" y="338065"/>
            <a:ext cx="3376929" cy="3166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600" spc="-5" dirty="0"/>
              <a:t>01.</a:t>
            </a:r>
            <a:endParaRPr sz="20600"/>
          </a:p>
        </p:txBody>
      </p:sp>
      <p:sp>
        <p:nvSpPr>
          <p:cNvPr id="7" name="object 7"/>
          <p:cNvSpPr txBox="1"/>
          <p:nvPr/>
        </p:nvSpPr>
        <p:spPr>
          <a:xfrm>
            <a:off x="529525" y="3574146"/>
            <a:ext cx="8808720" cy="67316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800" b="1" spc="-1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8800" b="1" spc="-5" dirty="0">
                <a:solidFill>
                  <a:srgbClr val="FFFFFF"/>
                </a:solidFill>
                <a:latin typeface="Calibri"/>
                <a:cs typeface="Calibri"/>
              </a:rPr>
              <a:t> é</a:t>
            </a:r>
            <a:r>
              <a:rPr sz="8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8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800" b="1" spc="-15" dirty="0">
                <a:solidFill>
                  <a:srgbClr val="FFFFFF"/>
                </a:solidFill>
                <a:latin typeface="Calibri"/>
                <a:cs typeface="Calibri"/>
              </a:rPr>
              <a:t> Indústria </a:t>
            </a:r>
            <a:r>
              <a:rPr sz="8800" b="1" spc="-19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800" b="1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8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800" b="1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endParaRPr sz="8800">
              <a:latin typeface="Calibri"/>
              <a:cs typeface="Calibri"/>
            </a:endParaRPr>
          </a:p>
          <a:p>
            <a:pPr marL="12700" marR="2952115">
              <a:lnSpc>
                <a:spcPct val="100000"/>
              </a:lnSpc>
            </a:pPr>
            <a:r>
              <a:rPr sz="8800" b="1" spc="-5" dirty="0">
                <a:solidFill>
                  <a:srgbClr val="FFFFFF"/>
                </a:solidFill>
                <a:latin typeface="Calibri"/>
                <a:cs typeface="Calibri"/>
              </a:rPr>
              <a:t>4ª</a:t>
            </a:r>
            <a:r>
              <a:rPr sz="8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800" b="1" spc="-35" dirty="0">
                <a:solidFill>
                  <a:srgbClr val="FFFFFF"/>
                </a:solidFill>
                <a:latin typeface="Calibri"/>
                <a:cs typeface="Calibri"/>
              </a:rPr>
              <a:t>revolução </a:t>
            </a:r>
            <a:r>
              <a:rPr sz="8800" b="1" spc="-19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800" b="1" spc="-15" dirty="0">
                <a:solidFill>
                  <a:srgbClr val="FFFFFF"/>
                </a:solidFill>
                <a:latin typeface="Calibri"/>
                <a:cs typeface="Calibri"/>
              </a:rPr>
              <a:t>industrial?</a:t>
            </a:r>
            <a:endParaRPr sz="8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931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9985"/>
            <a:chOff x="0" y="0"/>
            <a:chExt cx="20104735" cy="113099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9985"/>
            </a:xfrm>
            <a:custGeom>
              <a:avLst/>
              <a:gdLst/>
              <a:ahLst/>
              <a:cxnLst/>
              <a:rect l="l" t="t" r="r" b="b"/>
              <a:pathLst>
                <a:path w="10574655" h="11309985">
                  <a:moveTo>
                    <a:pt x="10574387" y="285"/>
                  </a:moveTo>
                  <a:lnTo>
                    <a:pt x="0" y="285"/>
                  </a:lnTo>
                  <a:lnTo>
                    <a:pt x="0" y="11309477"/>
                  </a:lnTo>
                  <a:lnTo>
                    <a:pt x="10574387" y="11309477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FF7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6766" y="1437857"/>
            <a:ext cx="9903460" cy="642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forma 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como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consumidor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6000" b="1" spc="-1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comporta</a:t>
            </a: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40" dirty="0">
                <a:solidFill>
                  <a:srgbClr val="FFFFFF"/>
                </a:solidFill>
                <a:latin typeface="Calibri"/>
                <a:cs typeface="Calibri"/>
              </a:rPr>
              <a:t>está</a:t>
            </a: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mudando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6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forma rápida,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muito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em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função </a:t>
            </a:r>
            <a:r>
              <a:rPr sz="6000" b="1" spc="-1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das</a:t>
            </a: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novas</a:t>
            </a: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tecnologias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6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empresas</a:t>
            </a: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6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30" dirty="0">
                <a:solidFill>
                  <a:srgbClr val="FFFFFF"/>
                </a:solidFill>
                <a:latin typeface="Calibri"/>
                <a:cs typeface="Calibri"/>
              </a:rPr>
              <a:t>estão </a:t>
            </a:r>
            <a:r>
              <a:rPr sz="6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30" dirty="0">
                <a:solidFill>
                  <a:srgbClr val="FFFFFF"/>
                </a:solidFill>
                <a:latin typeface="Calibri"/>
                <a:cs typeface="Calibri"/>
              </a:rPr>
              <a:t>inventando</a:t>
            </a:r>
            <a:r>
              <a:rPr sz="6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novas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formas</a:t>
            </a:r>
            <a:r>
              <a:rPr sz="6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6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consumo.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73018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05.</a:t>
            </a:r>
            <a:r>
              <a:rPr spc="-20" dirty="0"/>
              <a:t> </a:t>
            </a:r>
            <a:r>
              <a:rPr spc="-10" dirty="0"/>
              <a:t>Impactos</a:t>
            </a:r>
            <a:r>
              <a:rPr spc="-40" dirty="0"/>
              <a:t> </a:t>
            </a:r>
            <a:r>
              <a:rPr dirty="0"/>
              <a:t>no</a:t>
            </a:r>
            <a:r>
              <a:rPr spc="-10" dirty="0"/>
              <a:t> consumo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931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8080"/>
            <a:chOff x="0" y="0"/>
            <a:chExt cx="20104735" cy="11308080"/>
          </a:xfrm>
        </p:grpSpPr>
        <p:sp>
          <p:nvSpPr>
            <p:cNvPr id="4" name="object 4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00E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0574655" cy="11308080"/>
            </a:xfrm>
            <a:custGeom>
              <a:avLst/>
              <a:gdLst/>
              <a:ahLst/>
              <a:cxnLst/>
              <a:rect l="l" t="t" r="r" b="b"/>
              <a:pathLst>
                <a:path w="10574655" h="11308080">
                  <a:moveTo>
                    <a:pt x="10574387" y="285"/>
                  </a:moveTo>
                  <a:lnTo>
                    <a:pt x="0" y="285"/>
                  </a:lnTo>
                  <a:lnTo>
                    <a:pt x="0" y="11307953"/>
                  </a:lnTo>
                  <a:lnTo>
                    <a:pt x="10574387" y="11307953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25" y="338065"/>
            <a:ext cx="3376929" cy="3166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600" b="1" spc="-5" dirty="0">
                <a:solidFill>
                  <a:srgbClr val="FFFFFF"/>
                </a:solidFill>
                <a:latin typeface="Calibri"/>
                <a:cs typeface="Calibri"/>
              </a:rPr>
              <a:t>06.</a:t>
            </a:r>
            <a:endParaRPr sz="20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525" y="3568050"/>
            <a:ext cx="946658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600" b="1" spc="-15" dirty="0">
                <a:solidFill>
                  <a:srgbClr val="FFFFFF"/>
                </a:solidFill>
                <a:latin typeface="Calibri"/>
                <a:cs typeface="Calibri"/>
              </a:rPr>
              <a:t>Impactos positivos </a:t>
            </a:r>
            <a:r>
              <a:rPr sz="9600" b="1" spc="-2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b="1" spc="-40" dirty="0">
                <a:solidFill>
                  <a:srgbClr val="FFFFFF"/>
                </a:solidFill>
                <a:latin typeface="Calibri"/>
                <a:cs typeface="Calibri"/>
              </a:rPr>
              <a:t>negativos</a:t>
            </a:r>
            <a:r>
              <a:rPr sz="9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b="1" spc="5" dirty="0">
                <a:solidFill>
                  <a:srgbClr val="FFFFFF"/>
                </a:solidFill>
                <a:latin typeface="Calibri"/>
                <a:cs typeface="Calibri"/>
              </a:rPr>
              <a:t>da </a:t>
            </a:r>
            <a:r>
              <a:rPr sz="9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b="1" spc="-15" dirty="0">
                <a:solidFill>
                  <a:srgbClr val="FFFFFF"/>
                </a:solidFill>
                <a:latin typeface="Calibri"/>
                <a:cs typeface="Calibri"/>
              </a:rPr>
              <a:t>Indústria</a:t>
            </a:r>
            <a:r>
              <a:rPr sz="9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b="1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9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931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8080"/>
            <a:chOff x="0" y="0"/>
            <a:chExt cx="20104735" cy="113080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8080"/>
            </a:xfrm>
            <a:custGeom>
              <a:avLst/>
              <a:gdLst/>
              <a:ahLst/>
              <a:cxnLst/>
              <a:rect l="l" t="t" r="r" b="b"/>
              <a:pathLst>
                <a:path w="10574655" h="11308080">
                  <a:moveTo>
                    <a:pt x="10574387" y="285"/>
                  </a:moveTo>
                  <a:lnTo>
                    <a:pt x="0" y="285"/>
                  </a:lnTo>
                  <a:lnTo>
                    <a:pt x="0" y="11307953"/>
                  </a:lnTo>
                  <a:lnTo>
                    <a:pt x="10574387" y="11307953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00E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0931" y="2214392"/>
            <a:ext cx="9790430" cy="6706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spc="-4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5400" b="1" spc="-77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5400" b="1" spc="-4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39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5400" b="1" spc="-5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400" b="1" spc="-8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ITI</a:t>
            </a:r>
            <a:r>
              <a:rPr sz="5400" b="1" spc="-5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54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305" dirty="0">
                <a:solidFill>
                  <a:srgbClr val="FFFFFF"/>
                </a:solidFill>
                <a:latin typeface="Calibri"/>
                <a:cs typeface="Calibri"/>
              </a:rPr>
              <a:t>Reduçãonoscustosdeprodução</a:t>
            </a:r>
            <a:endParaRPr sz="4800">
              <a:latin typeface="Calibri"/>
              <a:cs typeface="Calibri"/>
            </a:endParaRPr>
          </a:p>
          <a:p>
            <a:pPr marL="697865" marR="5080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335" dirty="0">
                <a:solidFill>
                  <a:srgbClr val="FFFFFF"/>
                </a:solidFill>
                <a:latin typeface="Calibri"/>
                <a:cs typeface="Calibri"/>
              </a:rPr>
              <a:t>Menosfuncionáriosemfunçõesoperacionais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26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254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800" spc="-4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26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800" spc="-41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4800" spc="-450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õ</a:t>
            </a:r>
            <a:r>
              <a:rPr sz="4800" spc="-4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8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4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46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800" spc="-5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00" spc="-45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spc="-45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800" spc="-415" dirty="0">
                <a:solidFill>
                  <a:srgbClr val="FFFFFF"/>
                </a:solidFill>
                <a:latin typeface="Calibri"/>
                <a:cs typeface="Calibri"/>
              </a:rPr>
              <a:t>ég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4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360" dirty="0">
                <a:solidFill>
                  <a:srgbClr val="FFFFFF"/>
                </a:solidFill>
                <a:latin typeface="Calibri"/>
                <a:cs typeface="Calibri"/>
              </a:rPr>
              <a:t>Produçãoflexível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390" dirty="0">
                <a:solidFill>
                  <a:srgbClr val="FFFFFF"/>
                </a:solidFill>
                <a:latin typeface="Calibri"/>
                <a:cs typeface="Calibri"/>
              </a:rPr>
              <a:t>Previsibilidade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295" dirty="0">
                <a:solidFill>
                  <a:srgbClr val="FFFFFF"/>
                </a:solidFill>
                <a:latin typeface="Calibri"/>
                <a:cs typeface="Calibri"/>
              </a:rPr>
              <a:t>Menorcustoparaoconsumidor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375" dirty="0">
                <a:solidFill>
                  <a:srgbClr val="FFFFFF"/>
                </a:solidFill>
                <a:latin typeface="Calibri"/>
                <a:cs typeface="Calibri"/>
              </a:rPr>
              <a:t>Produtospersonalizados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335" dirty="0">
                <a:solidFill>
                  <a:srgbClr val="FFFFFF"/>
                </a:solidFill>
                <a:latin typeface="Calibri"/>
                <a:cs typeface="Calibri"/>
              </a:rPr>
              <a:t>Maiorqualidade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73431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06. </a:t>
            </a:r>
            <a:r>
              <a:rPr spc="-10" dirty="0"/>
              <a:t>Impactos positivos </a:t>
            </a:r>
            <a:r>
              <a:rPr dirty="0"/>
              <a:t>e </a:t>
            </a:r>
            <a:r>
              <a:rPr spc="5" dirty="0"/>
              <a:t> </a:t>
            </a:r>
            <a:r>
              <a:rPr spc="-25" dirty="0"/>
              <a:t>negativos</a:t>
            </a:r>
            <a:r>
              <a:rPr spc="-50" dirty="0"/>
              <a:t> </a:t>
            </a:r>
            <a:r>
              <a:rPr dirty="0"/>
              <a:t>da</a:t>
            </a:r>
            <a:r>
              <a:rPr spc="-20" dirty="0"/>
              <a:t> </a:t>
            </a:r>
            <a:r>
              <a:rPr spc="-10" dirty="0"/>
              <a:t>Indústria</a:t>
            </a:r>
            <a:r>
              <a:rPr spc="-15" dirty="0"/>
              <a:t> </a:t>
            </a:r>
            <a:r>
              <a:rPr spc="-5" dirty="0"/>
              <a:t>4.0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931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8080"/>
            <a:chOff x="0" y="0"/>
            <a:chExt cx="20104735" cy="113080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8080"/>
            </a:xfrm>
            <a:custGeom>
              <a:avLst/>
              <a:gdLst/>
              <a:ahLst/>
              <a:cxnLst/>
              <a:rect l="l" t="t" r="r" b="b"/>
              <a:pathLst>
                <a:path w="10574655" h="11308080">
                  <a:moveTo>
                    <a:pt x="10574387" y="285"/>
                  </a:moveTo>
                  <a:lnTo>
                    <a:pt x="0" y="285"/>
                  </a:lnTo>
                  <a:lnTo>
                    <a:pt x="0" y="11307953"/>
                  </a:lnTo>
                  <a:lnTo>
                    <a:pt x="10574387" y="11307953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00E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0931" y="2214392"/>
            <a:ext cx="9585325" cy="6706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spc="-4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5400" b="1" spc="-77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5400" b="1" spc="-4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39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5400" b="1" spc="-5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400" b="1" spc="-8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5400" b="1" spc="-4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5400" b="1" spc="-8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5400" b="1" spc="-5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54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370" dirty="0">
                <a:solidFill>
                  <a:srgbClr val="FFFFFF"/>
                </a:solidFill>
                <a:latin typeface="Calibri"/>
                <a:cs typeface="Calibri"/>
              </a:rPr>
              <a:t>Segurançacibernética</a:t>
            </a:r>
            <a:endParaRPr sz="4800">
              <a:latin typeface="Calibri"/>
              <a:cs typeface="Calibri"/>
            </a:endParaRPr>
          </a:p>
          <a:p>
            <a:pPr marL="697865" marR="120840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4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pion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spc="-4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28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indu</a:t>
            </a:r>
            <a:r>
              <a:rPr sz="4800" spc="-46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800" spc="-4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28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spc="2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46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spc="2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00" spc="-40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4800" spc="-409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4800" spc="-45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4800" spc="-335" dirty="0">
                <a:solidFill>
                  <a:srgbClr val="FFFFFF"/>
                </a:solidFill>
                <a:latin typeface="Calibri"/>
                <a:cs typeface="Calibri"/>
              </a:rPr>
              <a:t>conectadaainternet.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310" dirty="0">
                <a:solidFill>
                  <a:srgbClr val="FFFFFF"/>
                </a:solidFill>
                <a:latin typeface="Calibri"/>
                <a:cs typeface="Calibri"/>
              </a:rPr>
              <a:t>Utilizaçãodatecnologiaparafinsnãonobres.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310" dirty="0">
                <a:solidFill>
                  <a:srgbClr val="FFFFFF"/>
                </a:solidFill>
                <a:latin typeface="Calibri"/>
                <a:cs typeface="Calibri"/>
              </a:rPr>
              <a:t>Impactoinicialnomercadodetrabalho.</a:t>
            </a:r>
            <a:endParaRPr sz="4800">
              <a:latin typeface="Calibri"/>
              <a:cs typeface="Calibri"/>
            </a:endParaRPr>
          </a:p>
          <a:p>
            <a:pPr marL="697865" marR="231775" indent="-6858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</a:tabLst>
            </a:pPr>
            <a:r>
              <a:rPr sz="4800" spc="-295" dirty="0">
                <a:solidFill>
                  <a:srgbClr val="FFFFFF"/>
                </a:solidFill>
                <a:latin typeface="Calibri"/>
                <a:cs typeface="Calibri"/>
              </a:rPr>
              <a:t>Custoetempoparareinserçãonomercado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00" dirty="0">
                <a:solidFill>
                  <a:srgbClr val="FFFFFF"/>
                </a:solidFill>
                <a:latin typeface="Calibri"/>
                <a:cs typeface="Calibri"/>
              </a:rPr>
              <a:t>dostrabalhadoresqueterãoseuspostosde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50" dirty="0">
                <a:solidFill>
                  <a:srgbClr val="FFFFFF"/>
                </a:solidFill>
                <a:latin typeface="Calibri"/>
                <a:cs typeface="Calibri"/>
              </a:rPr>
              <a:t>trabalhosubstituídospelaautomação.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73431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06. </a:t>
            </a:r>
            <a:r>
              <a:rPr spc="-10" dirty="0"/>
              <a:t>Impactos positivos </a:t>
            </a:r>
            <a:r>
              <a:rPr dirty="0"/>
              <a:t>e </a:t>
            </a:r>
            <a:r>
              <a:rPr spc="5" dirty="0"/>
              <a:t> </a:t>
            </a:r>
            <a:r>
              <a:rPr spc="-25" dirty="0"/>
              <a:t>negativos</a:t>
            </a:r>
            <a:r>
              <a:rPr spc="-50" dirty="0"/>
              <a:t> </a:t>
            </a:r>
            <a:r>
              <a:rPr dirty="0"/>
              <a:t>da</a:t>
            </a:r>
            <a:r>
              <a:rPr spc="-20" dirty="0"/>
              <a:t> </a:t>
            </a:r>
            <a:r>
              <a:rPr spc="-10" dirty="0"/>
              <a:t>Indústria</a:t>
            </a:r>
            <a:r>
              <a:rPr spc="-15" dirty="0"/>
              <a:t> </a:t>
            </a:r>
            <a:r>
              <a:rPr spc="-5" dirty="0"/>
              <a:t>4.0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80863" cy="1130931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9985"/>
            <a:chOff x="0" y="0"/>
            <a:chExt cx="20104735" cy="113099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9985"/>
            </a:xfrm>
            <a:custGeom>
              <a:avLst/>
              <a:gdLst/>
              <a:ahLst/>
              <a:cxnLst/>
              <a:rect l="l" t="t" r="r" b="b"/>
              <a:pathLst>
                <a:path w="10574655" h="11309985">
                  <a:moveTo>
                    <a:pt x="10574387" y="285"/>
                  </a:moveTo>
                  <a:lnTo>
                    <a:pt x="0" y="285"/>
                  </a:lnTo>
                  <a:lnTo>
                    <a:pt x="0" y="11309477"/>
                  </a:lnTo>
                  <a:lnTo>
                    <a:pt x="10574387" y="11309477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FF7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25" y="338065"/>
            <a:ext cx="3376929" cy="3166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600" b="1" spc="-5" dirty="0">
                <a:solidFill>
                  <a:srgbClr val="FFFFFF"/>
                </a:solidFill>
                <a:latin typeface="Calibri"/>
                <a:cs typeface="Calibri"/>
              </a:rPr>
              <a:t>07.</a:t>
            </a:r>
            <a:endParaRPr sz="20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525" y="3574146"/>
            <a:ext cx="475107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10" dirty="0"/>
              <a:t>Conclus</a:t>
            </a:r>
            <a:r>
              <a:rPr sz="8800" spc="-35" dirty="0"/>
              <a:t>ã</a:t>
            </a:r>
            <a:r>
              <a:rPr sz="8800" spc="-5" dirty="0"/>
              <a:t>o</a:t>
            </a:r>
            <a:endParaRPr sz="8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80863" cy="1130931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9985"/>
            <a:chOff x="0" y="0"/>
            <a:chExt cx="20104735" cy="113099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9985"/>
            </a:xfrm>
            <a:custGeom>
              <a:avLst/>
              <a:gdLst/>
              <a:ahLst/>
              <a:cxnLst/>
              <a:rect l="l" t="t" r="r" b="b"/>
              <a:pathLst>
                <a:path w="10574655" h="11309985">
                  <a:moveTo>
                    <a:pt x="10574387" y="285"/>
                  </a:moveTo>
                  <a:lnTo>
                    <a:pt x="0" y="285"/>
                  </a:lnTo>
                  <a:lnTo>
                    <a:pt x="0" y="11309477"/>
                  </a:lnTo>
                  <a:lnTo>
                    <a:pt x="10574387" y="11309477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FF7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6766" y="1450049"/>
            <a:ext cx="9739630" cy="539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indústria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4.0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já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é uma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realidade</a:t>
            </a:r>
            <a:endParaRPr sz="4400">
              <a:latin typeface="Calibri"/>
              <a:cs typeface="Calibri"/>
            </a:endParaRPr>
          </a:p>
          <a:p>
            <a:pPr marL="583565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uma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tendência</a:t>
            </a:r>
            <a:r>
              <a:rPr sz="4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global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inevitável.</a:t>
            </a:r>
            <a:endParaRPr sz="4400">
              <a:latin typeface="Calibri"/>
              <a:cs typeface="Calibri"/>
            </a:endParaRPr>
          </a:p>
          <a:p>
            <a:pPr marL="583565" marR="93853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máquinas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tendem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a ser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cada </a:t>
            </a:r>
            <a:r>
              <a:rPr sz="4400" b="1" spc="-30" dirty="0">
                <a:solidFill>
                  <a:srgbClr val="FFFFFF"/>
                </a:solidFill>
                <a:latin typeface="Calibri"/>
                <a:cs typeface="Calibri"/>
              </a:rPr>
              <a:t>vez </a:t>
            </a:r>
            <a:r>
              <a:rPr sz="4400" b="1" spc="-9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mais</a:t>
            </a:r>
            <a:r>
              <a:rPr sz="4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inteligentes.</a:t>
            </a:r>
            <a:endParaRPr sz="4400">
              <a:latin typeface="Calibri"/>
              <a:cs typeface="Calibri"/>
            </a:endParaRPr>
          </a:p>
          <a:p>
            <a:pPr marL="583565" marR="5080" indent="-5715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30" dirty="0">
                <a:solidFill>
                  <a:srgbClr val="FFFFFF"/>
                </a:solidFill>
                <a:latin typeface="Calibri"/>
                <a:cs typeface="Calibri"/>
              </a:rPr>
              <a:t>vez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temer</a:t>
            </a:r>
            <a:r>
              <a:rPr sz="4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tecnologia,</a:t>
            </a:r>
            <a:r>
              <a:rPr sz="4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 preciso </a:t>
            </a:r>
            <a:r>
              <a:rPr sz="4400" b="1" spc="-9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antecipar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tirar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proveito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disso.</a:t>
            </a:r>
            <a:endParaRPr sz="4400">
              <a:latin typeface="Calibri"/>
              <a:cs typeface="Calibri"/>
            </a:endParaRPr>
          </a:p>
          <a:p>
            <a:pPr marL="583565" marR="78105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necessidade</a:t>
            </a:r>
            <a:r>
              <a:rPr sz="4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estudar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4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atualizar </a:t>
            </a:r>
            <a:r>
              <a:rPr sz="4400" b="1" spc="-9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nunca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foi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tão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relevante</a:t>
            </a:r>
            <a:r>
              <a:rPr sz="4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quanto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35" dirty="0">
                <a:solidFill>
                  <a:srgbClr val="FFFFFF"/>
                </a:solidFill>
                <a:latin typeface="Calibri"/>
                <a:cs typeface="Calibri"/>
              </a:rPr>
              <a:t>agora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39604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07.</a:t>
            </a:r>
            <a:r>
              <a:rPr spc="-55" dirty="0"/>
              <a:t> </a:t>
            </a:r>
            <a:r>
              <a:rPr spc="-10" dirty="0"/>
              <a:t>Conclusão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779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8080"/>
            <a:chOff x="0" y="0"/>
            <a:chExt cx="20104735" cy="113080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8080"/>
            </a:xfrm>
            <a:custGeom>
              <a:avLst/>
              <a:gdLst/>
              <a:ahLst/>
              <a:cxnLst/>
              <a:rect l="l" t="t" r="r" b="b"/>
              <a:pathLst>
                <a:path w="10574655" h="11308080">
                  <a:moveTo>
                    <a:pt x="10574387" y="285"/>
                  </a:moveTo>
                  <a:lnTo>
                    <a:pt x="0" y="285"/>
                  </a:lnTo>
                  <a:lnTo>
                    <a:pt x="0" y="11307953"/>
                  </a:lnTo>
                  <a:lnTo>
                    <a:pt x="10574387" y="11307953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FF7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0931" y="2193742"/>
            <a:ext cx="970216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b="1" spc="-335" dirty="0">
                <a:solidFill>
                  <a:srgbClr val="FFFFFF"/>
                </a:solidFill>
                <a:latin typeface="Calibri"/>
                <a:cs typeface="Calibri"/>
              </a:rPr>
              <a:t>Aquartarevoluçãoindustrial,secaracteriza,</a:t>
            </a:r>
            <a:r>
              <a:rPr sz="4800" b="1" spc="-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275" dirty="0">
                <a:solidFill>
                  <a:srgbClr val="FFFFFF"/>
                </a:solidFill>
                <a:latin typeface="Calibri"/>
                <a:cs typeface="Calibri"/>
              </a:rPr>
              <a:t>por </a:t>
            </a:r>
            <a:r>
              <a:rPr sz="4800" b="1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295" dirty="0">
                <a:solidFill>
                  <a:srgbClr val="FFFFFF"/>
                </a:solidFill>
                <a:latin typeface="Calibri"/>
                <a:cs typeface="Calibri"/>
              </a:rPr>
              <a:t>umconjuntodetecnologiasquepermitema </a:t>
            </a:r>
            <a:r>
              <a:rPr sz="4800" b="1" spc="-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300" dirty="0">
                <a:solidFill>
                  <a:srgbClr val="FFFFFF"/>
                </a:solidFill>
                <a:latin typeface="Calibri"/>
                <a:cs typeface="Calibri"/>
              </a:rPr>
              <a:t>fusãodomundofísico,digitalebiológico.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525" y="4393"/>
            <a:ext cx="91668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FFFF"/>
                </a:solidFill>
                <a:latin typeface="Calibri"/>
                <a:cs typeface="Calibri"/>
              </a:rPr>
              <a:t>01. 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5400" b="1" spc="-5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é a </a:t>
            </a:r>
            <a:r>
              <a:rPr sz="5400" b="1" spc="-10" dirty="0">
                <a:solidFill>
                  <a:srgbClr val="FFFFFF"/>
                </a:solidFill>
                <a:latin typeface="Calibri"/>
                <a:cs typeface="Calibri"/>
              </a:rPr>
              <a:t>Indústria 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4.0 ou 4ª </a:t>
            </a:r>
            <a:r>
              <a:rPr sz="5400" b="1" spc="-1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20" dirty="0">
                <a:solidFill>
                  <a:srgbClr val="FFFFFF"/>
                </a:solidFill>
                <a:latin typeface="Calibri"/>
                <a:cs typeface="Calibri"/>
              </a:rPr>
              <a:t>revolução</a:t>
            </a:r>
            <a:r>
              <a:rPr sz="5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10" dirty="0">
                <a:solidFill>
                  <a:srgbClr val="FFFFFF"/>
                </a:solidFill>
                <a:latin typeface="Calibri"/>
                <a:cs typeface="Calibri"/>
              </a:rPr>
              <a:t>industrial?</a:t>
            </a:r>
            <a:endParaRPr sz="5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0" y="5010785"/>
            <a:ext cx="10241020" cy="61293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779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8080"/>
            <a:chOff x="0" y="0"/>
            <a:chExt cx="20104735" cy="113080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8080"/>
            </a:xfrm>
            <a:custGeom>
              <a:avLst/>
              <a:gdLst/>
              <a:ahLst/>
              <a:cxnLst/>
              <a:rect l="l" t="t" r="r" b="b"/>
              <a:pathLst>
                <a:path w="10574655" h="11308080">
                  <a:moveTo>
                    <a:pt x="10574387" y="285"/>
                  </a:moveTo>
                  <a:lnTo>
                    <a:pt x="0" y="285"/>
                  </a:lnTo>
                  <a:lnTo>
                    <a:pt x="0" y="11307953"/>
                  </a:lnTo>
                  <a:lnTo>
                    <a:pt x="10574387" y="11307953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FF7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3371" y="2739320"/>
            <a:ext cx="9544050" cy="706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  <a:tabLst>
                <a:tab pos="1045210" algn="l"/>
              </a:tabLst>
            </a:pPr>
            <a:r>
              <a:rPr sz="6600" b="1" dirty="0">
                <a:solidFill>
                  <a:srgbClr val="FFFFFF"/>
                </a:solidFill>
                <a:latin typeface="Calibri"/>
                <a:cs typeface="Calibri"/>
              </a:rPr>
              <a:t>As	principais </a:t>
            </a:r>
            <a:r>
              <a:rPr sz="6600" b="1" spc="-20" dirty="0">
                <a:solidFill>
                  <a:srgbClr val="FFFFFF"/>
                </a:solidFill>
                <a:latin typeface="Calibri"/>
                <a:cs typeface="Calibri"/>
              </a:rPr>
              <a:t>tecnologias </a:t>
            </a:r>
            <a:r>
              <a:rPr sz="6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6600" b="1" spc="-15" dirty="0">
                <a:solidFill>
                  <a:srgbClr val="FFFFFF"/>
                </a:solidFill>
                <a:latin typeface="Calibri"/>
                <a:cs typeface="Calibri"/>
              </a:rPr>
              <a:t>permitem </a:t>
            </a:r>
            <a:r>
              <a:rPr sz="66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fusão </a:t>
            </a:r>
            <a:r>
              <a:rPr sz="6600" b="1" spc="5" dirty="0">
                <a:solidFill>
                  <a:srgbClr val="FFFFFF"/>
                </a:solidFill>
                <a:latin typeface="Calibri"/>
                <a:cs typeface="Calibri"/>
              </a:rPr>
              <a:t>dos </a:t>
            </a:r>
            <a:r>
              <a:rPr sz="6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spc="-10" dirty="0">
                <a:solidFill>
                  <a:srgbClr val="FFFFFF"/>
                </a:solidFill>
                <a:latin typeface="Calibri"/>
                <a:cs typeface="Calibri"/>
              </a:rPr>
              <a:t>mundos</a:t>
            </a:r>
            <a:r>
              <a:rPr sz="6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spc="-25" dirty="0">
                <a:solidFill>
                  <a:srgbClr val="FFFFFF"/>
                </a:solidFill>
                <a:latin typeface="Calibri"/>
                <a:cs typeface="Calibri"/>
              </a:rPr>
              <a:t>físico,</a:t>
            </a: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spc="-10" dirty="0">
                <a:solidFill>
                  <a:srgbClr val="FFFFFF"/>
                </a:solidFill>
                <a:latin typeface="Calibri"/>
                <a:cs typeface="Calibri"/>
              </a:rPr>
              <a:t>digital </a:t>
            </a:r>
            <a:r>
              <a:rPr sz="66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6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spc="-10" dirty="0">
                <a:solidFill>
                  <a:srgbClr val="FFFFFF"/>
                </a:solidFill>
                <a:latin typeface="Calibri"/>
                <a:cs typeface="Calibri"/>
              </a:rPr>
              <a:t>biológico </a:t>
            </a:r>
            <a:r>
              <a:rPr sz="6600" b="1" dirty="0">
                <a:solidFill>
                  <a:srgbClr val="FFFFFF"/>
                </a:solidFill>
                <a:latin typeface="Calibri"/>
                <a:cs typeface="Calibri"/>
              </a:rPr>
              <a:t>são a </a:t>
            </a:r>
            <a:r>
              <a:rPr sz="6600" b="1" spc="-35" dirty="0">
                <a:solidFill>
                  <a:srgbClr val="FFFFFF"/>
                </a:solidFill>
                <a:latin typeface="Calibri"/>
                <a:cs typeface="Calibri"/>
              </a:rPr>
              <a:t>Manufatura </a:t>
            </a:r>
            <a:r>
              <a:rPr sz="6600" b="1" spc="-14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spc="-15" dirty="0">
                <a:solidFill>
                  <a:srgbClr val="FFFFFF"/>
                </a:solidFill>
                <a:latin typeface="Calibri"/>
                <a:cs typeface="Calibri"/>
              </a:rPr>
              <a:t>Aditiva,</a:t>
            </a: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spc="25" dirty="0">
                <a:solidFill>
                  <a:srgbClr val="FFFFFF"/>
                </a:solidFill>
                <a:latin typeface="Calibri"/>
                <a:cs typeface="Calibri"/>
              </a:rPr>
              <a:t>IA,</a:t>
            </a: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spc="-155" dirty="0">
                <a:solidFill>
                  <a:srgbClr val="FFFFFF"/>
                </a:solidFill>
                <a:latin typeface="Calibri"/>
                <a:cs typeface="Calibri"/>
              </a:rPr>
              <a:t>IoT,</a:t>
            </a: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6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dirty="0">
                <a:solidFill>
                  <a:srgbClr val="FFFFFF"/>
                </a:solidFill>
                <a:latin typeface="Calibri"/>
                <a:cs typeface="Calibri"/>
              </a:rPr>
              <a:t>Biologia </a:t>
            </a:r>
            <a:r>
              <a:rPr sz="6600" b="1" spc="-30" dirty="0">
                <a:solidFill>
                  <a:srgbClr val="FFFFFF"/>
                </a:solidFill>
                <a:latin typeface="Calibri"/>
                <a:cs typeface="Calibri"/>
              </a:rPr>
              <a:t>Sintética</a:t>
            </a:r>
            <a:r>
              <a:rPr sz="6600" b="1" dirty="0">
                <a:solidFill>
                  <a:srgbClr val="FFFFFF"/>
                </a:solidFill>
                <a:latin typeface="Calibri"/>
                <a:cs typeface="Calibri"/>
              </a:rPr>
              <a:t> e</a:t>
            </a:r>
            <a:r>
              <a:rPr sz="6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spc="5" dirty="0">
                <a:solidFill>
                  <a:srgbClr val="FFFFFF"/>
                </a:solidFill>
                <a:latin typeface="Calibri"/>
                <a:cs typeface="Calibri"/>
              </a:rPr>
              <a:t>os </a:t>
            </a:r>
            <a:r>
              <a:rPr sz="6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spc="-25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 Ciber</a:t>
            </a:r>
            <a:r>
              <a:rPr sz="6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1" spc="-10" dirty="0">
                <a:solidFill>
                  <a:srgbClr val="FFFFFF"/>
                </a:solidFill>
                <a:latin typeface="Calibri"/>
                <a:cs typeface="Calibri"/>
              </a:rPr>
              <a:t>Físicos</a:t>
            </a:r>
            <a:r>
              <a:rPr sz="6600" b="1" dirty="0">
                <a:solidFill>
                  <a:srgbClr val="FFFFFF"/>
                </a:solidFill>
                <a:latin typeface="Calibri"/>
                <a:cs typeface="Calibri"/>
              </a:rPr>
              <a:t> (CPS)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91668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01. </a:t>
            </a:r>
            <a:r>
              <a:rPr dirty="0"/>
              <a:t>O </a:t>
            </a:r>
            <a:r>
              <a:rPr spc="-5" dirty="0"/>
              <a:t>que </a:t>
            </a:r>
            <a:r>
              <a:rPr dirty="0"/>
              <a:t>é a </a:t>
            </a:r>
            <a:r>
              <a:rPr spc="-10" dirty="0"/>
              <a:t>Indústria </a:t>
            </a:r>
            <a:r>
              <a:rPr dirty="0"/>
              <a:t>4.0 ou 4ª </a:t>
            </a:r>
            <a:r>
              <a:rPr spc="-1210" dirty="0"/>
              <a:t> </a:t>
            </a:r>
            <a:r>
              <a:rPr spc="-20" dirty="0"/>
              <a:t>revolução</a:t>
            </a:r>
            <a:r>
              <a:rPr spc="-5" dirty="0"/>
              <a:t> </a:t>
            </a:r>
            <a:r>
              <a:rPr spc="-10" dirty="0"/>
              <a:t>industrial?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779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8080"/>
            <a:chOff x="0" y="0"/>
            <a:chExt cx="20104735" cy="113080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8080"/>
            </a:xfrm>
            <a:custGeom>
              <a:avLst/>
              <a:gdLst/>
              <a:ahLst/>
              <a:cxnLst/>
              <a:rect l="l" t="t" r="r" b="b"/>
              <a:pathLst>
                <a:path w="10574655" h="11308080">
                  <a:moveTo>
                    <a:pt x="10574387" y="285"/>
                  </a:moveTo>
                  <a:lnTo>
                    <a:pt x="0" y="285"/>
                  </a:lnTo>
                  <a:lnTo>
                    <a:pt x="0" y="11307953"/>
                  </a:lnTo>
                  <a:lnTo>
                    <a:pt x="10574387" y="11307953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FF7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91668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01. </a:t>
            </a:r>
            <a:r>
              <a:rPr dirty="0"/>
              <a:t>O </a:t>
            </a:r>
            <a:r>
              <a:rPr spc="-5" dirty="0"/>
              <a:t>que </a:t>
            </a:r>
            <a:r>
              <a:rPr dirty="0"/>
              <a:t>é a </a:t>
            </a:r>
            <a:r>
              <a:rPr spc="-10" dirty="0"/>
              <a:t>Indústria </a:t>
            </a:r>
            <a:r>
              <a:rPr dirty="0"/>
              <a:t>4.0 ou 4ª </a:t>
            </a:r>
            <a:r>
              <a:rPr spc="-1210" dirty="0"/>
              <a:t> </a:t>
            </a:r>
            <a:r>
              <a:rPr spc="-20" dirty="0"/>
              <a:t>revolução</a:t>
            </a:r>
            <a:r>
              <a:rPr spc="-5" dirty="0"/>
              <a:t> </a:t>
            </a:r>
            <a:r>
              <a:rPr spc="-10" dirty="0"/>
              <a:t>industrial?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6808" y="2142765"/>
            <a:ext cx="10056495" cy="858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4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4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10" dirty="0">
                <a:solidFill>
                  <a:srgbClr val="FFFFFF"/>
                </a:solidFill>
                <a:latin typeface="Calibri"/>
                <a:cs typeface="Calibri"/>
              </a:rPr>
              <a:t>pilares</a:t>
            </a:r>
            <a:r>
              <a:rPr sz="4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essenciais</a:t>
            </a:r>
            <a:r>
              <a:rPr sz="4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4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Indústria</a:t>
            </a:r>
            <a:r>
              <a:rPr sz="4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4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b="1" spc="-20" dirty="0">
                <a:solidFill>
                  <a:srgbClr val="FFFFFF"/>
                </a:solidFill>
                <a:latin typeface="Calibri"/>
                <a:cs typeface="Calibri"/>
              </a:rPr>
              <a:t>Robótica</a:t>
            </a: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10" dirty="0">
                <a:solidFill>
                  <a:srgbClr val="FFFFFF"/>
                </a:solidFill>
                <a:latin typeface="Calibri"/>
                <a:cs typeface="Calibri"/>
              </a:rPr>
              <a:t>autônoma</a:t>
            </a:r>
            <a:endParaRPr sz="4800">
              <a:latin typeface="Calibri"/>
              <a:cs typeface="Calibri"/>
            </a:endParaRPr>
          </a:p>
          <a:p>
            <a:pPr marL="697865" marR="427990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Simulação</a:t>
            </a:r>
            <a:r>
              <a:rPr sz="4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30" dirty="0">
                <a:solidFill>
                  <a:srgbClr val="FFFFFF"/>
                </a:solidFill>
                <a:latin typeface="Calibri"/>
                <a:cs typeface="Calibri"/>
              </a:rPr>
              <a:t>integração</a:t>
            </a:r>
            <a:r>
              <a:rPr sz="4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2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4800" b="1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FFFFFF"/>
                </a:solidFill>
                <a:latin typeface="Calibri"/>
                <a:cs typeface="Calibri"/>
              </a:rPr>
              <a:t>verticais</a:t>
            </a: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20" dirty="0">
                <a:solidFill>
                  <a:srgbClr val="FFFFFF"/>
                </a:solidFill>
                <a:latin typeface="Calibri"/>
                <a:cs typeface="Calibri"/>
              </a:rPr>
              <a:t>horizontais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IoT</a:t>
            </a:r>
            <a:r>
              <a:rPr sz="4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industrial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b="1" spc="-20" dirty="0">
                <a:solidFill>
                  <a:srgbClr val="FFFFFF"/>
                </a:solidFill>
                <a:latin typeface="Calibri"/>
                <a:cs typeface="Calibri"/>
              </a:rPr>
              <a:t>Cibersegurança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b="1" spc="-15" dirty="0">
                <a:solidFill>
                  <a:srgbClr val="FFFFFF"/>
                </a:solidFill>
                <a:latin typeface="Calibri"/>
                <a:cs typeface="Calibri"/>
              </a:rPr>
              <a:t>Computação</a:t>
            </a:r>
            <a:r>
              <a:rPr sz="4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4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FFFFFF"/>
                </a:solidFill>
                <a:latin typeface="Calibri"/>
                <a:cs typeface="Calibri"/>
              </a:rPr>
              <a:t>nuvem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Manufatura</a:t>
            </a:r>
            <a:r>
              <a:rPr sz="4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FFFFFF"/>
                </a:solidFill>
                <a:latin typeface="Calibri"/>
                <a:cs typeface="Calibri"/>
              </a:rPr>
              <a:t>aditiva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b="1" spc="-15" dirty="0">
                <a:solidFill>
                  <a:srgbClr val="FFFFFF"/>
                </a:solidFill>
                <a:latin typeface="Calibri"/>
                <a:cs typeface="Calibri"/>
              </a:rPr>
              <a:t>Realidade</a:t>
            </a:r>
            <a:r>
              <a:rPr sz="4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FFFFFF"/>
                </a:solidFill>
                <a:latin typeface="Calibri"/>
                <a:cs typeface="Calibri"/>
              </a:rPr>
              <a:t>aumentada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4800" b="1" spc="-30" dirty="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r>
              <a:rPr sz="4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4800">
              <a:latin typeface="Calibri"/>
              <a:cs typeface="Calibri"/>
            </a:endParaRPr>
          </a:p>
          <a:p>
            <a:pPr marL="5735955">
              <a:lnSpc>
                <a:spcPct val="100000"/>
              </a:lnSpc>
              <a:spcBef>
                <a:spcPts val="281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Fonte: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Fórum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Econômico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Mundial</a:t>
            </a:r>
            <a:r>
              <a:rPr sz="1800" spc="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Alemanha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01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9985"/>
            <a:chOff x="0" y="0"/>
            <a:chExt cx="20104735" cy="11309985"/>
          </a:xfrm>
        </p:grpSpPr>
        <p:sp>
          <p:nvSpPr>
            <p:cNvPr id="4" name="object 4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00E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0574655" cy="11309985"/>
            </a:xfrm>
            <a:custGeom>
              <a:avLst/>
              <a:gdLst/>
              <a:ahLst/>
              <a:cxnLst/>
              <a:rect l="l" t="t" r="r" b="b"/>
              <a:pathLst>
                <a:path w="10574655" h="11309985">
                  <a:moveTo>
                    <a:pt x="10574387" y="285"/>
                  </a:moveTo>
                  <a:lnTo>
                    <a:pt x="0" y="285"/>
                  </a:lnTo>
                  <a:lnTo>
                    <a:pt x="0" y="11309477"/>
                  </a:lnTo>
                  <a:lnTo>
                    <a:pt x="10574387" y="11309477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9525" y="338065"/>
            <a:ext cx="3376929" cy="3166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600" b="1" spc="-5" dirty="0">
                <a:solidFill>
                  <a:srgbClr val="FFFFFF"/>
                </a:solidFill>
                <a:latin typeface="Calibri"/>
                <a:cs typeface="Calibri"/>
              </a:rPr>
              <a:t>02.</a:t>
            </a:r>
            <a:endParaRPr sz="20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525" y="3558957"/>
            <a:ext cx="6736080" cy="3288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700" spc="-5" dirty="0"/>
              <a:t>Manu</a:t>
            </a:r>
            <a:r>
              <a:rPr sz="10700" spc="-175" dirty="0"/>
              <a:t>f</a:t>
            </a:r>
            <a:r>
              <a:rPr sz="10700" spc="-105" dirty="0"/>
              <a:t>a</a:t>
            </a:r>
            <a:r>
              <a:rPr sz="10700" dirty="0"/>
              <a:t>tu</a:t>
            </a:r>
            <a:r>
              <a:rPr sz="10700" spc="-245" dirty="0"/>
              <a:t>r</a:t>
            </a:r>
            <a:r>
              <a:rPr sz="10700" dirty="0"/>
              <a:t>a  </a:t>
            </a:r>
            <a:r>
              <a:rPr sz="10700" spc="-25" dirty="0"/>
              <a:t>Aditiva</a:t>
            </a:r>
            <a:endParaRPr sz="10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01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9985"/>
            <a:chOff x="0" y="0"/>
            <a:chExt cx="20104735" cy="113099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9985"/>
            </a:xfrm>
            <a:custGeom>
              <a:avLst/>
              <a:gdLst/>
              <a:ahLst/>
              <a:cxnLst/>
              <a:rect l="l" t="t" r="r" b="b"/>
              <a:pathLst>
                <a:path w="10574655" h="11309985">
                  <a:moveTo>
                    <a:pt x="10574387" y="285"/>
                  </a:moveTo>
                  <a:lnTo>
                    <a:pt x="0" y="285"/>
                  </a:lnTo>
                  <a:lnTo>
                    <a:pt x="0" y="11309477"/>
                  </a:lnTo>
                  <a:lnTo>
                    <a:pt x="10574387" y="11309477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00E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0931" y="2214392"/>
            <a:ext cx="957834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5400" b="1" spc="-400" dirty="0">
                <a:solidFill>
                  <a:srgbClr val="FFFFFF"/>
                </a:solidFill>
                <a:latin typeface="Calibri"/>
                <a:cs typeface="Calibri"/>
              </a:rPr>
              <a:t>Manufatura</a:t>
            </a:r>
            <a:r>
              <a:rPr sz="5400" b="1" spc="-7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365" dirty="0">
                <a:solidFill>
                  <a:srgbClr val="FFFFFF"/>
                </a:solidFill>
                <a:latin typeface="Calibri"/>
                <a:cs typeface="Calibri"/>
              </a:rPr>
              <a:t>Aditiva</a:t>
            </a:r>
            <a:r>
              <a:rPr sz="5400" b="1" spc="-8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204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5400" b="1" spc="-8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310" dirty="0">
                <a:solidFill>
                  <a:srgbClr val="FFFFFF"/>
                </a:solidFill>
                <a:latin typeface="Calibri"/>
                <a:cs typeface="Calibri"/>
              </a:rPr>
              <a:t>Impressão3D</a:t>
            </a:r>
            <a:r>
              <a:rPr sz="54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200" dirty="0">
                <a:solidFill>
                  <a:srgbClr val="FFFFFF"/>
                </a:solidFill>
                <a:latin typeface="Calibri"/>
                <a:cs typeface="Calibri"/>
              </a:rPr>
              <a:t>éa </a:t>
            </a:r>
            <a:r>
              <a:rPr sz="5400" b="1" spc="-1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spc="-450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ã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spc="-8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400" b="1" spc="-8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5400" b="1" spc="-45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4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5400" b="1" spc="-8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5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8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5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spc="-4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400" b="1" spc="-8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5400" b="1" spc="-4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400" b="1" spc="-45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sz="5400" b="1" spc="-5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400" b="1" spc="-8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5400" b="1" spc="-8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9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ár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400" b="1" spc="-8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5400" b="1" spc="-455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5400" b="1" spc="-8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3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5400" b="1" spc="-46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spc="-40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5400" b="1" spc="-4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5400" b="1" spc="-41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5400" b="1" spc="-275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5400" b="1" spc="-8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385" dirty="0">
                <a:solidFill>
                  <a:srgbClr val="FFFFFF"/>
                </a:solidFill>
                <a:latin typeface="Calibri"/>
                <a:cs typeface="Calibri"/>
              </a:rPr>
              <a:t>montagem.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66135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02.</a:t>
            </a:r>
            <a:r>
              <a:rPr spc="-35" dirty="0"/>
              <a:t> </a:t>
            </a:r>
            <a:r>
              <a:rPr spc="-30" dirty="0"/>
              <a:t>Manufatura</a:t>
            </a:r>
            <a:r>
              <a:rPr dirty="0"/>
              <a:t> </a:t>
            </a:r>
            <a:r>
              <a:rPr spc="-15" dirty="0"/>
              <a:t>Aditiva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01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9985"/>
            <a:chOff x="0" y="0"/>
            <a:chExt cx="20104735" cy="113099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9985"/>
            </a:xfrm>
            <a:custGeom>
              <a:avLst/>
              <a:gdLst/>
              <a:ahLst/>
              <a:cxnLst/>
              <a:rect l="l" t="t" r="r" b="b"/>
              <a:pathLst>
                <a:path w="10574655" h="11309985">
                  <a:moveTo>
                    <a:pt x="10574387" y="285"/>
                  </a:moveTo>
                  <a:lnTo>
                    <a:pt x="0" y="285"/>
                  </a:lnTo>
                  <a:lnTo>
                    <a:pt x="0" y="11309477"/>
                  </a:lnTo>
                  <a:lnTo>
                    <a:pt x="10574387" y="11309477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00E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66135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02.</a:t>
            </a:r>
            <a:r>
              <a:rPr spc="-35" dirty="0"/>
              <a:t> </a:t>
            </a:r>
            <a:r>
              <a:rPr spc="-30" dirty="0"/>
              <a:t>Manufatura</a:t>
            </a:r>
            <a:r>
              <a:rPr dirty="0"/>
              <a:t> </a:t>
            </a:r>
            <a:r>
              <a:rPr spc="-15" dirty="0"/>
              <a:t>Aditiva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9525" y="2277255"/>
            <a:ext cx="9666605" cy="661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indent="-685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Simplifica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cadeia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suprimentos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Reduz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custos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logísticos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Reduz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custos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materiais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Diminui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número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falhas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Fabricação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peças</a:t>
            </a:r>
            <a:endParaRPr sz="4800">
              <a:latin typeface="Calibri"/>
              <a:cs typeface="Calibri"/>
            </a:endParaRPr>
          </a:p>
          <a:p>
            <a:pPr marL="697865" indent="-6858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Fabricação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produtos</a:t>
            </a:r>
            <a:r>
              <a:rPr sz="4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sob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medida</a:t>
            </a:r>
            <a:endParaRPr sz="4800">
              <a:latin typeface="Calibri"/>
              <a:cs typeface="Calibri"/>
            </a:endParaRPr>
          </a:p>
          <a:p>
            <a:pPr marL="1155700" marR="5080" lvl="1" indent="-686435" algn="just">
              <a:lnSpc>
                <a:spcPct val="100000"/>
              </a:lnSpc>
              <a:buFont typeface="Arial MT"/>
              <a:buChar char="•"/>
              <a:tabLst>
                <a:tab pos="1156335" algn="l"/>
              </a:tabLst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Os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produtos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ganharão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um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nível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customização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cliente nunca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visto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antes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isso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em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larga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escala.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74768" cy="113001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104735" cy="11309985"/>
            <a:chOff x="0" y="0"/>
            <a:chExt cx="20104735" cy="113099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574655" cy="11309985"/>
            </a:xfrm>
            <a:custGeom>
              <a:avLst/>
              <a:gdLst/>
              <a:ahLst/>
              <a:cxnLst/>
              <a:rect l="l" t="t" r="r" b="b"/>
              <a:pathLst>
                <a:path w="10574655" h="11309985">
                  <a:moveTo>
                    <a:pt x="10574387" y="285"/>
                  </a:moveTo>
                  <a:lnTo>
                    <a:pt x="0" y="285"/>
                  </a:lnTo>
                  <a:lnTo>
                    <a:pt x="0" y="11309477"/>
                  </a:lnTo>
                  <a:lnTo>
                    <a:pt x="10574387" y="11309477"/>
                  </a:lnTo>
                  <a:lnTo>
                    <a:pt x="10574387" y="285"/>
                  </a:lnTo>
                  <a:close/>
                </a:path>
              </a:pathLst>
            </a:custGeom>
            <a:solidFill>
              <a:srgbClr val="000000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5035" y="0"/>
              <a:ext cx="9529445" cy="11308080"/>
            </a:xfrm>
            <a:custGeom>
              <a:avLst/>
              <a:gdLst/>
              <a:ahLst/>
              <a:cxnLst/>
              <a:rect l="l" t="t" r="r" b="b"/>
              <a:pathLst>
                <a:path w="9529444" h="11308080">
                  <a:moveTo>
                    <a:pt x="9528809" y="285"/>
                  </a:moveTo>
                  <a:lnTo>
                    <a:pt x="-267" y="285"/>
                  </a:lnTo>
                  <a:lnTo>
                    <a:pt x="-267" y="11307953"/>
                  </a:lnTo>
                  <a:lnTo>
                    <a:pt x="9528809" y="11307953"/>
                  </a:lnTo>
                  <a:lnTo>
                    <a:pt x="9528809" y="285"/>
                  </a:lnTo>
                  <a:close/>
                </a:path>
              </a:pathLst>
            </a:custGeom>
            <a:solidFill>
              <a:srgbClr val="00E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9525" y="4393"/>
            <a:ext cx="66135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02.</a:t>
            </a:r>
            <a:r>
              <a:rPr spc="-35" dirty="0"/>
              <a:t> </a:t>
            </a:r>
            <a:r>
              <a:rPr spc="-30" dirty="0"/>
              <a:t>Manufatura</a:t>
            </a:r>
            <a:r>
              <a:rPr dirty="0"/>
              <a:t> </a:t>
            </a:r>
            <a:r>
              <a:rPr spc="-15" dirty="0"/>
              <a:t>Aditiva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1803" y="1522564"/>
            <a:ext cx="9194165" cy="732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rede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varejo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moda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americana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Ministry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Supply,</a:t>
            </a:r>
            <a:r>
              <a:rPr sz="4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imprime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jaquetas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sob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medida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clientes,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em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poucos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minutos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dentro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suas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lojas.</a:t>
            </a:r>
            <a:endParaRPr sz="4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50">
              <a:latin typeface="Calibri"/>
              <a:cs typeface="Calibri"/>
            </a:endParaRPr>
          </a:p>
          <a:p>
            <a:pPr marL="21590" marR="18478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Brasil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utilização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de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impressoras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3D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usada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criação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protótipos</a:t>
            </a:r>
            <a:r>
              <a:rPr sz="4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mas a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tendência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é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um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aumento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gradual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da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adoção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aplicação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diversos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seguimentos.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926</Words>
  <Application>Microsoft Office PowerPoint</Application>
  <PresentationFormat>Personalizar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 MT</vt:lpstr>
      <vt:lpstr>Calibri</vt:lpstr>
      <vt:lpstr>Office Theme</vt:lpstr>
      <vt:lpstr>Indústria 4.0</vt:lpstr>
      <vt:lpstr>01.</vt:lpstr>
      <vt:lpstr>Apresentação do PowerPoint</vt:lpstr>
      <vt:lpstr>01. O que é a Indústria 4.0 ou 4ª  revolução industrial?</vt:lpstr>
      <vt:lpstr>01. O que é a Indústria 4.0 ou 4ª  revolução industrial?</vt:lpstr>
      <vt:lpstr>Manufatura  Aditiva</vt:lpstr>
      <vt:lpstr>02. Manufatura Aditiva</vt:lpstr>
      <vt:lpstr>02. Manufatura Aditiva</vt:lpstr>
      <vt:lpstr>02. Manufatura Aditiva</vt:lpstr>
      <vt:lpstr>Biologia Sintética</vt:lpstr>
      <vt:lpstr>03. Biologia Sintética</vt:lpstr>
      <vt:lpstr>03. Biologia Sintética</vt:lpstr>
      <vt:lpstr>03. Biologia Sintética</vt:lpstr>
      <vt:lpstr>Apresentação do PowerPoint</vt:lpstr>
      <vt:lpstr>04. Os impactos da Indústria 4.0  sobre a produtividade</vt:lpstr>
      <vt:lpstr>04. Os impactos da Indústria 4.0  sobre a produtividade</vt:lpstr>
      <vt:lpstr>Impactos no  consumo</vt:lpstr>
      <vt:lpstr>05. Impactos no consumo</vt:lpstr>
      <vt:lpstr>05. Impactos no consumo</vt:lpstr>
      <vt:lpstr>05. Impactos no consumo</vt:lpstr>
      <vt:lpstr>Apresentação do PowerPoint</vt:lpstr>
      <vt:lpstr>06. Impactos positivos e  negativos da Indústria 4.0</vt:lpstr>
      <vt:lpstr>06. Impactos positivos e  negativos da Indústria 4.0</vt:lpstr>
      <vt:lpstr>Conclusão</vt:lpstr>
      <vt:lpstr>07. 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Alvaro Barros</dc:creator>
  <cp:lastModifiedBy>Getulio Santos</cp:lastModifiedBy>
  <cp:revision>1</cp:revision>
  <dcterms:created xsi:type="dcterms:W3CDTF">2022-11-07T19:18:07Z</dcterms:created>
  <dcterms:modified xsi:type="dcterms:W3CDTF">2022-11-07T19:19:12Z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2022-11-07T00:00:00Z</vt:filetime>
  </property>
</Properties>
</file>