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849880" cy="685927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25399"/>
            <a:ext cx="181610" cy="6832600"/>
          </a:xfrm>
          <a:custGeom>
            <a:avLst/>
            <a:gdLst/>
            <a:ahLst/>
            <a:cxnLst/>
            <a:rect l="l" t="t" r="r" b="b"/>
            <a:pathLst>
              <a:path w="181610" h="6832600">
                <a:moveTo>
                  <a:pt x="181610" y="6832600"/>
                </a:moveTo>
                <a:lnTo>
                  <a:pt x="0" y="6832600"/>
                </a:lnTo>
                <a:lnTo>
                  <a:pt x="0" y="0"/>
                </a:lnTo>
                <a:lnTo>
                  <a:pt x="181610" y="0"/>
                </a:lnTo>
                <a:lnTo>
                  <a:pt x="181610" y="6832600"/>
                </a:lnTo>
                <a:close/>
              </a:path>
            </a:pathLst>
          </a:custGeom>
          <a:solidFill>
            <a:srgbClr val="000000">
              <a:alpha val="2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1610" cy="6856730"/>
          </a:xfrm>
          <a:custGeom>
            <a:avLst/>
            <a:gdLst/>
            <a:ahLst/>
            <a:cxnLst/>
            <a:rect l="l" t="t" r="r" b="b"/>
            <a:pathLst>
              <a:path w="181610" h="6856730">
                <a:moveTo>
                  <a:pt x="181610" y="0"/>
                </a:moveTo>
                <a:lnTo>
                  <a:pt x="0" y="0"/>
                </a:lnTo>
                <a:lnTo>
                  <a:pt x="0" y="6856730"/>
                </a:lnTo>
                <a:lnTo>
                  <a:pt x="90170" y="6856730"/>
                </a:lnTo>
                <a:lnTo>
                  <a:pt x="181610" y="6856730"/>
                </a:lnTo>
                <a:lnTo>
                  <a:pt x="181610" y="0"/>
                </a:lnTo>
                <a:close/>
              </a:path>
            </a:pathLst>
          </a:custGeom>
          <a:solidFill>
            <a:srgbClr val="1E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8609" y="5077459"/>
            <a:ext cx="1645920" cy="127888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0523219" y="4894579"/>
            <a:ext cx="1449070" cy="1823720"/>
          </a:xfrm>
          <a:custGeom>
            <a:avLst/>
            <a:gdLst/>
            <a:ahLst/>
            <a:cxnLst/>
            <a:rect l="l" t="t" r="r" b="b"/>
            <a:pathLst>
              <a:path w="1449070" h="1823720">
                <a:moveTo>
                  <a:pt x="1449070" y="0"/>
                </a:moveTo>
                <a:lnTo>
                  <a:pt x="0" y="0"/>
                </a:lnTo>
                <a:lnTo>
                  <a:pt x="0" y="1823720"/>
                </a:lnTo>
                <a:lnTo>
                  <a:pt x="725170" y="1823720"/>
                </a:lnTo>
                <a:lnTo>
                  <a:pt x="1449070" y="1823720"/>
                </a:lnTo>
                <a:lnTo>
                  <a:pt x="144907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323079"/>
            <a:ext cx="1741170" cy="778510"/>
          </a:xfrm>
          <a:custGeom>
            <a:avLst/>
            <a:gdLst/>
            <a:ahLst/>
            <a:cxnLst/>
            <a:rect l="l" t="t" r="r" b="b"/>
            <a:pathLst>
              <a:path w="1741170" h="778510">
                <a:moveTo>
                  <a:pt x="1344930" y="0"/>
                </a:moveTo>
                <a:lnTo>
                  <a:pt x="0" y="0"/>
                </a:lnTo>
                <a:lnTo>
                  <a:pt x="0" y="778510"/>
                </a:lnTo>
                <a:lnTo>
                  <a:pt x="1344930" y="778510"/>
                </a:lnTo>
                <a:lnTo>
                  <a:pt x="1354474" y="777636"/>
                </a:lnTo>
                <a:lnTo>
                  <a:pt x="1362233" y="775335"/>
                </a:lnTo>
                <a:lnTo>
                  <a:pt x="1368325" y="772080"/>
                </a:lnTo>
                <a:lnTo>
                  <a:pt x="1372870" y="768350"/>
                </a:lnTo>
                <a:lnTo>
                  <a:pt x="1372870" y="763270"/>
                </a:lnTo>
                <a:lnTo>
                  <a:pt x="1377950" y="763270"/>
                </a:lnTo>
                <a:lnTo>
                  <a:pt x="1733550" y="407670"/>
                </a:lnTo>
                <a:lnTo>
                  <a:pt x="1739265" y="399335"/>
                </a:lnTo>
                <a:lnTo>
                  <a:pt x="1741170" y="388620"/>
                </a:lnTo>
                <a:lnTo>
                  <a:pt x="1739265" y="376951"/>
                </a:lnTo>
                <a:lnTo>
                  <a:pt x="1733550" y="365760"/>
                </a:lnTo>
                <a:lnTo>
                  <a:pt x="1377950" y="13970"/>
                </a:lnTo>
                <a:lnTo>
                  <a:pt x="1377950" y="10160"/>
                </a:lnTo>
                <a:lnTo>
                  <a:pt x="1372870" y="10160"/>
                </a:lnTo>
                <a:lnTo>
                  <a:pt x="1368325" y="6429"/>
                </a:lnTo>
                <a:lnTo>
                  <a:pt x="1362233" y="3175"/>
                </a:lnTo>
                <a:lnTo>
                  <a:pt x="1354474" y="873"/>
                </a:lnTo>
                <a:lnTo>
                  <a:pt x="13449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49880" cy="685927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5399"/>
            <a:ext cx="181610" cy="6832600"/>
          </a:xfrm>
          <a:custGeom>
            <a:avLst/>
            <a:gdLst/>
            <a:ahLst/>
            <a:cxnLst/>
            <a:rect l="l" t="t" r="r" b="b"/>
            <a:pathLst>
              <a:path w="181610" h="6832600">
                <a:moveTo>
                  <a:pt x="181610" y="6832600"/>
                </a:moveTo>
                <a:lnTo>
                  <a:pt x="0" y="6832600"/>
                </a:lnTo>
                <a:lnTo>
                  <a:pt x="0" y="0"/>
                </a:lnTo>
                <a:lnTo>
                  <a:pt x="181610" y="0"/>
                </a:lnTo>
                <a:lnTo>
                  <a:pt x="181610" y="6832600"/>
                </a:lnTo>
                <a:close/>
              </a:path>
            </a:pathLst>
          </a:custGeom>
          <a:solidFill>
            <a:srgbClr val="000000">
              <a:alpha val="2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1610" cy="6856730"/>
          </a:xfrm>
          <a:custGeom>
            <a:avLst/>
            <a:gdLst/>
            <a:ahLst/>
            <a:cxnLst/>
            <a:rect l="l" t="t" r="r" b="b"/>
            <a:pathLst>
              <a:path w="181610" h="6856730">
                <a:moveTo>
                  <a:pt x="181610" y="0"/>
                </a:moveTo>
                <a:lnTo>
                  <a:pt x="0" y="0"/>
                </a:lnTo>
                <a:lnTo>
                  <a:pt x="0" y="6856730"/>
                </a:lnTo>
                <a:lnTo>
                  <a:pt x="90170" y="6856730"/>
                </a:lnTo>
                <a:lnTo>
                  <a:pt x="181610" y="6856730"/>
                </a:lnTo>
                <a:lnTo>
                  <a:pt x="181610" y="0"/>
                </a:lnTo>
                <a:close/>
              </a:path>
            </a:pathLst>
          </a:custGeom>
          <a:solidFill>
            <a:srgbClr val="1E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07392"/>
            <a:ext cx="1590040" cy="506730"/>
          </a:xfrm>
          <a:custGeom>
            <a:avLst/>
            <a:gdLst/>
            <a:ahLst/>
            <a:cxnLst/>
            <a:rect l="l" t="t" r="r" b="b"/>
            <a:pathLst>
              <a:path w="1590040" h="506730">
                <a:moveTo>
                  <a:pt x="0" y="0"/>
                </a:moveTo>
                <a:lnTo>
                  <a:pt x="0" y="502932"/>
                </a:lnTo>
                <a:lnTo>
                  <a:pt x="1244600" y="506727"/>
                </a:lnTo>
                <a:lnTo>
                  <a:pt x="1343660" y="506727"/>
                </a:lnTo>
                <a:lnTo>
                  <a:pt x="1350010" y="500377"/>
                </a:lnTo>
                <a:lnTo>
                  <a:pt x="1352550" y="499107"/>
                </a:lnTo>
                <a:lnTo>
                  <a:pt x="1353820" y="496567"/>
                </a:lnTo>
                <a:lnTo>
                  <a:pt x="1582420" y="269237"/>
                </a:lnTo>
                <a:lnTo>
                  <a:pt x="1588135" y="261815"/>
                </a:lnTo>
                <a:lnTo>
                  <a:pt x="1590040" y="254632"/>
                </a:lnTo>
                <a:lnTo>
                  <a:pt x="1588135" y="247448"/>
                </a:lnTo>
                <a:lnTo>
                  <a:pt x="1582420" y="240027"/>
                </a:lnTo>
                <a:lnTo>
                  <a:pt x="1353820" y="11427"/>
                </a:lnTo>
                <a:lnTo>
                  <a:pt x="1348740" y="11427"/>
                </a:lnTo>
                <a:lnTo>
                  <a:pt x="1348740" y="6347"/>
                </a:lnTo>
                <a:lnTo>
                  <a:pt x="1343660" y="6347"/>
                </a:lnTo>
                <a:lnTo>
                  <a:pt x="1339850" y="2537"/>
                </a:lnTo>
                <a:lnTo>
                  <a:pt x="1244600" y="2537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5770" y="656590"/>
            <a:ext cx="876045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5179" y="2010409"/>
            <a:ext cx="10581640" cy="148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849880" cy="6859270"/>
            <a:chOff x="0" y="0"/>
            <a:chExt cx="2849880" cy="6859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49880" cy="68592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5399"/>
              <a:ext cx="181610" cy="6832600"/>
            </a:xfrm>
            <a:custGeom>
              <a:avLst/>
              <a:gdLst/>
              <a:ahLst/>
              <a:cxnLst/>
              <a:rect l="l" t="t" r="r" b="b"/>
              <a:pathLst>
                <a:path w="181610" h="6832600">
                  <a:moveTo>
                    <a:pt x="181610" y="6832600"/>
                  </a:moveTo>
                  <a:lnTo>
                    <a:pt x="0" y="6832600"/>
                  </a:lnTo>
                  <a:lnTo>
                    <a:pt x="0" y="0"/>
                  </a:lnTo>
                  <a:lnTo>
                    <a:pt x="181610" y="0"/>
                  </a:lnTo>
                  <a:lnTo>
                    <a:pt x="181610" y="6832600"/>
                  </a:lnTo>
                  <a:close/>
                </a:path>
              </a:pathLst>
            </a:custGeom>
            <a:solidFill>
              <a:srgbClr val="000000">
                <a:alpha val="2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81610" cy="6856730"/>
            </a:xfrm>
            <a:custGeom>
              <a:avLst/>
              <a:gdLst/>
              <a:ahLst/>
              <a:cxnLst/>
              <a:rect l="l" t="t" r="r" b="b"/>
              <a:pathLst>
                <a:path w="181610" h="6856730">
                  <a:moveTo>
                    <a:pt x="181610" y="0"/>
                  </a:moveTo>
                  <a:lnTo>
                    <a:pt x="0" y="0"/>
                  </a:lnTo>
                  <a:lnTo>
                    <a:pt x="0" y="6856730"/>
                  </a:lnTo>
                  <a:lnTo>
                    <a:pt x="90170" y="6856730"/>
                  </a:lnTo>
                  <a:lnTo>
                    <a:pt x="181610" y="685673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8609" y="5077459"/>
            <a:ext cx="1645920" cy="127888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23219" y="4894579"/>
            <a:ext cx="1449070" cy="1823720"/>
          </a:xfrm>
          <a:custGeom>
            <a:avLst/>
            <a:gdLst/>
            <a:ahLst/>
            <a:cxnLst/>
            <a:rect l="l" t="t" r="r" b="b"/>
            <a:pathLst>
              <a:path w="1449070" h="1823720">
                <a:moveTo>
                  <a:pt x="1449070" y="0"/>
                </a:moveTo>
                <a:lnTo>
                  <a:pt x="0" y="0"/>
                </a:lnTo>
                <a:lnTo>
                  <a:pt x="0" y="1823720"/>
                </a:lnTo>
                <a:lnTo>
                  <a:pt x="725170" y="1823720"/>
                </a:lnTo>
                <a:lnTo>
                  <a:pt x="1449070" y="1823720"/>
                </a:lnTo>
                <a:lnTo>
                  <a:pt x="144907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323079"/>
            <a:ext cx="1741170" cy="778510"/>
          </a:xfrm>
          <a:custGeom>
            <a:avLst/>
            <a:gdLst/>
            <a:ahLst/>
            <a:cxnLst/>
            <a:rect l="l" t="t" r="r" b="b"/>
            <a:pathLst>
              <a:path w="1741170" h="778510">
                <a:moveTo>
                  <a:pt x="1344930" y="0"/>
                </a:moveTo>
                <a:lnTo>
                  <a:pt x="0" y="0"/>
                </a:lnTo>
                <a:lnTo>
                  <a:pt x="0" y="778510"/>
                </a:lnTo>
                <a:lnTo>
                  <a:pt x="1344930" y="778510"/>
                </a:lnTo>
                <a:lnTo>
                  <a:pt x="1354474" y="777636"/>
                </a:lnTo>
                <a:lnTo>
                  <a:pt x="1362233" y="775335"/>
                </a:lnTo>
                <a:lnTo>
                  <a:pt x="1368325" y="772080"/>
                </a:lnTo>
                <a:lnTo>
                  <a:pt x="1372870" y="768350"/>
                </a:lnTo>
                <a:lnTo>
                  <a:pt x="1372870" y="763270"/>
                </a:lnTo>
                <a:lnTo>
                  <a:pt x="1377950" y="763270"/>
                </a:lnTo>
                <a:lnTo>
                  <a:pt x="1733550" y="407670"/>
                </a:lnTo>
                <a:lnTo>
                  <a:pt x="1739265" y="399335"/>
                </a:lnTo>
                <a:lnTo>
                  <a:pt x="1741170" y="388620"/>
                </a:lnTo>
                <a:lnTo>
                  <a:pt x="1739265" y="376951"/>
                </a:lnTo>
                <a:lnTo>
                  <a:pt x="1733550" y="365760"/>
                </a:lnTo>
                <a:lnTo>
                  <a:pt x="1377950" y="13970"/>
                </a:lnTo>
                <a:lnTo>
                  <a:pt x="1377950" y="10160"/>
                </a:lnTo>
                <a:lnTo>
                  <a:pt x="1372870" y="10160"/>
                </a:lnTo>
                <a:lnTo>
                  <a:pt x="1368325" y="6429"/>
                </a:lnTo>
                <a:lnTo>
                  <a:pt x="1362233" y="3175"/>
                </a:lnTo>
                <a:lnTo>
                  <a:pt x="1354474" y="873"/>
                </a:lnTo>
                <a:lnTo>
                  <a:pt x="13449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371090" marR="5080">
              <a:lnSpc>
                <a:spcPts val="5750"/>
              </a:lnSpc>
              <a:spcBef>
                <a:spcPts val="210"/>
              </a:spcBef>
            </a:pPr>
            <a:r>
              <a:rPr spc="-10" dirty="0"/>
              <a:t>Fundamentos</a:t>
            </a:r>
            <a:r>
              <a:rPr spc="-50" dirty="0"/>
              <a:t> </a:t>
            </a:r>
            <a:r>
              <a:rPr spc="-5" dirty="0"/>
              <a:t>de</a:t>
            </a:r>
            <a:r>
              <a:rPr spc="-50" dirty="0"/>
              <a:t> </a:t>
            </a:r>
            <a:r>
              <a:rPr spc="-45" dirty="0"/>
              <a:t>Tecnologia </a:t>
            </a:r>
            <a:r>
              <a:rPr spc="-1320" dirty="0"/>
              <a:t> </a:t>
            </a:r>
            <a:r>
              <a:rPr spc="-5" dirty="0"/>
              <a:t>da</a:t>
            </a:r>
            <a:r>
              <a:rPr spc="-25" dirty="0"/>
              <a:t> </a:t>
            </a:r>
            <a:r>
              <a:rPr spc="-10" dirty="0"/>
              <a:t>Informação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9600" y="45618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5000" y="3920490"/>
            <a:ext cx="52336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F3F3F"/>
                </a:solidFill>
                <a:latin typeface="Arial"/>
                <a:cs typeface="Arial"/>
              </a:rPr>
              <a:t>Prof.</a:t>
            </a:r>
            <a:r>
              <a:rPr sz="2800" b="1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lang="pt-BR" sz="2800" b="1" spc="-10" dirty="0">
                <a:solidFill>
                  <a:srgbClr val="3F3F3F"/>
                </a:solidFill>
                <a:latin typeface="Arial"/>
                <a:cs typeface="Arial"/>
              </a:rPr>
              <a:t>Tulio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8016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Funções</a:t>
            </a:r>
            <a:r>
              <a:rPr spc="-20" dirty="0"/>
              <a:t> </a:t>
            </a:r>
            <a:r>
              <a:rPr spc="-10" dirty="0"/>
              <a:t>de</a:t>
            </a:r>
            <a:r>
              <a:rPr spc="-25" dirty="0"/>
              <a:t> </a:t>
            </a:r>
            <a:r>
              <a:rPr spc="-5" dirty="0"/>
              <a:t>um</a:t>
            </a:r>
            <a:r>
              <a:rPr spc="-25" dirty="0"/>
              <a:t> </a:t>
            </a:r>
            <a:r>
              <a:rPr spc="-5" dirty="0"/>
              <a:t>Sistema</a:t>
            </a:r>
            <a:r>
              <a:rPr spc="-25" dirty="0"/>
              <a:t> </a:t>
            </a:r>
            <a:r>
              <a:rPr spc="-5" dirty="0"/>
              <a:t>Operacional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8829" y="2165350"/>
            <a:ext cx="8515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3F3F3F"/>
                </a:solidFill>
                <a:latin typeface="Arial"/>
                <a:cs typeface="Arial"/>
              </a:rPr>
              <a:t>Ao</a:t>
            </a:r>
            <a:r>
              <a:rPr sz="1800" b="1" spc="26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3F3F3F"/>
                </a:solidFill>
                <a:latin typeface="Arial"/>
                <a:cs typeface="Arial"/>
              </a:rPr>
              <a:t>salvar</a:t>
            </a:r>
            <a:r>
              <a:rPr sz="1800" b="1" spc="254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um</a:t>
            </a:r>
            <a:r>
              <a:rPr sz="1800" b="1" spc="25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arquivo,</a:t>
            </a:r>
            <a:r>
              <a:rPr sz="1800" b="1" spc="254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3F3F3F"/>
                </a:solidFill>
                <a:latin typeface="Arial"/>
                <a:cs typeface="Arial"/>
              </a:rPr>
              <a:t>você</a:t>
            </a:r>
            <a:r>
              <a:rPr sz="1800" b="1" spc="25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se</a:t>
            </a:r>
            <a:r>
              <a:rPr sz="1800" b="1" spc="254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preocupa</a:t>
            </a:r>
            <a:r>
              <a:rPr sz="1800" b="1" spc="254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em</a:t>
            </a:r>
            <a:r>
              <a:rPr sz="1800" b="1" spc="254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qual</a:t>
            </a:r>
            <a:r>
              <a:rPr sz="1800" b="1" spc="25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F3F3F"/>
                </a:solidFill>
                <a:latin typeface="Arial"/>
                <a:cs typeface="Arial"/>
              </a:rPr>
              <a:t>trilha</a:t>
            </a:r>
            <a:r>
              <a:rPr sz="1800" b="1" spc="254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ou</a:t>
            </a:r>
            <a:r>
              <a:rPr sz="1800" b="1" spc="25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setor</a:t>
            </a:r>
            <a:r>
              <a:rPr sz="1800" b="1" spc="24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3F3F3F"/>
                </a:solidFill>
                <a:latin typeface="Arial"/>
                <a:cs typeface="Arial"/>
              </a:rPr>
              <a:t>deverá</a:t>
            </a:r>
            <a:r>
              <a:rPr sz="1800" b="1" spc="25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ser </a:t>
            </a:r>
            <a:r>
              <a:rPr sz="1800" b="1" spc="-484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armazenado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informação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F3F3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2929" y="30530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41503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988309"/>
            <a:ext cx="852678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operacional, então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serve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interface entre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usuário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 recursos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hardware,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tornando esta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comunicação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transparente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(ou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imperceptível)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permitindo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usuário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um trabalho mais eficiente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menores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chances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erros.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conceito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ambiente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simulado,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criado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pelo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operacional,</a:t>
            </a:r>
            <a:r>
              <a:rPr sz="1800" spc="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denominado máquina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virtual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(virtual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machine)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está presente, 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alguma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forma,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na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maioria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dos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sistemas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atuais.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8016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Funções</a:t>
            </a:r>
            <a:r>
              <a:rPr spc="-20" dirty="0"/>
              <a:t> </a:t>
            </a:r>
            <a:r>
              <a:rPr spc="-10" dirty="0"/>
              <a:t>de</a:t>
            </a:r>
            <a:r>
              <a:rPr spc="-25" dirty="0"/>
              <a:t> </a:t>
            </a:r>
            <a:r>
              <a:rPr spc="-5" dirty="0"/>
              <a:t>um</a:t>
            </a:r>
            <a:r>
              <a:rPr spc="-25" dirty="0"/>
              <a:t> </a:t>
            </a:r>
            <a:r>
              <a:rPr spc="-5" dirty="0"/>
              <a:t>Sistema</a:t>
            </a:r>
            <a:r>
              <a:rPr spc="-25" dirty="0"/>
              <a:t> </a:t>
            </a:r>
            <a:r>
              <a:rPr spc="-5" dirty="0"/>
              <a:t>Operacional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8829" y="2165350"/>
            <a:ext cx="7056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Compartilhamento</a:t>
            </a:r>
            <a:r>
              <a:rPr sz="1800" b="1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recursos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 de forma organizada </a:t>
            </a:r>
            <a:r>
              <a:rPr sz="1800" b="1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 protegida.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2929" y="27787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8829" y="2713990"/>
            <a:ext cx="8527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nos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permite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executar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várias tarefas,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imprimir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um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documento, copiar um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arquivo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pela internet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ou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processar uma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planilha, aparentemente tudo ao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mesmo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tempo.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2929" y="38760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8829" y="3811270"/>
            <a:ext cx="839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deve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ser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capaz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controlar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execução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concorrente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todas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essas tarefas.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820420"/>
            <a:ext cx="26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8016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Funções</a:t>
            </a:r>
            <a:r>
              <a:rPr spc="-20" dirty="0"/>
              <a:t> </a:t>
            </a:r>
            <a:r>
              <a:rPr spc="-10" dirty="0"/>
              <a:t>de</a:t>
            </a:r>
            <a:r>
              <a:rPr spc="-25" dirty="0"/>
              <a:t> </a:t>
            </a:r>
            <a:r>
              <a:rPr spc="-5" dirty="0"/>
              <a:t>um</a:t>
            </a:r>
            <a:r>
              <a:rPr spc="-25" dirty="0"/>
              <a:t> </a:t>
            </a:r>
            <a:r>
              <a:rPr spc="-5" dirty="0"/>
              <a:t>Sistema</a:t>
            </a:r>
            <a:r>
              <a:rPr spc="-25" dirty="0"/>
              <a:t> </a:t>
            </a:r>
            <a:r>
              <a:rPr spc="-5" dirty="0"/>
              <a:t>Operacional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8829" y="2165350"/>
            <a:ext cx="7056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Compartilhamento</a:t>
            </a:r>
            <a:r>
              <a:rPr sz="1800" b="1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recursos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 de forma organizada </a:t>
            </a:r>
            <a:r>
              <a:rPr sz="1800" b="1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 protegida.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2929" y="27787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8829" y="2713990"/>
            <a:ext cx="852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spc="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modo</a:t>
            </a:r>
            <a:r>
              <a:rPr sz="1800" spc="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geral,</a:t>
            </a:r>
            <a:r>
              <a:rPr sz="1800" spc="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spc="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programas</a:t>
            </a:r>
            <a:r>
              <a:rPr sz="1800" spc="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spc="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spc="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usuários</a:t>
            </a:r>
            <a:r>
              <a:rPr sz="1800" spc="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executam</a:t>
            </a:r>
            <a:r>
              <a:rPr sz="1800" spc="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não</a:t>
            </a:r>
            <a:r>
              <a:rPr sz="1800" spc="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são</a:t>
            </a:r>
            <a:r>
              <a:rPr sz="1800" spc="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escritos</a:t>
            </a:r>
            <a:r>
              <a:rPr sz="1800" spc="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para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processador,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mas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sim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para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2929" y="36017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8829" y="3536950"/>
            <a:ext cx="7387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Isto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facilita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comunicação do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programa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hardware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do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computador.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2929" y="41503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8829" y="4085590"/>
            <a:ext cx="8519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As</a:t>
            </a:r>
            <a:r>
              <a:rPr sz="1800" spc="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tarefas</a:t>
            </a:r>
            <a:r>
              <a:rPr sz="1800" spc="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são</a:t>
            </a:r>
            <a:r>
              <a:rPr sz="1800" spc="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executadas</a:t>
            </a:r>
            <a:r>
              <a:rPr sz="1800" spc="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pelo</a:t>
            </a:r>
            <a:r>
              <a:rPr sz="1800" spc="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SO,</a:t>
            </a:r>
            <a:r>
              <a:rPr sz="1800" spc="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tornando</a:t>
            </a:r>
            <a:r>
              <a:rPr sz="1800" spc="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spc="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programas</a:t>
            </a:r>
            <a:r>
              <a:rPr sz="1800" spc="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menores</a:t>
            </a:r>
            <a:r>
              <a:rPr sz="1800" spc="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mais</a:t>
            </a:r>
            <a:r>
              <a:rPr sz="1800" spc="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fáceis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serem programados.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8016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Funções</a:t>
            </a:r>
            <a:r>
              <a:rPr spc="-20" dirty="0"/>
              <a:t> </a:t>
            </a:r>
            <a:r>
              <a:rPr spc="-10" dirty="0"/>
              <a:t>de</a:t>
            </a:r>
            <a:r>
              <a:rPr spc="-25" dirty="0"/>
              <a:t> </a:t>
            </a:r>
            <a:r>
              <a:rPr spc="-5" dirty="0"/>
              <a:t>um</a:t>
            </a:r>
            <a:r>
              <a:rPr spc="-25" dirty="0"/>
              <a:t> </a:t>
            </a:r>
            <a:r>
              <a:rPr spc="-5" dirty="0"/>
              <a:t>Sistema</a:t>
            </a:r>
            <a:r>
              <a:rPr spc="-25" dirty="0"/>
              <a:t> </a:t>
            </a:r>
            <a:r>
              <a:rPr spc="-5" dirty="0"/>
              <a:t>Operacional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1482090"/>
            <a:ext cx="7055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Compartilhamento</a:t>
            </a:r>
            <a:r>
              <a:rPr sz="1800" b="1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recursos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 de</a:t>
            </a: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forma organizada </a:t>
            </a:r>
            <a:r>
              <a:rPr sz="1800" b="1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 protegida.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7029" y="209422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2030729"/>
            <a:ext cx="8523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01015" algn="l"/>
                <a:tab pos="1092835" algn="l"/>
                <a:tab pos="2087880" algn="l"/>
                <a:tab pos="2780030" algn="l"/>
                <a:tab pos="3802379" algn="l"/>
                <a:tab pos="4076065" algn="l"/>
                <a:tab pos="5009515" algn="l"/>
                <a:tab pos="6334125" algn="l"/>
                <a:tab pos="6974205" algn="l"/>
                <a:tab pos="7387590" algn="l"/>
                <a:tab pos="8257540" algn="l"/>
              </a:tabLst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	s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açã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id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l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,	so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ent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o	s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ma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per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cio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l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ev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ac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sso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hardware</a:t>
            </a:r>
            <a:r>
              <a:rPr sz="180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computador.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810" y="2790189"/>
            <a:ext cx="8442960" cy="37198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4007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Máquina</a:t>
            </a:r>
            <a:r>
              <a:rPr spc="-45" dirty="0"/>
              <a:t> </a:t>
            </a:r>
            <a:r>
              <a:rPr spc="-5" dirty="0"/>
              <a:t>de</a:t>
            </a:r>
            <a:r>
              <a:rPr spc="-45" dirty="0"/>
              <a:t> </a:t>
            </a:r>
            <a:r>
              <a:rPr spc="-5" dirty="0"/>
              <a:t>Níveis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7370" y="17983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7370" y="28956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3270" y="1733550"/>
            <a:ext cx="85261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linguagem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entendida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pelo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computador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é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linguagem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binária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difícil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entendimento pelos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seres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humanos, sendo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chamada 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linguagem de “baixo nível”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ou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“de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máquina”.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linguagens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mais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próximas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seres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humanos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são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classificadas</a:t>
            </a:r>
            <a:r>
              <a:rPr sz="1800" spc="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como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linguagens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“alto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nível”.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7370" y="37185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3270" y="3653790"/>
            <a:ext cx="85248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Podemos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considerar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computador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como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máquina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4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níveis</a:t>
            </a:r>
            <a:r>
              <a:rPr sz="1800" spc="4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ou camadas,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onde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inicialmente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existem dois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níveis: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nível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0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(hardware)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nível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1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(sistema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operacional).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7370" y="48158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3270" y="4751070"/>
            <a:ext cx="5625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 aplicativos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são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programas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executados pelo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usuário.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7370" y="53644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3270" y="5299709"/>
            <a:ext cx="8522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spc="2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utilitários</a:t>
            </a:r>
            <a:r>
              <a:rPr sz="1800" spc="3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são</a:t>
            </a:r>
            <a:r>
              <a:rPr sz="1800" spc="2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programas</a:t>
            </a:r>
            <a:r>
              <a:rPr sz="1800" spc="3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2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uso</a:t>
            </a:r>
            <a:r>
              <a:rPr sz="1800" spc="2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genérico</a:t>
            </a:r>
            <a:r>
              <a:rPr sz="1800" spc="3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2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frequente,</a:t>
            </a:r>
            <a:r>
              <a:rPr sz="1800" spc="30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geralmente</a:t>
            </a:r>
            <a:r>
              <a:rPr sz="1800" spc="2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fornecidos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junto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4007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Máquina</a:t>
            </a:r>
            <a:r>
              <a:rPr spc="-45" dirty="0"/>
              <a:t> </a:t>
            </a:r>
            <a:r>
              <a:rPr spc="-5" dirty="0"/>
              <a:t>de</a:t>
            </a:r>
            <a:r>
              <a:rPr spc="-45" dirty="0"/>
              <a:t> </a:t>
            </a:r>
            <a:r>
              <a:rPr spc="-5" dirty="0"/>
              <a:t>Níveis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1860" y="1475739"/>
            <a:ext cx="5558790" cy="5260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3754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Máquina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40" dirty="0"/>
              <a:t> </a:t>
            </a:r>
            <a:r>
              <a:rPr spc="-5" dirty="0"/>
              <a:t>Nível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spc="3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spc="3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operacional</a:t>
            </a:r>
            <a:r>
              <a:rPr sz="1800" spc="3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pode</a:t>
            </a:r>
            <a:r>
              <a:rPr sz="1800" spc="3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então</a:t>
            </a:r>
            <a:r>
              <a:rPr sz="1800" spc="3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ser</a:t>
            </a:r>
            <a:r>
              <a:rPr sz="1800" spc="3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definido</a:t>
            </a:r>
            <a:r>
              <a:rPr sz="1800" spc="3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sob</a:t>
            </a:r>
            <a:r>
              <a:rPr sz="1800" spc="3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dois</a:t>
            </a:r>
            <a:r>
              <a:rPr sz="1800" spc="3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aspectos:</a:t>
            </a:r>
            <a:r>
              <a:rPr sz="1800" spc="3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como</a:t>
            </a:r>
            <a:r>
              <a:rPr sz="1800" spc="3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máquina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estendida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ou máquina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virtual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gerenciador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recursos.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0530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988309"/>
            <a:ext cx="85261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operacional,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máquina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virtual,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esconde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programador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detalhes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hardware,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apresentando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uma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visão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simples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deste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hardware,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mais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conveniente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mais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fácil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utilizar.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3754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Máquina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40" dirty="0"/>
              <a:t> </a:t>
            </a:r>
            <a:r>
              <a:rPr spc="-5" dirty="0"/>
              <a:t>Nível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61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operacional,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um gerenciador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recursos, fornece uma alocação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controlada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ordenada dos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recursos do computador entre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vários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programas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que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competem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esses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recursos.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3274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3262629"/>
            <a:ext cx="852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spc="2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recursos</a:t>
            </a:r>
            <a:r>
              <a:rPr sz="1800" spc="2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incluem</a:t>
            </a:r>
            <a:r>
              <a:rPr sz="1800" spc="2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processadores,</a:t>
            </a:r>
            <a:r>
              <a:rPr sz="1800" spc="2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memórias,</a:t>
            </a:r>
            <a:r>
              <a:rPr sz="1800" spc="2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dispositivos</a:t>
            </a:r>
            <a:r>
              <a:rPr sz="1800" spc="2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2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E/S</a:t>
            </a:r>
            <a:r>
              <a:rPr sz="1800" spc="2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(unidades</a:t>
            </a:r>
            <a:r>
              <a:rPr sz="1800" spc="2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disco,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impressoras,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mouse, etc.),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interfaces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rede,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dentre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outros.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8143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Evolução</a:t>
            </a:r>
            <a:r>
              <a:rPr spc="-15" dirty="0"/>
              <a:t> </a:t>
            </a:r>
            <a:r>
              <a:rPr spc="-10" dirty="0"/>
              <a:t>dos</a:t>
            </a:r>
            <a:r>
              <a:rPr spc="-5" dirty="0"/>
              <a:t> Sistemas</a:t>
            </a:r>
            <a:r>
              <a:rPr dirty="0"/>
              <a:t> </a:t>
            </a:r>
            <a:r>
              <a:rPr spc="-10" dirty="0"/>
              <a:t>Operacionais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55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Desde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tempos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 computador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programado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por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chaves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cabos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até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surgimento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teclado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impressora de caracteres, procurou-se ao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longo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 processo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evolutivo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computador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tornar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sua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utilização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mais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amigável,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precisa,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rápida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eficaz.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3274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3262629"/>
            <a:ext cx="852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26390" algn="l"/>
                <a:tab pos="1324610" algn="l"/>
                <a:tab pos="1713230" algn="l"/>
                <a:tab pos="3280410" algn="l"/>
                <a:tab pos="3542029" algn="l"/>
                <a:tab pos="4552315" algn="l"/>
                <a:tab pos="5638165" algn="l"/>
                <a:tab pos="6229350" algn="l"/>
                <a:tab pos="6744970" algn="l"/>
                <a:tab pos="7005955" algn="l"/>
                <a:tab pos="7902575" algn="l"/>
              </a:tabLst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	co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j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q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ip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mentos	e	rec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util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za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ra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q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o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hom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controlar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computador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genericamente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denominado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interface.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8143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Evolução</a:t>
            </a:r>
            <a:r>
              <a:rPr spc="-15" dirty="0"/>
              <a:t> </a:t>
            </a:r>
            <a:r>
              <a:rPr spc="-10" dirty="0"/>
              <a:t>dos</a:t>
            </a:r>
            <a:r>
              <a:rPr spc="-5" dirty="0"/>
              <a:t> Sistemas</a:t>
            </a:r>
            <a:r>
              <a:rPr dirty="0"/>
              <a:t> </a:t>
            </a:r>
            <a:r>
              <a:rPr spc="-10" dirty="0"/>
              <a:t>Operacionais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3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1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aprimoramento</a:t>
            </a:r>
            <a:r>
              <a:rPr sz="1800" spc="1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da</a:t>
            </a:r>
            <a:r>
              <a:rPr sz="1800" spc="1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interface</a:t>
            </a:r>
            <a:r>
              <a:rPr sz="1800" spc="1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atingiu</a:t>
            </a:r>
            <a:r>
              <a:rPr sz="1800" spc="1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1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ponto</a:t>
            </a:r>
            <a:r>
              <a:rPr sz="1800" spc="1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em</a:t>
            </a:r>
            <a:r>
              <a:rPr sz="1800" spc="1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spc="1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1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usuário</a:t>
            </a:r>
            <a:r>
              <a:rPr sz="1800" spc="1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passou</a:t>
            </a:r>
            <a:r>
              <a:rPr sz="1800" spc="1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1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interagir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pequenos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desenhos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ou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símbolos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objetos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comuns ao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seu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trabalho.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0530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988309"/>
            <a:ext cx="85255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Pensou-se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em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representar,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por</a:t>
            </a:r>
            <a:r>
              <a:rPr sz="1800" spc="4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exemplo,</a:t>
            </a:r>
            <a:r>
              <a:rPr sz="1800" spc="4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tarefa de impressão 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documentos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pelo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desenho 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pequena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impressora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eliminação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 documento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uma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pequena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lixeira.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Surgiram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ícones.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9329" y="4418329"/>
            <a:ext cx="5197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19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infra-estrutura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Software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Primeira Fase (1945-1955) </a:t>
            </a:r>
            <a:r>
              <a:rPr spc="-10" dirty="0"/>
              <a:t>Válvulas </a:t>
            </a:r>
            <a:r>
              <a:rPr dirty="0"/>
              <a:t>e </a:t>
            </a:r>
            <a:r>
              <a:rPr spc="-990" dirty="0"/>
              <a:t> </a:t>
            </a:r>
            <a:r>
              <a:rPr spc="-10" dirty="0"/>
              <a:t>Painéis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Programação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80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ENIAC (Electronic Numerical Integrator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Computer)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primeiro computador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digital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propósito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geral.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Criado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para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realização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cálculos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balísticos,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sua </a:t>
            </a:r>
            <a:r>
              <a:rPr sz="1800" spc="-4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estrutura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possuía 17.468 válvulas, 10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mil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capacitores,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70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mil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resistores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pesava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32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toneladas.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Quando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em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operação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era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capaz 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realizar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5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mil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adições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segundo.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539" y="3448050"/>
            <a:ext cx="8855710" cy="32118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Segunda</a:t>
            </a:r>
            <a:r>
              <a:rPr spc="-5" dirty="0"/>
              <a:t> Fase</a:t>
            </a:r>
            <a:r>
              <a:rPr dirty="0"/>
              <a:t> </a:t>
            </a:r>
            <a:r>
              <a:rPr spc="-5" dirty="0"/>
              <a:t>(1956-1965)</a:t>
            </a:r>
            <a:r>
              <a:rPr spc="-10" dirty="0"/>
              <a:t> </a:t>
            </a:r>
            <a:r>
              <a:rPr spc="-25" dirty="0"/>
              <a:t>Transistores </a:t>
            </a:r>
            <a:r>
              <a:rPr spc="-985" dirty="0"/>
              <a:t>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Sistemas em</a:t>
            </a:r>
            <a:r>
              <a:rPr spc="-10" dirty="0"/>
              <a:t> </a:t>
            </a:r>
            <a:r>
              <a:rPr spc="-5" dirty="0"/>
              <a:t>Lote</a:t>
            </a:r>
            <a:r>
              <a:rPr spc="-10" dirty="0"/>
              <a:t> </a:t>
            </a:r>
            <a:r>
              <a:rPr spc="-5" dirty="0"/>
              <a:t>(batch)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80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Surgiram os primeiros sistemas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operacionais,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para tentar automatizar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tarefas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manuais até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então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realizadas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as primeiras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linguagens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programação,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como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Assembly</a:t>
            </a:r>
            <a:r>
              <a:rPr sz="1800" spc="-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Fortran.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3274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3262629"/>
            <a:ext cx="852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programas</a:t>
            </a:r>
            <a:r>
              <a:rPr sz="1800" spc="43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deixaram</a:t>
            </a:r>
            <a:r>
              <a:rPr sz="1800" spc="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43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ser</a:t>
            </a:r>
            <a:r>
              <a:rPr sz="1800" spc="43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feitos</a:t>
            </a:r>
            <a:r>
              <a:rPr sz="1800" spc="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diretamente</a:t>
            </a:r>
            <a:r>
              <a:rPr sz="1800" spc="43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no</a:t>
            </a:r>
            <a:r>
              <a:rPr sz="1800" spc="4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hardware,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43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spc="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facilitou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enormemente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processo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 desenvolvimento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programas.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Segunda</a:t>
            </a:r>
            <a:r>
              <a:rPr spc="-5" dirty="0"/>
              <a:t> Fase</a:t>
            </a:r>
            <a:r>
              <a:rPr dirty="0"/>
              <a:t> </a:t>
            </a:r>
            <a:r>
              <a:rPr spc="-5" dirty="0"/>
              <a:t>(1956-1965)</a:t>
            </a:r>
            <a:r>
              <a:rPr spc="-10" dirty="0"/>
              <a:t> </a:t>
            </a:r>
            <a:r>
              <a:rPr spc="-25" dirty="0"/>
              <a:t>Transistores </a:t>
            </a:r>
            <a:r>
              <a:rPr spc="-985" dirty="0"/>
              <a:t>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Sistemas em</a:t>
            </a:r>
            <a:r>
              <a:rPr spc="-10" dirty="0"/>
              <a:t> </a:t>
            </a:r>
            <a:r>
              <a:rPr spc="-5" dirty="0"/>
              <a:t>Lote</a:t>
            </a:r>
            <a:r>
              <a:rPr spc="-10" dirty="0"/>
              <a:t> </a:t>
            </a:r>
            <a:r>
              <a:rPr spc="-5" dirty="0"/>
              <a:t>(batch)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55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Desde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tempos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 computador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programado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por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chaves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cabos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até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surgimento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teclado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impressora de caracteres, procurou-se ao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longo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 processo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evolutivo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computador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tornar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sua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utilização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mais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amigável,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precisa,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rápida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eficaz.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3274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3262629"/>
            <a:ext cx="852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26390" algn="l"/>
                <a:tab pos="1324610" algn="l"/>
                <a:tab pos="1713230" algn="l"/>
                <a:tab pos="3280410" algn="l"/>
                <a:tab pos="3542029" algn="l"/>
                <a:tab pos="4552315" algn="l"/>
                <a:tab pos="5638165" algn="l"/>
                <a:tab pos="6229350" algn="l"/>
                <a:tab pos="6744970" algn="l"/>
                <a:tab pos="7005955" algn="l"/>
                <a:tab pos="7902575" algn="l"/>
              </a:tabLst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	co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j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q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ip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mentos	e	rec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util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za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ra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q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o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hom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controlar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computador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genericamente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denominado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interface.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Segunda</a:t>
            </a:r>
            <a:r>
              <a:rPr spc="-5" dirty="0"/>
              <a:t> Fase</a:t>
            </a:r>
            <a:r>
              <a:rPr dirty="0"/>
              <a:t> </a:t>
            </a:r>
            <a:r>
              <a:rPr spc="-5" dirty="0"/>
              <a:t>(1956-1965)</a:t>
            </a:r>
            <a:r>
              <a:rPr spc="-10" dirty="0"/>
              <a:t> </a:t>
            </a:r>
            <a:r>
              <a:rPr spc="-25" dirty="0"/>
              <a:t>Transistores </a:t>
            </a:r>
            <a:r>
              <a:rPr spc="-985" dirty="0"/>
              <a:t>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Sistemas em</a:t>
            </a:r>
            <a:r>
              <a:rPr spc="-10" dirty="0"/>
              <a:t> </a:t>
            </a:r>
            <a:r>
              <a:rPr spc="-5" dirty="0"/>
              <a:t>Lote</a:t>
            </a:r>
            <a:r>
              <a:rPr spc="-10" dirty="0"/>
              <a:t> </a:t>
            </a:r>
            <a:r>
              <a:rPr spc="-5" dirty="0"/>
              <a:t>(batch)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8450" y="1835150"/>
            <a:ext cx="5224780" cy="49936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508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Terceira</a:t>
            </a:r>
            <a:r>
              <a:rPr spc="-10" dirty="0"/>
              <a:t> </a:t>
            </a:r>
            <a:r>
              <a:rPr spc="-5" dirty="0"/>
              <a:t>Fase</a:t>
            </a:r>
            <a:r>
              <a:rPr spc="-10" dirty="0"/>
              <a:t> </a:t>
            </a:r>
            <a:r>
              <a:rPr spc="-5" dirty="0"/>
              <a:t>(1966-1980)</a:t>
            </a:r>
            <a:r>
              <a:rPr spc="-20" dirty="0"/>
              <a:t> </a:t>
            </a:r>
            <a:r>
              <a:rPr spc="-5" dirty="0"/>
              <a:t>Circuitos </a:t>
            </a:r>
            <a:r>
              <a:rPr spc="-985" dirty="0"/>
              <a:t> </a:t>
            </a:r>
            <a:r>
              <a:rPr spc="-10" dirty="0"/>
              <a:t>Integrados</a:t>
            </a:r>
            <a:r>
              <a:rPr spc="-20" dirty="0"/>
              <a:t> </a:t>
            </a:r>
            <a:r>
              <a:rPr dirty="0"/>
              <a:t>e</a:t>
            </a:r>
            <a:r>
              <a:rPr spc="-25" dirty="0"/>
              <a:t> </a:t>
            </a:r>
            <a:r>
              <a:rPr spc="-5" dirty="0"/>
              <a:t>Multiprogramação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multiprogramação</a:t>
            </a:r>
            <a:r>
              <a:rPr sz="1800" spc="1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evoluiu</a:t>
            </a:r>
            <a:r>
              <a:rPr sz="1800" spc="1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1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cada</a:t>
            </a:r>
            <a:r>
              <a:rPr sz="1800" spc="1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programa</a:t>
            </a:r>
            <a:r>
              <a:rPr sz="1800" spc="1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na</a:t>
            </a:r>
            <a:r>
              <a:rPr sz="1800" spc="1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memória</a:t>
            </a:r>
            <a:r>
              <a:rPr sz="1800" spc="1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utilizaria</a:t>
            </a:r>
            <a:r>
              <a:rPr sz="1800" spc="1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1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processador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em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pequenos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intervalos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tempo.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0530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988309"/>
            <a:ext cx="8526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6144" algn="l"/>
                <a:tab pos="1827530" algn="l"/>
                <a:tab pos="2215515" algn="l"/>
                <a:tab pos="3058795" algn="l"/>
                <a:tab pos="3447415" algn="l"/>
                <a:tab pos="4216400" algn="l"/>
                <a:tab pos="4605020" algn="l"/>
                <a:tab pos="5995670" algn="l"/>
                <a:tab pos="7261225" algn="l"/>
              </a:tabLst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4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esse	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sistema	de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divisão	de	tempo	do	processador	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chamou-se	</a:t>
            </a:r>
            <a:r>
              <a:rPr sz="1800" i="1" spc="-10" dirty="0">
                <a:solidFill>
                  <a:srgbClr val="3F3F3F"/>
                </a:solidFill>
                <a:latin typeface="Arial"/>
                <a:cs typeface="Arial"/>
              </a:rPr>
              <a:t>time-sharing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(tempo</a:t>
            </a:r>
            <a:r>
              <a:rPr sz="180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compartilhado).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2929" y="38760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8829" y="3811270"/>
            <a:ext cx="266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Nesta</a:t>
            </a:r>
            <a:r>
              <a:rPr sz="180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fase</a:t>
            </a:r>
            <a:r>
              <a:rPr sz="180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surgiu</a:t>
            </a:r>
            <a:r>
              <a:rPr sz="180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UNIX.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Quarta Fase (1981-1990) Computadores </a:t>
            </a:r>
            <a:r>
              <a:rPr spc="-990" dirty="0"/>
              <a:t> </a:t>
            </a:r>
            <a:r>
              <a:rPr spc="-5" dirty="0"/>
              <a:t>Pessoais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67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Surgem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as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estações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trabalho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(</a:t>
            </a:r>
            <a:r>
              <a:rPr sz="1800" i="1" spc="-5" dirty="0">
                <a:solidFill>
                  <a:srgbClr val="3F3F3F"/>
                </a:solidFill>
                <a:latin typeface="Arial"/>
                <a:cs typeface="Arial"/>
              </a:rPr>
              <a:t>workstations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)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que,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apesar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monousuárias,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permitem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executem diversas tarefas concorrentemente, criando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conceito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multitarefa.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3274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3262629"/>
            <a:ext cx="85286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final dos anos 80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 computadores tiveram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um grande avanço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adição de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mais processadores,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exigindo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dos sistemas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operacionais novos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mecanismos de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controle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sincronismo.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5253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Quinta</a:t>
            </a:r>
            <a:r>
              <a:rPr spc="-35" dirty="0"/>
              <a:t> </a:t>
            </a:r>
            <a:r>
              <a:rPr spc="-10" dirty="0"/>
              <a:t>Fase</a:t>
            </a:r>
            <a:r>
              <a:rPr spc="-30" dirty="0"/>
              <a:t> </a:t>
            </a:r>
            <a:r>
              <a:rPr spc="-5" dirty="0"/>
              <a:t>(1991-2000)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67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Sistemas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especialistas,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sistemas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multimídia,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bancos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dados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distribuídos,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inteligência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artificial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redes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neurais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são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apenas alguns exemplos da necessidade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cada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vez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maior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informação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capacidade de processamento.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3274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3262629"/>
            <a:ext cx="852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71575" algn="l"/>
                <a:tab pos="1561465" algn="l"/>
                <a:tab pos="1949450" algn="l"/>
                <a:tab pos="2327910" algn="l"/>
                <a:tab pos="3362325" algn="l"/>
                <a:tab pos="3954145" algn="l"/>
                <a:tab pos="4215130" algn="l"/>
                <a:tab pos="5680710" algn="l"/>
                <a:tab pos="6183630" algn="l"/>
                <a:tab pos="7220584" algn="l"/>
              </a:tabLst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800" spc="-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é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9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0	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i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efi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itiv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ra	a	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c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ns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li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aç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ã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sistem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raci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is 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baseados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em interfaces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gráficas.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6305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50" dirty="0"/>
              <a:t> </a:t>
            </a:r>
            <a:r>
              <a:rPr spc="-5" dirty="0"/>
              <a:t>infra-estrutura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40" dirty="0"/>
              <a:t> </a:t>
            </a:r>
            <a:r>
              <a:rPr spc="-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38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Existem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duas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grandes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famílias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softwares: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software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básico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software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aplicativo.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8829" y="2713990"/>
            <a:ext cx="18599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F3F3F"/>
                </a:solidFill>
                <a:latin typeface="Arial"/>
                <a:cs typeface="Arial"/>
              </a:rPr>
              <a:t>Software</a:t>
            </a:r>
            <a:r>
              <a:rPr sz="1800" b="1" spc="-6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básico: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2929" y="33274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8829" y="3262629"/>
            <a:ext cx="85248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inclui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programas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responsáveis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por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gerenciar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controlar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recursos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hardware. </a:t>
            </a:r>
            <a:r>
              <a:rPr sz="1800" spc="-4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Nessa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família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encontram-se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representados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sistemas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operacionais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50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as </a:t>
            </a:r>
            <a:r>
              <a:rPr sz="1800" spc="-4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bibliotecas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serviços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saída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vídeo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manipulação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banco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dados;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6305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50" dirty="0"/>
              <a:t> </a:t>
            </a:r>
            <a:r>
              <a:rPr spc="-5" dirty="0"/>
              <a:t>infra-estrutura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40" dirty="0"/>
              <a:t> </a:t>
            </a:r>
            <a:r>
              <a:rPr spc="-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8829" y="2165350"/>
            <a:ext cx="2186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F3F3F"/>
                </a:solidFill>
                <a:latin typeface="Arial"/>
                <a:cs typeface="Arial"/>
              </a:rPr>
              <a:t>Software</a:t>
            </a:r>
            <a:r>
              <a:rPr sz="1800" b="1" spc="-4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aplicativo: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2929" y="27787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8829" y="2713990"/>
            <a:ext cx="7081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Inclui programas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auxiliam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usuário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realizar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tarefas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específicas.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2929" y="33274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8829" y="3262629"/>
            <a:ext cx="8522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39445" algn="l"/>
                <a:tab pos="2138045" algn="l"/>
                <a:tab pos="3613150" algn="l"/>
                <a:tab pos="4897120" algn="l"/>
                <a:tab pos="5358765" algn="l"/>
                <a:tab pos="6593205" algn="l"/>
                <a:tab pos="7295515" algn="l"/>
                <a:tab pos="8110220" algn="l"/>
                <a:tab pos="8382000" algn="l"/>
              </a:tabLst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terístic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norm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lm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ogr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mas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famíli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	é	a 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presença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uma interface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amigável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usuário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final.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2929" y="41503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2929" y="49733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8829" y="4085590"/>
            <a:ext cx="85248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spc="4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mais</a:t>
            </a:r>
            <a:r>
              <a:rPr sz="1800" spc="43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conhecidos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softwares</a:t>
            </a:r>
            <a:r>
              <a:rPr sz="1800" spc="43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aplicativos</a:t>
            </a:r>
            <a:r>
              <a:rPr sz="1800" spc="43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são</a:t>
            </a:r>
            <a:r>
              <a:rPr sz="1800" spc="43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spc="4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processadores</a:t>
            </a:r>
            <a:r>
              <a:rPr sz="1800" spc="43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43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texto</a:t>
            </a:r>
            <a:r>
              <a:rPr sz="1800" spc="4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43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as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planilhas eletrônicas.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tabLst>
                <a:tab pos="677545" algn="l"/>
                <a:tab pos="987425" algn="l"/>
                <a:tab pos="2587625" algn="l"/>
                <a:tab pos="3023235" algn="l"/>
                <a:tab pos="3978275" algn="l"/>
                <a:tab pos="4794250" algn="l"/>
                <a:tab pos="6041390" algn="l"/>
                <a:tab pos="6591300" algn="l"/>
                <a:tab pos="7648575" algn="l"/>
              </a:tabLst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a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ul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riz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ção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Inter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t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ap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ic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vos	são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nt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c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mu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: 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navegadores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Internet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clientes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correio eletrônico.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4542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Sistema</a:t>
            </a:r>
            <a:r>
              <a:rPr spc="-50" dirty="0"/>
              <a:t> </a:t>
            </a:r>
            <a:r>
              <a:rPr spc="-10" dirty="0"/>
              <a:t>Operacional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Controla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todos</a:t>
            </a:r>
            <a:r>
              <a:rPr sz="1800" spc="4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spc="459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recursos</a:t>
            </a:r>
            <a:r>
              <a:rPr sz="1800" spc="4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</a:t>
            </a:r>
            <a:r>
              <a:rPr sz="1800" spc="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computador,</a:t>
            </a:r>
            <a:r>
              <a:rPr sz="1800" spc="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4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fornece</a:t>
            </a:r>
            <a:r>
              <a:rPr sz="1800" spc="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4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base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sobre</a:t>
            </a:r>
            <a:r>
              <a:rPr sz="1800" spc="459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qual</a:t>
            </a:r>
            <a:r>
              <a:rPr sz="1800" spc="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programas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aplicativos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são escritos.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0530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988309"/>
            <a:ext cx="85261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Possui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função 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controlar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funcionamento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um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computador,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gerenciando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utilização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compartilhamento dos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seus diversos recursos,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processadores,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memórias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dispositivos 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entrada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saída.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700" y="656590"/>
            <a:ext cx="454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Sistema</a:t>
            </a:r>
            <a:r>
              <a:rPr spc="-110" dirty="0"/>
              <a:t> </a:t>
            </a:r>
            <a:r>
              <a:rPr spc="-5" dirty="0"/>
              <a:t>Operacional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1450" y="2087879"/>
            <a:ext cx="2381250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4542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Sistema</a:t>
            </a:r>
            <a:r>
              <a:rPr spc="-50" dirty="0"/>
              <a:t> </a:t>
            </a:r>
            <a:r>
              <a:rPr spc="-10" dirty="0"/>
              <a:t>Operacional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17983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1733550"/>
            <a:ext cx="85255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Segundo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Aurélio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(verbete sistema),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sistema operacional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conjunto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integrado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programas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básicos, projetado para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supervisionar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controlar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execução 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programas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aplicação em um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computador.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28956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830829"/>
            <a:ext cx="8526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82905" algn="l"/>
                <a:tab pos="967105" algn="l"/>
                <a:tab pos="2401570" algn="l"/>
                <a:tab pos="2846705" algn="l"/>
                <a:tab pos="3763645" algn="l"/>
                <a:tab pos="5067935" algn="l"/>
                <a:tab pos="5324475" algn="l"/>
                <a:tab pos="5770245" algn="l"/>
                <a:tab pos="6873875" algn="l"/>
                <a:tab pos="7381875" algn="l"/>
                <a:tab pos="7954645" algn="l"/>
              </a:tabLst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Já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ar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be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hatz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,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ma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rac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on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l	é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rama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q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atu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	como 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intermediário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entre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usuário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hardware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um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computador.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(Figura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seguir).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2929" y="37185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8829" y="3653790"/>
            <a:ext cx="85261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propósito de um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sistema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operacional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propiciar um ambiente no qual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usuário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possa executar outros programas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forma conveniente,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 esconder detalhes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internos 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funcionamento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eficiente,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procurar gerenciar da melhor forma os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recursos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sistema.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2929" y="50901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8829" y="5025390"/>
            <a:ext cx="7324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Já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para</a:t>
            </a:r>
            <a:r>
              <a:rPr sz="1800" spc="-30" dirty="0">
                <a:solidFill>
                  <a:srgbClr val="3F3F3F"/>
                </a:solidFill>
                <a:latin typeface="Arial MT"/>
                <a:cs typeface="Arial MT"/>
              </a:rPr>
              <a:t> Tanenbaum,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sistema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operacional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máquina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estendida.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4542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Sistema</a:t>
            </a:r>
            <a:r>
              <a:rPr spc="-50" dirty="0"/>
              <a:t> </a:t>
            </a:r>
            <a:r>
              <a:rPr spc="-10" dirty="0"/>
              <a:t>Operacional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9859" y="1416130"/>
            <a:ext cx="4398892" cy="51180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8016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Funções</a:t>
            </a:r>
            <a:r>
              <a:rPr spc="-20" dirty="0"/>
              <a:t> </a:t>
            </a:r>
            <a:r>
              <a:rPr spc="-10" dirty="0"/>
              <a:t>de</a:t>
            </a:r>
            <a:r>
              <a:rPr spc="-25" dirty="0"/>
              <a:t> </a:t>
            </a:r>
            <a:r>
              <a:rPr spc="-5" dirty="0"/>
              <a:t>um</a:t>
            </a:r>
            <a:r>
              <a:rPr spc="-25" dirty="0"/>
              <a:t> </a:t>
            </a:r>
            <a:r>
              <a:rPr spc="-5" dirty="0"/>
              <a:t>Sistema</a:t>
            </a:r>
            <a:r>
              <a:rPr spc="-25" dirty="0"/>
              <a:t> </a:t>
            </a:r>
            <a:r>
              <a:rPr spc="-5" dirty="0"/>
              <a:t>Operacional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8829" y="2165350"/>
            <a:ext cx="5113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Facilidade</a:t>
            </a:r>
            <a:r>
              <a:rPr sz="1800" b="1" spc="-2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acesso</a:t>
            </a:r>
            <a:r>
              <a:rPr sz="1800" b="1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aos recursos</a:t>
            </a:r>
            <a:r>
              <a:rPr sz="1800" b="1" spc="-2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F3F3F"/>
                </a:solidFill>
                <a:latin typeface="Arial"/>
                <a:cs typeface="Arial"/>
              </a:rPr>
              <a:t>do </a:t>
            </a: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sistema.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2929" y="27787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8829" y="2713990"/>
            <a:ext cx="852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spc="3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spc="3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3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computação</a:t>
            </a:r>
            <a:r>
              <a:rPr sz="1800" spc="3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possui,</a:t>
            </a:r>
            <a:r>
              <a:rPr sz="1800" spc="39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normalmente,</a:t>
            </a:r>
            <a:r>
              <a:rPr sz="1800" spc="39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diversos</a:t>
            </a:r>
            <a:r>
              <a:rPr sz="1800" spc="3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componentes,</a:t>
            </a:r>
            <a:r>
              <a:rPr sz="1800" spc="4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como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monitores, impressoras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discos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rígidos.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2929" y="36017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8829" y="3536950"/>
            <a:ext cx="852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Quando</a:t>
            </a:r>
            <a:r>
              <a:rPr sz="1800" spc="19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utilizamos</a:t>
            </a:r>
            <a:r>
              <a:rPr sz="1800" spc="19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spc="19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desses</a:t>
            </a:r>
            <a:r>
              <a:rPr sz="1800" spc="19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dispositivos,</a:t>
            </a:r>
            <a:r>
              <a:rPr sz="1800" spc="19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não</a:t>
            </a:r>
            <a:r>
              <a:rPr sz="1800" spc="2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nos</a:t>
            </a:r>
            <a:r>
              <a:rPr sz="1800" spc="19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preocupamos</a:t>
            </a:r>
            <a:r>
              <a:rPr sz="1800" spc="1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</a:t>
            </a:r>
            <a:r>
              <a:rPr sz="1800" spc="19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1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maneira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realizada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comunicação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inúmeros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detalhes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envolvidos.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3C0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1518</Words>
  <Application>Microsoft Office PowerPoint</Application>
  <PresentationFormat>Widescreen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Arial MT</vt:lpstr>
      <vt:lpstr>Calibri</vt:lpstr>
      <vt:lpstr>Trebuchet MS</vt:lpstr>
      <vt:lpstr>Office Theme</vt:lpstr>
      <vt:lpstr>Apresentação do PowerPoint</vt:lpstr>
      <vt:lpstr>Apresentação do PowerPoint</vt:lpstr>
      <vt:lpstr>A infra-estrutura de Software</vt:lpstr>
      <vt:lpstr>A infra-estrutura de Software</vt:lpstr>
      <vt:lpstr>Sistema Operacional</vt:lpstr>
      <vt:lpstr>Sistema Operacional</vt:lpstr>
      <vt:lpstr>Sistema Operacional</vt:lpstr>
      <vt:lpstr>Sistema Operacional</vt:lpstr>
      <vt:lpstr>Funções de um Sistema Operacional</vt:lpstr>
      <vt:lpstr>Funções de um Sistema Operacional</vt:lpstr>
      <vt:lpstr>Funções de um Sistema Operacional</vt:lpstr>
      <vt:lpstr>Funções de um Sistema Operacional</vt:lpstr>
      <vt:lpstr>Funções de um Sistema Operacional</vt:lpstr>
      <vt:lpstr>Máquina de Níveis</vt:lpstr>
      <vt:lpstr>Máquina de Níveis</vt:lpstr>
      <vt:lpstr>Máquina de Nível</vt:lpstr>
      <vt:lpstr>Máquina de Nível</vt:lpstr>
      <vt:lpstr>Evolução dos Sistemas Operacionais</vt:lpstr>
      <vt:lpstr>Evolução dos Sistemas Operacionais</vt:lpstr>
      <vt:lpstr>Primeira Fase (1945-1955) Válvulas e  Painéis de Programação</vt:lpstr>
      <vt:lpstr>Segunda Fase (1956-1965) Transistores  e Sistemas em Lote (batch)</vt:lpstr>
      <vt:lpstr>Segunda Fase (1956-1965) Transistores  e Sistemas em Lote (batch)</vt:lpstr>
      <vt:lpstr>Segunda Fase (1956-1965) Transistores  e Sistemas em Lote (batch)</vt:lpstr>
      <vt:lpstr>Terceira Fase (1966-1980) Circuitos  Integrados e Multiprogramação</vt:lpstr>
      <vt:lpstr>Quarta Fase (1981-1990) Computadores  Pessoais</vt:lpstr>
      <vt:lpstr>Quinta Fase (1991-2000)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Cleziel Franzoni da Costa</dc:creator>
  <cp:lastModifiedBy>Getulio Santos</cp:lastModifiedBy>
  <cp:revision>1</cp:revision>
  <dcterms:created xsi:type="dcterms:W3CDTF">2022-11-07T17:41:43Z</dcterms:created>
  <dcterms:modified xsi:type="dcterms:W3CDTF">2022-11-07T17:43:06Z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2019-04-25T00:00:00Z</vt:filetime>
  </property>
  <property fmtid="{D5CDD505-2E9C-101B-9397-08002B2CF9AE}" pid="3" name="Creator">
    <vt:lpwstr>Impress</vt:lpwstr>
  </property>
  <property fmtid="{D5CDD505-2E9C-101B-9397-08002B2CF9AE}" pid="4" name="LastSaved">
    <vt:filetime>2019-04-25T00:00:00Z</vt:filetime>
  </property>
</Properties>
</file>