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2035" y="1786889"/>
            <a:ext cx="4519929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0871" y="1162303"/>
            <a:ext cx="638225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591" y="1432469"/>
            <a:ext cx="4976495" cy="155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ast.com/eng/avast_4_home.html" TargetMode="External"/><Relationship Id="rId2" Type="http://schemas.openxmlformats.org/officeDocument/2006/relationships/hyperlink" Target="http://free.grisoft.com/ww.download?prd=a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-av.com/en/download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dybits.com/vsi.htm" TargetMode="External"/><Relationship Id="rId2" Type="http://schemas.openxmlformats.org/officeDocument/2006/relationships/hyperlink" Target="http://antivirus.comod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tdefender.com/media/html/trialpa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web.com/" TargetMode="External"/><Relationship Id="rId2" Type="http://schemas.openxmlformats.org/officeDocument/2006/relationships/hyperlink" Target="http://www.brothersoft.com/clamwin-free-antivirus-6147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defender.com/antivirus-products/free-antivirus-software.html" TargetMode="External"/><Relationship Id="rId4" Type="http://schemas.openxmlformats.org/officeDocument/2006/relationships/hyperlink" Target="http://www.pctools.com/free-antivirus/download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cafee.com/" TargetMode="External"/><Relationship Id="rId3" Type="http://schemas.openxmlformats.org/officeDocument/2006/relationships/hyperlink" Target="http://www.avast.com/" TargetMode="External"/><Relationship Id="rId7" Type="http://schemas.openxmlformats.org/officeDocument/2006/relationships/hyperlink" Target="http://www.bitdefender.com.br/" TargetMode="External"/><Relationship Id="rId2" Type="http://schemas.openxmlformats.org/officeDocument/2006/relationships/hyperlink" Target="http://www.kaspersky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ndasecurity.com/" TargetMode="External"/><Relationship Id="rId5" Type="http://schemas.openxmlformats.org/officeDocument/2006/relationships/hyperlink" Target="http://www.avira.com/" TargetMode="External"/><Relationship Id="rId4" Type="http://schemas.openxmlformats.org/officeDocument/2006/relationships/hyperlink" Target="http://www.avg.com/" TargetMode="External"/><Relationship Id="rId9" Type="http://schemas.openxmlformats.org/officeDocument/2006/relationships/hyperlink" Target="http://www.eset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techtudo.com.br/tudo-sobre/ava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.ufpr.br/bmuller/TG/TG-LoirtoLuiz.pdf" TargetMode="External"/><Relationship Id="rId13" Type="http://schemas.openxmlformats.org/officeDocument/2006/relationships/hyperlink" Target="http://www.fundacaosergiocontente.org.br/wp-content/uploads/2013/01/informatica.pdf" TargetMode="External"/><Relationship Id="rId3" Type="http://schemas.openxmlformats.org/officeDocument/2006/relationships/hyperlink" Target="http://www.apostilasobjetivaapp.com.br/pdfs/pdfdemo/434/amostra-2-caderno-de-informatica.pdf" TargetMode="External"/><Relationship Id="rId7" Type="http://schemas.openxmlformats.org/officeDocument/2006/relationships/hyperlink" Target="http://files.tlconcursos.webnode.com.br/200000066-" TargetMode="External"/><Relationship Id="rId12" Type="http://schemas.openxmlformats.org/officeDocument/2006/relationships/hyperlink" Target="http://www.officeservice.com.br/Arq_TalkMatic/Arquivos/08-12-2017_Antivirus-Blog.pdf" TargetMode="External"/><Relationship Id="rId2" Type="http://schemas.openxmlformats.org/officeDocument/2006/relationships/hyperlink" Target="http://www.lifewire.com/what-is-antivirus-software-1529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issoncleiton.com.br/arquivos_material/54de7ec655a80e6e5fb8c8fe0e8fcd64.pdf" TargetMode="External"/><Relationship Id="rId11" Type="http://schemas.openxmlformats.org/officeDocument/2006/relationships/hyperlink" Target="http://www4.planalto.gov.br/cgd/assuntos/publicacoes/campanha-de-sensibilizacao-em-sic-2014/cartilha-de-seguranca-da-" TargetMode="External"/><Relationship Id="rId5" Type="http://schemas.openxmlformats.org/officeDocument/2006/relationships/hyperlink" Target="http://smeduquedecaxias.rj.gov.br/nead/Biblioteca/Forma%C3%A7%C3%A3o%20Continuada/Tecnologia/cursos/seguranca" TargetMode="External"/><Relationship Id="rId15" Type="http://schemas.openxmlformats.org/officeDocument/2006/relationships/hyperlink" Target="http://www.techtudo.com.br/dicas-e-tutoriais/noticia/2011/05/tutorial-avast-5-conheca-melhor-o-seu-antivirus.html" TargetMode="External"/><Relationship Id="rId10" Type="http://schemas.openxmlformats.org/officeDocument/2006/relationships/hyperlink" Target="http://www.cursosdeinformaticabasica.com.br/como-instalar-um-antivirus-gratis/" TargetMode="External"/><Relationship Id="rId4" Type="http://schemas.openxmlformats.org/officeDocument/2006/relationships/hyperlink" Target="http://www2.fsanet.com.br/Professor/Material/Material-de-Apoio/Amelia-Acacia-de-Miranda-Batista/Bacharelado-em-" TargetMode="External"/><Relationship Id="rId9" Type="http://schemas.openxmlformats.org/officeDocument/2006/relationships/hyperlink" Target="http://ead.bauru.sp.gov.br/efront/www/content/lessons/42/M3-aula2.pdf" TargetMode="External"/><Relationship Id="rId14" Type="http://schemas.openxmlformats.org/officeDocument/2006/relationships/hyperlink" Target="http://187.7.106.13/ddfarias/Linguagem%20Tecnica/T12/Manuais/Manual_12_RonaldoSiqueira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1494789"/>
            <a:ext cx="7867650" cy="3496945"/>
            <a:chOff x="676275" y="1494789"/>
            <a:chExt cx="7867650" cy="3496945"/>
          </a:xfrm>
        </p:grpSpPr>
        <p:sp>
          <p:nvSpPr>
            <p:cNvPr id="3" name="object 3"/>
            <p:cNvSpPr/>
            <p:nvPr/>
          </p:nvSpPr>
          <p:spPr>
            <a:xfrm>
              <a:off x="685800" y="3398519"/>
              <a:ext cx="7848600" cy="1905"/>
            </a:xfrm>
            <a:custGeom>
              <a:avLst/>
              <a:gdLst/>
              <a:ahLst/>
              <a:cxnLst/>
              <a:rect l="l" t="t" r="r" b="b"/>
              <a:pathLst>
                <a:path w="7848600" h="1904">
                  <a:moveTo>
                    <a:pt x="0" y="0"/>
                  </a:moveTo>
                  <a:lnTo>
                    <a:pt x="7848600" y="1650"/>
                  </a:lnTo>
                </a:path>
              </a:pathLst>
            </a:custGeom>
            <a:ln w="19050">
              <a:solidFill>
                <a:srgbClr val="676A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411" y="1494789"/>
              <a:ext cx="5524627" cy="34969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3308" y="2857576"/>
            <a:ext cx="38169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latin typeface="Arial"/>
                <a:cs typeface="Arial"/>
              </a:rPr>
              <a:t>O</a:t>
            </a:r>
            <a:r>
              <a:rPr sz="3000" b="1" spc="-95" dirty="0">
                <a:latin typeface="Arial"/>
                <a:cs typeface="Arial"/>
              </a:rPr>
              <a:t>F</a:t>
            </a:r>
            <a:r>
              <a:rPr sz="3000" b="1" spc="-105" dirty="0">
                <a:latin typeface="Arial"/>
                <a:cs typeface="Arial"/>
              </a:rPr>
              <a:t>I</a:t>
            </a:r>
            <a:r>
              <a:rPr sz="3000" b="1" spc="-95" dirty="0">
                <a:latin typeface="Arial"/>
                <a:cs typeface="Arial"/>
              </a:rPr>
              <a:t>C</a:t>
            </a:r>
            <a:r>
              <a:rPr sz="3000" b="1" spc="-105" dirty="0">
                <a:latin typeface="Arial"/>
                <a:cs typeface="Arial"/>
              </a:rPr>
              <a:t>I</a:t>
            </a:r>
            <a:r>
              <a:rPr sz="3000" b="1" spc="-95" dirty="0">
                <a:latin typeface="Arial"/>
                <a:cs typeface="Arial"/>
              </a:rPr>
              <a:t>N</a:t>
            </a:r>
            <a:r>
              <a:rPr sz="3000" b="1" dirty="0">
                <a:latin typeface="Arial"/>
                <a:cs typeface="Arial"/>
              </a:rPr>
              <a:t>A</a:t>
            </a:r>
            <a:r>
              <a:rPr sz="3000" b="1" spc="-3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–</a:t>
            </a:r>
            <a:r>
              <a:rPr sz="3000" b="1" spc="-320" dirty="0">
                <a:latin typeface="Arial"/>
                <a:cs typeface="Arial"/>
              </a:rPr>
              <a:t> </a:t>
            </a:r>
            <a:r>
              <a:rPr sz="3000" b="1" spc="-95" dirty="0">
                <a:latin typeface="Arial"/>
                <a:cs typeface="Arial"/>
              </a:rPr>
              <a:t>ANT</a:t>
            </a:r>
            <a:r>
              <a:rPr sz="3000" b="1" spc="-105" dirty="0">
                <a:latin typeface="Arial"/>
                <a:cs typeface="Arial"/>
              </a:rPr>
              <a:t>I</a:t>
            </a:r>
            <a:r>
              <a:rPr sz="3000" b="1" spc="-100" dirty="0">
                <a:latin typeface="Arial"/>
                <a:cs typeface="Arial"/>
              </a:rPr>
              <a:t>V</a:t>
            </a:r>
            <a:r>
              <a:rPr sz="3000" b="1" spc="-105" dirty="0">
                <a:latin typeface="Arial"/>
                <a:cs typeface="Arial"/>
              </a:rPr>
              <a:t>Í</a:t>
            </a:r>
            <a:r>
              <a:rPr sz="3000" b="1" spc="-95" dirty="0">
                <a:latin typeface="Arial"/>
                <a:cs typeface="Arial"/>
              </a:rPr>
              <a:t>RU</a:t>
            </a:r>
            <a:r>
              <a:rPr sz="3000" b="1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142991"/>
            <a:ext cx="4514850" cy="307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lang="pt-BR" sz="2000" dirty="0">
                <a:latin typeface="Arial MT"/>
                <a:cs typeface="Arial MT"/>
              </a:rPr>
              <a:t>Prof. Tulio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48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80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po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619503"/>
            <a:ext cx="487299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  <a:tab pos="925194" algn="l"/>
                <a:tab pos="1344295" algn="l"/>
                <a:tab pos="2383790" algn="l"/>
                <a:tab pos="3479800" algn="l"/>
                <a:tab pos="4575810" algn="l"/>
              </a:tabLst>
            </a:pPr>
            <a:r>
              <a:rPr sz="2000" dirty="0">
                <a:latin typeface="Arial MT"/>
                <a:cs typeface="Arial MT"/>
              </a:rPr>
              <a:t>V</a:t>
            </a:r>
            <a:r>
              <a:rPr sz="2000" spc="-10" dirty="0">
                <a:latin typeface="Arial MT"/>
                <a:cs typeface="Arial MT"/>
              </a:rPr>
              <a:t>í</a:t>
            </a:r>
            <a:r>
              <a:rPr sz="2000" dirty="0">
                <a:latin typeface="Arial MT"/>
                <a:cs typeface="Arial MT"/>
              </a:rPr>
              <a:t>rus	</a:t>
            </a:r>
            <a:r>
              <a:rPr sz="2000" spc="-1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e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rqui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o:	infec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m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rqui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os	de  programas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criados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pelo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usuário;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95580" marR="5715" indent="-182880">
              <a:lnSpc>
                <a:spcPct val="100000"/>
              </a:lnSpc>
              <a:buClr>
                <a:srgbClr val="71A276"/>
              </a:buClr>
              <a:buSzPct val="85000"/>
              <a:buChar char="•"/>
              <a:tabLst>
                <a:tab pos="195580" algn="l"/>
                <a:tab pos="1748155" algn="l"/>
                <a:tab pos="2210435" algn="l"/>
                <a:tab pos="3335020" algn="l"/>
              </a:tabLst>
            </a:pP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boot: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infectam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os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arquivos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inicializa</a:t>
            </a:r>
            <a:r>
              <a:rPr sz="2000" spc="10" dirty="0">
                <a:latin typeface="Arial MT"/>
                <a:cs typeface="Arial MT"/>
              </a:rPr>
              <a:t>ç</a:t>
            </a:r>
            <a:r>
              <a:rPr sz="2000" dirty="0">
                <a:latin typeface="Arial MT"/>
                <a:cs typeface="Arial MT"/>
              </a:rPr>
              <a:t>ão	do	si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2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ma,	esc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nd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-se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70554"/>
            <a:ext cx="41008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86865" algn="l"/>
                <a:tab pos="2174875" algn="l"/>
                <a:tab pos="3467735" algn="l"/>
              </a:tabLst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ar</a:t>
            </a:r>
            <a:r>
              <a:rPr sz="2000" dirty="0">
                <a:latin typeface="Arial MT"/>
                <a:cs typeface="Arial MT"/>
              </a:rPr>
              <a:t>reg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s	na	</a:t>
            </a:r>
            <a:r>
              <a:rPr sz="2000" spc="5" dirty="0">
                <a:latin typeface="Arial MT"/>
                <a:cs typeface="Arial MT"/>
              </a:rPr>
              <a:t>m</a:t>
            </a:r>
            <a:r>
              <a:rPr sz="2000" spc="-15" dirty="0">
                <a:latin typeface="Arial MT"/>
                <a:cs typeface="Arial MT"/>
              </a:rPr>
              <a:t>em</a:t>
            </a:r>
            <a:r>
              <a:rPr sz="2000" dirty="0">
                <a:latin typeface="Arial MT"/>
                <a:cs typeface="Arial MT"/>
              </a:rPr>
              <a:t>ória	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nt</a:t>
            </a:r>
            <a:r>
              <a:rPr sz="2000" spc="-2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65677"/>
            <a:ext cx="46894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528955" algn="l"/>
                <a:tab pos="1689735" algn="l"/>
                <a:tab pos="2499360" algn="l"/>
                <a:tab pos="3027045" algn="l"/>
                <a:tab pos="3866515" algn="l"/>
                <a:tab pos="4252595" algn="l"/>
              </a:tabLst>
            </a:pPr>
            <a:r>
              <a:rPr sz="2000" dirty="0">
                <a:latin typeface="Arial MT"/>
                <a:cs typeface="Arial MT"/>
              </a:rPr>
              <a:t>no	</a:t>
            </a:r>
            <a:r>
              <a:rPr sz="2000" spc="-1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rimeiro	s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or	do	disco	e	s</a:t>
            </a:r>
            <a:r>
              <a:rPr sz="2000" spc="5" dirty="0">
                <a:latin typeface="Arial MT"/>
                <a:cs typeface="Arial MT"/>
              </a:rPr>
              <a:t>ã</a:t>
            </a:r>
            <a:r>
              <a:rPr sz="2000" dirty="0">
                <a:latin typeface="Arial MT"/>
                <a:cs typeface="Arial MT"/>
              </a:rPr>
              <a:t>o</a:t>
            </a:r>
            <a:endParaRPr sz="20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3875659"/>
            <a:ext cx="48729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operacional;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5" dirty="0">
                <a:latin typeface="Arial MT"/>
                <a:cs typeface="Arial MT"/>
              </a:rPr>
              <a:t>Vírus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macro: comuns em </a:t>
            </a:r>
            <a:r>
              <a:rPr sz="2000" dirty="0">
                <a:latin typeface="Arial MT"/>
                <a:cs typeface="Arial MT"/>
              </a:rPr>
              <a:t>arquivos </a:t>
            </a:r>
            <a:r>
              <a:rPr sz="2000" spc="-15" dirty="0">
                <a:latin typeface="Arial MT"/>
                <a:cs typeface="Arial MT"/>
              </a:rPr>
              <a:t>do </a:t>
            </a:r>
            <a:r>
              <a:rPr sz="2000" spc="-10" dirty="0">
                <a:latin typeface="Arial MT"/>
                <a:cs typeface="Arial MT"/>
              </a:rPr>
              <a:t> Word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Excel,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virus</a:t>
            </a:r>
            <a:r>
              <a:rPr sz="2000" dirty="0">
                <a:latin typeface="Arial MT"/>
                <a:cs typeface="Arial MT"/>
              </a:rPr>
              <a:t> 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ficam </a:t>
            </a:r>
            <a:r>
              <a:rPr sz="2000" dirty="0">
                <a:latin typeface="Arial MT"/>
                <a:cs typeface="Arial MT"/>
              </a:rPr>
              <a:t> anexados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arquivo;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0335" y="2396998"/>
            <a:ext cx="26193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48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80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po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880743"/>
            <a:ext cx="484759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715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criptografados: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tem</a:t>
            </a:r>
            <a:r>
              <a:rPr sz="2000" dirty="0">
                <a:latin typeface="Arial MT"/>
                <a:cs typeface="Arial MT"/>
              </a:rPr>
              <a:t> seu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fonte, </a:t>
            </a:r>
            <a:r>
              <a:rPr sz="2000" spc="-5" dirty="0">
                <a:latin typeface="Arial MT"/>
                <a:cs typeface="Arial MT"/>
              </a:rPr>
              <a:t>seus caracteres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programação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alterados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outros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caracteres.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 </a:t>
            </a:r>
            <a:r>
              <a:rPr sz="2000" dirty="0">
                <a:latin typeface="Arial MT"/>
                <a:cs typeface="Arial MT"/>
              </a:rPr>
              <a:t> dificultar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interpretação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consequentemente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antídoto;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dirty="0">
                <a:latin typeface="Arial MT"/>
                <a:cs typeface="Arial MT"/>
              </a:rPr>
              <a:t> polimórficos: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destaca-se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multiplicarem-se</a:t>
            </a:r>
            <a:r>
              <a:rPr sz="2000" dirty="0">
                <a:latin typeface="Arial MT"/>
                <a:cs typeface="Arial MT"/>
              </a:rPr>
              <a:t> com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facilidade</a:t>
            </a:r>
            <a:r>
              <a:rPr sz="2000" dirty="0">
                <a:latin typeface="Arial MT"/>
                <a:cs typeface="Arial MT"/>
              </a:rPr>
              <a:t> 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cada novo </a:t>
            </a:r>
            <a:r>
              <a:rPr sz="2000" spc="-5" dirty="0">
                <a:latin typeface="Arial MT"/>
                <a:cs typeface="Arial MT"/>
              </a:rPr>
              <a:t>virus gerado seu </a:t>
            </a:r>
            <a:r>
              <a:rPr sz="2000" dirty="0">
                <a:latin typeface="Arial MT"/>
                <a:cs typeface="Arial MT"/>
              </a:rPr>
              <a:t>código </a:t>
            </a:r>
            <a:r>
              <a:rPr sz="2000" spc="-5" dirty="0">
                <a:latin typeface="Arial MT"/>
                <a:cs typeface="Arial MT"/>
              </a:rPr>
              <a:t>fonte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alterado.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1855" y="2351404"/>
            <a:ext cx="3419094" cy="23512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</a:t>
            </a:r>
            <a:r>
              <a:rPr spc="5" dirty="0"/>
              <a:t> </a:t>
            </a:r>
            <a:r>
              <a:rPr spc="-5" dirty="0"/>
              <a:t>todo</a:t>
            </a:r>
            <a:r>
              <a:rPr dirty="0"/>
              <a:t> </a:t>
            </a:r>
            <a:r>
              <a:rPr spc="-5" dirty="0"/>
              <a:t>veneno</a:t>
            </a:r>
            <a:r>
              <a:rPr spc="15" dirty="0"/>
              <a:t> </a:t>
            </a:r>
            <a:r>
              <a:rPr spc="-5" dirty="0"/>
              <a:t>é</a:t>
            </a:r>
            <a:r>
              <a:rPr spc="10" dirty="0"/>
              <a:t> </a:t>
            </a:r>
            <a:r>
              <a:rPr spc="-5" dirty="0"/>
              <a:t>necessário</a:t>
            </a:r>
            <a:r>
              <a:rPr spc="30" dirty="0"/>
              <a:t> </a:t>
            </a:r>
            <a:r>
              <a:rPr spc="-5" dirty="0"/>
              <a:t>um</a:t>
            </a:r>
            <a:r>
              <a:rPr spc="10" dirty="0"/>
              <a:t> </a:t>
            </a:r>
            <a:r>
              <a:rPr spc="-5" dirty="0"/>
              <a:t>antídoto....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364" y="2178227"/>
            <a:ext cx="568642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0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Conce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34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4226"/>
            <a:ext cx="79832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antivirus</a:t>
            </a:r>
            <a:r>
              <a:rPr sz="2000" dirty="0">
                <a:latin typeface="Arial MT"/>
                <a:cs typeface="Arial MT"/>
              </a:rPr>
              <a:t> são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desenvolvidos</a:t>
            </a:r>
            <a:r>
              <a:rPr sz="2000" dirty="0">
                <a:latin typeface="Arial MT"/>
                <a:cs typeface="Arial MT"/>
              </a:rPr>
              <a:t> por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empresas</a:t>
            </a:r>
            <a:r>
              <a:rPr sz="2000" dirty="0">
                <a:latin typeface="Arial MT"/>
                <a:cs typeface="Arial MT"/>
              </a:rPr>
              <a:t> de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segurança, com o </a:t>
            </a:r>
            <a:r>
              <a:rPr sz="2000" spc="-5" dirty="0">
                <a:latin typeface="Arial MT"/>
                <a:cs typeface="Arial MT"/>
              </a:rPr>
              <a:t>objetivo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detectar </a:t>
            </a:r>
            <a:r>
              <a:rPr sz="2000" dirty="0">
                <a:latin typeface="Arial MT"/>
                <a:cs typeface="Arial MT"/>
              </a:rPr>
              <a:t>e eliminar </a:t>
            </a:r>
            <a:r>
              <a:rPr sz="2000" spc="-10" dirty="0">
                <a:latin typeface="Arial MT"/>
                <a:cs typeface="Arial MT"/>
              </a:rPr>
              <a:t>vírus </a:t>
            </a:r>
            <a:r>
              <a:rPr sz="2000" spc="-5" dirty="0">
                <a:latin typeface="Arial MT"/>
                <a:cs typeface="Arial MT"/>
              </a:rPr>
              <a:t>encontrados </a:t>
            </a:r>
            <a:r>
              <a:rPr sz="2000" dirty="0">
                <a:latin typeface="Arial MT"/>
                <a:cs typeface="Arial MT"/>
              </a:rPr>
              <a:t> no </a:t>
            </a:r>
            <a:r>
              <a:rPr sz="2000" spc="-15" dirty="0">
                <a:latin typeface="Arial MT"/>
                <a:cs typeface="Arial MT"/>
              </a:rPr>
              <a:t>computador. </a:t>
            </a:r>
            <a:r>
              <a:rPr sz="2000" dirty="0">
                <a:latin typeface="Arial MT"/>
                <a:cs typeface="Arial MT"/>
              </a:rPr>
              <a:t>É </a:t>
            </a:r>
            <a:r>
              <a:rPr sz="2000" spc="-5" dirty="0">
                <a:latin typeface="Arial MT"/>
                <a:cs typeface="Arial MT"/>
              </a:rPr>
              <a:t>um software que ajuda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proteger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computador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contra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</a:t>
            </a:r>
            <a:r>
              <a:rPr sz="2000" dirty="0">
                <a:latin typeface="Arial MT"/>
                <a:cs typeface="Arial MT"/>
              </a:rPr>
              <a:t> podem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danificar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nossos </a:t>
            </a:r>
            <a:r>
              <a:rPr sz="2000" dirty="0">
                <a:latin typeface="Arial MT"/>
                <a:cs typeface="Arial MT"/>
              </a:rPr>
              <a:t> arquivos.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3546347"/>
            <a:ext cx="4612767" cy="25801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0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Conce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34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28545"/>
            <a:ext cx="45491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Não existe </a:t>
            </a:r>
            <a:r>
              <a:rPr sz="2000" spc="-5" dirty="0">
                <a:latin typeface="Arial MT"/>
                <a:cs typeface="Arial MT"/>
              </a:rPr>
              <a:t>computador </a:t>
            </a:r>
            <a:r>
              <a:rPr sz="2000" dirty="0">
                <a:latin typeface="Arial MT"/>
                <a:cs typeface="Arial MT"/>
              </a:rPr>
              <a:t>imune a </a:t>
            </a:r>
            <a:r>
              <a:rPr sz="2000" spc="-5" dirty="0">
                <a:latin typeface="Arial MT"/>
                <a:cs typeface="Arial MT"/>
              </a:rPr>
              <a:t>vírus,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pois a cada </a:t>
            </a:r>
            <a:r>
              <a:rPr sz="2000" spc="-5" dirty="0">
                <a:latin typeface="Arial MT"/>
                <a:cs typeface="Arial MT"/>
              </a:rPr>
              <a:t>dia </a:t>
            </a:r>
            <a:r>
              <a:rPr sz="2000" dirty="0">
                <a:latin typeface="Arial MT"/>
                <a:cs typeface="Arial MT"/>
              </a:rPr>
              <a:t>surgem novos </a:t>
            </a:r>
            <a:r>
              <a:rPr sz="2000" spc="-5" dirty="0">
                <a:latin typeface="Arial MT"/>
                <a:cs typeface="Arial MT"/>
              </a:rPr>
              <a:t>vírus,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leva-se </a:t>
            </a:r>
            <a:r>
              <a:rPr sz="2000" dirty="0">
                <a:latin typeface="Arial MT"/>
                <a:cs typeface="Arial MT"/>
              </a:rPr>
              <a:t>um </a:t>
            </a:r>
            <a:r>
              <a:rPr sz="2000" spc="-5" dirty="0">
                <a:latin typeface="Arial MT"/>
                <a:cs typeface="Arial MT"/>
              </a:rPr>
              <a:t>certo tempo para detectar </a:t>
            </a:r>
            <a:r>
              <a:rPr sz="2000" dirty="0">
                <a:latin typeface="Arial MT"/>
                <a:cs typeface="Arial MT"/>
              </a:rPr>
              <a:t> 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</a:t>
            </a:r>
            <a:r>
              <a:rPr sz="2000" dirty="0">
                <a:latin typeface="Arial MT"/>
                <a:cs typeface="Arial MT"/>
              </a:rPr>
              <a:t> determinado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arquivo</a:t>
            </a:r>
            <a:r>
              <a:rPr sz="2000" spc="4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459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destrutivo</a:t>
            </a:r>
            <a:r>
              <a:rPr sz="2000" spc="4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45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seja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3352927"/>
            <a:ext cx="43522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77975" algn="l"/>
                <a:tab pos="2379980" algn="l"/>
                <a:tab pos="3295650" algn="l"/>
                <a:tab pos="4210050" algn="l"/>
              </a:tabLst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sid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ra</a:t>
            </a:r>
            <a:r>
              <a:rPr sz="2000" spc="-10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o	v</a:t>
            </a:r>
            <a:r>
              <a:rPr sz="2000" spc="-15" dirty="0">
                <a:latin typeface="Arial MT"/>
                <a:cs typeface="Arial MT"/>
              </a:rPr>
              <a:t>í</a:t>
            </a:r>
            <a:r>
              <a:rPr sz="2000" dirty="0">
                <a:latin typeface="Arial MT"/>
                <a:cs typeface="Arial MT"/>
              </a:rPr>
              <a:t>rus.	Se</a:t>
            </a:r>
            <a:r>
              <a:rPr sz="2000" spc="-1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do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,	é  necessário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514" y="3657727"/>
            <a:ext cx="872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sem</a:t>
            </a:r>
            <a:r>
              <a:rPr sz="2000" spc="-2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re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3962780"/>
            <a:ext cx="2493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115" algn="l"/>
                <a:tab pos="1515110" algn="l"/>
                <a:tab pos="2338705" algn="l"/>
              </a:tabLst>
            </a:pPr>
            <a:r>
              <a:rPr sz="2000" dirty="0">
                <a:latin typeface="Arial MT"/>
                <a:cs typeface="Arial MT"/>
              </a:rPr>
              <a:t>anti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ír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s	e	evi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ar	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7978" y="3657727"/>
            <a:ext cx="16833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179705">
              <a:lnSpc>
                <a:spcPct val="100000"/>
              </a:lnSpc>
              <a:spcBef>
                <a:spcPts val="100"/>
              </a:spcBef>
              <a:tabLst>
                <a:tab pos="1399540" algn="l"/>
                <a:tab pos="1539875" algn="l"/>
              </a:tabLst>
            </a:pPr>
            <a:r>
              <a:rPr sz="2000" dirty="0">
                <a:latin typeface="Arial MT"/>
                <a:cs typeface="Arial MT"/>
              </a:rPr>
              <a:t>atualizar		o  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co</a:t>
            </a:r>
            <a:r>
              <a:rPr sz="2000" spc="-1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rê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cia	de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819" y="4267580"/>
            <a:ext cx="4221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sérios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operacional.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8411" y="2175129"/>
            <a:ext cx="3567303" cy="21314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0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Conce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34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4226"/>
            <a:ext cx="792988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5" dirty="0">
                <a:latin typeface="Arial MT"/>
                <a:cs typeface="Arial MT"/>
              </a:rPr>
              <a:t>Os anti-vírus </a:t>
            </a:r>
            <a:r>
              <a:rPr sz="2000" dirty="0">
                <a:latin typeface="Arial MT"/>
                <a:cs typeface="Arial MT"/>
              </a:rPr>
              <a:t>que vêm </a:t>
            </a:r>
            <a:r>
              <a:rPr sz="2000" spc="-5" dirty="0">
                <a:latin typeface="Arial MT"/>
                <a:cs typeface="Arial MT"/>
              </a:rPr>
              <a:t>normalmente nos computadores, </a:t>
            </a:r>
            <a:r>
              <a:rPr sz="2000" dirty="0">
                <a:latin typeface="Arial MT"/>
                <a:cs typeface="Arial MT"/>
              </a:rPr>
              <a:t>são </a:t>
            </a:r>
            <a:r>
              <a:rPr sz="2000" spc="-5" dirty="0">
                <a:latin typeface="Arial MT"/>
                <a:cs typeface="Arial MT"/>
              </a:rPr>
              <a:t>apenas </a:t>
            </a:r>
            <a:r>
              <a:rPr sz="2000" dirty="0">
                <a:latin typeface="Arial MT"/>
                <a:cs typeface="Arial MT"/>
              </a:rPr>
              <a:t> de versão </a:t>
            </a:r>
            <a:r>
              <a:rPr sz="2000" spc="-5" dirty="0">
                <a:latin typeface="Arial MT"/>
                <a:cs typeface="Arial MT"/>
              </a:rPr>
              <a:t>experimental,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" dirty="0">
                <a:latin typeface="Arial MT"/>
                <a:cs typeface="Arial MT"/>
              </a:rPr>
              <a:t>normalmente </a:t>
            </a:r>
            <a:r>
              <a:rPr sz="2000" dirty="0">
                <a:latin typeface="Arial MT"/>
                <a:cs typeface="Arial MT"/>
              </a:rPr>
              <a:t>só </a:t>
            </a:r>
            <a:r>
              <a:rPr sz="2000" spc="-5" dirty="0">
                <a:latin typeface="Arial MT"/>
                <a:cs typeface="Arial MT"/>
              </a:rPr>
              <a:t>têm duração entre </a:t>
            </a:r>
            <a:r>
              <a:rPr sz="2000" spc="-10" dirty="0">
                <a:latin typeface="Arial MT"/>
                <a:cs typeface="Arial MT"/>
              </a:rPr>
              <a:t>30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ter</a:t>
            </a:r>
            <a:r>
              <a:rPr sz="2000" spc="-5" dirty="0">
                <a:latin typeface="Arial MT"/>
                <a:cs typeface="Arial MT"/>
              </a:rPr>
              <a:t> um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anti-vírus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definitivo</a:t>
            </a:r>
            <a:r>
              <a:rPr sz="2000" dirty="0">
                <a:latin typeface="Arial MT"/>
                <a:cs typeface="Arial MT"/>
              </a:rPr>
              <a:t> no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computador</a:t>
            </a:r>
            <a:r>
              <a:rPr sz="2000" dirty="0">
                <a:latin typeface="Arial MT"/>
                <a:cs typeface="Arial MT"/>
              </a:rPr>
              <a:t> tem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5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 </a:t>
            </a:r>
            <a:r>
              <a:rPr sz="2000" dirty="0">
                <a:latin typeface="Arial MT"/>
                <a:cs typeface="Arial MT"/>
              </a:rPr>
              <a:t> instalado </a:t>
            </a:r>
            <a:r>
              <a:rPr sz="2000" spc="-5" dirty="0">
                <a:latin typeface="Arial MT"/>
                <a:cs typeface="Arial MT"/>
              </a:rPr>
              <a:t>pelo </a:t>
            </a:r>
            <a:r>
              <a:rPr sz="2000" spc="-10" dirty="0">
                <a:latin typeface="Arial MT"/>
                <a:cs typeface="Arial MT"/>
              </a:rPr>
              <a:t>utilizador,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anti-vírus ajuda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manter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computador </a:t>
            </a:r>
            <a:r>
              <a:rPr sz="2000" dirty="0">
                <a:latin typeface="Arial MT"/>
                <a:cs typeface="Arial MT"/>
              </a:rPr>
              <a:t> seguro,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atualize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regularmente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mesmo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455" y="4276090"/>
            <a:ext cx="5252466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4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80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po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94484"/>
            <a:ext cx="7931150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Alguns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antivírus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são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dotados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alguns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recursos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especiais,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são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eles:</a:t>
            </a:r>
            <a:endParaRPr sz="2000">
              <a:latin typeface="Arial MT"/>
              <a:cs typeface="Arial MT"/>
            </a:endParaRPr>
          </a:p>
          <a:p>
            <a:pPr marL="469900" marR="5715" indent="-183515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spc="-15" dirty="0">
                <a:latin typeface="Arial"/>
                <a:cs typeface="Arial"/>
              </a:rPr>
              <a:t>Tecnologia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Push: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atualiza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lista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vírus</a:t>
            </a:r>
            <a:r>
              <a:rPr sz="2000" spc="-5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conectar-se</a:t>
            </a:r>
            <a:r>
              <a:rPr sz="2000" dirty="0">
                <a:latin typeface="Arial MT"/>
                <a:cs typeface="Arial MT"/>
              </a:rPr>
              <a:t> à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INTERNET,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micro</a:t>
            </a:r>
            <a:r>
              <a:rPr sz="2000" dirty="0">
                <a:latin typeface="Arial MT"/>
                <a:cs typeface="Arial MT"/>
              </a:rPr>
              <a:t> aciona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dirty="0">
                <a:latin typeface="Arial MT"/>
                <a:cs typeface="Arial MT"/>
              </a:rPr>
              <a:t> Backweb,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busca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automaticamente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novas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versões</a:t>
            </a:r>
            <a:r>
              <a:rPr sz="2000" dirty="0">
                <a:latin typeface="Arial MT"/>
                <a:cs typeface="Arial MT"/>
              </a:rPr>
              <a:t> 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lista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vírus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da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McAfee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necessidade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usuário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fazer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downloads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manuais;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469900" marR="5080" indent="-183515" algn="just">
              <a:lnSpc>
                <a:spcPct val="100000"/>
              </a:lnSpc>
              <a:buClr>
                <a:srgbClr val="71A276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ScreenScan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varre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disco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rígido enquanto o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micro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está ocioso</a:t>
            </a:r>
            <a:r>
              <a:rPr sz="2000" dirty="0">
                <a:latin typeface="Arial MT"/>
                <a:cs typeface="Arial MT"/>
              </a:rPr>
              <a:t>.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Toda </a:t>
            </a:r>
            <a:r>
              <a:rPr sz="2000" spc="-5" dirty="0">
                <a:latin typeface="Arial MT"/>
                <a:cs typeface="Arial MT"/>
              </a:rPr>
              <a:t>vez que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screen saver </a:t>
            </a:r>
            <a:r>
              <a:rPr sz="2000" dirty="0">
                <a:latin typeface="Arial MT"/>
                <a:cs typeface="Arial MT"/>
              </a:rPr>
              <a:t>é acionado, o </a:t>
            </a:r>
            <a:r>
              <a:rPr sz="2000" spc="-10" dirty="0">
                <a:latin typeface="Arial MT"/>
                <a:cs typeface="Arial MT"/>
              </a:rPr>
              <a:t>VirusScan </a:t>
            </a:r>
            <a:r>
              <a:rPr sz="2000" spc="-5" dirty="0">
                <a:latin typeface="Arial MT"/>
                <a:cs typeface="Arial MT"/>
              </a:rPr>
              <a:t>entra </a:t>
            </a:r>
            <a:r>
              <a:rPr sz="2000" spc="-15" dirty="0">
                <a:latin typeface="Arial MT"/>
                <a:cs typeface="Arial MT"/>
              </a:rPr>
              <a:t>em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ação. Além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não atrapallar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rotina </a:t>
            </a:r>
            <a:r>
              <a:rPr sz="2000" spc="-10" dirty="0">
                <a:latin typeface="Arial MT"/>
                <a:cs typeface="Arial MT"/>
              </a:rPr>
              <a:t>do </a:t>
            </a:r>
            <a:r>
              <a:rPr sz="2000" spc="-5" dirty="0">
                <a:latin typeface="Arial MT"/>
                <a:cs typeface="Arial MT"/>
              </a:rPr>
              <a:t>usuário, evita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queda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desempenho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 PC.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4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80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po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930" y="1834083"/>
            <a:ext cx="4838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latin typeface="Arial MT"/>
                <a:cs typeface="Arial MT"/>
              </a:rPr>
              <a:t>p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dirty="0">
                <a:latin typeface="Arial MT"/>
                <a:cs typeface="Arial MT"/>
              </a:rPr>
              <a:t>l</a:t>
            </a:r>
            <a:r>
              <a:rPr sz="1900" spc="-5" dirty="0">
                <a:latin typeface="Arial MT"/>
                <a:cs typeface="Arial MT"/>
              </a:rPr>
              <a:t>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71A276"/>
              </a:buClr>
              <a:buSzPct val="84090"/>
              <a:buFont typeface="Arial MT"/>
              <a:buChar char="•"/>
              <a:tabLst>
                <a:tab pos="195580" algn="l"/>
              </a:tabLst>
            </a:pPr>
            <a:r>
              <a:rPr spc="-5" dirty="0"/>
              <a:t>Antivírus</a:t>
            </a:r>
            <a:r>
              <a:rPr spc="-10" dirty="0"/>
              <a:t> </a:t>
            </a:r>
            <a:r>
              <a:rPr spc="-5" dirty="0"/>
              <a:t>conhecidos</a:t>
            </a:r>
          </a:p>
          <a:p>
            <a:pPr marL="469900" lvl="1" indent="-182880">
              <a:lnSpc>
                <a:spcPts val="2165"/>
              </a:lnSpc>
              <a:spcBef>
                <a:spcPts val="245"/>
              </a:spcBef>
              <a:buClr>
                <a:srgbClr val="71A276"/>
              </a:buClr>
              <a:buSzPct val="84210"/>
              <a:buChar char="•"/>
              <a:tabLst>
                <a:tab pos="469900" algn="l"/>
                <a:tab pos="1629410" algn="l"/>
                <a:tab pos="3071495" algn="l"/>
              </a:tabLst>
            </a:pPr>
            <a:r>
              <a:rPr sz="1900" dirty="0">
                <a:latin typeface="Arial MT"/>
                <a:cs typeface="Arial MT"/>
              </a:rPr>
              <a:t>Norton	Antivírus:	fabricado</a:t>
            </a:r>
            <a:endParaRPr sz="1900">
              <a:latin typeface="Arial MT"/>
              <a:cs typeface="Arial MT"/>
            </a:endParaRPr>
          </a:p>
          <a:p>
            <a:pPr marL="469265">
              <a:lnSpc>
                <a:spcPts val="2165"/>
              </a:lnSpc>
            </a:pPr>
            <a:r>
              <a:rPr sz="1900" b="0" spc="-5" dirty="0">
                <a:latin typeface="Arial MT"/>
                <a:cs typeface="Arial MT"/>
              </a:rPr>
              <a:t>Symantec;</a:t>
            </a:r>
            <a:endParaRPr sz="1900">
              <a:latin typeface="Arial MT"/>
              <a:cs typeface="Arial MT"/>
            </a:endParaRPr>
          </a:p>
          <a:p>
            <a:pPr marL="469265" marR="5080" lvl="1" indent="-182880">
              <a:lnSpc>
                <a:spcPts val="2050"/>
              </a:lnSpc>
              <a:spcBef>
                <a:spcPts val="484"/>
              </a:spcBef>
              <a:buClr>
                <a:srgbClr val="71A276"/>
              </a:buClr>
              <a:buSzPct val="84210"/>
              <a:buChar char="•"/>
              <a:tabLst>
                <a:tab pos="469900" algn="l"/>
                <a:tab pos="1233170" algn="l"/>
                <a:tab pos="2379345" algn="l"/>
                <a:tab pos="3394075" algn="l"/>
                <a:tab pos="4691380" algn="l"/>
              </a:tabLst>
            </a:pPr>
            <a:r>
              <a:rPr sz="1900" spc="-155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V</a:t>
            </a:r>
            <a:r>
              <a:rPr sz="1900" spc="-10" dirty="0">
                <a:latin typeface="Arial MT"/>
                <a:cs typeface="Arial MT"/>
              </a:rPr>
              <a:t>G</a:t>
            </a:r>
            <a:r>
              <a:rPr sz="1900" spc="-5" dirty="0">
                <a:latin typeface="Arial MT"/>
                <a:cs typeface="Arial MT"/>
              </a:rPr>
              <a:t>: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Antiví</a:t>
            </a:r>
            <a:r>
              <a:rPr sz="1900" spc="5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us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g</a:t>
            </a:r>
            <a:r>
              <a:rPr sz="1900" spc="1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atui</a:t>
            </a:r>
            <a:r>
              <a:rPr sz="1900" spc="10" dirty="0">
                <a:latin typeface="Arial MT"/>
                <a:cs typeface="Arial MT"/>
              </a:rPr>
              <a:t>t</a:t>
            </a:r>
            <a:r>
              <a:rPr sz="1900" spc="-5" dirty="0">
                <a:latin typeface="Arial MT"/>
                <a:cs typeface="Arial MT"/>
              </a:rPr>
              <a:t>o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di</a:t>
            </a:r>
            <a:r>
              <a:rPr sz="1900" spc="5" dirty="0">
                <a:latin typeface="Arial MT"/>
                <a:cs typeface="Arial MT"/>
              </a:rPr>
              <a:t>s</a:t>
            </a:r>
            <a:r>
              <a:rPr sz="1900" spc="-5" dirty="0">
                <a:latin typeface="Arial MT"/>
                <a:cs typeface="Arial MT"/>
              </a:rPr>
              <a:t>p</a:t>
            </a:r>
            <a:r>
              <a:rPr sz="1900" spc="5" dirty="0">
                <a:latin typeface="Arial MT"/>
                <a:cs typeface="Arial MT"/>
              </a:rPr>
              <a:t>o</a:t>
            </a:r>
            <a:r>
              <a:rPr sz="1900" spc="-5" dirty="0">
                <a:latin typeface="Arial MT"/>
                <a:cs typeface="Arial MT"/>
              </a:rPr>
              <a:t>nív</a:t>
            </a:r>
            <a:r>
              <a:rPr sz="1900" spc="10" dirty="0">
                <a:latin typeface="Arial MT"/>
                <a:cs typeface="Arial MT"/>
              </a:rPr>
              <a:t>e</a:t>
            </a:r>
            <a:r>
              <a:rPr sz="1900" spc="-5" dirty="0">
                <a:latin typeface="Arial MT"/>
                <a:cs typeface="Arial MT"/>
              </a:rPr>
              <a:t>l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na  </a:t>
            </a:r>
            <a:r>
              <a:rPr sz="1900" spc="-5" dirty="0">
                <a:latin typeface="Arial MT"/>
                <a:cs typeface="Arial MT"/>
              </a:rPr>
              <a:t>Internet;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912" y="2992627"/>
            <a:ext cx="4700905" cy="34429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4945" marR="5080" indent="-182880">
              <a:lnSpc>
                <a:spcPts val="2050"/>
              </a:lnSpc>
              <a:spcBef>
                <a:spcPts val="355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90" dirty="0">
                <a:latin typeface="Arial MT"/>
                <a:cs typeface="Arial MT"/>
              </a:rPr>
              <a:t>AVAST: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Outro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antivírus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gratuito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disponível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na Internet;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00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10" dirty="0">
                <a:latin typeface="Arial MT"/>
                <a:cs typeface="Arial MT"/>
              </a:rPr>
              <a:t>ESCAN;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latin typeface="Arial MT"/>
                <a:cs typeface="Arial MT"/>
              </a:rPr>
              <a:t>NOD32;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latin typeface="Arial MT"/>
                <a:cs typeface="Arial MT"/>
              </a:rPr>
              <a:t>Panda;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34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latin typeface="Arial MT"/>
                <a:cs typeface="Arial MT"/>
              </a:rPr>
              <a:t>Microsoft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Security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Essentials;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10" dirty="0">
                <a:latin typeface="Arial MT"/>
                <a:cs typeface="Arial MT"/>
              </a:rPr>
              <a:t>Avira;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latin typeface="Arial MT"/>
                <a:cs typeface="Arial MT"/>
              </a:rPr>
              <a:t>Kaspersky;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latin typeface="Arial MT"/>
                <a:cs typeface="Arial MT"/>
              </a:rPr>
              <a:t>Bit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Defender;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34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latin typeface="Arial MT"/>
                <a:cs typeface="Arial MT"/>
              </a:rPr>
              <a:t>Z</a:t>
            </a:r>
            <a:r>
              <a:rPr sz="1900" dirty="0">
                <a:latin typeface="Arial MT"/>
                <a:cs typeface="Arial MT"/>
              </a:rPr>
              <a:t>o</a:t>
            </a:r>
            <a:r>
              <a:rPr sz="1900" spc="-5" dirty="0">
                <a:latin typeface="Arial MT"/>
                <a:cs typeface="Arial MT"/>
              </a:rPr>
              <a:t>ne</a:t>
            </a:r>
            <a:r>
              <a:rPr sz="1900" spc="-10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Alarm</a:t>
            </a: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71A276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latin typeface="Arial MT"/>
                <a:cs typeface="Arial MT"/>
              </a:rPr>
              <a:t>..........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925" y="2727451"/>
            <a:ext cx="3648075" cy="20405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6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Funçõe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591" y="1501902"/>
            <a:ext cx="8034020" cy="405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Font typeface="Arial MT"/>
              <a:buChar char="•"/>
              <a:tabLst>
                <a:tab pos="195580" algn="l"/>
              </a:tabLst>
            </a:pPr>
            <a:r>
              <a:rPr sz="2200" b="1" spc="-5" dirty="0">
                <a:latin typeface="Arial"/>
                <a:cs typeface="Arial"/>
              </a:rPr>
              <a:t>Dados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sobre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alguns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Antivírus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conhecidos: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1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01.</a:t>
            </a:r>
            <a:r>
              <a:rPr sz="1800" b="1" spc="-5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4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2"/>
              </a:rPr>
              <a:t>AVG</a:t>
            </a:r>
            <a:r>
              <a:rPr sz="1800" b="1" spc="-45" dirty="0">
                <a:latin typeface="Arial"/>
                <a:cs typeface="Arial"/>
              </a:rPr>
              <a:t>: </a:t>
            </a:r>
            <a:r>
              <a:rPr sz="1800" dirty="0">
                <a:latin typeface="Arial MT"/>
                <a:cs typeface="Arial MT"/>
              </a:rPr>
              <a:t>A versão </a:t>
            </a:r>
            <a:r>
              <a:rPr sz="1800" spc="-5" dirty="0">
                <a:latin typeface="Arial MT"/>
                <a:cs typeface="Arial MT"/>
              </a:rPr>
              <a:t>8 protege o computador em tempo </a:t>
            </a:r>
            <a:r>
              <a:rPr sz="1800" dirty="0">
                <a:latin typeface="Arial MT"/>
                <a:cs typeface="Arial MT"/>
              </a:rPr>
              <a:t>real, </a:t>
            </a:r>
            <a:r>
              <a:rPr sz="1800" spc="-5" dirty="0">
                <a:latin typeface="Arial MT"/>
                <a:cs typeface="Arial MT"/>
              </a:rPr>
              <a:t>possui um anti-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spyware e um novo link scanner que protege o computador de </a:t>
            </a:r>
            <a:r>
              <a:rPr sz="1800" dirty="0">
                <a:latin typeface="Arial MT"/>
                <a:cs typeface="Arial MT"/>
              </a:rPr>
              <a:t>vírus </a:t>
            </a:r>
            <a:r>
              <a:rPr sz="1800" spc="-5" dirty="0">
                <a:latin typeface="Arial MT"/>
                <a:cs typeface="Arial MT"/>
              </a:rPr>
              <a:t>que se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propagam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você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visita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certas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páginas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 </a:t>
            </a:r>
            <a:r>
              <a:rPr sz="1800" spc="-15" dirty="0">
                <a:latin typeface="Arial MT"/>
                <a:cs typeface="Arial MT"/>
              </a:rPr>
              <a:t>web.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02.</a:t>
            </a:r>
            <a:r>
              <a:rPr sz="1800" b="1" spc="-5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2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Avast</a:t>
            </a:r>
            <a:r>
              <a:rPr sz="1800" b="1" spc="-25" dirty="0">
                <a:latin typeface="Arial"/>
                <a:cs typeface="Arial"/>
              </a:rPr>
              <a:t>: </a:t>
            </a:r>
            <a:r>
              <a:rPr sz="1800" spc="-5" dirty="0">
                <a:latin typeface="Arial MT"/>
                <a:cs typeface="Arial MT"/>
              </a:rPr>
              <a:t>protege seu computador em tempo real contra </a:t>
            </a:r>
            <a:r>
              <a:rPr sz="1800" dirty="0">
                <a:latin typeface="Arial MT"/>
                <a:cs typeface="Arial MT"/>
              </a:rPr>
              <a:t>vírus, </a:t>
            </a:r>
            <a:r>
              <a:rPr sz="1800" spc="-5" dirty="0">
                <a:latin typeface="Arial MT"/>
                <a:cs typeface="Arial MT"/>
              </a:rPr>
              <a:t>spyware,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malwares,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possui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anti-rootkit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integrados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ao</a:t>
            </a:r>
            <a:r>
              <a:rPr sz="1800" dirty="0">
                <a:latin typeface="Arial MT"/>
                <a:cs typeface="Arial MT"/>
              </a:rPr>
              <a:t> sistema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atualizações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automáticas.</a:t>
            </a:r>
            <a:r>
              <a:rPr sz="1800" dirty="0">
                <a:latin typeface="Arial MT"/>
                <a:cs typeface="Arial MT"/>
              </a:rPr>
              <a:t> É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exclusivamente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pessoal.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03.</a:t>
            </a:r>
            <a:r>
              <a:rPr sz="1800" b="1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2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Avira</a:t>
            </a:r>
            <a:r>
              <a:rPr sz="1800" b="1" spc="-25" dirty="0">
                <a:latin typeface="Arial"/>
                <a:cs typeface="Arial"/>
              </a:rPr>
              <a:t>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Possui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scanner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heurístico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detecta</a:t>
            </a:r>
            <a:r>
              <a:rPr sz="1800" dirty="0">
                <a:latin typeface="Arial MT"/>
                <a:cs typeface="Arial MT"/>
              </a:rPr>
              <a:t> vírus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malwares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desconhecidos baseado em seus comportamentos. As atualizações online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 a versão grátis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são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relativamente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lentas.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6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Funçõe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591" y="1501902"/>
            <a:ext cx="8034020" cy="488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Font typeface="Arial MT"/>
              <a:buChar char="•"/>
              <a:tabLst>
                <a:tab pos="195580" algn="l"/>
              </a:tabLst>
            </a:pPr>
            <a:r>
              <a:rPr sz="2200" b="1" spc="-5" dirty="0">
                <a:latin typeface="Arial"/>
                <a:cs typeface="Arial"/>
              </a:rPr>
              <a:t>Dados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sobre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alguns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Antivírus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conhecidos: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1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04.</a:t>
            </a:r>
            <a:r>
              <a:rPr sz="1800" b="1" spc="-5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2"/>
              </a:rPr>
              <a:t>Comodo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 MT"/>
                <a:cs typeface="Arial MT"/>
              </a:rPr>
              <a:t>Este </a:t>
            </a:r>
            <a:r>
              <a:rPr sz="1800" spc="-5" dirty="0">
                <a:latin typeface="Arial MT"/>
                <a:cs typeface="Arial MT"/>
              </a:rPr>
              <a:t>antivirus grátis possui praticamente todas funcionalidades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um </a:t>
            </a:r>
            <a:r>
              <a:rPr sz="1800" spc="-70" dirty="0">
                <a:latin typeface="Arial MT"/>
                <a:cs typeface="Arial MT"/>
              </a:rPr>
              <a:t>AV </a:t>
            </a:r>
            <a:r>
              <a:rPr sz="1800" spc="-5" dirty="0">
                <a:latin typeface="Arial MT"/>
                <a:cs typeface="Arial MT"/>
              </a:rPr>
              <a:t>pago. Possui poderoso scanner heurístico que trabalha em tempo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interceptando</a:t>
            </a:r>
            <a:r>
              <a:rPr sz="1800" dirty="0">
                <a:latin typeface="Arial MT"/>
                <a:cs typeface="Arial MT"/>
              </a:rPr>
              <a:t> vírus,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spyware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outros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malware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eles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infeccionem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 </a:t>
            </a:r>
            <a:r>
              <a:rPr sz="1800" spc="-15" dirty="0">
                <a:latin typeface="Arial MT"/>
                <a:cs typeface="Arial MT"/>
              </a:rPr>
              <a:t>computador.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5715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05.</a:t>
            </a:r>
            <a:r>
              <a:rPr sz="1800" b="1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Integrator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Hand</a:t>
            </a:r>
            <a:r>
              <a:rPr sz="1800" dirty="0">
                <a:latin typeface="Arial MT"/>
                <a:cs typeface="Arial MT"/>
              </a:rPr>
              <a:t> Bits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VirusScan</a:t>
            </a:r>
            <a:r>
              <a:rPr sz="1800" spc="-5" dirty="0">
                <a:latin typeface="Arial MT"/>
                <a:cs typeface="Arial MT"/>
              </a:rPr>
              <a:t> Integrator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trabalha</a:t>
            </a:r>
            <a:r>
              <a:rPr sz="1800" dirty="0">
                <a:latin typeface="Arial MT"/>
                <a:cs typeface="Arial MT"/>
              </a:rPr>
              <a:t> com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diversos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programas antivírus, permite configuração (software, Backgrounds, idiomas,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versão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5.5 </a:t>
            </a:r>
            <a:r>
              <a:rPr sz="1800" dirty="0">
                <a:latin typeface="Arial MT"/>
                <a:cs typeface="Arial MT"/>
              </a:rPr>
              <a:t>é</a:t>
            </a:r>
            <a:r>
              <a:rPr sz="1800" spc="-5" dirty="0">
                <a:latin typeface="Arial MT"/>
                <a:cs typeface="Arial MT"/>
              </a:rPr>
              <a:t> grátis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somente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uso </a:t>
            </a:r>
            <a:r>
              <a:rPr sz="1800" spc="-10" dirty="0">
                <a:latin typeface="Arial MT"/>
                <a:cs typeface="Arial MT"/>
              </a:rPr>
              <a:t>pessoal.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5715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06.</a:t>
            </a:r>
            <a:r>
              <a:rPr sz="1800" b="1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BitDefender</a:t>
            </a:r>
            <a:r>
              <a:rPr sz="1800" b="1" u="heavy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10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Possui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potente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motor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heurístico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consegue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individualizar </a:t>
            </a:r>
            <a:r>
              <a:rPr sz="1800" dirty="0">
                <a:latin typeface="Arial MT"/>
                <a:cs typeface="Arial MT"/>
              </a:rPr>
              <a:t>vírus </a:t>
            </a:r>
            <a:r>
              <a:rPr sz="1800" spc="-5" dirty="0">
                <a:latin typeface="Arial MT"/>
                <a:cs typeface="Arial MT"/>
              </a:rPr>
              <a:t>e scanners, enganando outros antivírus. Age como </a:t>
            </a:r>
            <a:r>
              <a:rPr sz="1800" dirty="0">
                <a:latin typeface="Arial MT"/>
                <a:cs typeface="Arial MT"/>
              </a:rPr>
              <a:t>um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scanner </a:t>
            </a:r>
            <a:r>
              <a:rPr sz="1800" dirty="0">
                <a:latin typeface="Arial MT"/>
                <a:cs typeface="Arial MT"/>
              </a:rPr>
              <a:t>on </a:t>
            </a:r>
            <a:r>
              <a:rPr sz="1800" spc="-5" dirty="0">
                <a:latin typeface="Arial MT"/>
                <a:cs typeface="Arial MT"/>
              </a:rPr>
              <a:t>demand, não fornecendo proteção em tempo real, </a:t>
            </a:r>
            <a:r>
              <a:rPr sz="1800" dirty="0">
                <a:latin typeface="Arial MT"/>
                <a:cs typeface="Arial MT"/>
              </a:rPr>
              <a:t>mas </a:t>
            </a:r>
            <a:r>
              <a:rPr sz="1800" spc="-5" dirty="0">
                <a:latin typeface="Arial MT"/>
                <a:cs typeface="Arial MT"/>
              </a:rPr>
              <a:t>neutraliza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eventuais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malwares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sistema.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É</a:t>
            </a:r>
            <a:r>
              <a:rPr sz="1800" spc="1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indicado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mais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analisar</a:t>
            </a:r>
            <a:r>
              <a:rPr sz="1800" spc="1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os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sistemas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propriamente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protege-lo.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049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CONTEÚD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0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PROGRAMÁT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94484"/>
            <a:ext cx="3503295" cy="2952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Conceito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vírus;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15" dirty="0">
                <a:latin typeface="Arial MT"/>
                <a:cs typeface="Arial MT"/>
              </a:rPr>
              <a:t>Tipos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vírus;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Conceito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antivírus;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15" dirty="0">
                <a:latin typeface="Arial MT"/>
                <a:cs typeface="Arial MT"/>
              </a:rPr>
              <a:t>Tipos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antivírus;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Funções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antivírus;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antivírus;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Instalação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írus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vas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Dicas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importantes.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6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Funçõe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591" y="1501901"/>
            <a:ext cx="8034655" cy="492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Dados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sobre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alguns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Antivírus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conhecidos: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850">
              <a:latin typeface="Arial"/>
              <a:cs typeface="Arial"/>
            </a:endParaRPr>
          </a:p>
          <a:p>
            <a:pPr marL="194945" marR="5715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07.</a:t>
            </a:r>
            <a:r>
              <a:rPr sz="1800" b="1" spc="-5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2"/>
              </a:rPr>
              <a:t>ClamWin</a:t>
            </a:r>
            <a:r>
              <a:rPr sz="1800" b="1" spc="-5" dirty="0">
                <a:latin typeface="Arial"/>
                <a:cs typeface="Arial"/>
              </a:rPr>
              <a:t>: </a:t>
            </a:r>
            <a:r>
              <a:rPr sz="1800" spc="-5" dirty="0">
                <a:latin typeface="Arial MT"/>
                <a:cs typeface="Arial MT"/>
              </a:rPr>
              <a:t>Foi desenvolvido </a:t>
            </a:r>
            <a:r>
              <a:rPr sz="1800" dirty="0">
                <a:latin typeface="Arial MT"/>
                <a:cs typeface="Arial MT"/>
              </a:rPr>
              <a:t>com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finalidade de </a:t>
            </a:r>
            <a:r>
              <a:rPr sz="1800" spc="-5" dirty="0">
                <a:latin typeface="Arial MT"/>
                <a:cs typeface="Arial MT"/>
              </a:rPr>
              <a:t>ser um antivírus </a:t>
            </a:r>
            <a:r>
              <a:rPr sz="1800" dirty="0">
                <a:latin typeface="Arial MT"/>
                <a:cs typeface="Arial MT"/>
              </a:rPr>
              <a:t>free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 o </a:t>
            </a:r>
            <a:r>
              <a:rPr sz="1800" dirty="0">
                <a:latin typeface="Arial MT"/>
                <a:cs typeface="Arial MT"/>
              </a:rPr>
              <a:t>mercado </a:t>
            </a:r>
            <a:r>
              <a:rPr sz="1800" spc="-5" dirty="0">
                <a:latin typeface="Arial MT"/>
                <a:cs typeface="Arial MT"/>
              </a:rPr>
              <a:t>mundial. Baseia-se </a:t>
            </a:r>
            <a:r>
              <a:rPr sz="1800" dirty="0">
                <a:latin typeface="Arial MT"/>
                <a:cs typeface="Arial MT"/>
              </a:rPr>
              <a:t>no </a:t>
            </a:r>
            <a:r>
              <a:rPr sz="1800" spc="-45" dirty="0">
                <a:latin typeface="Arial MT"/>
                <a:cs typeface="Arial MT"/>
              </a:rPr>
              <a:t>ClamAV, </a:t>
            </a:r>
            <a:r>
              <a:rPr sz="1800" spc="-5" dirty="0">
                <a:latin typeface="Arial MT"/>
                <a:cs typeface="Arial MT"/>
              </a:rPr>
              <a:t>se atualiza automaticamente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é outro antivírus on demand: só analisa os arquivos sob pedido e </a:t>
            </a:r>
            <a:r>
              <a:rPr sz="1800" spc="-10" dirty="0">
                <a:latin typeface="Arial MT"/>
                <a:cs typeface="Arial MT"/>
              </a:rPr>
              <a:t>não </a:t>
            </a:r>
            <a:r>
              <a:rPr sz="1800" spc="-5" dirty="0">
                <a:latin typeface="Arial MT"/>
                <a:cs typeface="Arial MT"/>
              </a:rPr>
              <a:t> oferece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proteção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tempo real.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5715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08.</a:t>
            </a:r>
            <a:r>
              <a:rPr sz="1800" b="1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40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Dr.</a:t>
            </a:r>
            <a:r>
              <a:rPr sz="1800" b="1" u="heavy" spc="-3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b="1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Web</a:t>
            </a:r>
            <a:r>
              <a:rPr sz="1800" b="1" u="heavy" spc="-10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 Anti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b="1" u="heavy" spc="-10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Virus</a:t>
            </a:r>
            <a:r>
              <a:rPr sz="1800" b="1" spc="-10" dirty="0">
                <a:latin typeface="Arial"/>
                <a:cs typeface="Arial"/>
              </a:rPr>
              <a:t>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Outro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antivírus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demand.</a:t>
            </a:r>
            <a:r>
              <a:rPr sz="1800" dirty="0">
                <a:latin typeface="Arial MT"/>
                <a:cs typeface="Arial MT"/>
              </a:rPr>
              <a:t> Este,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apesar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 </a:t>
            </a:r>
            <a:r>
              <a:rPr sz="1800" spc="-5" dirty="0">
                <a:latin typeface="Arial MT"/>
                <a:cs typeface="Arial MT"/>
              </a:rPr>
              <a:t> pequeno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é muito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potente.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09.</a:t>
            </a:r>
            <a:r>
              <a:rPr sz="1800" b="1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20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PCTools</a:t>
            </a:r>
            <a:r>
              <a:rPr sz="1800" b="1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AntiVirus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spc="-5" dirty="0">
                <a:latin typeface="Arial MT"/>
                <a:cs typeface="Arial MT"/>
              </a:rPr>
              <a:t>Proteção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contra</a:t>
            </a:r>
            <a:r>
              <a:rPr sz="1800" dirty="0">
                <a:latin typeface="Arial MT"/>
                <a:cs typeface="Arial MT"/>
              </a:rPr>
              <a:t> vírus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tempo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</a:t>
            </a:r>
            <a:r>
              <a:rPr sz="1800" dirty="0">
                <a:latin typeface="Arial MT"/>
                <a:cs typeface="Arial MT"/>
              </a:rPr>
              <a:t> com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um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scanner heurístico muito </a:t>
            </a:r>
            <a:r>
              <a:rPr sz="1800" dirty="0">
                <a:latin typeface="Arial MT"/>
                <a:cs typeface="Arial MT"/>
              </a:rPr>
              <a:t>ativo. </a:t>
            </a:r>
            <a:r>
              <a:rPr sz="1800" spc="-5" dirty="0">
                <a:latin typeface="Arial MT"/>
                <a:cs typeface="Arial MT"/>
              </a:rPr>
              <a:t>Possui interface simples. Ideal para usuários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menos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exigentes.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6350" indent="-182880" algn="just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10.</a:t>
            </a:r>
            <a:r>
              <a:rPr sz="1800" b="1" spc="-5" dirty="0">
                <a:solidFill>
                  <a:srgbClr val="DB5252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5"/>
              </a:rPr>
              <a:t>Cyber </a:t>
            </a:r>
            <a:r>
              <a:rPr sz="1800" b="1" u="heavy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5"/>
              </a:rPr>
              <a:t>Defender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 MT"/>
                <a:cs typeface="Arial MT"/>
              </a:rPr>
              <a:t>Remove </a:t>
            </a:r>
            <a:r>
              <a:rPr sz="1800" dirty="0">
                <a:latin typeface="Arial MT"/>
                <a:cs typeface="Arial MT"/>
              </a:rPr>
              <a:t>vírus, </a:t>
            </a:r>
            <a:r>
              <a:rPr sz="1800" spc="-5" dirty="0">
                <a:latin typeface="Arial MT"/>
                <a:cs typeface="Arial MT"/>
              </a:rPr>
              <a:t>spaware, malware, phishing </a:t>
            </a:r>
            <a:r>
              <a:rPr sz="1800" dirty="0">
                <a:latin typeface="Arial MT"/>
                <a:cs typeface="Arial MT"/>
              </a:rPr>
              <a:t>scams </a:t>
            </a:r>
            <a:r>
              <a:rPr sz="1800" spc="-5" dirty="0">
                <a:latin typeface="Arial MT"/>
                <a:cs typeface="Arial MT"/>
              </a:rPr>
              <a:t>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maliciosos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6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Funçõe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2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5186"/>
            <a:ext cx="7931784" cy="47701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080" indent="-182880" algn="just">
              <a:lnSpc>
                <a:spcPts val="2160"/>
              </a:lnSpc>
              <a:spcBef>
                <a:spcPts val="37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O tipo de </a:t>
            </a:r>
            <a:r>
              <a:rPr sz="2000" spc="-5" dirty="0">
                <a:latin typeface="Arial MT"/>
                <a:cs typeface="Arial MT"/>
              </a:rPr>
              <a:t>antivírus </a:t>
            </a:r>
            <a:r>
              <a:rPr sz="2000" dirty="0">
                <a:latin typeface="Arial MT"/>
                <a:cs typeface="Arial MT"/>
              </a:rPr>
              <a:t>mais adequado </a:t>
            </a:r>
            <a:r>
              <a:rPr sz="2000" spc="-10" dirty="0">
                <a:latin typeface="Arial MT"/>
                <a:cs typeface="Arial MT"/>
              </a:rPr>
              <a:t>para </a:t>
            </a:r>
            <a:r>
              <a:rPr sz="2000" dirty="0">
                <a:latin typeface="Arial MT"/>
                <a:cs typeface="Arial MT"/>
              </a:rPr>
              <a:t>cada </a:t>
            </a:r>
            <a:r>
              <a:rPr sz="2000" spc="-5" dirty="0">
                <a:latin typeface="Arial MT"/>
                <a:cs typeface="Arial MT"/>
              </a:rPr>
              <a:t>pessoa </a:t>
            </a:r>
            <a:r>
              <a:rPr sz="2000" dirty="0">
                <a:latin typeface="Arial MT"/>
                <a:cs typeface="Arial MT"/>
              </a:rPr>
              <a:t>vai depender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 máquina que </a:t>
            </a:r>
            <a:r>
              <a:rPr sz="2000" spc="-5" dirty="0">
                <a:latin typeface="Arial MT"/>
                <a:cs typeface="Arial MT"/>
              </a:rPr>
              <a:t>estiver utilizando </a:t>
            </a:r>
            <a:r>
              <a:rPr sz="2000" spc="-15" dirty="0">
                <a:latin typeface="Arial MT"/>
                <a:cs typeface="Arial MT"/>
              </a:rPr>
              <a:t>(computador, celular, </a:t>
            </a:r>
            <a:r>
              <a:rPr sz="2000" spc="-5" dirty="0">
                <a:latin typeface="Arial MT"/>
                <a:cs typeface="Arial MT"/>
              </a:rPr>
              <a:t>tablet, etc), </a:t>
            </a:r>
            <a:r>
              <a:rPr sz="2000" dirty="0">
                <a:latin typeface="Arial MT"/>
                <a:cs typeface="Arial MT"/>
              </a:rPr>
              <a:t> 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proteção</a:t>
            </a:r>
            <a:r>
              <a:rPr sz="2000" dirty="0">
                <a:latin typeface="Arial MT"/>
                <a:cs typeface="Arial MT"/>
              </a:rPr>
              <a:t> 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necessita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exigência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habilidade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do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usuário.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194945" marR="8890" indent="-182880" algn="just">
              <a:lnSpc>
                <a:spcPts val="2080"/>
              </a:lnSpc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Para </a:t>
            </a:r>
            <a:r>
              <a:rPr sz="2000" spc="-5" dirty="0">
                <a:latin typeface="Arial MT"/>
                <a:cs typeface="Arial MT"/>
              </a:rPr>
              <a:t>obter um </a:t>
            </a:r>
            <a:r>
              <a:rPr sz="1900" spc="-5" dirty="0">
                <a:latin typeface="Arial MT"/>
                <a:cs typeface="Arial MT"/>
              </a:rPr>
              <a:t>antivírus basta </a:t>
            </a:r>
            <a:r>
              <a:rPr sz="1900" dirty="0">
                <a:latin typeface="Arial MT"/>
                <a:cs typeface="Arial MT"/>
              </a:rPr>
              <a:t>escolher </a:t>
            </a:r>
            <a:r>
              <a:rPr sz="1900" spc="-5" dirty="0">
                <a:latin typeface="Arial MT"/>
                <a:cs typeface="Arial MT"/>
              </a:rPr>
              <a:t>a versão </a:t>
            </a:r>
            <a:r>
              <a:rPr sz="1900" dirty="0">
                <a:latin typeface="Arial MT"/>
                <a:cs typeface="Arial MT"/>
              </a:rPr>
              <a:t>(paga ou gratuita),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entrar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nos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sites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baixar:</a:t>
            </a:r>
            <a:endParaRPr sz="19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65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2"/>
              </a:rPr>
              <a:t>www.kaspersky.com.br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0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3"/>
              </a:rPr>
              <a:t>www.avast.com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5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4"/>
              </a:rPr>
              <a:t>www.avg.com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0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5"/>
              </a:rPr>
              <a:t>www.avira.com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5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6"/>
              </a:rPr>
              <a:t>www.pandasecurity.com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0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7"/>
              </a:rPr>
              <a:t>www.bitdefender.com.br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5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8"/>
              </a:rPr>
              <a:t>www.mcafee.com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0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antivirus.comodo.com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5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u="heavy" spc="-1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9"/>
              </a:rPr>
              <a:t>www.eset.com</a:t>
            </a:r>
            <a:endParaRPr sz="1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190"/>
              </a:spcBef>
              <a:buClr>
                <a:srgbClr val="71A276"/>
              </a:buClr>
              <a:buSzPct val="84375"/>
              <a:buChar char="•"/>
              <a:tabLst>
                <a:tab pos="470534" algn="l"/>
              </a:tabLst>
            </a:pPr>
            <a:r>
              <a:rPr sz="1600" spc="-10" dirty="0">
                <a:latin typeface="Arial MT"/>
                <a:cs typeface="Arial MT"/>
              </a:rPr>
              <a:t>br.norton.com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937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Fe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rr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amenta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37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405" dirty="0">
                <a:solidFill>
                  <a:srgbClr val="676A54"/>
                </a:solidFill>
                <a:latin typeface="Arial"/>
                <a:cs typeface="Arial"/>
              </a:rPr>
              <a:t>A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58" y="1685150"/>
            <a:ext cx="7519797" cy="47287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nsta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l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açã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36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250" dirty="0">
                <a:solidFill>
                  <a:srgbClr val="676A54"/>
                </a:solidFill>
                <a:latin typeface="Arial"/>
                <a:cs typeface="Arial"/>
              </a:rPr>
              <a:t>A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vas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7129"/>
            <a:ext cx="7931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Passo 1. </a:t>
            </a:r>
            <a:r>
              <a:rPr sz="2000" spc="-5" dirty="0">
                <a:latin typeface="Arial MT"/>
                <a:cs typeface="Arial MT"/>
              </a:rPr>
              <a:t>Baixe </a:t>
            </a:r>
            <a:r>
              <a:rPr sz="2000" dirty="0">
                <a:latin typeface="Arial MT"/>
                <a:cs typeface="Arial MT"/>
              </a:rPr>
              <a:t>a última </a:t>
            </a:r>
            <a:r>
              <a:rPr sz="2000" spc="-5" dirty="0">
                <a:latin typeface="Arial MT"/>
                <a:cs typeface="Arial MT"/>
              </a:rPr>
              <a:t>versão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dirty="0">
                <a:solidFill>
                  <a:srgbClr val="DB5252"/>
                </a:solid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 MT"/>
                <a:cs typeface="Arial MT"/>
                <a:hlinkClick r:id="rId2"/>
              </a:rPr>
              <a:t>Avast</a:t>
            </a:r>
            <a:r>
              <a:rPr sz="2000" spc="-10" dirty="0">
                <a:latin typeface="Arial MT"/>
                <a:cs typeface="Arial MT"/>
              </a:rPr>
              <a:t>. </a:t>
            </a:r>
            <a:r>
              <a:rPr sz="2000" dirty="0">
                <a:latin typeface="Arial MT"/>
                <a:cs typeface="Arial MT"/>
              </a:rPr>
              <a:t>Execute o </a:t>
            </a:r>
            <a:r>
              <a:rPr sz="2000" spc="-5" dirty="0">
                <a:latin typeface="Arial MT"/>
                <a:cs typeface="Arial MT"/>
              </a:rPr>
              <a:t>arquivo </a:t>
            </a:r>
            <a:r>
              <a:rPr sz="2000" dirty="0">
                <a:latin typeface="Arial MT"/>
                <a:cs typeface="Arial MT"/>
              </a:rPr>
              <a:t>ao </a:t>
            </a:r>
            <a:r>
              <a:rPr sz="2000" spc="-10" dirty="0">
                <a:latin typeface="Arial MT"/>
                <a:cs typeface="Arial MT"/>
              </a:rPr>
              <a:t>clicar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duas </a:t>
            </a:r>
            <a:r>
              <a:rPr sz="2000" dirty="0">
                <a:latin typeface="Arial MT"/>
                <a:cs typeface="Arial MT"/>
              </a:rPr>
              <a:t>vezes </a:t>
            </a:r>
            <a:r>
              <a:rPr sz="2000" spc="-5" dirty="0">
                <a:latin typeface="Arial MT"/>
                <a:cs typeface="Arial MT"/>
              </a:rPr>
              <a:t>para </a:t>
            </a:r>
            <a:r>
              <a:rPr sz="2000" dirty="0">
                <a:latin typeface="Arial MT"/>
                <a:cs typeface="Arial MT"/>
              </a:rPr>
              <a:t>iniciar a instalação. Clique no </a:t>
            </a:r>
            <a:r>
              <a:rPr sz="2000" spc="-5" dirty="0">
                <a:latin typeface="Arial MT"/>
                <a:cs typeface="Arial MT"/>
              </a:rPr>
              <a:t>botão </a:t>
            </a:r>
            <a:r>
              <a:rPr sz="2000" dirty="0">
                <a:latin typeface="Arial MT"/>
                <a:cs typeface="Arial MT"/>
              </a:rPr>
              <a:t>de “Instalação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normal”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depois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“Continuar”;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407" y="3030601"/>
            <a:ext cx="7750683" cy="29441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nsta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l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açã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ant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36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250" dirty="0">
                <a:solidFill>
                  <a:srgbClr val="676A54"/>
                </a:solidFill>
                <a:latin typeface="Arial"/>
                <a:cs typeface="Arial"/>
              </a:rPr>
              <a:t>A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vas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503"/>
            <a:ext cx="79292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  <a:tab pos="1100455" algn="l"/>
                <a:tab pos="1509395" algn="l"/>
                <a:tab pos="2667635" algn="l"/>
                <a:tab pos="3006090" algn="l"/>
                <a:tab pos="4232910" algn="l"/>
                <a:tab pos="4714875" algn="l"/>
                <a:tab pos="6055995" algn="l"/>
                <a:tab pos="6394450" algn="l"/>
                <a:tab pos="7564755" algn="l"/>
              </a:tabLst>
            </a:pPr>
            <a:r>
              <a:rPr sz="2000" dirty="0">
                <a:latin typeface="Arial MT"/>
                <a:cs typeface="Arial MT"/>
              </a:rPr>
              <a:t>Pas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o	2.	Agu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rde	o	</a:t>
            </a:r>
            <a:r>
              <a:rPr sz="2000" spc="-10" dirty="0">
                <a:latin typeface="Arial MT"/>
                <a:cs typeface="Arial MT"/>
              </a:rPr>
              <a:t>pr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sso	de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tal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ç</a:t>
            </a:r>
            <a:r>
              <a:rPr sz="2000" spc="5" dirty="0">
                <a:latin typeface="Arial MT"/>
                <a:cs typeface="Arial MT"/>
              </a:rPr>
              <a:t>ã</a:t>
            </a:r>
            <a:r>
              <a:rPr sz="2000" dirty="0">
                <a:latin typeface="Arial MT"/>
                <a:cs typeface="Arial MT"/>
              </a:rPr>
              <a:t>o	e	con</a:t>
            </a:r>
            <a:r>
              <a:rPr sz="2000" spc="-10" dirty="0">
                <a:latin typeface="Arial MT"/>
                <a:cs typeface="Arial MT"/>
              </a:rPr>
              <a:t>f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me	</a:t>
            </a:r>
            <a:r>
              <a:rPr sz="2000" spc="-15" dirty="0">
                <a:latin typeface="Arial MT"/>
                <a:cs typeface="Arial MT"/>
              </a:rPr>
              <a:t>em  </a:t>
            </a:r>
            <a:r>
              <a:rPr sz="2000" dirty="0">
                <a:latin typeface="Arial MT"/>
                <a:cs typeface="Arial MT"/>
              </a:rPr>
              <a:t>“</a:t>
            </a:r>
            <a:r>
              <a:rPr sz="2000" spc="-215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rminar”.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inicial do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vast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rá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abe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266" y="2873832"/>
            <a:ext cx="7940802" cy="29820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626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Escaneand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computado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2585"/>
            <a:ext cx="79292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Passo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1.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iniciar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análise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PC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em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busca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infecções,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clique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“Escaneamentos”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depois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“Escanear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vírus”;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854" y="2636380"/>
            <a:ext cx="564832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626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Escaneand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computado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2585"/>
            <a:ext cx="79311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Passo 2. Selecione o tipo de </a:t>
            </a:r>
            <a:r>
              <a:rPr sz="2000" spc="-5" dirty="0">
                <a:latin typeface="Arial MT"/>
                <a:cs typeface="Arial MT"/>
              </a:rPr>
              <a:t>escaneamento, </a:t>
            </a:r>
            <a:r>
              <a:rPr sz="2000" dirty="0">
                <a:latin typeface="Arial MT"/>
                <a:cs typeface="Arial MT"/>
              </a:rPr>
              <a:t>no </a:t>
            </a:r>
            <a:r>
              <a:rPr sz="2000" spc="-5" dirty="0">
                <a:latin typeface="Arial MT"/>
                <a:cs typeface="Arial MT"/>
              </a:rPr>
              <a:t>menu </a:t>
            </a:r>
            <a:r>
              <a:rPr sz="2000" dirty="0">
                <a:latin typeface="Arial MT"/>
                <a:cs typeface="Arial MT"/>
              </a:rPr>
              <a:t>do </a:t>
            </a:r>
            <a:r>
              <a:rPr sz="2000" spc="-5" dirty="0">
                <a:latin typeface="Arial MT"/>
                <a:cs typeface="Arial MT"/>
              </a:rPr>
              <a:t>topo. </a:t>
            </a:r>
            <a:r>
              <a:rPr sz="2000" spc="5" dirty="0">
                <a:latin typeface="Arial MT"/>
                <a:cs typeface="Arial MT"/>
              </a:rPr>
              <a:t>Há 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opções</a:t>
            </a:r>
            <a:r>
              <a:rPr sz="2000" spc="2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“Rápido”,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“Completo”,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“Mídia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Removível”,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“Pasta”</a:t>
            </a:r>
            <a:r>
              <a:rPr sz="2000" spc="29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ou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“Reiniciar”.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Confirme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“Iniciar”;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498" y="2778988"/>
            <a:ext cx="54102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626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Escaneand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computado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3341"/>
            <a:ext cx="79317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Passo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3.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processo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será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concluído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possíveis</a:t>
            </a:r>
            <a:r>
              <a:rPr sz="2000" spc="2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problemas,</a:t>
            </a:r>
            <a:endParaRPr sz="20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arquivos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maliciosos,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mostrar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 soluções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necessárias.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938" y="2658605"/>
            <a:ext cx="54864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422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ca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1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mpo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tante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54835"/>
            <a:ext cx="7930515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635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Existem vários </a:t>
            </a:r>
            <a:r>
              <a:rPr sz="2000" spc="-5" dirty="0">
                <a:latin typeface="Arial MT"/>
                <a:cs typeface="Arial MT"/>
              </a:rPr>
              <a:t>utilitários para procurar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" dirty="0">
                <a:latin typeface="Arial MT"/>
                <a:cs typeface="Arial MT"/>
              </a:rPr>
              <a:t>retirar virus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seu </a:t>
            </a:r>
            <a:r>
              <a:rPr sz="2000" spc="-5" dirty="0">
                <a:latin typeface="Arial MT"/>
                <a:cs typeface="Arial MT"/>
              </a:rPr>
              <a:t>sistema,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nada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melhor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prevenção.</a:t>
            </a:r>
            <a:r>
              <a:rPr sz="2000" spc="5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  </a:t>
            </a:r>
            <a:r>
              <a:rPr sz="2000" spc="-5" dirty="0">
                <a:latin typeface="Arial MT"/>
                <a:cs typeface="Arial MT"/>
              </a:rPr>
              <a:t>isso,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recomenda-se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seguinte:</a:t>
            </a:r>
            <a:endParaRPr sz="2000">
              <a:latin typeface="Arial MT"/>
              <a:cs typeface="Arial MT"/>
            </a:endParaRPr>
          </a:p>
          <a:p>
            <a:pPr marL="469900" lvl="1" indent="-184150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mantenha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sempre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atualizado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antivírus;</a:t>
            </a:r>
            <a:endParaRPr sz="2000">
              <a:latin typeface="Arial MT"/>
              <a:cs typeface="Arial MT"/>
            </a:endParaRPr>
          </a:p>
          <a:p>
            <a:pPr marL="469900" lvl="1" indent="-184150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latin typeface="Arial MT"/>
                <a:cs typeface="Arial MT"/>
              </a:rPr>
              <a:t>evite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piratas;</a:t>
            </a:r>
            <a:endParaRPr sz="2000">
              <a:latin typeface="Arial MT"/>
              <a:cs typeface="Arial MT"/>
            </a:endParaRPr>
          </a:p>
          <a:p>
            <a:pPr marL="469900" marR="5080" lvl="1" indent="-183515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latin typeface="Arial MT"/>
                <a:cs typeface="Arial MT"/>
              </a:rPr>
              <a:t>sempre</a:t>
            </a:r>
            <a:r>
              <a:rPr sz="2000" dirty="0">
                <a:latin typeface="Arial MT"/>
                <a:cs typeface="Arial MT"/>
              </a:rPr>
              <a:t> 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programa</a:t>
            </a:r>
            <a:r>
              <a:rPr sz="2000" dirty="0">
                <a:latin typeface="Arial MT"/>
                <a:cs typeface="Arial MT"/>
              </a:rPr>
              <a:t> novo,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pesquise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antes</a:t>
            </a:r>
            <a:r>
              <a:rPr sz="2000" dirty="0">
                <a:latin typeface="Arial MT"/>
                <a:cs typeface="Arial MT"/>
              </a:rPr>
              <a:t> 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existência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vírus;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encontrar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algum,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remova-o;</a:t>
            </a:r>
            <a:endParaRPr sz="2000">
              <a:latin typeface="Arial MT"/>
              <a:cs typeface="Arial MT"/>
            </a:endParaRPr>
          </a:p>
          <a:p>
            <a:pPr marL="469900" marR="5080" lvl="1" indent="-183515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latin typeface="Arial MT"/>
                <a:cs typeface="Arial MT"/>
              </a:rPr>
              <a:t>proteja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seus</a:t>
            </a:r>
            <a:r>
              <a:rPr sz="2000" dirty="0">
                <a:latin typeface="Arial MT"/>
                <a:cs typeface="Arial MT"/>
              </a:rPr>
              <a:t> pendrive,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externo,</a:t>
            </a:r>
            <a:r>
              <a:rPr sz="2000" dirty="0">
                <a:latin typeface="Arial MT"/>
                <a:cs typeface="Arial MT"/>
              </a:rPr>
              <a:t> CD,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DVD,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contra </a:t>
            </a:r>
            <a:r>
              <a:rPr sz="2000" dirty="0">
                <a:latin typeface="Arial MT"/>
                <a:cs typeface="Arial MT"/>
              </a:rPr>
              <a:t> gravações indevidas </a:t>
            </a:r>
            <a:r>
              <a:rPr sz="2000" spc="-5" dirty="0">
                <a:latin typeface="Arial MT"/>
                <a:cs typeface="Arial MT"/>
              </a:rPr>
              <a:t>(não </a:t>
            </a:r>
            <a:r>
              <a:rPr sz="2000" dirty="0">
                <a:latin typeface="Arial MT"/>
                <a:cs typeface="Arial MT"/>
              </a:rPr>
              <a:t>os utilize em qualquer </a:t>
            </a:r>
            <a:r>
              <a:rPr sz="2000" spc="-15" dirty="0">
                <a:latin typeface="Arial MT"/>
                <a:cs typeface="Arial MT"/>
              </a:rPr>
              <a:t>computador, </a:t>
            </a:r>
            <a:r>
              <a:rPr sz="2000" spc="-5" dirty="0">
                <a:latin typeface="Arial MT"/>
                <a:cs typeface="Arial MT"/>
              </a:rPr>
              <a:t>pois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infectado);</a:t>
            </a:r>
            <a:endParaRPr sz="2000">
              <a:latin typeface="Arial MT"/>
              <a:cs typeface="Arial MT"/>
            </a:endParaRPr>
          </a:p>
          <a:p>
            <a:pPr marL="469900" marR="5080" lvl="1" indent="-183515" algn="just">
              <a:lnSpc>
                <a:spcPct val="104000"/>
              </a:lnSpc>
              <a:spcBef>
                <a:spcPts val="385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faça sempre cópias de </a:t>
            </a:r>
            <a:r>
              <a:rPr sz="2000" spc="-5" dirty="0">
                <a:latin typeface="Arial MT"/>
                <a:cs typeface="Arial MT"/>
              </a:rPr>
              <a:t>segurança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(backup) </a:t>
            </a:r>
            <a:r>
              <a:rPr sz="2000" dirty="0">
                <a:latin typeface="Arial MT"/>
                <a:cs typeface="Arial MT"/>
              </a:rPr>
              <a:t>de seus </a:t>
            </a:r>
            <a:r>
              <a:rPr sz="2000" spc="-5" dirty="0">
                <a:latin typeface="Arial MT"/>
                <a:cs typeface="Arial MT"/>
              </a:rPr>
              <a:t>arquivos, </a:t>
            </a:r>
            <a:r>
              <a:rPr sz="2000" dirty="0">
                <a:latin typeface="Arial MT"/>
                <a:cs typeface="Arial MT"/>
              </a:rPr>
              <a:t> pois </a:t>
            </a:r>
            <a:r>
              <a:rPr sz="2000" spc="-5" dirty="0">
                <a:latin typeface="Arial MT"/>
                <a:cs typeface="Arial MT"/>
              </a:rPr>
              <a:t>assim </a:t>
            </a:r>
            <a:r>
              <a:rPr sz="2000" dirty="0">
                <a:latin typeface="Arial MT"/>
                <a:cs typeface="Arial MT"/>
              </a:rPr>
              <a:t>você </a:t>
            </a:r>
            <a:r>
              <a:rPr sz="2000" spc="-5" dirty="0">
                <a:latin typeface="Arial MT"/>
                <a:cs typeface="Arial MT"/>
              </a:rPr>
              <a:t>terá como recuperá-los em caso de ataque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disco;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422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ca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r>
              <a:rPr sz="4000" b="1" spc="-21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mpo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tante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54835"/>
            <a:ext cx="765683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6350" indent="-183515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</a:tabLst>
            </a:pPr>
            <a:r>
              <a:rPr sz="2000" spc="-5" dirty="0">
                <a:latin typeface="Arial MT"/>
                <a:cs typeface="Arial MT"/>
              </a:rPr>
              <a:t>controle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quanto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ao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uso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por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pessoas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estranhas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não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autorizadas;</a:t>
            </a:r>
            <a:endParaRPr sz="2000">
              <a:latin typeface="Arial MT"/>
              <a:cs typeface="Arial MT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</a:tabLst>
            </a:pPr>
            <a:r>
              <a:rPr sz="2000" spc="-5" dirty="0">
                <a:latin typeface="Arial MT"/>
                <a:cs typeface="Arial MT"/>
              </a:rPr>
              <a:t>sempre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verifique</a:t>
            </a:r>
            <a:r>
              <a:rPr sz="2000" dirty="0">
                <a:latin typeface="Arial MT"/>
                <a:cs typeface="Arial MT"/>
              </a:rPr>
              <a:t> seu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equipamento</a:t>
            </a:r>
            <a:r>
              <a:rPr sz="2000" dirty="0">
                <a:latin typeface="Arial MT"/>
                <a:cs typeface="Arial MT"/>
              </a:rPr>
              <a:t> logo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após</a:t>
            </a:r>
            <a:r>
              <a:rPr sz="2000" dirty="0">
                <a:latin typeface="Arial MT"/>
                <a:cs typeface="Arial MT"/>
              </a:rPr>
              <a:t> terem</a:t>
            </a:r>
            <a:r>
              <a:rPr sz="2000" spc="5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efetuadas nele apresentações de novos programas/sistemas, </a:t>
            </a:r>
            <a:r>
              <a:rPr sz="2000" dirty="0">
                <a:latin typeface="Arial MT"/>
                <a:cs typeface="Arial MT"/>
              </a:rPr>
              <a:t>ou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após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intervenção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pessoal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assistência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técnica;</a:t>
            </a:r>
            <a:endParaRPr sz="2000">
              <a:latin typeface="Arial MT"/>
              <a:cs typeface="Arial MT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</a:tabLst>
            </a:pPr>
            <a:r>
              <a:rPr sz="2000" dirty="0">
                <a:latin typeface="Arial MT"/>
                <a:cs typeface="Arial MT"/>
              </a:rPr>
              <a:t>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for</a:t>
            </a:r>
            <a:r>
              <a:rPr sz="2000" spc="-5" dirty="0">
                <a:latin typeface="Arial MT"/>
                <a:cs typeface="Arial MT"/>
              </a:rPr>
              <a:t> possível,</a:t>
            </a:r>
            <a:r>
              <a:rPr sz="2000" dirty="0">
                <a:latin typeface="Arial MT"/>
                <a:cs typeface="Arial MT"/>
              </a:rPr>
              <a:t> deixe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instalado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anti-vírus </a:t>
            </a:r>
            <a:r>
              <a:rPr sz="2000" dirty="0">
                <a:latin typeface="Arial MT"/>
                <a:cs typeface="Arial MT"/>
              </a:rPr>
              <a:t> funcionando em </a:t>
            </a:r>
            <a:r>
              <a:rPr sz="2000" spc="-5" dirty="0">
                <a:latin typeface="Arial MT"/>
                <a:cs typeface="Arial MT"/>
              </a:rPr>
              <a:t>“background”, </a:t>
            </a:r>
            <a:r>
              <a:rPr sz="2000" spc="-10" dirty="0">
                <a:latin typeface="Arial MT"/>
                <a:cs typeface="Arial MT"/>
              </a:rPr>
              <a:t>ou </a:t>
            </a:r>
            <a:r>
              <a:rPr sz="2000" dirty="0">
                <a:latin typeface="Arial MT"/>
                <a:cs typeface="Arial MT"/>
              </a:rPr>
              <a:t>seja, </a:t>
            </a:r>
            <a:r>
              <a:rPr sz="2000" spc="-5" dirty="0">
                <a:latin typeface="Arial MT"/>
                <a:cs typeface="Arial MT"/>
              </a:rPr>
              <a:t>enquanto </a:t>
            </a:r>
            <a:r>
              <a:rPr sz="2000" dirty="0">
                <a:latin typeface="Arial MT"/>
                <a:cs typeface="Arial MT"/>
              </a:rPr>
              <a:t>você </a:t>
            </a:r>
            <a:r>
              <a:rPr sz="2000" spc="-5" dirty="0">
                <a:latin typeface="Arial MT"/>
                <a:cs typeface="Arial MT"/>
              </a:rPr>
              <a:t>utiliza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computador</a:t>
            </a:r>
            <a:r>
              <a:rPr sz="2000" dirty="0">
                <a:latin typeface="Arial MT"/>
                <a:cs typeface="Arial MT"/>
              </a:rPr>
              <a:t> -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irá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intervir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toda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vez</a:t>
            </a:r>
            <a:r>
              <a:rPr sz="2000" spc="-5" dirty="0">
                <a:latin typeface="Arial MT"/>
                <a:cs typeface="Arial MT"/>
              </a:rPr>
              <a:t> que</a:t>
            </a:r>
            <a:r>
              <a:rPr sz="2000" dirty="0">
                <a:latin typeface="Arial MT"/>
                <a:cs typeface="Arial MT"/>
              </a:rPr>
              <a:t> algum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dirty="0">
                <a:latin typeface="Arial MT"/>
                <a:cs typeface="Arial MT"/>
              </a:rPr>
              <a:t> se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manifestar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encontrado.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3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5" dirty="0">
                <a:solidFill>
                  <a:srgbClr val="676A54"/>
                </a:solidFill>
                <a:latin typeface="Arial"/>
                <a:cs typeface="Arial"/>
              </a:rPr>
              <a:t>Introdução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54835"/>
            <a:ext cx="792988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A Internet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está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cotidiano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grande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população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poder</a:t>
            </a:r>
            <a:r>
              <a:rPr sz="2200" dirty="0">
                <a:latin typeface="Arial MT"/>
                <a:cs typeface="Arial MT"/>
              </a:rPr>
              <a:t> usufruir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diversas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facilidades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oportunidades trazidas por esta tecnologia com segurança, é </a:t>
            </a:r>
            <a:r>
              <a:rPr sz="2200" dirty="0">
                <a:latin typeface="Arial MT"/>
                <a:cs typeface="Arial MT"/>
              </a:rPr>
              <a:t> essencial.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4857" y="3489032"/>
            <a:ext cx="4586224" cy="305473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697737"/>
            <a:ext cx="278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5" dirty="0">
                <a:solidFill>
                  <a:srgbClr val="676A54"/>
                </a:solidFill>
                <a:latin typeface="Arial"/>
                <a:cs typeface="Arial"/>
              </a:rPr>
              <a:t>Referências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20" y="1536527"/>
            <a:ext cx="8512810" cy="49650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19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</a:rPr>
              <a:t>https:</a:t>
            </a:r>
            <a:r>
              <a:rPr sz="1200" spc="-5" dirty="0">
                <a:latin typeface="Arial MT"/>
                <a:cs typeface="Arial MT"/>
                <a:hlinkClick r:id="rId2"/>
              </a:rPr>
              <a:t>//w</a:t>
            </a:r>
            <a:r>
              <a:rPr sz="1200" spc="-5" dirty="0">
                <a:latin typeface="Arial MT"/>
                <a:cs typeface="Arial MT"/>
              </a:rPr>
              <a:t>ww</a:t>
            </a:r>
            <a:r>
              <a:rPr sz="1200" spc="-5" dirty="0">
                <a:latin typeface="Arial MT"/>
                <a:cs typeface="Arial MT"/>
                <a:hlinkClick r:id="rId2"/>
              </a:rPr>
              <a:t>.lifewire.com/what-is-antivirus-software-152947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3"/>
              </a:rPr>
              <a:t>http://www.apostilasobjetivaapp.com.br/pdfs/pdfdemo/434/amostra-2-caderno-de-informatica.pdf</a:t>
            </a:r>
            <a:endParaRPr sz="1200">
              <a:latin typeface="Arial MT"/>
              <a:cs typeface="Arial MT"/>
            </a:endParaRPr>
          </a:p>
          <a:p>
            <a:pPr marL="194945" marR="475615" indent="-182880">
              <a:lnSpc>
                <a:spcPct val="150000"/>
              </a:lnSpc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4"/>
              </a:rPr>
              <a:t>http://www2.fsanet.com.br/Professor/Material/Material-de-Apoio/Amelia-Acacia-de-Miranda-Batista/Bacharelado-em-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Enfermagem/Informatica-na-Saude/Virus_de_computador.pdf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10" dirty="0">
                <a:latin typeface="Arial MT"/>
                <a:cs typeface="Arial MT"/>
                <a:hlinkClick r:id="rId5"/>
              </a:rPr>
              <a:t>http://smeduquedecaxias.rj.gov.br/nead/Biblioteca/Forma%C3%A7%C3%A3o%20Continuada/Tecnologia/cursos/seguranca</a:t>
            </a:r>
            <a:endParaRPr sz="12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Arial MT"/>
                <a:cs typeface="Arial MT"/>
              </a:rPr>
              <a:t>/virus%20e%20antivirus.pdf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6"/>
              </a:rPr>
              <a:t>http://www.alissoncleiton.com.br/arquivos_material/54de7ec655a80e6e5fb8c8fe0e8fcd64.pdf</a:t>
            </a:r>
            <a:endParaRPr sz="1200">
              <a:latin typeface="Arial MT"/>
              <a:cs typeface="Arial MT"/>
            </a:endParaRPr>
          </a:p>
          <a:p>
            <a:pPr marL="194945" marR="3420745" indent="-182880">
              <a:lnSpc>
                <a:spcPct val="150000"/>
              </a:lnSpc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7"/>
              </a:rPr>
              <a:t>http://files.tlconcursos.webnode.com.br/200000066-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9bd2d9ccce/Apostila%20Seguran%C3%A7a%20Inform%C3%A1tica.pdf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8"/>
              </a:rPr>
              <a:t>http://www.inf.ufpr.br/bmuller/TG/TG-LoirtoLuiz.pdf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9"/>
              </a:rPr>
              <a:t>http://ead.bauru.sp.gov.br/efront/www/content/lessons/42/M3-aula2.pdf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</a:rPr>
              <a:t>https:/</a:t>
            </a:r>
            <a:r>
              <a:rPr sz="1200" spc="-5" dirty="0">
                <a:latin typeface="Arial MT"/>
                <a:cs typeface="Arial MT"/>
                <a:hlinkClick r:id="rId10"/>
              </a:rPr>
              <a:t>/w</a:t>
            </a:r>
            <a:r>
              <a:rPr sz="1200" spc="-5" dirty="0">
                <a:latin typeface="Arial MT"/>
                <a:cs typeface="Arial MT"/>
              </a:rPr>
              <a:t>w</a:t>
            </a:r>
            <a:r>
              <a:rPr sz="1200" spc="-5" dirty="0">
                <a:latin typeface="Arial MT"/>
                <a:cs typeface="Arial MT"/>
                <a:hlinkClick r:id="rId10"/>
              </a:rPr>
              <a:t>w.cursosdeinformaticabasica.com.br/como-instalar-um-antivirus-gratis/</a:t>
            </a:r>
            <a:endParaRPr sz="1200">
              <a:latin typeface="Arial MT"/>
              <a:cs typeface="Arial MT"/>
            </a:endParaRPr>
          </a:p>
          <a:p>
            <a:pPr marL="194945" marR="69850" indent="-182880">
              <a:lnSpc>
                <a:spcPct val="150000"/>
              </a:lnSpc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11"/>
              </a:rPr>
              <a:t>http://www4.planalto.gov.br/cgd/assuntos/publicacoes/campanha-de-sensibilizacao-em-sic-2014/cartilha-de-seguranca-da-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informacao.pdf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5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12"/>
              </a:rPr>
              <a:t>http://www.officeservice.com.br/Arq_TalkMatic/Arquivos/08-12-2017_Antivirus-Blog.pdf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13"/>
              </a:rPr>
              <a:t>http://www.fundacaosergiocontente.org.br/wp-content/uploads/2013/01/informatica.pdf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10" dirty="0">
                <a:latin typeface="Arial MT"/>
                <a:cs typeface="Arial MT"/>
                <a:hlinkClick r:id="rId14"/>
              </a:rPr>
              <a:t>http://187.7.106.13/ddfarias/Linguagem%20Tecnica/T12/Manuais/Manual_12_RonaldoSiqueira.pdf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</a:rPr>
              <a:t>https:/</a:t>
            </a:r>
            <a:r>
              <a:rPr sz="1200" spc="-5" dirty="0">
                <a:latin typeface="Arial MT"/>
                <a:cs typeface="Arial MT"/>
                <a:hlinkClick r:id="rId15"/>
              </a:rPr>
              <a:t>/w</a:t>
            </a:r>
            <a:r>
              <a:rPr sz="1200" spc="-5" dirty="0">
                <a:latin typeface="Arial MT"/>
                <a:cs typeface="Arial MT"/>
              </a:rPr>
              <a:t>w</a:t>
            </a:r>
            <a:r>
              <a:rPr sz="1200" spc="-5" dirty="0">
                <a:latin typeface="Arial MT"/>
                <a:cs typeface="Arial MT"/>
                <a:hlinkClick r:id="rId15"/>
              </a:rPr>
              <a:t>w.techtudo.com.br/dicas-e-tutoriais/noticia/2011/05/tutorial-avast-5-conheca-melhor-o-seu-antivirus.html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Isso</a:t>
            </a:r>
            <a:r>
              <a:rPr spc="-15" dirty="0"/>
              <a:t> </a:t>
            </a:r>
            <a:r>
              <a:rPr spc="-5" dirty="0"/>
              <a:t>é</a:t>
            </a:r>
            <a:r>
              <a:rPr spc="-15" dirty="0"/>
              <a:t> </a:t>
            </a:r>
            <a:r>
              <a:rPr spc="-5" dirty="0"/>
              <a:t>tudo</a:t>
            </a:r>
            <a:r>
              <a:rPr dirty="0"/>
              <a:t> </a:t>
            </a:r>
            <a:r>
              <a:rPr spc="-5" dirty="0"/>
              <a:t>por</a:t>
            </a:r>
            <a:r>
              <a:rPr spc="-10" dirty="0"/>
              <a:t> </a:t>
            </a:r>
            <a:r>
              <a:rPr spc="-5" dirty="0"/>
              <a:t>hoje!!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1395" y="2408681"/>
            <a:ext cx="31654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Arial"/>
                <a:cs typeface="Arial"/>
              </a:rPr>
              <a:t>Até</a:t>
            </a:r>
            <a:r>
              <a:rPr sz="3400" b="1" spc="-5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a</a:t>
            </a:r>
            <a:r>
              <a:rPr sz="3400" b="1" spc="-2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próxima!!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209" y="3324491"/>
            <a:ext cx="26384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3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5" dirty="0">
                <a:solidFill>
                  <a:srgbClr val="676A54"/>
                </a:solidFill>
                <a:latin typeface="Arial"/>
                <a:cs typeface="Arial"/>
              </a:rPr>
              <a:t>Introdução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8873"/>
            <a:ext cx="2506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tabLst>
                <a:tab pos="655955" algn="l"/>
                <a:tab pos="1330960" algn="l"/>
              </a:tabLst>
            </a:pPr>
            <a:r>
              <a:rPr sz="2200" spc="-5" dirty="0">
                <a:latin typeface="Arial MT"/>
                <a:cs typeface="Arial MT"/>
              </a:rPr>
              <a:t>Por	que	devemos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segurança?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9002" y="1658873"/>
            <a:ext cx="1945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3735" algn="l"/>
              </a:tabLst>
            </a:pPr>
            <a:r>
              <a:rPr sz="2200" dirty="0">
                <a:latin typeface="Arial MT"/>
                <a:cs typeface="Arial MT"/>
              </a:rPr>
              <a:t>nos	</a:t>
            </a:r>
            <a:r>
              <a:rPr sz="2200" spc="-5" dirty="0">
                <a:latin typeface="Arial MT"/>
                <a:cs typeface="Arial MT"/>
              </a:rPr>
              <a:t>preocupar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390394"/>
            <a:ext cx="433768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  <a:tab pos="1052195" algn="l"/>
                <a:tab pos="1595755" algn="l"/>
                <a:tab pos="2792730" algn="l"/>
                <a:tab pos="4042410" algn="l"/>
              </a:tabLst>
            </a:pPr>
            <a:r>
              <a:rPr sz="2000" dirty="0">
                <a:latin typeface="Arial MT"/>
                <a:cs typeface="Arial MT"/>
              </a:rPr>
              <a:t>Furto	</a:t>
            </a:r>
            <a:r>
              <a:rPr sz="2000" spc="-1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e	Senhas,	</a:t>
            </a:r>
            <a:r>
              <a:rPr sz="2000" spc="-10" dirty="0">
                <a:latin typeface="Arial MT"/>
                <a:cs typeface="Arial MT"/>
              </a:rPr>
              <a:t>nú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ros	</a:t>
            </a:r>
            <a:r>
              <a:rPr sz="2000" spc="-15" dirty="0">
                <a:latin typeface="Arial MT"/>
                <a:cs typeface="Arial MT"/>
              </a:rPr>
              <a:t>de</a:t>
            </a:r>
            <a:endParaRPr sz="20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cartões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credito;</a:t>
            </a:r>
            <a:endParaRPr sz="2000">
              <a:latin typeface="Arial MT"/>
              <a:cs typeface="Arial MT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</a:tabLst>
            </a:pPr>
            <a:r>
              <a:rPr sz="2000" dirty="0">
                <a:latin typeface="Arial MT"/>
                <a:cs typeface="Arial MT"/>
              </a:rPr>
              <a:t>Furto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identidade;</a:t>
            </a:r>
            <a:endParaRPr sz="2000">
              <a:latin typeface="Arial MT"/>
              <a:cs typeface="Arial MT"/>
            </a:endParaRPr>
          </a:p>
          <a:p>
            <a:pPr marL="195580" marR="5080" indent="-183515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</a:tabLst>
            </a:pPr>
            <a:r>
              <a:rPr sz="2000" dirty="0">
                <a:latin typeface="Arial MT"/>
                <a:cs typeface="Arial MT"/>
              </a:rPr>
              <a:t>Furto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perda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dados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pessoais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comerciais;</a:t>
            </a:r>
            <a:endParaRPr sz="2000">
              <a:latin typeface="Arial MT"/>
              <a:cs typeface="Arial MT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</a:tabLst>
            </a:pPr>
            <a:r>
              <a:rPr sz="2000" dirty="0">
                <a:latin typeface="Arial MT"/>
                <a:cs typeface="Arial MT"/>
              </a:rPr>
              <a:t>Invasão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privacidade;</a:t>
            </a:r>
            <a:endParaRPr sz="2000">
              <a:latin typeface="Arial MT"/>
              <a:cs typeface="Arial MT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</a:tabLst>
            </a:pPr>
            <a:r>
              <a:rPr sz="2000" dirty="0">
                <a:latin typeface="Arial MT"/>
                <a:cs typeface="Arial MT"/>
              </a:rPr>
              <a:t>Danificação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sistema;</a:t>
            </a:r>
            <a:endParaRPr sz="2000">
              <a:latin typeface="Arial MT"/>
              <a:cs typeface="Arial MT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6215" algn="l"/>
                <a:tab pos="1335405" algn="l"/>
                <a:tab pos="1725295" algn="l"/>
                <a:tab pos="2597785" algn="l"/>
                <a:tab pos="3129280" algn="l"/>
                <a:tab pos="4182745" algn="l"/>
              </a:tabLst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ã</a:t>
            </a:r>
            <a:r>
              <a:rPr sz="2000" dirty="0">
                <a:latin typeface="Arial MT"/>
                <a:cs typeface="Arial MT"/>
              </a:rPr>
              <a:t>o	à	c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a	</a:t>
            </a:r>
            <a:r>
              <a:rPr sz="2000" spc="-1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e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cesso	à</a:t>
            </a:r>
            <a:endParaRPr sz="20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internet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sociais.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933" y="2031745"/>
            <a:ext cx="3526282" cy="30496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3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5" dirty="0">
                <a:solidFill>
                  <a:srgbClr val="676A54"/>
                </a:solidFill>
                <a:latin typeface="Arial"/>
                <a:cs typeface="Arial"/>
              </a:rPr>
              <a:t>Introdução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48" y="1515236"/>
            <a:ext cx="4310761" cy="37859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791075" y="1091438"/>
            <a:ext cx="4352925" cy="2566670"/>
            <a:chOff x="4791075" y="1091438"/>
            <a:chExt cx="4352925" cy="2566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994" y="2369185"/>
              <a:ext cx="4239006" cy="12884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1075" y="1091438"/>
              <a:ext cx="4352924" cy="130492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0214" y="3736517"/>
            <a:ext cx="4143374" cy="2752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813" y="5449925"/>
            <a:ext cx="44005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39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Conce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591" y="1854835"/>
            <a:ext cx="1269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  <a:tab pos="705485" algn="l"/>
              </a:tabLst>
            </a:pPr>
            <a:r>
              <a:rPr sz="2000" spc="-1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s	v</a:t>
            </a:r>
            <a:r>
              <a:rPr sz="2000" spc="-15" dirty="0">
                <a:latin typeface="Arial MT"/>
                <a:cs typeface="Arial MT"/>
              </a:rPr>
              <a:t>í</a:t>
            </a:r>
            <a:r>
              <a:rPr sz="2000" dirty="0">
                <a:latin typeface="Arial MT"/>
                <a:cs typeface="Arial MT"/>
              </a:rPr>
              <a:t>rus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6579" y="1854835"/>
            <a:ext cx="3534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8330" algn="l"/>
                <a:tab pos="2007235" algn="l"/>
                <a:tab pos="2477135" algn="l"/>
                <a:tab pos="3241040" algn="l"/>
              </a:tabLst>
            </a:pPr>
            <a:r>
              <a:rPr sz="2000" dirty="0">
                <a:latin typeface="Arial MT"/>
                <a:cs typeface="Arial MT"/>
              </a:rPr>
              <a:t>são	pro</a:t>
            </a:r>
            <a:r>
              <a:rPr sz="2000" spc="-1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ra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as	ou	p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rte	</a:t>
            </a:r>
            <a:r>
              <a:rPr sz="2000" spc="-15" dirty="0">
                <a:latin typeface="Arial MT"/>
                <a:cs typeface="Arial MT"/>
              </a:rPr>
              <a:t>de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591" y="2159635"/>
            <a:ext cx="4965700" cy="3502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programas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computador,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geralmente </a:t>
            </a:r>
            <a:r>
              <a:rPr sz="2000" dirty="0">
                <a:latin typeface="Arial MT"/>
                <a:cs typeface="Arial MT"/>
              </a:rPr>
              <a:t> maliciosos, </a:t>
            </a:r>
            <a:r>
              <a:rPr sz="2000" spc="-5" dirty="0">
                <a:latin typeface="Arial MT"/>
                <a:cs typeface="Arial MT"/>
              </a:rPr>
              <a:t>que </a:t>
            </a:r>
            <a:r>
              <a:rPr sz="2000" dirty="0">
                <a:latin typeface="Arial MT"/>
                <a:cs typeface="Arial MT"/>
              </a:rPr>
              <a:t>são </a:t>
            </a:r>
            <a:r>
              <a:rPr sz="2000" spc="-5" dirty="0">
                <a:latin typeface="Arial MT"/>
                <a:cs typeface="Arial MT"/>
              </a:rPr>
              <a:t>carregados em </a:t>
            </a:r>
            <a:r>
              <a:rPr sz="2000" dirty="0">
                <a:latin typeface="Arial MT"/>
                <a:cs typeface="Arial MT"/>
              </a:rPr>
              <a:t>seu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computador</a:t>
            </a:r>
            <a:r>
              <a:rPr sz="2000" dirty="0">
                <a:latin typeface="Arial MT"/>
                <a:cs typeface="Arial MT"/>
              </a:rPr>
              <a:t> sem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conhecimento</a:t>
            </a:r>
            <a:r>
              <a:rPr sz="2000" dirty="0">
                <a:latin typeface="Arial MT"/>
                <a:cs typeface="Arial MT"/>
              </a:rPr>
              <a:t> ou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permissão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</a:t>
            </a:r>
            <a:r>
              <a:rPr sz="2000" dirty="0">
                <a:latin typeface="Arial MT"/>
                <a:cs typeface="Arial MT"/>
              </a:rPr>
              <a:t> propagam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infectando, </a:t>
            </a:r>
            <a:r>
              <a:rPr sz="2000" dirty="0">
                <a:latin typeface="Arial MT"/>
                <a:cs typeface="Arial MT"/>
              </a:rPr>
              <a:t> inserindo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cópias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mesmo</a:t>
            </a:r>
            <a:r>
              <a:rPr sz="2000" dirty="0">
                <a:latin typeface="Arial MT"/>
                <a:cs typeface="Arial MT"/>
              </a:rPr>
              <a:t> e</a:t>
            </a:r>
            <a:r>
              <a:rPr sz="2000" spc="5" dirty="0">
                <a:latin typeface="Arial MT"/>
                <a:cs typeface="Arial MT"/>
              </a:rPr>
              <a:t> se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tornando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parte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outros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programas</a:t>
            </a:r>
            <a:r>
              <a:rPr sz="2000" dirty="0">
                <a:latin typeface="Arial MT"/>
                <a:cs typeface="Arial MT"/>
              </a:rPr>
              <a:t> 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arquivos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computador.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São </a:t>
            </a:r>
            <a:r>
              <a:rPr sz="2000" spc="-5" dirty="0">
                <a:latin typeface="Arial MT"/>
                <a:cs typeface="Arial MT"/>
              </a:rPr>
              <a:t>escritos especialmente </a:t>
            </a:r>
            <a:r>
              <a:rPr sz="2000" dirty="0">
                <a:latin typeface="Arial MT"/>
                <a:cs typeface="Arial MT"/>
              </a:rPr>
              <a:t>para </a:t>
            </a:r>
            <a:r>
              <a:rPr sz="2000" spc="-5" dirty="0">
                <a:latin typeface="Arial MT"/>
                <a:cs typeface="Arial MT"/>
              </a:rPr>
              <a:t>destruir </a:t>
            </a:r>
            <a:r>
              <a:rPr sz="2000" dirty="0">
                <a:latin typeface="Arial MT"/>
                <a:cs typeface="Arial MT"/>
              </a:rPr>
              <a:t> arquivos </a:t>
            </a:r>
            <a:r>
              <a:rPr sz="2000" spc="-5" dirty="0">
                <a:latin typeface="Arial MT"/>
                <a:cs typeface="Arial MT"/>
              </a:rPr>
              <a:t>e/ou perturbar </a:t>
            </a:r>
            <a:r>
              <a:rPr sz="2000" dirty="0">
                <a:latin typeface="Arial MT"/>
                <a:cs typeface="Arial MT"/>
              </a:rPr>
              <a:t>o funcionamento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computadores.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002" y="2181479"/>
            <a:ext cx="3448557" cy="2730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39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Conce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54835"/>
            <a:ext cx="773366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vírus depende </a:t>
            </a:r>
            <a:r>
              <a:rPr sz="2000" dirty="0">
                <a:latin typeface="Arial MT"/>
                <a:cs typeface="Arial MT"/>
              </a:rPr>
              <a:t>da execução </a:t>
            </a:r>
            <a:r>
              <a:rPr sz="2000" spc="-10" dirty="0">
                <a:latin typeface="Arial MT"/>
                <a:cs typeface="Arial MT"/>
              </a:rPr>
              <a:t>do </a:t>
            </a:r>
            <a:r>
              <a:rPr sz="2000" spc="-5" dirty="0">
                <a:latin typeface="Arial MT"/>
                <a:cs typeface="Arial MT"/>
              </a:rPr>
              <a:t>programa </a:t>
            </a:r>
            <a:r>
              <a:rPr sz="2000" dirty="0">
                <a:latin typeface="Arial MT"/>
                <a:cs typeface="Arial MT"/>
              </a:rPr>
              <a:t>ou </a:t>
            </a:r>
            <a:r>
              <a:rPr sz="2000" spc="-5" dirty="0">
                <a:latin typeface="Arial MT"/>
                <a:cs typeface="Arial MT"/>
              </a:rPr>
              <a:t>arquivo </a:t>
            </a:r>
            <a:r>
              <a:rPr sz="2000" dirty="0">
                <a:latin typeface="Arial MT"/>
                <a:cs typeface="Arial MT"/>
              </a:rPr>
              <a:t>hospedeiro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 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possa se </a:t>
            </a:r>
            <a:r>
              <a:rPr sz="2000" spc="-5" dirty="0">
                <a:latin typeface="Arial MT"/>
                <a:cs typeface="Arial MT"/>
              </a:rPr>
              <a:t>tornar ativo </a:t>
            </a:r>
            <a:r>
              <a:rPr sz="2000" dirty="0">
                <a:latin typeface="Arial MT"/>
                <a:cs typeface="Arial MT"/>
              </a:rPr>
              <a:t>e dar continuidade </a:t>
            </a:r>
            <a:r>
              <a:rPr sz="2000" spc="-10" dirty="0">
                <a:latin typeface="Arial MT"/>
                <a:cs typeface="Arial MT"/>
              </a:rPr>
              <a:t>ao </a:t>
            </a:r>
            <a:r>
              <a:rPr sz="2000" dirty="0">
                <a:latin typeface="Arial MT"/>
                <a:cs typeface="Arial MT"/>
              </a:rPr>
              <a:t>processo de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infecção.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possui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seguintes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características:</a:t>
            </a:r>
            <a:endParaRPr sz="2000">
              <a:latin typeface="Arial MT"/>
              <a:cs typeface="Arial MT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  <a:tab pos="878205" algn="l"/>
                <a:tab pos="1216660" algn="l"/>
                <a:tab pos="3416300" algn="l"/>
                <a:tab pos="4952365" algn="l"/>
                <a:tab pos="5885180" algn="l"/>
                <a:tab pos="6490335" algn="l"/>
                <a:tab pos="7437120" algn="l"/>
              </a:tabLst>
            </a:pPr>
            <a:r>
              <a:rPr sz="2000" dirty="0">
                <a:latin typeface="Arial MT"/>
                <a:cs typeface="Arial MT"/>
              </a:rPr>
              <a:t>1.	</a:t>
            </a:r>
            <a:r>
              <a:rPr sz="2000" b="1" dirty="0">
                <a:latin typeface="Arial"/>
                <a:cs typeface="Arial"/>
              </a:rPr>
              <a:t>é	a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-e</a:t>
            </a:r>
            <a:r>
              <a:rPr sz="2000" b="1" dirty="0">
                <a:latin typeface="Arial"/>
                <a:cs typeface="Arial"/>
              </a:rPr>
              <a:t>xec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tá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el:	</a:t>
            </a:r>
            <a:r>
              <a:rPr sz="2000" dirty="0">
                <a:latin typeface="Arial MT"/>
                <a:cs typeface="Arial MT"/>
              </a:rPr>
              <a:t>geralmen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e,	c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loca	seu	c</a:t>
            </a:r>
            <a:r>
              <a:rPr sz="2000" spc="5" dirty="0">
                <a:latin typeface="Arial MT"/>
                <a:cs typeface="Arial MT"/>
              </a:rPr>
              <a:t>ó</a:t>
            </a:r>
            <a:r>
              <a:rPr sz="2000" dirty="0">
                <a:latin typeface="Arial MT"/>
                <a:cs typeface="Arial MT"/>
              </a:rPr>
              <a:t>digo	no  caminho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execução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outro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programa.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2.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duplica</a:t>
            </a:r>
            <a:r>
              <a:rPr sz="2000" b="1" spc="3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3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</a:t>
            </a:r>
            <a:r>
              <a:rPr sz="2000" b="1" spc="3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próprio:</a:t>
            </a:r>
            <a:r>
              <a:rPr sz="2000" b="1" spc="3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utiliza-se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rede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multiplicar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através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e-mails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recursos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compartilhados.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39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Conce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0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d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e</a:t>
            </a:r>
            <a:r>
              <a:rPr sz="4000" b="1" spc="-204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ír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046" y="1628394"/>
            <a:ext cx="5579745" cy="4721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Arial MT"/>
                <a:cs typeface="Arial MT"/>
              </a:rPr>
              <a:t>Eles podem ser </a:t>
            </a:r>
            <a:r>
              <a:rPr sz="2000" spc="-5" dirty="0">
                <a:latin typeface="Arial MT"/>
                <a:cs typeface="Arial MT"/>
              </a:rPr>
              <a:t>transmitidos por </a:t>
            </a:r>
            <a:r>
              <a:rPr sz="2000" dirty="0">
                <a:latin typeface="Arial MT"/>
                <a:cs typeface="Arial MT"/>
              </a:rPr>
              <a:t>CD's, DVD's,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pendrives,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sites</a:t>
            </a:r>
            <a:r>
              <a:rPr sz="2000" dirty="0">
                <a:latin typeface="Arial MT"/>
                <a:cs typeface="Arial MT"/>
              </a:rPr>
              <a:t> 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internet,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anexos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e-mail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"contaminados"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ou</a:t>
            </a:r>
            <a:r>
              <a:rPr sz="2000" spc="-5" dirty="0">
                <a:latin typeface="Arial MT"/>
                <a:cs typeface="Arial MT"/>
              </a:rPr>
              <a:t> arquivos</a:t>
            </a:r>
            <a:r>
              <a:rPr sz="2000" dirty="0">
                <a:latin typeface="Arial MT"/>
                <a:cs typeface="Arial MT"/>
              </a:rPr>
              <a:t> copiados</a:t>
            </a:r>
            <a:r>
              <a:rPr sz="2000" spc="5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internet.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 MT"/>
                <a:cs typeface="Arial MT"/>
              </a:rPr>
              <a:t>Um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maligno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provocar:</a:t>
            </a:r>
            <a:endParaRPr sz="2000">
              <a:latin typeface="Arial MT"/>
              <a:cs typeface="Arial MT"/>
            </a:endParaRPr>
          </a:p>
          <a:p>
            <a:pPr marL="286385" marR="6985" indent="-182880">
              <a:lnSpc>
                <a:spcPts val="2160"/>
              </a:lnSpc>
              <a:spcBef>
                <a:spcPts val="515"/>
              </a:spcBef>
              <a:buClr>
                <a:srgbClr val="71A276"/>
              </a:buClr>
              <a:buSzPct val="85000"/>
              <a:buChar char="•"/>
              <a:tabLst>
                <a:tab pos="287020" algn="l"/>
              </a:tabLst>
            </a:pPr>
            <a:r>
              <a:rPr sz="2000" spc="-5" dirty="0">
                <a:latin typeface="Arial MT"/>
                <a:cs typeface="Arial MT"/>
              </a:rPr>
              <a:t>erros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</a:t>
            </a:r>
            <a:r>
              <a:rPr sz="2000" spc="2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hora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execução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programa,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travamentos;</a:t>
            </a:r>
            <a:endParaRPr sz="2000">
              <a:latin typeface="Arial MT"/>
              <a:cs typeface="Arial MT"/>
            </a:endParaRPr>
          </a:p>
          <a:p>
            <a:pPr marL="287020" indent="-182880">
              <a:lnSpc>
                <a:spcPct val="100000"/>
              </a:lnSpc>
              <a:spcBef>
                <a:spcPts val="210"/>
              </a:spcBef>
              <a:buClr>
                <a:srgbClr val="71A276"/>
              </a:buClr>
              <a:buSzPct val="85000"/>
              <a:buChar char="•"/>
              <a:tabLst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baixa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memória;</a:t>
            </a:r>
            <a:endParaRPr sz="2000">
              <a:latin typeface="Arial MT"/>
              <a:cs typeface="Arial MT"/>
            </a:endParaRPr>
          </a:p>
          <a:p>
            <a:pPr marL="287020" indent="-182880">
              <a:lnSpc>
                <a:spcPct val="100000"/>
              </a:lnSpc>
              <a:spcBef>
                <a:spcPts val="240"/>
              </a:spcBef>
              <a:buClr>
                <a:srgbClr val="71A276"/>
              </a:buClr>
              <a:buSzPct val="85000"/>
              <a:buChar char="•"/>
              <a:tabLst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lentidão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programas;</a:t>
            </a:r>
            <a:endParaRPr sz="2000">
              <a:latin typeface="Arial MT"/>
              <a:cs typeface="Arial MT"/>
            </a:endParaRPr>
          </a:p>
          <a:p>
            <a:pPr marL="287020" indent="-182880">
              <a:lnSpc>
                <a:spcPct val="100000"/>
              </a:lnSpc>
              <a:spcBef>
                <a:spcPts val="240"/>
              </a:spcBef>
              <a:buClr>
                <a:srgbClr val="71A276"/>
              </a:buClr>
              <a:buSzPct val="85000"/>
              <a:buChar char="•"/>
              <a:tabLst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danificação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dados;</a:t>
            </a:r>
            <a:endParaRPr sz="2000">
              <a:latin typeface="Arial MT"/>
              <a:cs typeface="Arial MT"/>
            </a:endParaRPr>
          </a:p>
          <a:p>
            <a:pPr marL="287020" indent="-182880">
              <a:lnSpc>
                <a:spcPct val="100000"/>
              </a:lnSpc>
              <a:spcBef>
                <a:spcPts val="240"/>
              </a:spcBef>
              <a:buClr>
                <a:srgbClr val="71A276"/>
              </a:buClr>
              <a:buSzPct val="85000"/>
              <a:buChar char="•"/>
              <a:tabLst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danificação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drives;</a:t>
            </a:r>
            <a:endParaRPr sz="2000">
              <a:latin typeface="Arial MT"/>
              <a:cs typeface="Arial MT"/>
            </a:endParaRPr>
          </a:p>
          <a:p>
            <a:pPr marL="287020" indent="-182880">
              <a:lnSpc>
                <a:spcPct val="100000"/>
              </a:lnSpc>
              <a:spcBef>
                <a:spcPts val="240"/>
              </a:spcBef>
              <a:buClr>
                <a:srgbClr val="71A276"/>
              </a:buClr>
              <a:buSzPct val="85000"/>
              <a:buChar char="•"/>
              <a:tabLst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formatação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indesejada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HD;</a:t>
            </a:r>
            <a:endParaRPr sz="2000">
              <a:latin typeface="Arial MT"/>
              <a:cs typeface="Arial MT"/>
            </a:endParaRPr>
          </a:p>
          <a:p>
            <a:pPr marL="286385" marR="6350" indent="-182880">
              <a:lnSpc>
                <a:spcPts val="2160"/>
              </a:lnSpc>
              <a:spcBef>
                <a:spcPts val="515"/>
              </a:spcBef>
              <a:buClr>
                <a:srgbClr val="71A276"/>
              </a:buClr>
              <a:buSzPct val="85000"/>
              <a:buChar char="•"/>
              <a:tabLst>
                <a:tab pos="287020" algn="l"/>
                <a:tab pos="1573530" algn="l"/>
                <a:tab pos="3477260" algn="l"/>
                <a:tab pos="4027170" algn="l"/>
                <a:tab pos="5281930" algn="l"/>
              </a:tabLst>
            </a:pPr>
            <a:r>
              <a:rPr sz="2000" dirty="0">
                <a:latin typeface="Arial MT"/>
                <a:cs typeface="Arial MT"/>
              </a:rPr>
              <a:t>alo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ç</a:t>
            </a:r>
            <a:r>
              <a:rPr sz="2000" spc="5" dirty="0">
                <a:latin typeface="Arial MT"/>
                <a:cs typeface="Arial MT"/>
              </a:rPr>
              <a:t>ã</a:t>
            </a:r>
            <a:r>
              <a:rPr sz="2000" dirty="0">
                <a:latin typeface="Arial MT"/>
                <a:cs typeface="Arial MT"/>
              </a:rPr>
              <a:t>o	</a:t>
            </a:r>
            <a:r>
              <a:rPr sz="2000" spc="-10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ece</a:t>
            </a:r>
            <a:r>
              <a:rPr sz="2000" spc="-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sária	da	me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ó</a:t>
            </a:r>
            <a:r>
              <a:rPr sz="2000" dirty="0">
                <a:latin typeface="Arial MT"/>
                <a:cs typeface="Arial MT"/>
              </a:rPr>
              <a:t>ria	do  </a:t>
            </a:r>
            <a:r>
              <a:rPr sz="2000" spc="-10" dirty="0">
                <a:latin typeface="Arial MT"/>
                <a:cs typeface="Arial MT"/>
              </a:rPr>
              <a:t>computador.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2220" y="540384"/>
            <a:ext cx="262890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07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Extensã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o</a:t>
            </a:r>
            <a:r>
              <a:rPr sz="4000" b="1" spc="-225" dirty="0">
                <a:solidFill>
                  <a:srgbClr val="676A54"/>
                </a:solidFill>
                <a:latin typeface="Arial"/>
                <a:cs typeface="Arial"/>
              </a:rPr>
              <a:t> </a:t>
            </a:r>
            <a:r>
              <a:rPr sz="4000" b="1" spc="-175" dirty="0">
                <a:solidFill>
                  <a:srgbClr val="676A54"/>
                </a:solidFill>
                <a:latin typeface="Arial"/>
                <a:cs typeface="Arial"/>
              </a:rPr>
              <a:t>V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ir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ót</a:t>
            </a:r>
            <a:r>
              <a:rPr sz="4000" b="1" spc="-100" dirty="0">
                <a:solidFill>
                  <a:srgbClr val="676A54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676A54"/>
                </a:solidFill>
                <a:latin typeface="Arial"/>
                <a:cs typeface="Arial"/>
              </a:rPr>
              <a:t>c</a:t>
            </a:r>
            <a:r>
              <a:rPr sz="4000" b="1" spc="-5" dirty="0">
                <a:solidFill>
                  <a:srgbClr val="676A54"/>
                </a:solidFill>
                <a:latin typeface="Arial"/>
                <a:cs typeface="Arial"/>
              </a:rPr>
              <a:t>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683765"/>
            <a:ext cx="7628890" cy="24955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71A276"/>
              </a:buClr>
              <a:buSzPct val="83333"/>
              <a:buChar char="•"/>
              <a:tabLst>
                <a:tab pos="195580" algn="l"/>
              </a:tabLst>
            </a:pPr>
            <a:r>
              <a:rPr sz="1800" spc="-5" dirty="0">
                <a:latin typeface="Arial MT"/>
                <a:cs typeface="Arial MT"/>
              </a:rPr>
              <a:t>Arquivos executáveis: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extensão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COM;</a:t>
            </a:r>
            <a:endParaRPr sz="18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71A276"/>
              </a:buClr>
              <a:buSzPct val="83333"/>
              <a:buChar char="•"/>
              <a:tabLst>
                <a:tab pos="195580" algn="l"/>
              </a:tabLst>
            </a:pPr>
            <a:r>
              <a:rPr sz="1800" spc="-5" dirty="0">
                <a:latin typeface="Arial MT"/>
                <a:cs typeface="Arial MT"/>
              </a:rPr>
              <a:t>Arquivos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Scripts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(outra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forma</a:t>
            </a:r>
            <a:r>
              <a:rPr sz="1800" spc="-5" dirty="0">
                <a:latin typeface="Arial MT"/>
                <a:cs typeface="Arial MT"/>
              </a:rPr>
              <a:t> de executável):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extensão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VBS;</a:t>
            </a:r>
            <a:endParaRPr sz="18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71A276"/>
              </a:buClr>
              <a:buSzPct val="83333"/>
              <a:buChar char="•"/>
              <a:tabLst>
                <a:tab pos="195580" algn="l"/>
                <a:tab pos="1385570" algn="l"/>
                <a:tab pos="1941830" algn="l"/>
                <a:tab pos="3158490" algn="l"/>
                <a:tab pos="3713479" algn="l"/>
                <a:tab pos="4434205" algn="l"/>
                <a:tab pos="5917565" algn="l"/>
                <a:tab pos="6600190" algn="l"/>
              </a:tabLst>
            </a:pPr>
            <a:r>
              <a:rPr sz="1800" spc="-5" dirty="0">
                <a:latin typeface="Arial MT"/>
                <a:cs typeface="Arial MT"/>
              </a:rPr>
              <a:t>Arq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iv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	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Prot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ção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9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mações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ec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automaticamente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quando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 computador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está ocioso):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extensão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SCR;</a:t>
            </a:r>
            <a:endParaRPr sz="1800">
              <a:latin typeface="Arial MT"/>
              <a:cs typeface="Arial MT"/>
            </a:endParaRPr>
          </a:p>
          <a:p>
            <a:pPr marL="195580" indent="-182880" algn="just">
              <a:lnSpc>
                <a:spcPct val="100000"/>
              </a:lnSpc>
              <a:spcBef>
                <a:spcPts val="430"/>
              </a:spcBef>
              <a:buClr>
                <a:srgbClr val="71A276"/>
              </a:buClr>
              <a:buSzPct val="83333"/>
              <a:buChar char="•"/>
              <a:tabLst>
                <a:tab pos="195580" algn="l"/>
              </a:tabLst>
            </a:pPr>
            <a:r>
              <a:rPr sz="1800" spc="-5" dirty="0">
                <a:latin typeface="Arial MT"/>
                <a:cs typeface="Arial MT"/>
              </a:rPr>
              <a:t>Arquivos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Atalhos: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extensão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LNK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 </a:t>
            </a:r>
            <a:r>
              <a:rPr sz="1800" dirty="0">
                <a:latin typeface="Arial MT"/>
                <a:cs typeface="Arial MT"/>
              </a:rPr>
              <a:t>PIF;</a:t>
            </a:r>
            <a:endParaRPr sz="18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430"/>
              </a:spcBef>
              <a:buClr>
                <a:srgbClr val="71A276"/>
              </a:buClr>
              <a:buSzPct val="83333"/>
              <a:buChar char="•"/>
              <a:tabLst>
                <a:tab pos="195580" algn="l"/>
              </a:tabLst>
            </a:pPr>
            <a:r>
              <a:rPr sz="1800" spc="-5" dirty="0">
                <a:latin typeface="Arial MT"/>
                <a:cs typeface="Arial MT"/>
              </a:rPr>
              <a:t>Arquivos de Documentos do Office: arquivos do </a:t>
            </a:r>
            <a:r>
              <a:rPr sz="1800" spc="-10" dirty="0">
                <a:latin typeface="Arial MT"/>
                <a:cs typeface="Arial MT"/>
              </a:rPr>
              <a:t>Word </a:t>
            </a:r>
            <a:r>
              <a:rPr sz="1800" spc="-5" dirty="0">
                <a:latin typeface="Arial MT"/>
                <a:cs typeface="Arial MT"/>
              </a:rPr>
              <a:t>(extensão </a:t>
            </a:r>
            <a:r>
              <a:rPr sz="1800" dirty="0">
                <a:latin typeface="Arial MT"/>
                <a:cs typeface="Arial MT"/>
              </a:rPr>
              <a:t>DOC </a:t>
            </a:r>
            <a:r>
              <a:rPr sz="1800" spc="-10" dirty="0">
                <a:latin typeface="Arial MT"/>
                <a:cs typeface="Arial MT"/>
              </a:rPr>
              <a:t>ou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DOT), arquivos do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Excel </a:t>
            </a:r>
            <a:r>
              <a:rPr sz="1800" dirty="0">
                <a:latin typeface="Arial MT"/>
                <a:cs typeface="Arial MT"/>
              </a:rPr>
              <a:t>(XLS </a:t>
            </a:r>
            <a:r>
              <a:rPr sz="1800" spc="-5" dirty="0">
                <a:latin typeface="Arial MT"/>
                <a:cs typeface="Arial MT"/>
              </a:rPr>
              <a:t>ou </a:t>
            </a:r>
            <a:r>
              <a:rPr sz="1800" spc="-30" dirty="0">
                <a:latin typeface="Arial MT"/>
                <a:cs typeface="Arial MT"/>
              </a:rPr>
              <a:t>XLT), </a:t>
            </a:r>
            <a:r>
              <a:rPr sz="1800" spc="-5" dirty="0">
                <a:latin typeface="Arial MT"/>
                <a:cs typeface="Arial MT"/>
              </a:rPr>
              <a:t>apresentações do Power Point </a:t>
            </a:r>
            <a:r>
              <a:rPr sz="1800" dirty="0">
                <a:latin typeface="Arial MT"/>
                <a:cs typeface="Arial MT"/>
              </a:rPr>
              <a:t> (PPT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PPS), Bancos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spc="-10" dirty="0">
                <a:latin typeface="Arial MT"/>
                <a:cs typeface="Arial MT"/>
              </a:rPr>
              <a:t>Dados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(MDB)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5195773"/>
            <a:ext cx="7629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Observação: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extensões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populares</a:t>
            </a:r>
            <a:r>
              <a:rPr sz="1800" spc="-5" dirty="0">
                <a:latin typeface="Arial MT"/>
                <a:cs typeface="Arial MT"/>
              </a:rPr>
              <a:t> consideradas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normalmente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seguras</a:t>
            </a:r>
            <a:r>
              <a:rPr sz="1800" dirty="0">
                <a:latin typeface="Arial MT"/>
                <a:cs typeface="Arial MT"/>
              </a:rPr>
              <a:t> são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".jpg"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".png"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".pdf",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".docx",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".xlsx"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".pptx" para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2177</Words>
  <Application>Microsoft Office PowerPoint</Application>
  <PresentationFormat>Apresentação na tela (4:3)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Arial MT</vt:lpstr>
      <vt:lpstr>Calibri</vt:lpstr>
      <vt:lpstr>Office Theme</vt:lpstr>
      <vt:lpstr>OFICINA – ANTIVÍRUS</vt:lpstr>
      <vt:lpstr>CONTEÚDO PROGRAMÁTICO</vt:lpstr>
      <vt:lpstr>Introdução</vt:lpstr>
      <vt:lpstr>Introdução</vt:lpstr>
      <vt:lpstr>Introdução</vt:lpstr>
      <vt:lpstr>Conceito de Vírus</vt:lpstr>
      <vt:lpstr>Conceito de Vírus</vt:lpstr>
      <vt:lpstr>Conceito de Vírus</vt:lpstr>
      <vt:lpstr>Extensão Virótica</vt:lpstr>
      <vt:lpstr>Tipos de Vírus</vt:lpstr>
      <vt:lpstr>Tipos de Vírus</vt:lpstr>
      <vt:lpstr>Para todo veneno é necessário um antídoto....</vt:lpstr>
      <vt:lpstr>Conceito de Antivírus</vt:lpstr>
      <vt:lpstr>Conceito de Antivírus</vt:lpstr>
      <vt:lpstr>Conceito de Antivírus</vt:lpstr>
      <vt:lpstr>Tipos de antivírus</vt:lpstr>
      <vt:lpstr>Tipos de antivírus</vt:lpstr>
      <vt:lpstr>Funções dos antivírus</vt:lpstr>
      <vt:lpstr>Funções dos antivírus</vt:lpstr>
      <vt:lpstr>Funções dos antivírus</vt:lpstr>
      <vt:lpstr>Funções dos antivírus</vt:lpstr>
      <vt:lpstr>Ferramentas do antivírus AVG</vt:lpstr>
      <vt:lpstr>Instalação do antivírus Avast</vt:lpstr>
      <vt:lpstr>Instalação do antivírus Avast</vt:lpstr>
      <vt:lpstr>Escaneando o computador</vt:lpstr>
      <vt:lpstr>Escaneando o computador</vt:lpstr>
      <vt:lpstr>Escaneando o computador</vt:lpstr>
      <vt:lpstr>Dicas importantes</vt:lpstr>
      <vt:lpstr>Dicas importantes</vt:lpstr>
      <vt:lpstr>Referências</vt:lpstr>
      <vt:lpstr>Isso é tudo por hoje!!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</dc:creator>
  <cp:lastModifiedBy>Getulio Santos</cp:lastModifiedBy>
  <cp:revision>1</cp:revision>
  <dcterms:created xsi:type="dcterms:W3CDTF">2022-11-07T17:59:26Z</dcterms:created>
  <dcterms:modified xsi:type="dcterms:W3CDTF">2022-11-07T18:01:06Z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2022-11-07T00:00:00Z</vt:filetime>
  </property>
</Properties>
</file>