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21428" y="315849"/>
            <a:ext cx="254914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610" y="201244"/>
            <a:ext cx="747204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57E4AEF-1541-4495-8841-129BE6A1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D9E952B-EB08-4918-8882-AD7F4BB5F2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D7BF4D0-5DB3-42BF-BB32-B050DB451AE8}"/>
              </a:ext>
            </a:extLst>
          </p:cNvPr>
          <p:cNvSpPr txBox="1">
            <a:spLocks/>
          </p:cNvSpPr>
          <p:nvPr/>
        </p:nvSpPr>
        <p:spPr>
          <a:xfrm>
            <a:off x="9601200" y="6172200"/>
            <a:ext cx="3194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sz="2000" b="1" kern="0" spc="-5">
                <a:solidFill>
                  <a:srgbClr val="C00000"/>
                </a:solidFill>
                <a:latin typeface="Calibri"/>
                <a:cs typeface="Calibri"/>
              </a:rPr>
              <a:t>PROFESSOR</a:t>
            </a:r>
            <a:r>
              <a:rPr lang="pt-BR" sz="2000" b="1" kern="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pt-BR" sz="2000" b="1" kern="0">
                <a:solidFill>
                  <a:srgbClr val="C00000"/>
                </a:solidFill>
                <a:latin typeface="Calibri"/>
                <a:cs typeface="Calibri"/>
              </a:rPr>
              <a:t>: Tulio</a:t>
            </a:r>
            <a:endParaRPr lang="pt-BR" sz="2000" kern="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255905"/>
            <a:ext cx="11986895" cy="318135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000"/>
              </a:spcBef>
              <a:buSzPct val="91666"/>
              <a:buFont typeface="Wingdings"/>
              <a:buChar char=""/>
              <a:tabLst>
                <a:tab pos="2540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INICÍO: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Local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 usuário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deverá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digitar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 argumento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Pesquisa.</a:t>
            </a:r>
            <a:endParaRPr sz="2400">
              <a:latin typeface="Arial MT"/>
              <a:cs typeface="Arial MT"/>
            </a:endParaRPr>
          </a:p>
          <a:p>
            <a:pPr marL="243204" indent="-231140">
              <a:lnSpc>
                <a:spcPct val="100000"/>
              </a:lnSpc>
              <a:spcBef>
                <a:spcPts val="900"/>
              </a:spcBef>
              <a:buSzPct val="91666"/>
              <a:buFont typeface="Wingdings"/>
              <a:buChar char=""/>
              <a:tabLst>
                <a:tab pos="243840" algn="l"/>
                <a:tab pos="3263900" algn="l"/>
                <a:tab pos="4531360" algn="l"/>
                <a:tab pos="6099810" algn="l"/>
                <a:tab pos="6487160" algn="l"/>
                <a:tab pos="7971790" algn="l"/>
                <a:tab pos="8359140" algn="l"/>
                <a:tab pos="9622790" algn="l"/>
                <a:tab pos="10177145" algn="l"/>
                <a:tab pos="1163193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IG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ÇÕE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5" dirty="0">
                <a:latin typeface="Arial MT"/>
                <a:cs typeface="Arial MT"/>
              </a:rPr>
              <a:t>m</a:t>
            </a:r>
            <a:r>
              <a:rPr sz="2400" spc="-5" dirty="0">
                <a:latin typeface="Arial MT"/>
                <a:cs typeface="Arial MT"/>
              </a:rPr>
              <a:t>ite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co</a:t>
            </a:r>
            <a:r>
              <a:rPr sz="2400" spc="-25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figur</a:t>
            </a:r>
            <a:r>
              <a:rPr sz="2400" spc="-2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r	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gere</a:t>
            </a:r>
            <a:r>
              <a:rPr sz="2400" spc="-25" dirty="0">
                <a:latin typeface="Arial MT"/>
                <a:cs typeface="Arial MT"/>
              </a:rPr>
              <a:t>n</a:t>
            </a:r>
            <a:r>
              <a:rPr sz="2400" spc="-15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r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spc="-25" dirty="0">
                <a:latin typeface="Arial MT"/>
                <a:cs typeface="Arial MT"/>
              </a:rPr>
              <a:t>s</a:t>
            </a:r>
            <a:r>
              <a:rPr sz="2400" spc="-2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ema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pes</a:t>
            </a:r>
            <a:r>
              <a:rPr sz="2400" spc="-15" dirty="0">
                <a:latin typeface="Arial MT"/>
                <a:cs typeface="Arial MT"/>
              </a:rPr>
              <a:t>q</a:t>
            </a:r>
            <a:r>
              <a:rPr sz="2400" dirty="0">
                <a:latin typeface="Arial MT"/>
                <a:cs typeface="Arial MT"/>
              </a:rPr>
              <a:t>u</a:t>
            </a:r>
            <a:r>
              <a:rPr sz="2400" spc="-5" dirty="0">
                <a:latin typeface="Arial MT"/>
                <a:cs typeface="Arial MT"/>
              </a:rPr>
              <a:t>isa</a:t>
            </a:r>
            <a:r>
              <a:rPr sz="2400" dirty="0">
                <a:latin typeface="Arial MT"/>
                <a:cs typeface="Arial MT"/>
              </a:rPr>
              <a:t>	do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tabLst>
                <a:tab pos="1312545" algn="l"/>
                <a:tab pos="2305050" algn="l"/>
                <a:tab pos="2907030" algn="l"/>
                <a:tab pos="4304665" algn="l"/>
                <a:tab pos="5656580" algn="l"/>
                <a:tab pos="6160770" algn="l"/>
                <a:tab pos="7810500" algn="l"/>
                <a:tab pos="10052685" algn="l"/>
                <a:tab pos="10556875" algn="l"/>
                <a:tab pos="11804015" algn="l"/>
              </a:tabLst>
            </a:pPr>
            <a:r>
              <a:rPr sz="2400" spc="-5" dirty="0">
                <a:latin typeface="Arial MT"/>
                <a:cs typeface="Arial MT"/>
              </a:rPr>
              <a:t>sistema,	</a:t>
            </a:r>
            <a:r>
              <a:rPr sz="2400" spc="-15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om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,	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2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	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20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emplo,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Histó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ico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squ</a:t>
            </a:r>
            <a:r>
              <a:rPr sz="2400" spc="-15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,	G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re</a:t>
            </a:r>
            <a:r>
              <a:rPr sz="2400" spc="-2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ci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me</a:t>
            </a:r>
            <a:r>
              <a:rPr sz="2400" spc="-2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to	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1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e  Abrangência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pesquisa.</a:t>
            </a:r>
            <a:endParaRPr sz="2400">
              <a:latin typeface="Arial MT"/>
              <a:cs typeface="Arial MT"/>
            </a:endParaRPr>
          </a:p>
          <a:p>
            <a:pPr marL="12700" marR="6350">
              <a:lnSpc>
                <a:spcPct val="150000"/>
              </a:lnSpc>
              <a:spcBef>
                <a:spcPts val="5"/>
              </a:spcBef>
              <a:buSzPct val="91666"/>
              <a:buFont typeface="Wingdings"/>
              <a:buChar char=""/>
              <a:tabLst>
                <a:tab pos="243840" algn="l"/>
                <a:tab pos="2326005" algn="l"/>
                <a:tab pos="3187700" algn="l"/>
                <a:tab pos="4048760" algn="l"/>
                <a:tab pos="5804535" algn="l"/>
                <a:tab pos="6732270" algn="l"/>
                <a:tab pos="7694295" algn="l"/>
                <a:tab pos="8808720" algn="l"/>
                <a:tab pos="10756265" algn="l"/>
                <a:tab pos="1180211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dirty="0">
                <a:latin typeface="Arial MT"/>
                <a:cs typeface="Arial MT"/>
              </a:rPr>
              <a:t>com	esta	f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spc="-2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me</a:t>
            </a:r>
            <a:r>
              <a:rPr sz="2400" spc="-2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ta	</a:t>
            </a:r>
            <a:r>
              <a:rPr sz="2400" spc="-5" dirty="0">
                <a:latin typeface="Arial MT"/>
                <a:cs typeface="Arial MT"/>
              </a:rPr>
              <a:t>v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cê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pod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env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ar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5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omentár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so</a:t>
            </a:r>
            <a:r>
              <a:rPr sz="2400" spc="-25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re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  funcionamento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aos</a:t>
            </a:r>
            <a:r>
              <a:rPr sz="2400" dirty="0">
                <a:latin typeface="Arial MT"/>
                <a:cs typeface="Arial MT"/>
              </a:rPr>
              <a:t> seu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desenvolvedores.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9590" y="245490"/>
            <a:ext cx="350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DICA</a:t>
            </a:r>
            <a:r>
              <a:rPr b="1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b="1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u="heavy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663" y="1332433"/>
            <a:ext cx="11740515" cy="276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CORTANA</a:t>
            </a:r>
            <a:r>
              <a:rPr sz="2400" b="1" spc="-45" dirty="0">
                <a:latin typeface="Arial"/>
                <a:cs typeface="Arial"/>
              </a:rPr>
              <a:t>: </a:t>
            </a:r>
            <a:r>
              <a:rPr sz="2400" dirty="0">
                <a:latin typeface="Arial MT"/>
                <a:cs typeface="Arial MT"/>
              </a:rPr>
              <a:t>É uma </a:t>
            </a:r>
            <a:r>
              <a:rPr sz="2400" spc="-10" dirty="0">
                <a:latin typeface="Arial MT"/>
                <a:cs typeface="Arial MT"/>
              </a:rPr>
              <a:t>das </a:t>
            </a:r>
            <a:r>
              <a:rPr sz="2400" spc="-5" dirty="0">
                <a:latin typeface="Arial MT"/>
                <a:cs typeface="Arial MT"/>
              </a:rPr>
              <a:t>estrelas do </a:t>
            </a:r>
            <a:r>
              <a:rPr sz="2400" dirty="0">
                <a:latin typeface="Arial MT"/>
                <a:cs typeface="Arial MT"/>
              </a:rPr>
              <a:t>Windows </a:t>
            </a:r>
            <a:r>
              <a:rPr sz="2400" spc="-10" dirty="0">
                <a:latin typeface="Arial MT"/>
                <a:cs typeface="Arial MT"/>
              </a:rPr>
              <a:t>10, </a:t>
            </a:r>
            <a:r>
              <a:rPr sz="2400" dirty="0">
                <a:latin typeface="Arial MT"/>
                <a:cs typeface="Arial MT"/>
              </a:rPr>
              <a:t>é </a:t>
            </a:r>
            <a:r>
              <a:rPr sz="2400" spc="-10" dirty="0">
                <a:latin typeface="Arial MT"/>
                <a:cs typeface="Arial MT"/>
              </a:rPr>
              <a:t>um </a:t>
            </a:r>
            <a:r>
              <a:rPr sz="2400" spc="-5" dirty="0">
                <a:latin typeface="Arial MT"/>
                <a:cs typeface="Arial MT"/>
              </a:rPr>
              <a:t>assistente </a:t>
            </a:r>
            <a:r>
              <a:rPr sz="2400" dirty="0">
                <a:latin typeface="Arial MT"/>
                <a:cs typeface="Arial MT"/>
              </a:rPr>
              <a:t>pessoal </a:t>
            </a:r>
            <a:r>
              <a:rPr sz="2400" spc="-10" dirty="0">
                <a:latin typeface="Arial MT"/>
                <a:cs typeface="Arial MT"/>
              </a:rPr>
              <a:t>inteligente, </a:t>
            </a:r>
            <a:r>
              <a:rPr sz="2400" spc="-5" dirty="0">
                <a:latin typeface="Arial MT"/>
                <a:cs typeface="Arial MT"/>
              </a:rPr>
              <a:t> possui recursos de </a:t>
            </a:r>
            <a:r>
              <a:rPr sz="2400" spc="-10" dirty="0">
                <a:latin typeface="Arial MT"/>
                <a:cs typeface="Arial MT"/>
              </a:rPr>
              <a:t>voz </a:t>
            </a:r>
            <a:r>
              <a:rPr sz="2400" spc="-5" dirty="0">
                <a:latin typeface="Arial MT"/>
                <a:cs typeface="Arial MT"/>
              </a:rPr>
              <a:t>para que você </a:t>
            </a:r>
            <a:r>
              <a:rPr sz="2400" dirty="0">
                <a:latin typeface="Arial MT"/>
                <a:cs typeface="Arial MT"/>
              </a:rPr>
              <a:t>literalmente </a:t>
            </a:r>
            <a:r>
              <a:rPr sz="2400" spc="-5" dirty="0">
                <a:latin typeface="Arial MT"/>
                <a:cs typeface="Arial MT"/>
              </a:rPr>
              <a:t>converse </a:t>
            </a:r>
            <a:r>
              <a:rPr sz="2400" spc="-10" dirty="0">
                <a:latin typeface="Arial MT"/>
                <a:cs typeface="Arial MT"/>
              </a:rPr>
              <a:t>com </a:t>
            </a:r>
            <a:r>
              <a:rPr sz="2400" spc="-5" dirty="0">
                <a:latin typeface="Arial MT"/>
                <a:cs typeface="Arial MT"/>
              </a:rPr>
              <a:t>o </a:t>
            </a:r>
            <a:r>
              <a:rPr sz="2400" spc="-30" dirty="0">
                <a:latin typeface="Arial MT"/>
                <a:cs typeface="Arial MT"/>
              </a:rPr>
              <a:t>computador, </a:t>
            </a:r>
            <a:r>
              <a:rPr sz="2400" dirty="0">
                <a:latin typeface="Arial MT"/>
                <a:cs typeface="Arial MT"/>
              </a:rPr>
              <a:t>ajuda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 localização de </a:t>
            </a:r>
            <a:r>
              <a:rPr sz="2400" dirty="0">
                <a:latin typeface="Arial MT"/>
                <a:cs typeface="Arial MT"/>
              </a:rPr>
              <a:t>recursos, fazer </a:t>
            </a:r>
            <a:r>
              <a:rPr sz="2400" spc="-10" dirty="0">
                <a:latin typeface="Arial MT"/>
                <a:cs typeface="Arial MT"/>
              </a:rPr>
              <a:t>chamadas, </a:t>
            </a:r>
            <a:r>
              <a:rPr sz="2400" spc="-5" dirty="0">
                <a:latin typeface="Arial MT"/>
                <a:cs typeface="Arial MT"/>
              </a:rPr>
              <a:t>abrir aplicações, agendar </a:t>
            </a:r>
            <a:r>
              <a:rPr sz="2400" spc="-10" dirty="0">
                <a:latin typeface="Arial MT"/>
                <a:cs typeface="Arial MT"/>
              </a:rPr>
              <a:t>tarefas, </a:t>
            </a:r>
            <a:r>
              <a:rPr sz="2400" spc="-5" dirty="0">
                <a:latin typeface="Arial MT"/>
                <a:cs typeface="Arial MT"/>
              </a:rPr>
              <a:t>enviar </a:t>
            </a:r>
            <a:r>
              <a:rPr sz="2400" dirty="0">
                <a:latin typeface="Arial MT"/>
                <a:cs typeface="Arial MT"/>
              </a:rPr>
              <a:t> SMS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outras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atividades.</a:t>
            </a: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latin typeface="Arial MT"/>
                <a:cs typeface="Arial MT"/>
              </a:rPr>
              <a:t>Quanto mais você utiliza a Cortana seu banco de dados absorve informações e </a:t>
            </a:r>
            <a:r>
              <a:rPr sz="2400" dirty="0">
                <a:latin typeface="Arial MT"/>
                <a:cs typeface="Arial MT"/>
              </a:rPr>
              <a:t>as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utiliza a </a:t>
            </a:r>
            <a:r>
              <a:rPr sz="2400" spc="-10" dirty="0">
                <a:latin typeface="Arial MT"/>
                <a:cs typeface="Arial MT"/>
              </a:rPr>
              <a:t>seu </a:t>
            </a:r>
            <a:r>
              <a:rPr sz="2400" spc="-45" dirty="0">
                <a:latin typeface="Arial MT"/>
                <a:cs typeface="Arial MT"/>
              </a:rPr>
              <a:t>favor, </a:t>
            </a:r>
            <a:r>
              <a:rPr sz="2400" spc="-5" dirty="0">
                <a:latin typeface="Arial MT"/>
                <a:cs typeface="Arial MT"/>
              </a:rPr>
              <a:t>e </a:t>
            </a:r>
            <a:r>
              <a:rPr sz="2400" spc="-15" dirty="0">
                <a:latin typeface="Arial MT"/>
                <a:cs typeface="Arial MT"/>
              </a:rPr>
              <a:t>com </a:t>
            </a:r>
            <a:r>
              <a:rPr sz="2400" spc="-5" dirty="0">
                <a:latin typeface="Arial MT"/>
                <a:cs typeface="Arial MT"/>
              </a:rPr>
              <a:t>passar do tempo </a:t>
            </a:r>
            <a:r>
              <a:rPr sz="2400" spc="-10" dirty="0">
                <a:latin typeface="Arial MT"/>
                <a:cs typeface="Arial MT"/>
              </a:rPr>
              <a:t>se </a:t>
            </a:r>
            <a:r>
              <a:rPr sz="2400" spc="-5" dirty="0">
                <a:latin typeface="Arial MT"/>
                <a:cs typeface="Arial MT"/>
              </a:rPr>
              <a:t>torna </a:t>
            </a:r>
            <a:r>
              <a:rPr sz="2400" spc="-10" dirty="0">
                <a:latin typeface="Arial MT"/>
                <a:cs typeface="Arial MT"/>
              </a:rPr>
              <a:t>ainda </a:t>
            </a:r>
            <a:r>
              <a:rPr sz="2400" spc="-5" dirty="0">
                <a:latin typeface="Arial MT"/>
                <a:cs typeface="Arial MT"/>
              </a:rPr>
              <a:t>mais eficiente e inteligente,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seja,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inteligência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artificial.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10" y="794384"/>
            <a:ext cx="11786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24180" algn="l"/>
                <a:tab pos="1525905" algn="l"/>
                <a:tab pos="2105025" algn="l"/>
                <a:tab pos="3764915" algn="l"/>
                <a:tab pos="4565015" algn="l"/>
                <a:tab pos="5297170" algn="l"/>
                <a:tab pos="6929120" algn="l"/>
                <a:tab pos="8881745" algn="l"/>
                <a:tab pos="9377045" algn="l"/>
                <a:tab pos="10532745" algn="l"/>
                <a:tab pos="11180445" algn="l"/>
              </a:tabLst>
            </a:pPr>
            <a:r>
              <a:rPr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	</a:t>
            </a:r>
            <a:r>
              <a:rPr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Ã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	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</a:t>
            </a:r>
            <a:r>
              <a:rPr b="1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b="1" u="heavy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b="1" dirty="0">
                <a:latin typeface="Arial"/>
                <a:cs typeface="Arial"/>
              </a:rPr>
              <a:t>	</a:t>
            </a:r>
            <a:r>
              <a:rPr spc="-10" dirty="0"/>
              <a:t>C</a:t>
            </a:r>
            <a:r>
              <a:rPr spc="-20" dirty="0"/>
              <a:t>o</a:t>
            </a:r>
            <a:r>
              <a:rPr dirty="0"/>
              <a:t>m	esta	ferra</a:t>
            </a:r>
            <a:r>
              <a:rPr spc="5" dirty="0"/>
              <a:t>m</a:t>
            </a:r>
            <a:r>
              <a:rPr spc="-5" dirty="0"/>
              <a:t>enta</a:t>
            </a:r>
            <a:r>
              <a:rPr dirty="0"/>
              <a:t>	</a:t>
            </a:r>
            <a:r>
              <a:rPr spc="-5" dirty="0"/>
              <a:t>cons</a:t>
            </a:r>
            <a:r>
              <a:rPr spc="-10" dirty="0"/>
              <a:t>e</a:t>
            </a:r>
            <a:r>
              <a:rPr spc="-20" dirty="0"/>
              <a:t>g</a:t>
            </a:r>
            <a:r>
              <a:rPr spc="-10" dirty="0"/>
              <a:t>u</a:t>
            </a:r>
            <a:r>
              <a:rPr spc="-5" dirty="0"/>
              <a:t>imos</a:t>
            </a:r>
            <a:r>
              <a:rPr dirty="0"/>
              <a:t>	</a:t>
            </a:r>
            <a:r>
              <a:rPr spc="-20" dirty="0"/>
              <a:t>n</a:t>
            </a:r>
            <a:r>
              <a:rPr spc="-5" dirty="0"/>
              <a:t>a</a:t>
            </a:r>
            <a:r>
              <a:rPr dirty="0"/>
              <a:t>	mes</a:t>
            </a:r>
            <a:r>
              <a:rPr spc="5" dirty="0"/>
              <a:t>m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tela</a:t>
            </a:r>
            <a:r>
              <a:rPr dirty="0"/>
              <a:t>	</a:t>
            </a:r>
            <a:r>
              <a:rPr spc="-5" dirty="0"/>
              <a:t>uma  visão</a:t>
            </a:r>
            <a:r>
              <a:rPr spc="-15" dirty="0"/>
              <a:t> </a:t>
            </a:r>
            <a:r>
              <a:rPr spc="-5" dirty="0"/>
              <a:t>geral</a:t>
            </a:r>
            <a:r>
              <a:rPr dirty="0"/>
              <a:t> </a:t>
            </a:r>
            <a:r>
              <a:rPr spc="-5" dirty="0"/>
              <a:t>dos</a:t>
            </a:r>
            <a:r>
              <a:rPr spc="-10" dirty="0"/>
              <a:t> </a:t>
            </a:r>
            <a:r>
              <a:rPr spc="-5" dirty="0"/>
              <a:t>aplicativos</a:t>
            </a:r>
            <a:r>
              <a:rPr spc="20" dirty="0"/>
              <a:t> </a:t>
            </a:r>
            <a:r>
              <a:rPr spc="-5" dirty="0"/>
              <a:t>abertos</a:t>
            </a:r>
            <a:r>
              <a:rPr spc="-30" dirty="0"/>
              <a:t> </a:t>
            </a:r>
            <a:r>
              <a:rPr spc="-5" dirty="0"/>
              <a:t>no</a:t>
            </a:r>
            <a:r>
              <a:rPr spc="-15" dirty="0"/>
              <a:t> </a:t>
            </a:r>
            <a:r>
              <a:rPr dirty="0"/>
              <a:t>momento.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744" y="1717548"/>
            <a:ext cx="8668512" cy="46664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527685"/>
            <a:ext cx="11939270" cy="330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750">
              <a:lnSpc>
                <a:spcPct val="15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4.</a:t>
            </a:r>
            <a:r>
              <a:rPr sz="2400" b="1" u="heavy" spc="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TAREFAS:</a:t>
            </a:r>
            <a:r>
              <a:rPr sz="2400" b="1" u="heavy" spc="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Exibe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uma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referencia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dos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itens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abertos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também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permite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alternância entre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dirty="0">
                <a:latin typeface="Arial MT"/>
                <a:cs typeface="Arial MT"/>
              </a:rPr>
              <a:t> mesmos.</a:t>
            </a:r>
            <a:endParaRPr sz="2400">
              <a:latin typeface="Arial MT"/>
              <a:cs typeface="Arial MT"/>
            </a:endParaRPr>
          </a:p>
          <a:p>
            <a:pPr marL="120650" indent="-108585">
              <a:lnSpc>
                <a:spcPct val="100000"/>
              </a:lnSpc>
              <a:spcBef>
                <a:spcPts val="1930"/>
              </a:spcBef>
              <a:buSzPct val="91666"/>
              <a:buChar char="•"/>
              <a:tabLst>
                <a:tab pos="121285" algn="l"/>
              </a:tabLst>
            </a:pPr>
            <a:r>
              <a:rPr sz="2400" dirty="0">
                <a:latin typeface="Arial MT"/>
                <a:cs typeface="Arial MT"/>
              </a:rPr>
              <a:t>Obs1: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atalho</a:t>
            </a:r>
            <a:r>
              <a:rPr sz="2400" spc="-265" dirty="0">
                <a:latin typeface="Arial MT"/>
                <a:cs typeface="Arial MT"/>
              </a:rPr>
              <a:t> </a:t>
            </a:r>
            <a:r>
              <a:rPr sz="2400" spc="-105" dirty="0">
                <a:latin typeface="Arial MT"/>
                <a:cs typeface="Arial MT"/>
              </a:rPr>
              <a:t>ALT</a:t>
            </a:r>
            <a:r>
              <a:rPr sz="2400" spc="-240" dirty="0">
                <a:latin typeface="Arial MT"/>
                <a:cs typeface="Arial MT"/>
              </a:rPr>
              <a:t> </a:t>
            </a:r>
            <a:r>
              <a:rPr sz="2400" spc="-105" dirty="0">
                <a:latin typeface="Arial MT"/>
                <a:cs typeface="Arial MT"/>
              </a:rPr>
              <a:t>TAB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também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executa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alternância.</a:t>
            </a:r>
            <a:endParaRPr sz="2400">
              <a:latin typeface="Arial MT"/>
              <a:cs typeface="Arial MT"/>
            </a:endParaRPr>
          </a:p>
          <a:p>
            <a:pPr marL="120650" indent="-108585">
              <a:lnSpc>
                <a:spcPct val="100000"/>
              </a:lnSpc>
              <a:spcBef>
                <a:spcPts val="1410"/>
              </a:spcBef>
              <a:buSzPct val="91666"/>
              <a:buChar char="•"/>
              <a:tabLst>
                <a:tab pos="121285" algn="l"/>
              </a:tabLst>
            </a:pPr>
            <a:r>
              <a:rPr sz="2400" dirty="0">
                <a:latin typeface="Arial MT"/>
                <a:cs typeface="Arial MT"/>
              </a:rPr>
              <a:t>Obs2: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barra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tarefas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poderá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ocupar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até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50%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área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trabalho.</a:t>
            </a:r>
            <a:endParaRPr sz="2400">
              <a:latin typeface="Arial MT"/>
              <a:cs typeface="Arial MT"/>
            </a:endParaRPr>
          </a:p>
          <a:p>
            <a:pPr marL="115570" indent="-103505">
              <a:lnSpc>
                <a:spcPct val="100000"/>
              </a:lnSpc>
              <a:spcBef>
                <a:spcPts val="894"/>
              </a:spcBef>
              <a:buSzPct val="91666"/>
              <a:buChar char="•"/>
              <a:tabLst>
                <a:tab pos="116205" algn="l"/>
              </a:tabLst>
            </a:pPr>
            <a:r>
              <a:rPr sz="2400" dirty="0">
                <a:latin typeface="Arial MT"/>
                <a:cs typeface="Arial MT"/>
              </a:rPr>
              <a:t>Obs3: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Ao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apontar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ícone,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você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verá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uma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pequena</a:t>
            </a:r>
            <a:r>
              <a:rPr sz="2400" spc="2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versão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visualização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Arial MT"/>
                <a:cs typeface="Arial MT"/>
              </a:rPr>
              <a:t>página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programa.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10" y="567436"/>
            <a:ext cx="117938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9410" algn="just">
              <a:lnSpc>
                <a:spcPct val="15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5. 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ÁREA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NOTIFICAÇÃO: </a:t>
            </a:r>
            <a:r>
              <a:rPr spc="-10" dirty="0"/>
              <a:t>Exibe </a:t>
            </a:r>
            <a:r>
              <a:rPr spc="-5" dirty="0"/>
              <a:t>referências </a:t>
            </a:r>
            <a:r>
              <a:rPr dirty="0"/>
              <a:t>de </a:t>
            </a:r>
            <a:r>
              <a:rPr spc="-5" dirty="0"/>
              <a:t>itens do sistema e de programas </a:t>
            </a:r>
            <a:r>
              <a:rPr spc="-655" dirty="0"/>
              <a:t> </a:t>
            </a:r>
            <a:r>
              <a:rPr dirty="0"/>
              <a:t>específicos.</a:t>
            </a:r>
            <a:r>
              <a:rPr spc="405" dirty="0"/>
              <a:t> </a:t>
            </a:r>
            <a:r>
              <a:rPr spc="-15" dirty="0"/>
              <a:t>Ex:</a:t>
            </a:r>
            <a:r>
              <a:rPr spc="405" dirty="0"/>
              <a:t> </a:t>
            </a:r>
            <a:r>
              <a:rPr spc="-5" dirty="0"/>
              <a:t>notificações,</a:t>
            </a:r>
            <a:r>
              <a:rPr spc="370" dirty="0"/>
              <a:t> </a:t>
            </a:r>
            <a:r>
              <a:rPr spc="-5" dirty="0"/>
              <a:t>controle</a:t>
            </a:r>
            <a:r>
              <a:rPr spc="400" dirty="0"/>
              <a:t> </a:t>
            </a:r>
            <a:r>
              <a:rPr spc="-5" dirty="0"/>
              <a:t>de</a:t>
            </a:r>
            <a:r>
              <a:rPr spc="405" dirty="0"/>
              <a:t> </a:t>
            </a:r>
            <a:r>
              <a:rPr spc="-5" dirty="0"/>
              <a:t>volume,</a:t>
            </a:r>
            <a:r>
              <a:rPr spc="409" dirty="0"/>
              <a:t> </a:t>
            </a:r>
            <a:r>
              <a:rPr spc="-5" dirty="0"/>
              <a:t>indicação</a:t>
            </a:r>
            <a:r>
              <a:rPr spc="400" dirty="0"/>
              <a:t> </a:t>
            </a:r>
            <a:r>
              <a:rPr spc="-5" dirty="0"/>
              <a:t>de</a:t>
            </a:r>
            <a:r>
              <a:rPr spc="390" dirty="0"/>
              <a:t> </a:t>
            </a:r>
            <a:r>
              <a:rPr spc="-5" dirty="0"/>
              <a:t>conexão,</a:t>
            </a:r>
            <a:r>
              <a:rPr spc="395" dirty="0"/>
              <a:t> </a:t>
            </a:r>
            <a:r>
              <a:rPr spc="-5" dirty="0"/>
              <a:t>redes</a:t>
            </a:r>
            <a:r>
              <a:rPr spc="395" dirty="0"/>
              <a:t> </a:t>
            </a:r>
            <a:r>
              <a:rPr dirty="0"/>
              <a:t>sem </a:t>
            </a:r>
            <a:r>
              <a:rPr spc="-655" dirty="0"/>
              <a:t> </a:t>
            </a:r>
            <a:r>
              <a:rPr dirty="0"/>
              <a:t>fio,</a:t>
            </a:r>
            <a:r>
              <a:rPr spc="-15" dirty="0"/>
              <a:t> </a:t>
            </a:r>
            <a:r>
              <a:rPr spc="-5" dirty="0"/>
              <a:t>dispositivos</a:t>
            </a:r>
            <a:r>
              <a:rPr spc="25" dirty="0"/>
              <a:t> </a:t>
            </a:r>
            <a:r>
              <a:rPr spc="-5" dirty="0"/>
              <a:t>Bluetooth,</a:t>
            </a:r>
            <a:r>
              <a:rPr spc="-25" dirty="0"/>
              <a:t> </a:t>
            </a:r>
            <a:r>
              <a:rPr spc="-5" dirty="0"/>
              <a:t>teclado</a:t>
            </a:r>
            <a:r>
              <a:rPr spc="-20" dirty="0"/>
              <a:t> </a:t>
            </a:r>
            <a:r>
              <a:rPr dirty="0"/>
              <a:t>virtual</a:t>
            </a:r>
            <a:r>
              <a:rPr spc="-45" dirty="0"/>
              <a:t> </a:t>
            </a:r>
            <a:r>
              <a:rPr spc="-5" dirty="0"/>
              <a:t>e</a:t>
            </a:r>
            <a:r>
              <a:rPr spc="5" dirty="0"/>
              <a:t> </a:t>
            </a:r>
            <a:r>
              <a:rPr spc="-5" dirty="0"/>
              <a:t>identificação</a:t>
            </a:r>
            <a:r>
              <a:rPr dirty="0"/>
              <a:t> </a:t>
            </a:r>
            <a:r>
              <a:rPr spc="-5" dirty="0"/>
              <a:t>do</a:t>
            </a:r>
            <a:r>
              <a:rPr dirty="0"/>
              <a:t> antivírus.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2723" y="3416808"/>
            <a:ext cx="8459724" cy="8336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10" y="876680"/>
            <a:ext cx="117944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4195" algn="just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6.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MOSTRAR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ÁREA DE TRABALHO: </a:t>
            </a:r>
            <a:r>
              <a:rPr spc="-5" dirty="0"/>
              <a:t>Ao posicionar o ponteiro do mouse sobre o </a:t>
            </a:r>
            <a:r>
              <a:rPr dirty="0"/>
              <a:t> </a:t>
            </a:r>
            <a:r>
              <a:rPr spc="-5" dirty="0"/>
              <a:t>botão </a:t>
            </a:r>
            <a:r>
              <a:rPr dirty="0"/>
              <a:t>Mostrar Área </a:t>
            </a:r>
            <a:r>
              <a:rPr spc="-5" dirty="0"/>
              <a:t>de </a:t>
            </a:r>
            <a:r>
              <a:rPr spc="-20" dirty="0"/>
              <a:t>Trabalho </a:t>
            </a:r>
            <a:r>
              <a:rPr spc="-5" dirty="0"/>
              <a:t>ao lado do relógio </a:t>
            </a:r>
            <a:r>
              <a:rPr dirty="0"/>
              <a:t>o </a:t>
            </a:r>
            <a:r>
              <a:rPr spc="-5" dirty="0"/>
              <a:t>usuário poderá </a:t>
            </a:r>
            <a:r>
              <a:rPr dirty="0"/>
              <a:t>rapidamente </a:t>
            </a:r>
            <a:r>
              <a:rPr spc="5" dirty="0"/>
              <a:t> </a:t>
            </a:r>
            <a:r>
              <a:rPr dirty="0"/>
              <a:t>“Espiar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Área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15" dirty="0"/>
              <a:t>Trabalho”,</a:t>
            </a:r>
            <a:r>
              <a:rPr spc="-10" dirty="0"/>
              <a:t> </a:t>
            </a:r>
            <a:r>
              <a:rPr spc="-5" dirty="0"/>
              <a:t>caso</a:t>
            </a:r>
            <a:r>
              <a:rPr dirty="0"/>
              <a:t> </a:t>
            </a:r>
            <a:r>
              <a:rPr spc="-5" dirty="0"/>
              <a:t>execute</a:t>
            </a:r>
            <a:r>
              <a:rPr dirty="0"/>
              <a:t> </a:t>
            </a:r>
            <a:r>
              <a:rPr spc="-10" dirty="0"/>
              <a:t>um</a:t>
            </a:r>
            <a:r>
              <a:rPr spc="-5" dirty="0"/>
              <a:t> clique</a:t>
            </a:r>
            <a:r>
              <a:rPr dirty="0"/>
              <a:t> </a:t>
            </a:r>
            <a:r>
              <a:rPr spc="-5" dirty="0"/>
              <a:t>no</a:t>
            </a:r>
            <a:r>
              <a:rPr dirty="0"/>
              <a:t> </a:t>
            </a:r>
            <a:r>
              <a:rPr spc="-10" dirty="0"/>
              <a:t>botão</a:t>
            </a:r>
            <a:r>
              <a:rPr spc="-5" dirty="0"/>
              <a:t> Mostrar</a:t>
            </a:r>
            <a:r>
              <a:rPr dirty="0"/>
              <a:t> </a:t>
            </a:r>
            <a:r>
              <a:rPr spc="-10" dirty="0"/>
              <a:t>Área</a:t>
            </a:r>
            <a:r>
              <a:rPr spc="-5" dirty="0"/>
              <a:t> de </a:t>
            </a:r>
            <a:r>
              <a:rPr spc="-655" dirty="0"/>
              <a:t> </a:t>
            </a:r>
            <a:r>
              <a:rPr spc="-15" dirty="0"/>
              <a:t>Trabalho</a:t>
            </a:r>
            <a:r>
              <a:rPr spc="5" dirty="0"/>
              <a:t> </a:t>
            </a:r>
            <a:r>
              <a:rPr spc="-5" dirty="0"/>
              <a:t>o</a:t>
            </a:r>
            <a:r>
              <a:rPr spc="-10" dirty="0"/>
              <a:t> </a:t>
            </a:r>
            <a:r>
              <a:rPr spc="-5" dirty="0"/>
              <a:t>usuário</a:t>
            </a:r>
            <a:r>
              <a:rPr spc="5" dirty="0"/>
              <a:t> </a:t>
            </a:r>
            <a:r>
              <a:rPr spc="-5" dirty="0"/>
              <a:t>ativa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área</a:t>
            </a:r>
            <a:r>
              <a:rPr spc="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trabalho.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9" y="2827020"/>
            <a:ext cx="3139439" cy="7421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7380" y="4215129"/>
            <a:ext cx="9801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015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7.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ÁREA</a:t>
            </a:r>
            <a:r>
              <a:rPr sz="2400" b="1" u="heavy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TRABALHO:</a:t>
            </a:r>
            <a:r>
              <a:rPr sz="2400" b="1" spc="-5" dirty="0">
                <a:latin typeface="Arial"/>
                <a:cs typeface="Arial"/>
              </a:rPr>
              <a:t>	</a:t>
            </a:r>
            <a:r>
              <a:rPr sz="2400" spc="-5" dirty="0">
                <a:latin typeface="Arial MT"/>
                <a:cs typeface="Arial MT"/>
              </a:rPr>
              <a:t>Local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 programas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serão executados.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89" y="699008"/>
            <a:ext cx="115100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9410" algn="just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8. ÍCONES DA ÁREA DE TRABALHO: </a:t>
            </a:r>
            <a:r>
              <a:rPr spc="-10" dirty="0"/>
              <a:t>Permite </a:t>
            </a:r>
            <a:r>
              <a:rPr spc="-5" dirty="0"/>
              <a:t>ao </a:t>
            </a:r>
            <a:r>
              <a:rPr dirty="0"/>
              <a:t>usuário </a:t>
            </a:r>
            <a:r>
              <a:rPr spc="-5" dirty="0"/>
              <a:t>incluir na área </a:t>
            </a:r>
            <a:r>
              <a:rPr spc="-20" dirty="0"/>
              <a:t>de </a:t>
            </a:r>
            <a:r>
              <a:rPr spc="-15" dirty="0"/>
              <a:t> </a:t>
            </a:r>
            <a:r>
              <a:rPr spc="-5" dirty="0"/>
              <a:t>trabalho</a:t>
            </a:r>
            <a:r>
              <a:rPr dirty="0"/>
              <a:t> </a:t>
            </a:r>
            <a:r>
              <a:rPr spc="-10" dirty="0"/>
              <a:t>os</a:t>
            </a:r>
            <a:r>
              <a:rPr spc="-5" dirty="0"/>
              <a:t> ícones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seus</a:t>
            </a:r>
            <a:r>
              <a:rPr dirty="0"/>
              <a:t> </a:t>
            </a:r>
            <a:r>
              <a:rPr spc="-5" dirty="0"/>
              <a:t>programas</a:t>
            </a:r>
            <a:r>
              <a:rPr dirty="0"/>
              <a:t> </a:t>
            </a:r>
            <a:r>
              <a:rPr spc="-5" dirty="0"/>
              <a:t>preferidos,</a:t>
            </a:r>
            <a:r>
              <a:rPr dirty="0"/>
              <a:t> a</a:t>
            </a:r>
            <a:r>
              <a:rPr spc="5" dirty="0"/>
              <a:t> </a:t>
            </a:r>
            <a:r>
              <a:rPr dirty="0"/>
              <a:t>fim</a:t>
            </a:r>
            <a:r>
              <a:rPr spc="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executá-los</a:t>
            </a:r>
            <a:r>
              <a:rPr dirty="0"/>
              <a:t> mais </a:t>
            </a:r>
            <a:r>
              <a:rPr spc="5" dirty="0"/>
              <a:t> </a:t>
            </a:r>
            <a:r>
              <a:rPr spc="-5" dirty="0"/>
              <a:t>rapidamente.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9459" y="2107692"/>
            <a:ext cx="5317236" cy="28574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6541" y="235711"/>
            <a:ext cx="3497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ACESSORIOS</a:t>
            </a:r>
            <a:r>
              <a:rPr b="1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</a:t>
            </a:r>
            <a:r>
              <a:rPr b="1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12" y="967485"/>
            <a:ext cx="1179576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Bloco</a:t>
            </a:r>
            <a:r>
              <a:rPr sz="2400" b="1" u="heavy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Notas: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Editor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textos.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Bluetooth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Transfer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Wizard: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Permite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transferência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25" dirty="0">
                <a:latin typeface="Calibri"/>
                <a:cs typeface="Calibri"/>
              </a:rPr>
              <a:t>arquivos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Bluetooth.</a:t>
            </a:r>
            <a:endParaRPr sz="2400">
              <a:latin typeface="Calibri"/>
              <a:cs typeface="Calibri"/>
            </a:endParaRPr>
          </a:p>
          <a:p>
            <a:pPr marL="469900" marR="15875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1708785" algn="l"/>
                <a:tab pos="2175510" algn="l"/>
                <a:tab pos="2921000" algn="l"/>
                <a:tab pos="3388360" algn="l"/>
                <a:tab pos="4610735" algn="l"/>
                <a:tab pos="5833745" algn="l"/>
                <a:tab pos="6965950" algn="l"/>
                <a:tab pos="7275195" algn="l"/>
                <a:tab pos="8250555" algn="l"/>
                <a:tab pos="8547735" algn="l"/>
                <a:tab pos="9244965" algn="l"/>
                <a:tab pos="9707880" algn="l"/>
                <a:tab pos="10902950" algn="l"/>
                <a:tab pos="1136586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ão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Á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ea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	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	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a: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pe</a:t>
            </a:r>
            <a:r>
              <a:rPr sz="2400" dirty="0">
                <a:latin typeface="Calibri"/>
                <a:cs typeface="Calibri"/>
              </a:rPr>
              <a:t>rm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	o	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o	a	á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	t</a:t>
            </a:r>
            <a:r>
              <a:rPr sz="2400" spc="-9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abalho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m  </a:t>
            </a:r>
            <a:r>
              <a:rPr sz="2400" spc="-20" dirty="0">
                <a:latin typeface="Calibri"/>
                <a:cs typeface="Calibri"/>
              </a:rPr>
              <a:t>computador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remoto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(distante).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Diário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Windows: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Permite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usuário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gravar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anotações.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Ferramenta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Captura: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executa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captura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esta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exibida.</a:t>
            </a:r>
            <a:endParaRPr sz="2400">
              <a:latin typeface="Calibri"/>
              <a:cs typeface="Calibri"/>
            </a:endParaRPr>
          </a:p>
          <a:p>
            <a:pPr marL="469900" marR="508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Gravador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Passos: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Utilizamos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35" dirty="0">
                <a:latin typeface="Calibri"/>
                <a:cs typeface="Calibri"/>
              </a:rPr>
              <a:t>Gravador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25" dirty="0">
                <a:latin typeface="Calibri"/>
                <a:cs typeface="Calibri"/>
              </a:rPr>
              <a:t>Passos </a:t>
            </a:r>
            <a:r>
              <a:rPr sz="2400" spc="-30" dirty="0">
                <a:latin typeface="Calibri"/>
                <a:cs typeface="Calibri"/>
              </a:rPr>
              <a:t>para </a:t>
            </a:r>
            <a:r>
              <a:rPr sz="2400" spc="-25" dirty="0">
                <a:latin typeface="Calibri"/>
                <a:cs typeface="Calibri"/>
              </a:rPr>
              <a:t>capturar automaticamente </a:t>
            </a:r>
            <a:r>
              <a:rPr sz="2400" spc="-20" dirty="0">
                <a:latin typeface="Calibri"/>
                <a:cs typeface="Calibri"/>
              </a:rPr>
              <a:t>os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passos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executados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computador,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seguida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podemos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salvar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arquivo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encaminhar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profissional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suporte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alguém</a:t>
            </a:r>
            <a:r>
              <a:rPr sz="2400" spc="-5" dirty="0">
                <a:latin typeface="Calibri"/>
                <a:cs typeface="Calibri"/>
              </a:rPr>
              <a:t> que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possa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ajudá-lo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com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problema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computador.</a:t>
            </a:r>
            <a:endParaRPr sz="2400">
              <a:latin typeface="Calibri"/>
              <a:cs typeface="Calibri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Internet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Explorer: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Programa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navegação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Browser.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b="1" spc="-5" dirty="0">
                <a:latin typeface="Arial"/>
                <a:cs typeface="Arial"/>
              </a:rPr>
              <a:t>8.	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Mapa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Caracteres: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spc="-5" dirty="0"/>
              <a:t>Acessa</a:t>
            </a:r>
            <a:r>
              <a:rPr spc="10" dirty="0"/>
              <a:t> </a:t>
            </a:r>
            <a:r>
              <a:rPr dirty="0"/>
              <a:t>caracteres</a:t>
            </a:r>
            <a:r>
              <a:rPr spc="-50" dirty="0"/>
              <a:t> </a:t>
            </a:r>
            <a:r>
              <a:rPr spc="-5" dirty="0"/>
              <a:t>especiais.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610" y="567690"/>
            <a:ext cx="1038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9.	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Mobility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Center: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Permite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acesso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centro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Mobilidade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Windows.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5311" y="1790700"/>
            <a:ext cx="7837932" cy="36515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7" y="741679"/>
            <a:ext cx="116979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Notas Autoadesivas: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Podemos criar </a:t>
            </a:r>
            <a:r>
              <a:rPr sz="2400" spc="-10" dirty="0">
                <a:latin typeface="Arial MT"/>
                <a:cs typeface="Arial MT"/>
              </a:rPr>
              <a:t>uma </a:t>
            </a:r>
            <a:r>
              <a:rPr sz="2400" spc="-5" dirty="0">
                <a:latin typeface="Arial MT"/>
                <a:cs typeface="Arial MT"/>
              </a:rPr>
              <a:t>lista de tarefas, </a:t>
            </a:r>
            <a:r>
              <a:rPr sz="2400" spc="-10" dirty="0">
                <a:latin typeface="Arial MT"/>
                <a:cs typeface="Arial MT"/>
              </a:rPr>
              <a:t>anotar um número de </a:t>
            </a:r>
            <a:r>
              <a:rPr sz="2400" spc="-5" dirty="0">
                <a:latin typeface="Arial MT"/>
                <a:cs typeface="Arial MT"/>
              </a:rPr>
              <a:t> telefone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pequeno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lembrete.</a:t>
            </a:r>
            <a:endParaRPr sz="240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buAutoNum type="arabicPeriod" startAt="10"/>
              <a:tabLst>
                <a:tab pos="470534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Painel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Entrada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Expressões Matemáticas: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Projetado </a:t>
            </a:r>
            <a:r>
              <a:rPr sz="2400" spc="-10" dirty="0">
                <a:latin typeface="Arial MT"/>
                <a:cs typeface="Arial MT"/>
              </a:rPr>
              <a:t>para ser usado </a:t>
            </a:r>
            <a:r>
              <a:rPr sz="2400" dirty="0">
                <a:latin typeface="Arial MT"/>
                <a:cs typeface="Arial MT"/>
              </a:rPr>
              <a:t>com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caneta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eletrônica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90" dirty="0">
                <a:latin typeface="Arial MT"/>
                <a:cs typeface="Arial MT"/>
              </a:rPr>
              <a:t>Tablet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PC,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pode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ser</a:t>
            </a:r>
            <a:r>
              <a:rPr sz="2400" spc="-5" dirty="0">
                <a:latin typeface="Arial MT"/>
                <a:cs typeface="Arial MT"/>
              </a:rPr>
              <a:t> usado</a:t>
            </a:r>
            <a:r>
              <a:rPr sz="2400" dirty="0">
                <a:latin typeface="Arial MT"/>
                <a:cs typeface="Arial MT"/>
              </a:rPr>
              <a:t> com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qualquer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dispositivo de entrada, como </a:t>
            </a:r>
            <a:r>
              <a:rPr sz="2400" spc="-10" dirty="0">
                <a:latin typeface="Arial MT"/>
                <a:cs typeface="Arial MT"/>
              </a:rPr>
              <a:t>uma </a:t>
            </a:r>
            <a:r>
              <a:rPr sz="2400" spc="-5" dirty="0">
                <a:latin typeface="Arial MT"/>
                <a:cs typeface="Arial MT"/>
              </a:rPr>
              <a:t>tela de toque, </a:t>
            </a:r>
            <a:r>
              <a:rPr sz="2400" spc="-10" dirty="0">
                <a:latin typeface="Arial MT"/>
                <a:cs typeface="Arial MT"/>
              </a:rPr>
              <a:t>um </a:t>
            </a:r>
            <a:r>
              <a:rPr sz="2400" dirty="0">
                <a:latin typeface="Arial MT"/>
                <a:cs typeface="Arial MT"/>
              </a:rPr>
              <a:t>digitalizador </a:t>
            </a:r>
            <a:r>
              <a:rPr sz="2400" spc="-10" dirty="0">
                <a:latin typeface="Arial MT"/>
                <a:cs typeface="Arial MT"/>
              </a:rPr>
              <a:t>externo ou </a:t>
            </a:r>
            <a:r>
              <a:rPr sz="2400" dirty="0">
                <a:latin typeface="Arial MT"/>
                <a:cs typeface="Arial MT"/>
              </a:rPr>
              <a:t>até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mesmo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 mouse.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544" y="3163823"/>
            <a:ext cx="7136892" cy="31592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1428" y="315849"/>
            <a:ext cx="23361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WIN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32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3200" b="1" u="heavy" spc="-1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337" y="1291844"/>
            <a:ext cx="112839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Sistema </a:t>
            </a:r>
            <a:r>
              <a:rPr sz="3200" spc="-20" dirty="0">
                <a:latin typeface="Calibri"/>
                <a:cs typeface="Calibri"/>
              </a:rPr>
              <a:t>operacional </a:t>
            </a:r>
            <a:r>
              <a:rPr sz="3200" spc="-40" dirty="0">
                <a:latin typeface="Calibri"/>
                <a:cs typeface="Calibri"/>
              </a:rPr>
              <a:t>gráfico, </a:t>
            </a:r>
            <a:r>
              <a:rPr sz="3200" spc="-35" dirty="0">
                <a:latin typeface="Calibri"/>
                <a:cs typeface="Calibri"/>
              </a:rPr>
              <a:t>programa </a:t>
            </a:r>
            <a:r>
              <a:rPr sz="3200" dirty="0">
                <a:latin typeface="Calibri"/>
                <a:cs typeface="Calibri"/>
              </a:rPr>
              <a:t>que </a:t>
            </a:r>
            <a:r>
              <a:rPr sz="3200" spc="-20" dirty="0">
                <a:latin typeface="Calibri"/>
                <a:cs typeface="Calibri"/>
              </a:rPr>
              <a:t>utiliza </a:t>
            </a:r>
            <a:r>
              <a:rPr sz="3200" spc="-25" dirty="0">
                <a:latin typeface="Calibri"/>
                <a:cs typeface="Calibri"/>
              </a:rPr>
              <a:t>recursos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imagem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texto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para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nos</a:t>
            </a:r>
            <a:r>
              <a:rPr sz="3200" dirty="0">
                <a:latin typeface="Calibri"/>
                <a:cs typeface="Calibri"/>
              </a:rPr>
              <a:t> auxiliar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desenvolvimento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tarefas.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379221"/>
            <a:ext cx="1198753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 algn="just">
              <a:lnSpc>
                <a:spcPct val="100000"/>
              </a:lnSpc>
              <a:spcBef>
                <a:spcPts val="100"/>
              </a:spcBef>
              <a:buAutoNum type="arabicPeriod" startAt="12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Paint: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Editor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desenhos.</a:t>
            </a:r>
            <a:endParaRPr sz="2400">
              <a:latin typeface="Arial MT"/>
              <a:cs typeface="Arial MT"/>
            </a:endParaRPr>
          </a:p>
          <a:p>
            <a:pPr marL="469900" marR="8255" indent="-457834" algn="just">
              <a:lnSpc>
                <a:spcPct val="100000"/>
              </a:lnSpc>
              <a:buAutoNum type="arabicPeriod" startAt="12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Private Character Editor: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Editor </a:t>
            </a:r>
            <a:r>
              <a:rPr sz="2400" spc="-5" dirty="0">
                <a:latin typeface="Arial MT"/>
                <a:cs typeface="Arial MT"/>
              </a:rPr>
              <a:t>de caracteres privados, </a:t>
            </a:r>
            <a:r>
              <a:rPr sz="2400" dirty="0">
                <a:latin typeface="Arial MT"/>
                <a:cs typeface="Arial MT"/>
              </a:rPr>
              <a:t>com esta </a:t>
            </a:r>
            <a:r>
              <a:rPr sz="2400" spc="-5" dirty="0">
                <a:latin typeface="Arial MT"/>
                <a:cs typeface="Arial MT"/>
              </a:rPr>
              <a:t>ferramenta 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usuários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criar </a:t>
            </a:r>
            <a:r>
              <a:rPr sz="2400" dirty="0">
                <a:latin typeface="Arial MT"/>
                <a:cs typeface="Arial MT"/>
              </a:rPr>
              <a:t>caracteres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personalizados.</a:t>
            </a:r>
            <a:endParaRPr sz="2400">
              <a:latin typeface="Arial MT"/>
              <a:cs typeface="Arial MT"/>
            </a:endParaRPr>
          </a:p>
          <a:p>
            <a:pPr marL="469900" marR="8255" indent="-457834" algn="just">
              <a:lnSpc>
                <a:spcPct val="100000"/>
              </a:lnSpc>
              <a:buAutoNum type="arabicPeriod" startAt="12"/>
              <a:tabLst>
                <a:tab pos="470534" algn="l"/>
              </a:tabLst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Visualizador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XPS: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 </a:t>
            </a:r>
            <a:r>
              <a:rPr sz="2400" spc="-5" dirty="0">
                <a:latin typeface="Arial MT"/>
                <a:cs typeface="Arial MT"/>
              </a:rPr>
              <a:t>XPS </a:t>
            </a:r>
            <a:r>
              <a:rPr sz="2400" spc="-20" dirty="0">
                <a:latin typeface="Arial MT"/>
                <a:cs typeface="Arial MT"/>
              </a:rPr>
              <a:t>Viewer </a:t>
            </a:r>
            <a:r>
              <a:rPr sz="2400" dirty="0">
                <a:latin typeface="Arial MT"/>
                <a:cs typeface="Arial MT"/>
              </a:rPr>
              <a:t>é </a:t>
            </a:r>
            <a:r>
              <a:rPr sz="2400" spc="-10" dirty="0">
                <a:latin typeface="Arial MT"/>
                <a:cs typeface="Arial MT"/>
              </a:rPr>
              <a:t>um </a:t>
            </a:r>
            <a:r>
              <a:rPr sz="2400" spc="-5" dirty="0">
                <a:latin typeface="Arial MT"/>
                <a:cs typeface="Arial MT"/>
              </a:rPr>
              <a:t>programa utilizado para </a:t>
            </a:r>
            <a:r>
              <a:rPr sz="2400" spc="-45" dirty="0">
                <a:latin typeface="Arial MT"/>
                <a:cs typeface="Arial MT"/>
              </a:rPr>
              <a:t>exibir, </a:t>
            </a:r>
            <a:r>
              <a:rPr sz="2400" spc="-30" dirty="0">
                <a:latin typeface="Arial MT"/>
                <a:cs typeface="Arial MT"/>
              </a:rPr>
              <a:t>pesquisar, 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permissões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assinar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digitalmente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documentos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XPS,</a:t>
            </a:r>
            <a:r>
              <a:rPr sz="2400" spc="-5" dirty="0">
                <a:latin typeface="Arial MT"/>
                <a:cs typeface="Arial MT"/>
              </a:rPr>
              <a:t> sendo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os </a:t>
            </a:r>
            <a:r>
              <a:rPr sz="2400" spc="-5" dirty="0">
                <a:latin typeface="Arial MT"/>
                <a:cs typeface="Arial MT"/>
              </a:rPr>
              <a:t> mesmos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possuem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padrão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XML</a:t>
            </a:r>
            <a:endParaRPr sz="240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buAutoNum type="arabicPeriod" startAt="12"/>
              <a:tabLst>
                <a:tab pos="470534" algn="l"/>
              </a:tabLst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Fax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Scan: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poder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enviar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um</a:t>
            </a:r>
            <a:r>
              <a:rPr sz="2400" spc="-5" dirty="0">
                <a:latin typeface="Arial MT"/>
                <a:cs typeface="Arial MT"/>
              </a:rPr>
              <a:t> fax</a:t>
            </a:r>
            <a:r>
              <a:rPr sz="2400" dirty="0">
                <a:latin typeface="Arial MT"/>
                <a:cs typeface="Arial MT"/>
              </a:rPr>
              <a:t> com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ferramenta,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computador </a:t>
            </a:r>
            <a:r>
              <a:rPr sz="2400" spc="-5" dirty="0">
                <a:latin typeface="Arial MT"/>
                <a:cs typeface="Arial MT"/>
              </a:rPr>
              <a:t>deve </a:t>
            </a:r>
            <a:r>
              <a:rPr sz="2400" spc="-10" dirty="0">
                <a:latin typeface="Arial MT"/>
                <a:cs typeface="Arial MT"/>
              </a:rPr>
              <a:t>estar </a:t>
            </a:r>
            <a:r>
              <a:rPr sz="2400" spc="-5" dirty="0">
                <a:latin typeface="Arial MT"/>
                <a:cs typeface="Arial MT"/>
              </a:rPr>
              <a:t>equipado </a:t>
            </a:r>
            <a:r>
              <a:rPr sz="2400" dirty="0">
                <a:latin typeface="Arial MT"/>
                <a:cs typeface="Arial MT"/>
              </a:rPr>
              <a:t>com </a:t>
            </a:r>
            <a:r>
              <a:rPr sz="2400" spc="-5" dirty="0">
                <a:latin typeface="Arial MT"/>
                <a:cs typeface="Arial MT"/>
              </a:rPr>
              <a:t>um </a:t>
            </a:r>
            <a:r>
              <a:rPr sz="2400" dirty="0">
                <a:latin typeface="Arial MT"/>
                <a:cs typeface="Arial MT"/>
              </a:rPr>
              <a:t>fax </a:t>
            </a:r>
            <a:r>
              <a:rPr sz="2400" spc="-5" dirty="0">
                <a:latin typeface="Arial MT"/>
                <a:cs typeface="Arial MT"/>
              </a:rPr>
              <a:t>modem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 conectado a um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servidor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fax.</a:t>
            </a:r>
            <a:endParaRPr sz="240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spcBef>
                <a:spcPts val="5"/>
              </a:spcBef>
              <a:buAutoNum type="arabicPeriod" startAt="12"/>
              <a:tabLst>
                <a:tab pos="470534" algn="l"/>
              </a:tabLst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Word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Pad: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editor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textos.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229" y="179323"/>
            <a:ext cx="544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PAINEL</a:t>
            </a:r>
            <a:r>
              <a:rPr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CONTROLE</a:t>
            </a:r>
            <a:r>
              <a:rPr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</a:t>
            </a:r>
            <a:r>
              <a:rPr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12" y="911097"/>
            <a:ext cx="11784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0">
              <a:lnSpc>
                <a:spcPct val="100000"/>
              </a:lnSpc>
              <a:spcBef>
                <a:spcPts val="100"/>
              </a:spcBef>
              <a:tabLst>
                <a:tab pos="2413000" algn="l"/>
                <a:tab pos="2710180" algn="l"/>
                <a:tab pos="4586605" algn="l"/>
                <a:tab pos="5056505" algn="l"/>
                <a:tab pos="6440170" algn="l"/>
                <a:tab pos="7994650" algn="l"/>
                <a:tab pos="8702040" algn="l"/>
                <a:tab pos="10066020" algn="l"/>
                <a:tab pos="11431905" algn="l"/>
              </a:tabLst>
            </a:pP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2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rm</a:t>
            </a:r>
            <a:r>
              <a:rPr sz="2400" spc="-5" dirty="0">
                <a:latin typeface="Arial MT"/>
                <a:cs typeface="Arial MT"/>
              </a:rPr>
              <a:t>ite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config</a:t>
            </a:r>
            <a:r>
              <a:rPr sz="2400" spc="-15" dirty="0">
                <a:latin typeface="Arial MT"/>
                <a:cs typeface="Arial MT"/>
              </a:rPr>
              <a:t>u</a:t>
            </a:r>
            <a:r>
              <a:rPr sz="2400" spc="-5" dirty="0">
                <a:latin typeface="Arial MT"/>
                <a:cs typeface="Arial MT"/>
              </a:rPr>
              <a:t>ra</a:t>
            </a:r>
            <a:r>
              <a:rPr sz="2400" dirty="0">
                <a:latin typeface="Arial MT"/>
                <a:cs typeface="Arial MT"/>
              </a:rPr>
              <a:t>ç</a:t>
            </a:r>
            <a:r>
              <a:rPr sz="2400" spc="-10" dirty="0">
                <a:latin typeface="Arial MT"/>
                <a:cs typeface="Arial MT"/>
              </a:rPr>
              <a:t>ã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m</a:t>
            </a:r>
            <a:r>
              <a:rPr sz="2400" spc="-10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nte</a:t>
            </a:r>
            <a:r>
              <a:rPr sz="2400" dirty="0">
                <a:latin typeface="Arial MT"/>
                <a:cs typeface="Arial MT"/>
              </a:rPr>
              <a:t>	cont</a:t>
            </a:r>
            <a:r>
              <a:rPr sz="2400" spc="-1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spc="-10" dirty="0">
                <a:latin typeface="Arial MT"/>
                <a:cs typeface="Arial MT"/>
              </a:rPr>
              <a:t>ad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pe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Microsoft	</a:t>
            </a:r>
            <a:r>
              <a:rPr sz="2400" spc="-5" dirty="0">
                <a:latin typeface="Arial MT"/>
                <a:cs typeface="Arial MT"/>
              </a:rPr>
              <a:t>Wind</a:t>
            </a:r>
            <a:r>
              <a:rPr sz="2400" spc="-15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ws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10  </a:t>
            </a:r>
            <a:r>
              <a:rPr sz="2400" dirty="0">
                <a:latin typeface="Arial MT"/>
                <a:cs typeface="Arial MT"/>
              </a:rPr>
              <a:t>observando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seguintes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opções: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4191" y="1648967"/>
            <a:ext cx="3023616" cy="49971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12" y="813053"/>
            <a:ext cx="117951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Backup 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Restauração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(Windows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7):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Acessa </a:t>
            </a:r>
            <a:r>
              <a:rPr sz="2400" spc="-10" dirty="0">
                <a:latin typeface="Arial MT"/>
                <a:cs typeface="Arial MT"/>
              </a:rPr>
              <a:t>as opções para </a:t>
            </a:r>
            <a:r>
              <a:rPr sz="2400" spc="-5" dirty="0">
                <a:latin typeface="Arial MT"/>
                <a:cs typeface="Arial MT"/>
              </a:rPr>
              <a:t>realizar o Backup 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restaurar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dados.</a:t>
            </a:r>
            <a:endParaRPr sz="240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Centro</a:t>
            </a:r>
            <a:r>
              <a:rPr sz="2400" b="1" u="heavy" spc="2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Mobilidade</a:t>
            </a:r>
            <a:r>
              <a:rPr sz="2400" b="1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400" b="1" u="heavy" spc="2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Windows:</a:t>
            </a:r>
            <a:r>
              <a:rPr sz="2400" b="1" spc="204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Ajusta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brilho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vídeo,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volume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controle</a:t>
            </a:r>
            <a:endParaRPr sz="2400">
              <a:latin typeface="Arial MT"/>
              <a:cs typeface="Arial MT"/>
            </a:endParaRPr>
          </a:p>
          <a:p>
            <a:pPr marL="469900" algn="just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energia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bateria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computador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móvel.</a:t>
            </a:r>
            <a:endParaRPr sz="240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buAutoNum type="arabicPeriod" startAt="3"/>
              <a:tabLst>
                <a:tab pos="470534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Dispositivos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e Impressoras: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Exibe</a:t>
            </a:r>
            <a:r>
              <a:rPr sz="2400" spc="-5" dirty="0">
                <a:latin typeface="Arial MT"/>
                <a:cs typeface="Arial MT"/>
              </a:rPr>
              <a:t> 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dispositivos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impressoras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identificados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pelo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sistema,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como,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por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exemplo,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celulares.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Este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recurso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também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gerencia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impressão.</a:t>
            </a:r>
            <a:endParaRPr sz="2400">
              <a:latin typeface="Arial MT"/>
              <a:cs typeface="Arial MT"/>
            </a:endParaRPr>
          </a:p>
          <a:p>
            <a:pPr marL="469900" marR="5715" indent="-457834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Flash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Player: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Permite </a:t>
            </a:r>
            <a:r>
              <a:rPr sz="2400" spc="-5" dirty="0">
                <a:latin typeface="Arial MT"/>
                <a:cs typeface="Arial MT"/>
              </a:rPr>
              <a:t>a configuração do Flash </a:t>
            </a:r>
            <a:r>
              <a:rPr sz="2400" spc="-45" dirty="0">
                <a:latin typeface="Arial MT"/>
                <a:cs typeface="Arial MT"/>
              </a:rPr>
              <a:t>Player, </a:t>
            </a:r>
            <a:r>
              <a:rPr sz="2400" spc="-5" dirty="0">
                <a:latin typeface="Arial MT"/>
                <a:cs typeface="Arial MT"/>
              </a:rPr>
              <a:t>um </a:t>
            </a:r>
            <a:r>
              <a:rPr sz="2400" spc="-10" dirty="0">
                <a:latin typeface="Arial MT"/>
                <a:cs typeface="Arial MT"/>
              </a:rPr>
              <a:t>plugin </a:t>
            </a:r>
            <a:r>
              <a:rPr sz="2400" spc="-5" dirty="0">
                <a:latin typeface="Arial MT"/>
                <a:cs typeface="Arial MT"/>
              </a:rPr>
              <a:t>utilizado </a:t>
            </a:r>
            <a:r>
              <a:rPr sz="2400" dirty="0">
                <a:latin typeface="Arial MT"/>
                <a:cs typeface="Arial MT"/>
              </a:rPr>
              <a:t>para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gerenciar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exibição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conteúdos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vídeos.</a:t>
            </a:r>
            <a:endParaRPr sz="2400">
              <a:latin typeface="Arial MT"/>
              <a:cs typeface="Arial MT"/>
            </a:endParaRPr>
          </a:p>
          <a:p>
            <a:pPr marL="469900" marR="31115" indent="-457834" algn="just">
              <a:lnSpc>
                <a:spcPct val="100000"/>
              </a:lnSpc>
              <a:buAutoNum type="arabicPeriod" startAt="3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Gerenciamento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Cores: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Permite </a:t>
            </a:r>
            <a:r>
              <a:rPr sz="2400" spc="-5" dirty="0">
                <a:latin typeface="Arial MT"/>
                <a:cs typeface="Arial MT"/>
              </a:rPr>
              <a:t>ao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usuário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configurar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gerenciamento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cores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scanner,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impressoras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monitor.</a:t>
            </a:r>
            <a:endParaRPr sz="240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 startAt="3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Mouse: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configura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inversão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botões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altera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propriedades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ponteiro.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844422"/>
            <a:ext cx="1193482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Pastas de 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Trabalho: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Configura o local para armazenar seus arquivos de trabalho,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para</a:t>
            </a:r>
            <a:r>
              <a:rPr sz="2400" spc="-5" dirty="0">
                <a:latin typeface="Arial MT"/>
                <a:cs typeface="Arial MT"/>
              </a:rPr>
              <a:t> que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você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possa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acessá-los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todos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seus</a:t>
            </a:r>
            <a:r>
              <a:rPr sz="2400" spc="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computadores</a:t>
            </a:r>
            <a:r>
              <a:rPr sz="2400" spc="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dispositivos.</a:t>
            </a:r>
            <a:endParaRPr sz="2400">
              <a:latin typeface="Arial MT"/>
              <a:cs typeface="Arial MT"/>
            </a:endParaRPr>
          </a:p>
          <a:p>
            <a:pPr marL="469900" marR="6985" indent="-457834" algn="just">
              <a:lnSpc>
                <a:spcPct val="100000"/>
              </a:lnSpc>
              <a:buAutoNum type="arabicPeriod" startAt="7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Recuperação: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Restaura</a:t>
            </a:r>
            <a:r>
              <a:rPr sz="2400" spc="-5" dirty="0">
                <a:latin typeface="Arial MT"/>
                <a:cs typeface="Arial MT"/>
              </a:rPr>
              <a:t> 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configurações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</a:t>
            </a:r>
            <a:r>
              <a:rPr sz="2400" dirty="0">
                <a:latin typeface="Arial MT"/>
                <a:cs typeface="Arial MT"/>
              </a:rPr>
              <a:t> com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uma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anterior.</a:t>
            </a:r>
            <a:endParaRPr sz="2400">
              <a:latin typeface="Arial MT"/>
              <a:cs typeface="Arial MT"/>
            </a:endParaRPr>
          </a:p>
          <a:p>
            <a:pPr marL="469900" marR="6350" indent="-457834" algn="just">
              <a:lnSpc>
                <a:spcPct val="100000"/>
              </a:lnSpc>
              <a:buAutoNum type="arabicPeriod" startAt="7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Solução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Problemas: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Permite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identificar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corrigir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automaticamente</a:t>
            </a:r>
            <a:r>
              <a:rPr sz="2400" dirty="0">
                <a:latin typeface="Arial MT"/>
                <a:cs typeface="Arial MT"/>
              </a:rPr>
              <a:t> alguns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problemas</a:t>
            </a:r>
            <a:r>
              <a:rPr sz="2400" spc="45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comuns</a:t>
            </a:r>
            <a:r>
              <a:rPr sz="2400" spc="4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como</a:t>
            </a:r>
            <a:r>
              <a:rPr sz="2400" spc="4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aqueles</a:t>
            </a:r>
            <a:r>
              <a:rPr sz="2400" spc="4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relacionados</a:t>
            </a:r>
            <a:r>
              <a:rPr sz="2400" spc="4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à</a:t>
            </a:r>
            <a:r>
              <a:rPr sz="2400" spc="4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rede,</a:t>
            </a:r>
            <a:r>
              <a:rPr sz="2400" spc="4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dispositivos</a:t>
            </a:r>
            <a:r>
              <a:rPr sz="2400" spc="4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4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hardware,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Web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à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compatibilidade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programas.</a:t>
            </a:r>
            <a:endParaRPr sz="2400">
              <a:latin typeface="Arial MT"/>
              <a:cs typeface="Arial MT"/>
            </a:endParaRPr>
          </a:p>
          <a:p>
            <a:pPr marL="469900" marR="26670" indent="-457834" algn="just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Vídeo: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define as propriedades e configurações de vídeo utilizado pelo </a:t>
            </a:r>
            <a:r>
              <a:rPr sz="2400" dirty="0">
                <a:latin typeface="Arial MT"/>
                <a:cs typeface="Arial MT"/>
              </a:rPr>
              <a:t>sistema. </a:t>
            </a:r>
            <a:r>
              <a:rPr sz="2400" spc="-5" dirty="0">
                <a:latin typeface="Arial MT"/>
                <a:cs typeface="Arial MT"/>
              </a:rPr>
              <a:t>Ex.: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plano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fundo, proteção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tela,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aparência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temas.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55892"/>
            <a:ext cx="12192000" cy="102235"/>
          </a:xfrm>
          <a:custGeom>
            <a:avLst/>
            <a:gdLst/>
            <a:ahLst/>
            <a:cxnLst/>
            <a:rect l="l" t="t" r="r" b="b"/>
            <a:pathLst>
              <a:path w="12192000" h="102234">
                <a:moveTo>
                  <a:pt x="0" y="0"/>
                </a:moveTo>
                <a:lnTo>
                  <a:pt x="12192000" y="0"/>
                </a:lnTo>
              </a:path>
              <a:path w="12192000" h="102234">
                <a:moveTo>
                  <a:pt x="0" y="101980"/>
                </a:moveTo>
                <a:lnTo>
                  <a:pt x="12192000" y="10198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0650"/>
            <a:chOff x="0" y="0"/>
            <a:chExt cx="12192000" cy="120650"/>
          </a:xfrm>
        </p:grpSpPr>
        <p:sp>
          <p:nvSpPr>
            <p:cNvPr id="4" name="object 4"/>
            <p:cNvSpPr/>
            <p:nvPr/>
          </p:nvSpPr>
          <p:spPr>
            <a:xfrm>
              <a:off x="0" y="32003"/>
              <a:ext cx="12179935" cy="56515"/>
            </a:xfrm>
            <a:custGeom>
              <a:avLst/>
              <a:gdLst/>
              <a:ahLst/>
              <a:cxnLst/>
              <a:rect l="l" t="t" r="r" b="b"/>
              <a:pathLst>
                <a:path w="12179935" h="56515">
                  <a:moveTo>
                    <a:pt x="12179681" y="0"/>
                  </a:moveTo>
                  <a:lnTo>
                    <a:pt x="0" y="0"/>
                  </a:lnTo>
                  <a:lnTo>
                    <a:pt x="0" y="56260"/>
                  </a:lnTo>
                  <a:lnTo>
                    <a:pt x="12179681" y="56260"/>
                  </a:lnTo>
                  <a:lnTo>
                    <a:pt x="12179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4008">
              <a:solidFill>
                <a:srgbClr val="007C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879" y="664463"/>
            <a:ext cx="2983992" cy="50429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55892"/>
            <a:ext cx="12192000" cy="102235"/>
          </a:xfrm>
          <a:custGeom>
            <a:avLst/>
            <a:gdLst/>
            <a:ahLst/>
            <a:cxnLst/>
            <a:rect l="l" t="t" r="r" b="b"/>
            <a:pathLst>
              <a:path w="12192000" h="102234">
                <a:moveTo>
                  <a:pt x="0" y="0"/>
                </a:moveTo>
                <a:lnTo>
                  <a:pt x="12192000" y="0"/>
                </a:lnTo>
              </a:path>
              <a:path w="12192000" h="102234">
                <a:moveTo>
                  <a:pt x="0" y="101980"/>
                </a:moveTo>
                <a:lnTo>
                  <a:pt x="12192000" y="10198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0650"/>
            <a:chOff x="0" y="0"/>
            <a:chExt cx="12192000" cy="120650"/>
          </a:xfrm>
        </p:grpSpPr>
        <p:sp>
          <p:nvSpPr>
            <p:cNvPr id="4" name="object 4"/>
            <p:cNvSpPr/>
            <p:nvPr/>
          </p:nvSpPr>
          <p:spPr>
            <a:xfrm>
              <a:off x="0" y="32003"/>
              <a:ext cx="12179935" cy="56515"/>
            </a:xfrm>
            <a:custGeom>
              <a:avLst/>
              <a:gdLst/>
              <a:ahLst/>
              <a:cxnLst/>
              <a:rect l="l" t="t" r="r" b="b"/>
              <a:pathLst>
                <a:path w="12179935" h="56515">
                  <a:moveTo>
                    <a:pt x="12179681" y="0"/>
                  </a:moveTo>
                  <a:lnTo>
                    <a:pt x="0" y="0"/>
                  </a:lnTo>
                  <a:lnTo>
                    <a:pt x="0" y="56260"/>
                  </a:lnTo>
                  <a:lnTo>
                    <a:pt x="12179681" y="56260"/>
                  </a:lnTo>
                  <a:lnTo>
                    <a:pt x="12179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4008">
              <a:solidFill>
                <a:srgbClr val="007C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8610" y="835278"/>
            <a:ext cx="1198689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Tarefas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Navegação: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permite</a:t>
            </a:r>
            <a:r>
              <a:rPr sz="2400" spc="-5" dirty="0">
                <a:latin typeface="Arial MT"/>
                <a:cs typeface="Arial MT"/>
              </a:rPr>
              <a:t> ao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usuário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personalizar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opções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apresentadas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barra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tarefas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 menu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iniciar.</a:t>
            </a:r>
            <a:endParaRPr sz="240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buAutoNum type="arabicPeriod" startAt="11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Conexões Remoteapp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Area De 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Trabalho: </a:t>
            </a:r>
            <a:r>
              <a:rPr sz="2400" spc="-5" dirty="0">
                <a:latin typeface="Arial MT"/>
                <a:cs typeface="Arial MT"/>
              </a:rPr>
              <a:t>Conexões </a:t>
            </a:r>
            <a:r>
              <a:rPr sz="2400" dirty="0">
                <a:latin typeface="Arial MT"/>
                <a:cs typeface="Arial MT"/>
              </a:rPr>
              <a:t>é </a:t>
            </a:r>
            <a:r>
              <a:rPr sz="2400" spc="-10" dirty="0">
                <a:latin typeface="Arial MT"/>
                <a:cs typeface="Arial MT"/>
              </a:rPr>
              <a:t>um </a:t>
            </a:r>
            <a:r>
              <a:rPr sz="2400" spc="-5" dirty="0">
                <a:latin typeface="Arial MT"/>
                <a:cs typeface="Arial MT"/>
              </a:rPr>
              <a:t>recurso que </a:t>
            </a:r>
            <a:r>
              <a:rPr sz="2400" spc="-10" dirty="0">
                <a:latin typeface="Arial MT"/>
                <a:cs typeface="Arial MT"/>
              </a:rPr>
              <a:t>pode </a:t>
            </a:r>
            <a:r>
              <a:rPr sz="2400" dirty="0">
                <a:latin typeface="Arial MT"/>
                <a:cs typeface="Arial MT"/>
              </a:rPr>
              <a:t>ser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usado para acessar programas e a área de trabalho de computadores </a:t>
            </a:r>
            <a:r>
              <a:rPr sz="2400" dirty="0">
                <a:latin typeface="Arial MT"/>
                <a:cs typeface="Arial MT"/>
              </a:rPr>
              <a:t>remotos </a:t>
            </a:r>
            <a:r>
              <a:rPr sz="2400" spc="-5" dirty="0">
                <a:latin typeface="Arial MT"/>
                <a:cs typeface="Arial MT"/>
              </a:rPr>
              <a:t>e </a:t>
            </a:r>
            <a:r>
              <a:rPr sz="2400" dirty="0">
                <a:latin typeface="Arial MT"/>
                <a:cs typeface="Arial MT"/>
              </a:rPr>
              <a:t> computadores </a:t>
            </a:r>
            <a:r>
              <a:rPr sz="2400" spc="-5" dirty="0">
                <a:latin typeface="Arial MT"/>
                <a:cs typeface="Arial MT"/>
              </a:rPr>
              <a:t>virtuais disponibilizados para você pelo </a:t>
            </a:r>
            <a:r>
              <a:rPr sz="2400" dirty="0">
                <a:latin typeface="Arial MT"/>
                <a:cs typeface="Arial MT"/>
              </a:rPr>
              <a:t>administrador </a:t>
            </a:r>
            <a:r>
              <a:rPr sz="2400" spc="-5" dirty="0">
                <a:latin typeface="Arial MT"/>
                <a:cs typeface="Arial MT"/>
              </a:rPr>
              <a:t>da rede do seu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trabalho.</a:t>
            </a:r>
            <a:endParaRPr sz="240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spcBef>
                <a:spcPts val="5"/>
              </a:spcBef>
              <a:buAutoNum type="arabicPeriod" startAt="11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Email: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adiciona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configura</a:t>
            </a:r>
            <a:r>
              <a:rPr sz="2400" dirty="0">
                <a:latin typeface="Arial MT"/>
                <a:cs typeface="Arial MT"/>
              </a:rPr>
              <a:t> contas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correio eletrônico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(e-mail)</a:t>
            </a:r>
            <a:endParaRPr sz="240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 startAt="11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Fontes: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configura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fontes que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serão utilizadas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pelo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sistema.</a:t>
            </a:r>
            <a:endParaRPr sz="2400">
              <a:latin typeface="Arial MT"/>
              <a:cs typeface="Arial MT"/>
            </a:endParaRPr>
          </a:p>
          <a:p>
            <a:pPr marL="469900" marR="51435" indent="-457834" algn="just">
              <a:lnSpc>
                <a:spcPct val="100000"/>
              </a:lnSpc>
              <a:buAutoNum type="arabicPeriod" startAt="11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Gráficos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Multimídia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Intel(R):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recursos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gráficos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computador, 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definido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opções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resolução,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rotação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intensidade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65" dirty="0">
                <a:latin typeface="Arial MT"/>
                <a:cs typeface="Arial MT"/>
              </a:rPr>
              <a:t>cor.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755396"/>
            <a:ext cx="1197673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rabicPeriod" startAt="16"/>
              <a:tabLst>
                <a:tab pos="470534" algn="l"/>
                <a:tab pos="1753235" algn="l"/>
                <a:tab pos="2274570" algn="l"/>
                <a:tab pos="3659504" algn="l"/>
                <a:tab pos="4824730" algn="l"/>
                <a:tab pos="5314950" algn="l"/>
                <a:tab pos="6209665" algn="l"/>
                <a:tab pos="7767955" algn="l"/>
                <a:tab pos="9476105" algn="l"/>
                <a:tab pos="1120457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I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ernet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2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ssa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5" dirty="0">
                <a:latin typeface="Arial MT"/>
                <a:cs typeface="Arial MT"/>
              </a:rPr>
              <a:t>gu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	c</a:t>
            </a:r>
            <a:r>
              <a:rPr sz="2400" spc="-10" dirty="0">
                <a:latin typeface="Arial MT"/>
                <a:cs typeface="Arial MT"/>
              </a:rPr>
              <a:t>one</a:t>
            </a:r>
            <a:r>
              <a:rPr sz="2400" spc="-25" dirty="0">
                <a:latin typeface="Arial MT"/>
                <a:cs typeface="Arial MT"/>
              </a:rPr>
              <a:t>x</a:t>
            </a:r>
            <a:r>
              <a:rPr sz="2400" dirty="0">
                <a:latin typeface="Arial MT"/>
                <a:cs typeface="Arial MT"/>
              </a:rPr>
              <a:t>ões,	</a:t>
            </a:r>
            <a:r>
              <a:rPr sz="2400" spc="-5" dirty="0">
                <a:latin typeface="Arial MT"/>
                <a:cs typeface="Arial MT"/>
              </a:rPr>
              <a:t>programas,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avanç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da</a:t>
            </a:r>
            <a:r>
              <a:rPr sz="2400" dirty="0">
                <a:latin typeface="Arial MT"/>
                <a:cs typeface="Arial MT"/>
              </a:rPr>
              <a:t>s,	</a:t>
            </a:r>
            <a:r>
              <a:rPr sz="2400" spc="-5" dirty="0">
                <a:latin typeface="Arial MT"/>
                <a:cs typeface="Arial MT"/>
              </a:rPr>
              <a:t>gera</a:t>
            </a:r>
            <a:r>
              <a:rPr sz="2400" spc="-3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,  </a:t>
            </a:r>
            <a:r>
              <a:rPr sz="2400" spc="-5" dirty="0">
                <a:latin typeface="Arial MT"/>
                <a:cs typeface="Arial MT"/>
              </a:rPr>
              <a:t>segurança,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privacidade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 </a:t>
            </a:r>
            <a:r>
              <a:rPr sz="2400" spc="-5" dirty="0">
                <a:latin typeface="Arial MT"/>
                <a:cs typeface="Arial MT"/>
              </a:rPr>
              <a:t>conteúdo.</a:t>
            </a:r>
            <a:endParaRPr sz="2400">
              <a:latin typeface="Arial MT"/>
              <a:cs typeface="Arial MT"/>
            </a:endParaRPr>
          </a:p>
          <a:p>
            <a:pPr marL="469900" marR="19685" indent="-457834">
              <a:lnSpc>
                <a:spcPct val="100000"/>
              </a:lnSpc>
              <a:buAutoNum type="arabicPeriod" startAt="16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Personalização:</a:t>
            </a:r>
            <a:r>
              <a:rPr sz="2400" b="1" spc="254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Define</a:t>
            </a:r>
            <a:r>
              <a:rPr sz="2400" spc="3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3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tema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</a:t>
            </a:r>
            <a:r>
              <a:rPr sz="2400" spc="2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utilizado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pela</a:t>
            </a:r>
            <a:r>
              <a:rPr sz="2400" spc="3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área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trabalho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Windows,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alterando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cores,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 proteção 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tela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conjunta,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único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tema.</a:t>
            </a:r>
            <a:endParaRPr sz="2400">
              <a:latin typeface="Arial MT"/>
              <a:cs typeface="Arial MT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gião: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dirty="0">
                <a:latin typeface="Arial MT"/>
                <a:cs typeface="Arial MT"/>
              </a:rPr>
              <a:t>determ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2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2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ma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padrão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5" dirty="0">
                <a:latin typeface="Arial MT"/>
                <a:cs typeface="Arial MT"/>
              </a:rPr>
              <a:t>modos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visu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iz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ção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da</a:t>
            </a:r>
            <a:r>
              <a:rPr sz="2400" dirty="0">
                <a:latin typeface="Arial MT"/>
                <a:cs typeface="Arial MT"/>
              </a:rPr>
              <a:t>ta,	</a:t>
            </a:r>
            <a:r>
              <a:rPr sz="2400" spc="-5" dirty="0">
                <a:latin typeface="Arial MT"/>
                <a:cs typeface="Arial MT"/>
              </a:rPr>
              <a:t>hora,  moeda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número.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 startAt="16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Som: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dispositivos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relacionados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áudio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 </a:t>
            </a:r>
            <a:r>
              <a:rPr sz="2400" dirty="0">
                <a:latin typeface="Arial MT"/>
                <a:cs typeface="Arial MT"/>
              </a:rPr>
              <a:t>esquema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som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computador.</a:t>
            </a:r>
            <a:endParaRPr sz="2400">
              <a:latin typeface="Arial MT"/>
              <a:cs typeface="Arial MT"/>
            </a:endParaRPr>
          </a:p>
          <a:p>
            <a:pPr marL="469900" marR="43815" indent="-457834">
              <a:lnSpc>
                <a:spcPct val="100000"/>
              </a:lnSpc>
              <a:buAutoNum type="arabicPeriod" startAt="16"/>
              <a:tabLst>
                <a:tab pos="470534" algn="l"/>
              </a:tabLst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</a:t>
            </a:r>
            <a:r>
              <a:rPr sz="24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Defender: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Permite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configuração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ferramenta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Windows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Defender,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cujo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objetivo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é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procurar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 </a:t>
            </a:r>
            <a:r>
              <a:rPr sz="2400" dirty="0">
                <a:latin typeface="Arial MT"/>
                <a:cs typeface="Arial MT"/>
              </a:rPr>
              <a:t>softwares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mal</a:t>
            </a:r>
            <a:r>
              <a:rPr sz="2400" spc="-5" dirty="0">
                <a:latin typeface="Arial MT"/>
                <a:cs typeface="Arial MT"/>
              </a:rPr>
              <a:t> intencionados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(Malwares).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9788" y="301752"/>
            <a:ext cx="3235452" cy="54254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89" y="671321"/>
            <a:ext cx="697484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55775" algn="l"/>
                <a:tab pos="2376805" algn="l"/>
                <a:tab pos="4081779" algn="l"/>
                <a:tab pos="4702810" algn="l"/>
                <a:tab pos="6116955" algn="l"/>
              </a:tabLst>
            </a:pPr>
            <a:r>
              <a:rPr sz="2300" b="1" spc="-10" dirty="0">
                <a:latin typeface="Arial"/>
                <a:cs typeface="Arial"/>
              </a:rPr>
              <a:t>2</a:t>
            </a:r>
            <a:r>
              <a:rPr sz="2300" b="1" dirty="0">
                <a:latin typeface="Arial"/>
                <a:cs typeface="Arial"/>
              </a:rPr>
              <a:t>1.</a:t>
            </a:r>
            <a:r>
              <a:rPr sz="2300" b="1" spc="-260" dirty="0"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	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300" b="1" dirty="0">
                <a:latin typeface="Arial"/>
                <a:cs typeface="Arial"/>
              </a:rPr>
              <a:t>	</a:t>
            </a:r>
            <a:r>
              <a:rPr sz="2300" spc="-10" dirty="0">
                <a:latin typeface="Arial MT"/>
                <a:cs typeface="Arial MT"/>
              </a:rPr>
              <a:t>D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5" dirty="0">
                <a:latin typeface="Arial MT"/>
                <a:cs typeface="Arial MT"/>
              </a:rPr>
              <a:t>f</a:t>
            </a:r>
            <a:r>
              <a:rPr sz="2300" spc="-10" dirty="0">
                <a:latin typeface="Arial MT"/>
                <a:cs typeface="Arial MT"/>
              </a:rPr>
              <a:t>i</a:t>
            </a:r>
            <a:r>
              <a:rPr sz="2300" dirty="0">
                <a:latin typeface="Arial MT"/>
                <a:cs typeface="Arial MT"/>
              </a:rPr>
              <a:t>ne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6357" y="671321"/>
            <a:ext cx="455866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06295" algn="l"/>
                <a:tab pos="2548255" algn="l"/>
                <a:tab pos="4222115" algn="l"/>
              </a:tabLst>
            </a:pPr>
            <a:r>
              <a:rPr sz="2300" dirty="0">
                <a:latin typeface="Arial MT"/>
                <a:cs typeface="Arial MT"/>
              </a:rPr>
              <a:t>c</a:t>
            </a:r>
            <a:r>
              <a:rPr sz="2300" spc="-10" dirty="0">
                <a:latin typeface="Arial MT"/>
                <a:cs typeface="Arial MT"/>
              </a:rPr>
              <a:t>o</a:t>
            </a:r>
            <a:r>
              <a:rPr sz="2300" dirty="0">
                <a:latin typeface="Arial MT"/>
                <a:cs typeface="Arial MT"/>
              </a:rPr>
              <a:t>n</a:t>
            </a:r>
            <a:r>
              <a:rPr sz="2300" spc="-5" dirty="0">
                <a:latin typeface="Arial MT"/>
                <a:cs typeface="Arial MT"/>
              </a:rPr>
              <a:t>f</a:t>
            </a:r>
            <a:r>
              <a:rPr sz="2300" spc="-10" dirty="0">
                <a:latin typeface="Arial MT"/>
                <a:cs typeface="Arial MT"/>
              </a:rPr>
              <a:t>igu</a:t>
            </a:r>
            <a:r>
              <a:rPr sz="2300" spc="-15" dirty="0">
                <a:latin typeface="Arial MT"/>
                <a:cs typeface="Arial MT"/>
              </a:rPr>
              <a:t>r</a:t>
            </a:r>
            <a:r>
              <a:rPr sz="2300" spc="-10" dirty="0">
                <a:latin typeface="Arial MT"/>
                <a:cs typeface="Arial MT"/>
              </a:rPr>
              <a:t>a</a:t>
            </a:r>
            <a:r>
              <a:rPr sz="2300" spc="-25" dirty="0">
                <a:latin typeface="Arial MT"/>
                <a:cs typeface="Arial MT"/>
              </a:rPr>
              <a:t>ç</a:t>
            </a:r>
            <a:r>
              <a:rPr sz="2300" dirty="0">
                <a:latin typeface="Arial MT"/>
                <a:cs typeface="Arial MT"/>
              </a:rPr>
              <a:t>õ</a:t>
            </a:r>
            <a:r>
              <a:rPr sz="2300" spc="-25" dirty="0">
                <a:latin typeface="Arial MT"/>
                <a:cs typeface="Arial MT"/>
              </a:rPr>
              <a:t>e</a:t>
            </a:r>
            <a:r>
              <a:rPr sz="2300" dirty="0">
                <a:latin typeface="Arial MT"/>
                <a:cs typeface="Arial MT"/>
              </a:rPr>
              <a:t>s	e	p</a:t>
            </a:r>
            <a:r>
              <a:rPr sz="2300" spc="-15" dirty="0">
                <a:latin typeface="Arial MT"/>
                <a:cs typeface="Arial MT"/>
              </a:rPr>
              <a:t>r</a:t>
            </a:r>
            <a:r>
              <a:rPr sz="2300" spc="-10" dirty="0">
                <a:latin typeface="Arial MT"/>
                <a:cs typeface="Arial MT"/>
              </a:rPr>
              <a:t>o</a:t>
            </a:r>
            <a:r>
              <a:rPr sz="2300" dirty="0">
                <a:latin typeface="Arial MT"/>
                <a:cs typeface="Arial MT"/>
              </a:rPr>
              <a:t>g</a:t>
            </a:r>
            <a:r>
              <a:rPr sz="2300" spc="-25" dirty="0">
                <a:latin typeface="Arial MT"/>
                <a:cs typeface="Arial MT"/>
              </a:rPr>
              <a:t>r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25" dirty="0">
                <a:latin typeface="Arial MT"/>
                <a:cs typeface="Arial MT"/>
              </a:rPr>
              <a:t>m</a:t>
            </a:r>
            <a:r>
              <a:rPr sz="2300" dirty="0">
                <a:latin typeface="Arial MT"/>
                <a:cs typeface="Arial MT"/>
              </a:rPr>
              <a:t>as	</a:t>
            </a:r>
            <a:r>
              <a:rPr sz="2300" spc="-10" dirty="0">
                <a:latin typeface="Arial MT"/>
                <a:cs typeface="Arial MT"/>
              </a:rPr>
              <a:t>de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889" y="1022350"/>
            <a:ext cx="11788140" cy="5636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  <a:tabLst>
                <a:tab pos="2513965" algn="l"/>
                <a:tab pos="4185920" algn="l"/>
                <a:tab pos="4722495" algn="l"/>
                <a:tab pos="6198870" algn="l"/>
                <a:tab pos="7124700" algn="l"/>
                <a:tab pos="7967345" algn="l"/>
                <a:tab pos="8502015" algn="l"/>
                <a:tab pos="9928860" algn="l"/>
                <a:tab pos="11304905" algn="l"/>
              </a:tabLst>
            </a:pPr>
            <a:r>
              <a:rPr sz="2300" dirty="0">
                <a:latin typeface="Arial MT"/>
                <a:cs typeface="Arial MT"/>
              </a:rPr>
              <a:t>a</a:t>
            </a:r>
            <a:r>
              <a:rPr sz="2300" spc="-15" dirty="0">
                <a:latin typeface="Arial MT"/>
                <a:cs typeface="Arial MT"/>
              </a:rPr>
              <a:t>c</a:t>
            </a:r>
            <a:r>
              <a:rPr sz="2300" dirty="0">
                <a:latin typeface="Arial MT"/>
                <a:cs typeface="Arial MT"/>
              </a:rPr>
              <a:t>essi</a:t>
            </a:r>
            <a:r>
              <a:rPr sz="2300" spc="5" dirty="0">
                <a:latin typeface="Arial MT"/>
                <a:cs typeface="Arial MT"/>
              </a:rPr>
              <a:t>b</a:t>
            </a:r>
            <a:r>
              <a:rPr sz="2300" spc="-10" dirty="0">
                <a:latin typeface="Arial MT"/>
                <a:cs typeface="Arial MT"/>
              </a:rPr>
              <a:t>i</a:t>
            </a:r>
            <a:r>
              <a:rPr sz="2300" dirty="0">
                <a:latin typeface="Arial MT"/>
                <a:cs typeface="Arial MT"/>
              </a:rPr>
              <a:t>lid</a:t>
            </a:r>
            <a:r>
              <a:rPr sz="2300" spc="-25" dirty="0">
                <a:latin typeface="Arial MT"/>
                <a:cs typeface="Arial MT"/>
              </a:rPr>
              <a:t>a</a:t>
            </a:r>
            <a:r>
              <a:rPr sz="2300" spc="-10" dirty="0">
                <a:latin typeface="Arial MT"/>
                <a:cs typeface="Arial MT"/>
              </a:rPr>
              <a:t>d</a:t>
            </a:r>
            <a:r>
              <a:rPr sz="2300" dirty="0">
                <a:latin typeface="Arial MT"/>
                <a:cs typeface="Arial MT"/>
              </a:rPr>
              <a:t>e	di</a:t>
            </a:r>
            <a:r>
              <a:rPr sz="2300" spc="-15" dirty="0">
                <a:latin typeface="Arial MT"/>
                <a:cs typeface="Arial MT"/>
              </a:rPr>
              <a:t>s</a:t>
            </a:r>
            <a:r>
              <a:rPr sz="2300" spc="-10" dirty="0">
                <a:latin typeface="Arial MT"/>
                <a:cs typeface="Arial MT"/>
              </a:rPr>
              <a:t>p</a:t>
            </a:r>
            <a:r>
              <a:rPr sz="2300" dirty="0">
                <a:latin typeface="Arial MT"/>
                <a:cs typeface="Arial MT"/>
              </a:rPr>
              <a:t>o</a:t>
            </a:r>
            <a:r>
              <a:rPr sz="2300" spc="-10" dirty="0">
                <a:latin typeface="Arial MT"/>
                <a:cs typeface="Arial MT"/>
              </a:rPr>
              <a:t>n</a:t>
            </a:r>
            <a:r>
              <a:rPr sz="2300" spc="-20" dirty="0">
                <a:latin typeface="Arial MT"/>
                <a:cs typeface="Arial MT"/>
              </a:rPr>
              <a:t>í</a:t>
            </a:r>
            <a:r>
              <a:rPr sz="2300" spc="-25" dirty="0">
                <a:latin typeface="Arial MT"/>
                <a:cs typeface="Arial MT"/>
              </a:rPr>
              <a:t>v</a:t>
            </a:r>
            <a:r>
              <a:rPr sz="2300" dirty="0">
                <a:latin typeface="Arial MT"/>
                <a:cs typeface="Arial MT"/>
              </a:rPr>
              <a:t>eis	</a:t>
            </a:r>
            <a:r>
              <a:rPr sz="2300" spc="-10" dirty="0">
                <a:latin typeface="Arial MT"/>
                <a:cs typeface="Arial MT"/>
              </a:rPr>
              <a:t>n</a:t>
            </a:r>
            <a:r>
              <a:rPr sz="2300" dirty="0">
                <a:latin typeface="Arial MT"/>
                <a:cs typeface="Arial MT"/>
              </a:rPr>
              <a:t>o	</a:t>
            </a:r>
            <a:r>
              <a:rPr sz="2300" spc="-5" dirty="0">
                <a:latin typeface="Arial MT"/>
                <a:cs typeface="Arial MT"/>
              </a:rPr>
              <a:t>W</a:t>
            </a:r>
            <a:r>
              <a:rPr sz="2300" dirty="0">
                <a:latin typeface="Arial MT"/>
                <a:cs typeface="Arial MT"/>
              </a:rPr>
              <a:t>i</a:t>
            </a:r>
            <a:r>
              <a:rPr sz="2300" spc="-10" dirty="0">
                <a:latin typeface="Arial MT"/>
                <a:cs typeface="Arial MT"/>
              </a:rPr>
              <a:t>nd</a:t>
            </a:r>
            <a:r>
              <a:rPr sz="2300" dirty="0">
                <a:latin typeface="Arial MT"/>
                <a:cs typeface="Arial MT"/>
              </a:rPr>
              <a:t>ows,	c</a:t>
            </a:r>
            <a:r>
              <a:rPr sz="2300" spc="-10" dirty="0">
                <a:latin typeface="Arial MT"/>
                <a:cs typeface="Arial MT"/>
              </a:rPr>
              <a:t>o</a:t>
            </a:r>
            <a:r>
              <a:rPr sz="2300" dirty="0">
                <a:latin typeface="Arial MT"/>
                <a:cs typeface="Arial MT"/>
              </a:rPr>
              <a:t>mo	</a:t>
            </a:r>
            <a:r>
              <a:rPr sz="2300" spc="-10" dirty="0">
                <a:latin typeface="Arial MT"/>
                <a:cs typeface="Arial MT"/>
              </a:rPr>
              <a:t>le</a:t>
            </a:r>
            <a:r>
              <a:rPr sz="2300" dirty="0">
                <a:latin typeface="Arial MT"/>
                <a:cs typeface="Arial MT"/>
              </a:rPr>
              <a:t>nte	</a:t>
            </a:r>
            <a:r>
              <a:rPr sz="2300" spc="-10" dirty="0">
                <a:latin typeface="Arial MT"/>
                <a:cs typeface="Arial MT"/>
              </a:rPr>
              <a:t>d</a:t>
            </a:r>
            <a:r>
              <a:rPr sz="2300" dirty="0">
                <a:latin typeface="Arial MT"/>
                <a:cs typeface="Arial MT"/>
              </a:rPr>
              <a:t>e	au</a:t>
            </a:r>
            <a:r>
              <a:rPr sz="2300" spc="-25" dirty="0">
                <a:latin typeface="Arial MT"/>
                <a:cs typeface="Arial MT"/>
              </a:rPr>
              <a:t>m</a:t>
            </a:r>
            <a:r>
              <a:rPr sz="2300" spc="5" dirty="0">
                <a:latin typeface="Arial MT"/>
                <a:cs typeface="Arial MT"/>
              </a:rPr>
              <a:t>e</a:t>
            </a:r>
            <a:r>
              <a:rPr sz="2300" dirty="0">
                <a:latin typeface="Arial MT"/>
                <a:cs typeface="Arial MT"/>
              </a:rPr>
              <a:t>n</a:t>
            </a:r>
            <a:r>
              <a:rPr sz="2300" spc="-20" dirty="0">
                <a:latin typeface="Arial MT"/>
                <a:cs typeface="Arial MT"/>
              </a:rPr>
              <a:t>t</a:t>
            </a:r>
            <a:r>
              <a:rPr sz="2300" spc="-10" dirty="0">
                <a:latin typeface="Arial MT"/>
                <a:cs typeface="Arial MT"/>
              </a:rPr>
              <a:t>o</a:t>
            </a:r>
            <a:r>
              <a:rPr sz="2300" dirty="0">
                <a:latin typeface="Arial MT"/>
                <a:cs typeface="Arial MT"/>
              </a:rPr>
              <a:t>,	nar</a:t>
            </a:r>
            <a:r>
              <a:rPr sz="2300" spc="-25" dirty="0">
                <a:latin typeface="Arial MT"/>
                <a:cs typeface="Arial MT"/>
              </a:rPr>
              <a:t>r</a:t>
            </a:r>
            <a:r>
              <a:rPr sz="2300" spc="-10" dirty="0">
                <a:latin typeface="Arial MT"/>
                <a:cs typeface="Arial MT"/>
              </a:rPr>
              <a:t>ado</a:t>
            </a:r>
            <a:r>
              <a:rPr sz="2300" spc="-280" dirty="0">
                <a:latin typeface="Arial MT"/>
                <a:cs typeface="Arial MT"/>
              </a:rPr>
              <a:t>r</a:t>
            </a:r>
            <a:r>
              <a:rPr sz="2300" dirty="0">
                <a:latin typeface="Arial MT"/>
                <a:cs typeface="Arial MT"/>
              </a:rPr>
              <a:t>,	</a:t>
            </a:r>
            <a:r>
              <a:rPr sz="2300" spc="5" dirty="0">
                <a:latin typeface="Arial MT"/>
                <a:cs typeface="Arial MT"/>
              </a:rPr>
              <a:t>a</a:t>
            </a:r>
            <a:r>
              <a:rPr sz="2300" dirty="0">
                <a:latin typeface="Arial MT"/>
                <a:cs typeface="Arial MT"/>
              </a:rPr>
              <a:t>l</a:t>
            </a:r>
            <a:r>
              <a:rPr sz="2300" spc="-30" dirty="0">
                <a:latin typeface="Arial MT"/>
                <a:cs typeface="Arial MT"/>
              </a:rPr>
              <a:t>t</a:t>
            </a:r>
            <a:r>
              <a:rPr sz="2300" dirty="0">
                <a:latin typeface="Arial MT"/>
                <a:cs typeface="Arial MT"/>
              </a:rPr>
              <a:t>o</a:t>
            </a:r>
            <a:endParaRPr sz="23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300" dirty="0">
                <a:latin typeface="Arial MT"/>
                <a:cs typeface="Arial MT"/>
              </a:rPr>
              <a:t>contraste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teclado</a:t>
            </a:r>
            <a:r>
              <a:rPr sz="2300" spc="-8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virtual.</a:t>
            </a:r>
            <a:endParaRPr sz="2300">
              <a:latin typeface="Arial MT"/>
              <a:cs typeface="Arial MT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Configurações</a:t>
            </a:r>
            <a:r>
              <a:rPr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3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Tablet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PC: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Exibir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as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configurações </a:t>
            </a:r>
            <a:r>
              <a:rPr sz="2300" dirty="0">
                <a:latin typeface="Arial MT"/>
                <a:cs typeface="Arial MT"/>
              </a:rPr>
              <a:t>do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spc="-85" dirty="0">
                <a:latin typeface="Arial MT"/>
                <a:cs typeface="Arial MT"/>
              </a:rPr>
              <a:t>Tablet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PC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Caneta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85" dirty="0">
                <a:latin typeface="Arial MT"/>
                <a:cs typeface="Arial MT"/>
              </a:rPr>
              <a:t>Toque,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sua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função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é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permitir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interatividade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da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caneta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eletrônica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tela.</a:t>
            </a:r>
            <a:endParaRPr sz="2300">
              <a:latin typeface="Arial MT"/>
              <a:cs typeface="Arial MT"/>
            </a:endParaRPr>
          </a:p>
          <a:p>
            <a:pPr marL="469900" marR="5715" indent="-457834">
              <a:lnSpc>
                <a:spcPct val="100000"/>
              </a:lnSpc>
              <a:buAutoNum type="arabicPeriod" startAt="22"/>
              <a:tabLst>
                <a:tab pos="470534" algn="l"/>
                <a:tab pos="1803400" algn="l"/>
                <a:tab pos="2279015" algn="l"/>
                <a:tab pos="4783455" algn="l"/>
                <a:tab pos="5922010" algn="l"/>
                <a:tab pos="6834505" algn="l"/>
                <a:tab pos="8070850" algn="l"/>
                <a:tab pos="8610600" algn="l"/>
                <a:tab pos="9377045" algn="l"/>
                <a:tab pos="9837420" algn="l"/>
                <a:tab pos="10587355" algn="l"/>
              </a:tabLst>
            </a:pP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aç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	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</a:t>
            </a:r>
            <a:r>
              <a:rPr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az</a:t>
            </a:r>
            <a:r>
              <a:rPr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ame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300" b="1" dirty="0">
                <a:latin typeface="Arial"/>
                <a:cs typeface="Arial"/>
              </a:rPr>
              <a:t>	</a:t>
            </a:r>
            <a:r>
              <a:rPr sz="2300" spc="-15" dirty="0">
                <a:latin typeface="Arial MT"/>
                <a:cs typeface="Arial MT"/>
              </a:rPr>
              <a:t>P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15" dirty="0">
                <a:latin typeface="Arial MT"/>
                <a:cs typeface="Arial MT"/>
              </a:rPr>
              <a:t>r</a:t>
            </a:r>
            <a:r>
              <a:rPr sz="2300" dirty="0">
                <a:latin typeface="Arial MT"/>
                <a:cs typeface="Arial MT"/>
              </a:rPr>
              <a:t>mi</a:t>
            </a:r>
            <a:r>
              <a:rPr sz="2300" spc="-20" dirty="0">
                <a:latin typeface="Arial MT"/>
                <a:cs typeface="Arial MT"/>
              </a:rPr>
              <a:t>t</a:t>
            </a:r>
            <a:r>
              <a:rPr sz="2300" dirty="0">
                <a:latin typeface="Arial MT"/>
                <a:cs typeface="Arial MT"/>
              </a:rPr>
              <a:t>e	sa</a:t>
            </a:r>
            <a:r>
              <a:rPr sz="2300" spc="5" dirty="0">
                <a:latin typeface="Arial MT"/>
                <a:cs typeface="Arial MT"/>
              </a:rPr>
              <a:t>l</a:t>
            </a:r>
            <a:r>
              <a:rPr sz="2300" spc="-40" dirty="0">
                <a:latin typeface="Arial MT"/>
                <a:cs typeface="Arial MT"/>
              </a:rPr>
              <a:t>v</a:t>
            </a:r>
            <a:r>
              <a:rPr sz="2300" dirty="0">
                <a:latin typeface="Arial MT"/>
                <a:cs typeface="Arial MT"/>
              </a:rPr>
              <a:t>ar	</a:t>
            </a:r>
            <a:r>
              <a:rPr sz="2300" spc="-10" dirty="0">
                <a:latin typeface="Arial MT"/>
                <a:cs typeface="Arial MT"/>
              </a:rPr>
              <a:t>a</a:t>
            </a:r>
            <a:r>
              <a:rPr sz="2300" spc="-15" dirty="0">
                <a:latin typeface="Arial MT"/>
                <a:cs typeface="Arial MT"/>
              </a:rPr>
              <a:t>r</a:t>
            </a:r>
            <a:r>
              <a:rPr sz="2300" dirty="0">
                <a:latin typeface="Arial MT"/>
                <a:cs typeface="Arial MT"/>
              </a:rPr>
              <a:t>qui</a:t>
            </a:r>
            <a:r>
              <a:rPr sz="2300" spc="-25" dirty="0">
                <a:latin typeface="Arial MT"/>
                <a:cs typeface="Arial MT"/>
              </a:rPr>
              <a:t>v</a:t>
            </a:r>
            <a:r>
              <a:rPr sz="2300" dirty="0">
                <a:latin typeface="Arial MT"/>
                <a:cs typeface="Arial MT"/>
              </a:rPr>
              <a:t>os	</a:t>
            </a:r>
            <a:r>
              <a:rPr sz="2300" spc="-10" dirty="0">
                <a:latin typeface="Arial MT"/>
                <a:cs typeface="Arial MT"/>
              </a:rPr>
              <a:t>e</a:t>
            </a:r>
            <a:r>
              <a:rPr sz="2300" dirty="0">
                <a:latin typeface="Arial MT"/>
                <a:cs typeface="Arial MT"/>
              </a:rPr>
              <a:t>m	</a:t>
            </a:r>
            <a:r>
              <a:rPr sz="2300" spc="-10" dirty="0">
                <a:latin typeface="Arial MT"/>
                <a:cs typeface="Arial MT"/>
              </a:rPr>
              <a:t>d</a:t>
            </a:r>
            <a:r>
              <a:rPr sz="2300" dirty="0">
                <a:latin typeface="Arial MT"/>
                <a:cs typeface="Arial MT"/>
              </a:rPr>
              <a:t>uas	</a:t>
            </a:r>
            <a:r>
              <a:rPr sz="2300" spc="-10" dirty="0">
                <a:latin typeface="Arial MT"/>
                <a:cs typeface="Arial MT"/>
              </a:rPr>
              <a:t>o</a:t>
            </a:r>
            <a:r>
              <a:rPr sz="2300" dirty="0">
                <a:latin typeface="Arial MT"/>
                <a:cs typeface="Arial MT"/>
              </a:rPr>
              <a:t>u	</a:t>
            </a:r>
            <a:r>
              <a:rPr sz="2300" spc="-15" dirty="0">
                <a:latin typeface="Arial MT"/>
                <a:cs typeface="Arial MT"/>
              </a:rPr>
              <a:t>m</a:t>
            </a:r>
            <a:r>
              <a:rPr sz="2300" spc="-10" dirty="0">
                <a:latin typeface="Arial MT"/>
                <a:cs typeface="Arial MT"/>
              </a:rPr>
              <a:t>a</a:t>
            </a:r>
            <a:r>
              <a:rPr sz="2300" dirty="0">
                <a:latin typeface="Arial MT"/>
                <a:cs typeface="Arial MT"/>
              </a:rPr>
              <a:t>is	u</a:t>
            </a:r>
            <a:r>
              <a:rPr sz="2300" spc="-10" dirty="0">
                <a:latin typeface="Arial MT"/>
                <a:cs typeface="Arial MT"/>
              </a:rPr>
              <a:t>n</a:t>
            </a:r>
            <a:r>
              <a:rPr sz="2300" dirty="0">
                <a:latin typeface="Arial MT"/>
                <a:cs typeface="Arial MT"/>
              </a:rPr>
              <a:t>id</a:t>
            </a:r>
            <a:r>
              <a:rPr sz="2300" spc="-10" dirty="0">
                <a:latin typeface="Arial MT"/>
                <a:cs typeface="Arial MT"/>
              </a:rPr>
              <a:t>ad</a:t>
            </a:r>
            <a:r>
              <a:rPr sz="2300" dirty="0">
                <a:latin typeface="Arial MT"/>
                <a:cs typeface="Arial MT"/>
              </a:rPr>
              <a:t>es  para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que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os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mesmos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estejam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protegidos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contra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eventuais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falhas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unidade.</a:t>
            </a:r>
            <a:endParaRPr sz="2300">
              <a:latin typeface="Arial MT"/>
              <a:cs typeface="Arial MT"/>
            </a:endParaRPr>
          </a:p>
          <a:p>
            <a:pPr marL="469900" marR="9525" indent="-457834">
              <a:lnSpc>
                <a:spcPct val="100000"/>
              </a:lnSpc>
              <a:buAutoNum type="arabicPeriod" startAt="22"/>
              <a:tabLst>
                <a:tab pos="470534" algn="l"/>
                <a:tab pos="2348865" algn="l"/>
                <a:tab pos="2850515" algn="l"/>
                <a:tab pos="3837940" algn="l"/>
                <a:tab pos="4386580" algn="l"/>
                <a:tab pos="5682615" algn="l"/>
                <a:tab pos="6962775" algn="l"/>
                <a:tab pos="7285990" algn="l"/>
                <a:tab pos="8159115" algn="l"/>
                <a:tab pos="8645525" algn="l"/>
                <a:tab pos="10408920" algn="l"/>
              </a:tabLst>
            </a:pP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	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Á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	Hd	</a:t>
            </a:r>
            <a:r>
              <a:rPr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k:</a:t>
            </a:r>
            <a:r>
              <a:rPr sz="2300" b="1" dirty="0">
                <a:latin typeface="Arial"/>
                <a:cs typeface="Arial"/>
              </a:rPr>
              <a:t>	</a:t>
            </a:r>
            <a:r>
              <a:rPr sz="2300" dirty="0">
                <a:latin typeface="Arial MT"/>
                <a:cs typeface="Arial MT"/>
              </a:rPr>
              <a:t>ge</a:t>
            </a:r>
            <a:r>
              <a:rPr sz="2300" spc="-15" dirty="0">
                <a:latin typeface="Arial MT"/>
                <a:cs typeface="Arial MT"/>
              </a:rPr>
              <a:t>r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25" dirty="0">
                <a:latin typeface="Arial MT"/>
                <a:cs typeface="Arial MT"/>
              </a:rPr>
              <a:t>n</a:t>
            </a:r>
            <a:r>
              <a:rPr sz="2300" dirty="0">
                <a:latin typeface="Arial MT"/>
                <a:cs typeface="Arial MT"/>
              </a:rPr>
              <a:t>cia	o	</a:t>
            </a:r>
            <a:r>
              <a:rPr sz="2300" spc="-10" dirty="0">
                <a:latin typeface="Arial MT"/>
                <a:cs typeface="Arial MT"/>
              </a:rPr>
              <a:t>á</a:t>
            </a:r>
            <a:r>
              <a:rPr sz="2300" dirty="0">
                <a:latin typeface="Arial MT"/>
                <a:cs typeface="Arial MT"/>
              </a:rPr>
              <a:t>ud</a:t>
            </a:r>
            <a:r>
              <a:rPr sz="2300" spc="-10" dirty="0">
                <a:latin typeface="Arial MT"/>
                <a:cs typeface="Arial MT"/>
              </a:rPr>
              <a:t>i</a:t>
            </a:r>
            <a:r>
              <a:rPr sz="2300" dirty="0">
                <a:latin typeface="Arial MT"/>
                <a:cs typeface="Arial MT"/>
              </a:rPr>
              <a:t>o	do	c</a:t>
            </a:r>
            <a:r>
              <a:rPr sz="2300" spc="-10" dirty="0">
                <a:latin typeface="Arial MT"/>
                <a:cs typeface="Arial MT"/>
              </a:rPr>
              <a:t>omp</a:t>
            </a:r>
            <a:r>
              <a:rPr sz="2300" dirty="0">
                <a:latin typeface="Arial MT"/>
                <a:cs typeface="Arial MT"/>
              </a:rPr>
              <a:t>u</a:t>
            </a:r>
            <a:r>
              <a:rPr sz="2300" spc="-5" dirty="0">
                <a:latin typeface="Arial MT"/>
                <a:cs typeface="Arial MT"/>
              </a:rPr>
              <a:t>t</a:t>
            </a:r>
            <a:r>
              <a:rPr sz="2300" spc="-25" dirty="0">
                <a:latin typeface="Arial MT"/>
                <a:cs typeface="Arial MT"/>
              </a:rPr>
              <a:t>a</a:t>
            </a:r>
            <a:r>
              <a:rPr sz="2300" spc="-10" dirty="0">
                <a:latin typeface="Arial MT"/>
                <a:cs typeface="Arial MT"/>
              </a:rPr>
              <a:t>do</a:t>
            </a:r>
            <a:r>
              <a:rPr sz="2300" spc="-265" dirty="0">
                <a:latin typeface="Arial MT"/>
                <a:cs typeface="Arial MT"/>
              </a:rPr>
              <a:t>r</a:t>
            </a:r>
            <a:r>
              <a:rPr sz="2300" dirty="0">
                <a:latin typeface="Arial MT"/>
                <a:cs typeface="Arial MT"/>
              </a:rPr>
              <a:t>,	pe</a:t>
            </a:r>
            <a:r>
              <a:rPr sz="2300" spc="-25" dirty="0">
                <a:latin typeface="Arial MT"/>
                <a:cs typeface="Arial MT"/>
              </a:rPr>
              <a:t>r</a:t>
            </a:r>
            <a:r>
              <a:rPr sz="2300" dirty="0">
                <a:latin typeface="Arial MT"/>
                <a:cs typeface="Arial MT"/>
              </a:rPr>
              <a:t>mit</a:t>
            </a:r>
            <a:r>
              <a:rPr sz="2300" spc="-10" dirty="0">
                <a:latin typeface="Arial MT"/>
                <a:cs typeface="Arial MT"/>
              </a:rPr>
              <a:t>i</a:t>
            </a:r>
            <a:r>
              <a:rPr sz="2300" spc="-20" dirty="0">
                <a:latin typeface="Arial MT"/>
                <a:cs typeface="Arial MT"/>
              </a:rPr>
              <a:t>n</a:t>
            </a:r>
            <a:r>
              <a:rPr sz="2300" dirty="0">
                <a:latin typeface="Arial MT"/>
                <a:cs typeface="Arial MT"/>
              </a:rPr>
              <a:t>do  ajustar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definições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da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caixa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som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do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microfone</a:t>
            </a:r>
            <a:r>
              <a:rPr sz="2300" spc="-10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em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uso.</a:t>
            </a:r>
            <a:endParaRPr sz="23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Grupo</a:t>
            </a:r>
            <a:r>
              <a:rPr sz="2300" b="1" u="heavy" spc="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Domestico:</a:t>
            </a:r>
            <a:r>
              <a:rPr sz="2300" b="1" spc="229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cria</a:t>
            </a:r>
            <a:r>
              <a:rPr sz="2300" spc="2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um</a:t>
            </a:r>
            <a:r>
              <a:rPr sz="2300" spc="25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grupo</a:t>
            </a:r>
            <a:r>
              <a:rPr sz="2300" spc="23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domestico</a:t>
            </a:r>
            <a:r>
              <a:rPr sz="2300" spc="229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no</a:t>
            </a:r>
            <a:r>
              <a:rPr sz="2300" spc="2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Windows</a:t>
            </a:r>
            <a:r>
              <a:rPr sz="2300" spc="2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para</a:t>
            </a:r>
            <a:r>
              <a:rPr sz="2300" spc="23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compartilhamento</a:t>
            </a:r>
            <a:r>
              <a:rPr sz="2300" spc="210" dirty="0">
                <a:latin typeface="Arial MT"/>
                <a:cs typeface="Arial MT"/>
              </a:rPr>
              <a:t> </a:t>
            </a:r>
            <a:r>
              <a:rPr sz="2300" spc="-15" dirty="0">
                <a:latin typeface="Arial MT"/>
                <a:cs typeface="Arial MT"/>
              </a:rPr>
              <a:t>de</a:t>
            </a:r>
            <a:endParaRPr sz="23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Arial MT"/>
                <a:cs typeface="Arial MT"/>
              </a:rPr>
              <a:t>arquivos</a:t>
            </a:r>
            <a:r>
              <a:rPr sz="2300" spc="-9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impressoras.</a:t>
            </a:r>
            <a:endParaRPr sz="2300">
              <a:latin typeface="Arial MT"/>
              <a:cs typeface="Arial MT"/>
            </a:endParaRPr>
          </a:p>
          <a:p>
            <a:pPr marL="469900" marR="5715" indent="-457834">
              <a:lnSpc>
                <a:spcPct val="100000"/>
              </a:lnSpc>
              <a:buAutoNum type="arabicPeriod" startAt="26"/>
              <a:tabLst>
                <a:tab pos="470534" algn="l"/>
                <a:tab pos="1711960" algn="l"/>
                <a:tab pos="2223770" algn="l"/>
                <a:tab pos="3563620" algn="l"/>
                <a:tab pos="4528820" algn="l"/>
                <a:tab pos="5106670" algn="l"/>
                <a:tab pos="5993130" algn="l"/>
                <a:tab pos="6488430" algn="l"/>
                <a:tab pos="7633334" algn="l"/>
                <a:tab pos="8387715" algn="l"/>
                <a:tab pos="8722995" algn="l"/>
                <a:tab pos="9982200" algn="l"/>
                <a:tab pos="11450320" algn="l"/>
              </a:tabLst>
            </a:pP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ç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õ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	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E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a:</a:t>
            </a:r>
            <a:r>
              <a:rPr sz="2300" b="1" dirty="0">
                <a:latin typeface="Arial"/>
                <a:cs typeface="Arial"/>
              </a:rPr>
              <a:t>	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-20" dirty="0">
                <a:latin typeface="Arial MT"/>
                <a:cs typeface="Arial MT"/>
              </a:rPr>
              <a:t>f</a:t>
            </a:r>
            <a:r>
              <a:rPr sz="2300" dirty="0">
                <a:latin typeface="Arial MT"/>
                <a:cs typeface="Arial MT"/>
              </a:rPr>
              <a:t>ine	</a:t>
            </a:r>
            <a:r>
              <a:rPr sz="2300" spc="5" dirty="0">
                <a:latin typeface="Arial MT"/>
                <a:cs typeface="Arial MT"/>
              </a:rPr>
              <a:t>u</a:t>
            </a:r>
            <a:r>
              <a:rPr sz="2300" dirty="0">
                <a:latin typeface="Arial MT"/>
                <a:cs typeface="Arial MT"/>
              </a:rPr>
              <a:t>m	pl</a:t>
            </a:r>
            <a:r>
              <a:rPr sz="2300" spc="-25" dirty="0">
                <a:latin typeface="Arial MT"/>
                <a:cs typeface="Arial MT"/>
              </a:rPr>
              <a:t>a</a:t>
            </a:r>
            <a:r>
              <a:rPr sz="2300" dirty="0">
                <a:latin typeface="Arial MT"/>
                <a:cs typeface="Arial MT"/>
              </a:rPr>
              <a:t>no	</a:t>
            </a:r>
            <a:r>
              <a:rPr sz="2300" spc="-10" dirty="0">
                <a:latin typeface="Arial MT"/>
                <a:cs typeface="Arial MT"/>
              </a:rPr>
              <a:t>d</a:t>
            </a:r>
            <a:r>
              <a:rPr sz="2300" dirty="0">
                <a:latin typeface="Arial MT"/>
                <a:cs typeface="Arial MT"/>
              </a:rPr>
              <a:t>e	</a:t>
            </a:r>
            <a:r>
              <a:rPr sz="2300" spc="-10" dirty="0">
                <a:latin typeface="Arial MT"/>
                <a:cs typeface="Arial MT"/>
              </a:rPr>
              <a:t>e</a:t>
            </a:r>
            <a:r>
              <a:rPr sz="2300" dirty="0">
                <a:latin typeface="Arial MT"/>
                <a:cs typeface="Arial MT"/>
              </a:rPr>
              <a:t>n</a:t>
            </a:r>
            <a:r>
              <a:rPr sz="2300" spc="-10" dirty="0">
                <a:latin typeface="Arial MT"/>
                <a:cs typeface="Arial MT"/>
              </a:rPr>
              <a:t>e</a:t>
            </a:r>
            <a:r>
              <a:rPr sz="2300" dirty="0">
                <a:latin typeface="Arial MT"/>
                <a:cs typeface="Arial MT"/>
              </a:rPr>
              <a:t>r</a:t>
            </a:r>
            <a:r>
              <a:rPr sz="2300" spc="-10" dirty="0">
                <a:latin typeface="Arial MT"/>
                <a:cs typeface="Arial MT"/>
              </a:rPr>
              <a:t>g</a:t>
            </a:r>
            <a:r>
              <a:rPr sz="2300" spc="-20" dirty="0">
                <a:latin typeface="Arial MT"/>
                <a:cs typeface="Arial MT"/>
              </a:rPr>
              <a:t>i</a:t>
            </a:r>
            <a:r>
              <a:rPr sz="2300" dirty="0">
                <a:latin typeface="Arial MT"/>
                <a:cs typeface="Arial MT"/>
              </a:rPr>
              <a:t>a	</a:t>
            </a:r>
            <a:r>
              <a:rPr sz="2300" spc="-10" dirty="0">
                <a:latin typeface="Arial MT"/>
                <a:cs typeface="Arial MT"/>
              </a:rPr>
              <a:t>pa</a:t>
            </a:r>
            <a:r>
              <a:rPr sz="2300" dirty="0">
                <a:latin typeface="Arial MT"/>
                <a:cs typeface="Arial MT"/>
              </a:rPr>
              <a:t>ra	o	s</a:t>
            </a:r>
            <a:r>
              <a:rPr sz="2300" spc="-10" dirty="0">
                <a:latin typeface="Arial MT"/>
                <a:cs typeface="Arial MT"/>
              </a:rPr>
              <a:t>i</a:t>
            </a:r>
            <a:r>
              <a:rPr sz="2300" dirty="0">
                <a:latin typeface="Arial MT"/>
                <a:cs typeface="Arial MT"/>
              </a:rPr>
              <a:t>s</a:t>
            </a:r>
            <a:r>
              <a:rPr sz="2300" spc="-5" dirty="0">
                <a:latin typeface="Arial MT"/>
                <a:cs typeface="Arial MT"/>
              </a:rPr>
              <a:t>t</a:t>
            </a:r>
            <a:r>
              <a:rPr sz="2300" spc="-25" dirty="0">
                <a:latin typeface="Arial MT"/>
                <a:cs typeface="Arial MT"/>
              </a:rPr>
              <a:t>e</a:t>
            </a:r>
            <a:r>
              <a:rPr sz="2300" dirty="0">
                <a:latin typeface="Arial MT"/>
                <a:cs typeface="Arial MT"/>
              </a:rPr>
              <a:t>ma:	</a:t>
            </a:r>
            <a:r>
              <a:rPr sz="2300" spc="-5" dirty="0">
                <a:latin typeface="Arial MT"/>
                <a:cs typeface="Arial MT"/>
              </a:rPr>
              <a:t>E</a:t>
            </a:r>
            <a:r>
              <a:rPr sz="2300" spc="-25" dirty="0">
                <a:latin typeface="Arial MT"/>
                <a:cs typeface="Arial MT"/>
              </a:rPr>
              <a:t>c</a:t>
            </a:r>
            <a:r>
              <a:rPr sz="2300" spc="-10" dirty="0">
                <a:latin typeface="Arial MT"/>
                <a:cs typeface="Arial MT"/>
              </a:rPr>
              <a:t>ono</a:t>
            </a:r>
            <a:r>
              <a:rPr sz="2300" dirty="0">
                <a:latin typeface="Arial MT"/>
                <a:cs typeface="Arial MT"/>
              </a:rPr>
              <a:t>m</a:t>
            </a:r>
            <a:r>
              <a:rPr sz="2300" spc="-10" dirty="0">
                <a:latin typeface="Arial MT"/>
                <a:cs typeface="Arial MT"/>
              </a:rPr>
              <a:t>i</a:t>
            </a:r>
            <a:r>
              <a:rPr sz="2300" dirty="0">
                <a:latin typeface="Arial MT"/>
                <a:cs typeface="Arial MT"/>
              </a:rPr>
              <a:t>a	</a:t>
            </a:r>
            <a:r>
              <a:rPr sz="2300" spc="-10" dirty="0">
                <a:latin typeface="Arial MT"/>
                <a:cs typeface="Arial MT"/>
              </a:rPr>
              <a:t>de  </a:t>
            </a:r>
            <a:r>
              <a:rPr sz="2300" dirty="0">
                <a:latin typeface="Arial MT"/>
                <a:cs typeface="Arial MT"/>
              </a:rPr>
              <a:t>Energia,</a:t>
            </a:r>
            <a:r>
              <a:rPr sz="2300" spc="-9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Equilibrado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2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Alto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desempenho.</a:t>
            </a:r>
            <a:endParaRPr sz="23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AutoNum type="arabicPeriod" startAt="26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Programas</a:t>
            </a:r>
            <a:r>
              <a:rPr sz="23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recursos:</a:t>
            </a:r>
            <a:r>
              <a:rPr sz="2300" b="1" spc="-60" dirty="0">
                <a:latin typeface="Arial"/>
                <a:cs typeface="Arial"/>
              </a:rPr>
              <a:t> </a:t>
            </a:r>
            <a:r>
              <a:rPr sz="2300" spc="-5" dirty="0">
                <a:latin typeface="Arial MT"/>
                <a:cs typeface="Arial MT"/>
              </a:rPr>
              <a:t>Desinstala</a:t>
            </a:r>
            <a:r>
              <a:rPr sz="2300" spc="-8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ou</a:t>
            </a:r>
            <a:r>
              <a:rPr sz="2300" spc="-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altera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programas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do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-30" dirty="0">
                <a:latin typeface="Arial MT"/>
                <a:cs typeface="Arial MT"/>
              </a:rPr>
              <a:t>computador.</a:t>
            </a:r>
            <a:endParaRPr sz="2300">
              <a:latin typeface="Arial MT"/>
              <a:cs typeface="Arial MT"/>
            </a:endParaRPr>
          </a:p>
          <a:p>
            <a:pPr marL="469900" marR="60325" indent="-457834">
              <a:lnSpc>
                <a:spcPct val="100000"/>
              </a:lnSpc>
              <a:buAutoNum type="arabicPeriod" startAt="26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Reprodução</a:t>
            </a:r>
            <a:r>
              <a:rPr sz="2300" b="1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Automática:</a:t>
            </a:r>
            <a:r>
              <a:rPr sz="2300" b="1" spc="195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Define</a:t>
            </a:r>
            <a:r>
              <a:rPr sz="2300" spc="2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as</a:t>
            </a:r>
            <a:r>
              <a:rPr sz="2300" spc="254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configurações</a:t>
            </a:r>
            <a:r>
              <a:rPr sz="2300" spc="2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229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execução</a:t>
            </a:r>
            <a:r>
              <a:rPr sz="2300" spc="24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automática</a:t>
            </a:r>
            <a:r>
              <a:rPr sz="2300" spc="2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2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Cds, </a:t>
            </a:r>
            <a:r>
              <a:rPr sz="2300" spc="-6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DVDs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dispositivos.</a:t>
            </a:r>
            <a:endParaRPr sz="23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AutoNum type="arabicPeriod" startAt="26"/>
              <a:tabLst>
                <a:tab pos="470534" algn="l"/>
              </a:tabLst>
            </a:pPr>
            <a:r>
              <a:rPr sz="23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Teclado:</a:t>
            </a:r>
            <a:r>
              <a:rPr sz="2300" b="1" spc="-90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define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padrão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layout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do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teclado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utilizado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pelo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documento</a:t>
            </a:r>
            <a:r>
              <a:rPr sz="2300" spc="-9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ativo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2167" y="620268"/>
            <a:ext cx="3427476" cy="56372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808" y="1001267"/>
            <a:ext cx="8382000" cy="55610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610" y="1821942"/>
            <a:ext cx="3556000" cy="2281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850" b="1" spc="-35" dirty="0">
                <a:latin typeface="Calibri"/>
                <a:cs typeface="Calibri"/>
              </a:rPr>
              <a:t>B</a:t>
            </a:r>
            <a:r>
              <a:rPr sz="1850" b="1" spc="-70" dirty="0">
                <a:latin typeface="Calibri"/>
                <a:cs typeface="Calibri"/>
              </a:rPr>
              <a:t>O</a:t>
            </a:r>
            <a:r>
              <a:rPr sz="1850" b="1" spc="-180" dirty="0">
                <a:latin typeface="Calibri"/>
                <a:cs typeface="Calibri"/>
              </a:rPr>
              <a:t>T</a:t>
            </a:r>
            <a:r>
              <a:rPr sz="1850" b="1" spc="-60" dirty="0">
                <a:latin typeface="Calibri"/>
                <a:cs typeface="Calibri"/>
              </a:rPr>
              <a:t>Ã</a:t>
            </a:r>
            <a:r>
              <a:rPr sz="1850" b="1" spc="-5" dirty="0">
                <a:latin typeface="Calibri"/>
                <a:cs typeface="Calibri"/>
              </a:rPr>
              <a:t>O</a:t>
            </a:r>
            <a:r>
              <a:rPr sz="1850" b="1" spc="-85" dirty="0">
                <a:latin typeface="Calibri"/>
                <a:cs typeface="Calibri"/>
              </a:rPr>
              <a:t> </a:t>
            </a:r>
            <a:r>
              <a:rPr sz="1850" b="1" spc="5" dirty="0">
                <a:latin typeface="Calibri"/>
                <a:cs typeface="Calibri"/>
              </a:rPr>
              <a:t>O</a:t>
            </a:r>
            <a:r>
              <a:rPr sz="1850" b="1" spc="-5" dirty="0">
                <a:latin typeface="Calibri"/>
                <a:cs typeface="Calibri"/>
              </a:rPr>
              <a:t>U</a:t>
            </a:r>
            <a:r>
              <a:rPr sz="1850" b="1" spc="5" dirty="0">
                <a:latin typeface="Calibri"/>
                <a:cs typeface="Calibri"/>
              </a:rPr>
              <a:t> M</a:t>
            </a:r>
            <a:r>
              <a:rPr sz="1850" b="1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NU</a:t>
            </a:r>
            <a:r>
              <a:rPr sz="1850" b="1" spc="-15" dirty="0">
                <a:latin typeface="Calibri"/>
                <a:cs typeface="Calibri"/>
              </a:rPr>
              <a:t> </a:t>
            </a:r>
            <a:r>
              <a:rPr sz="1850" b="1" spc="5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N</a:t>
            </a:r>
            <a:r>
              <a:rPr sz="1850" b="1" spc="5" dirty="0">
                <a:latin typeface="Calibri"/>
                <a:cs typeface="Calibri"/>
              </a:rPr>
              <a:t>I</a:t>
            </a:r>
            <a:r>
              <a:rPr sz="1850" b="1" spc="10" dirty="0">
                <a:latin typeface="Calibri"/>
                <a:cs typeface="Calibri"/>
              </a:rPr>
              <a:t>C</a:t>
            </a:r>
            <a:r>
              <a:rPr sz="1850" b="1" spc="5" dirty="0">
                <a:latin typeface="Calibri"/>
                <a:cs typeface="Calibri"/>
              </a:rPr>
              <a:t>I</a:t>
            </a:r>
            <a:r>
              <a:rPr sz="1850" b="1" dirty="0">
                <a:latin typeface="Calibri"/>
                <a:cs typeface="Calibri"/>
              </a:rPr>
              <a:t>A</a:t>
            </a:r>
            <a:r>
              <a:rPr sz="1850" b="1" spc="-5" dirty="0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5" dirty="0">
                <a:latin typeface="Calibri"/>
                <a:cs typeface="Calibri"/>
              </a:rPr>
              <a:t>CAIXA</a:t>
            </a:r>
            <a:r>
              <a:rPr sz="1850" b="1" spc="-4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r>
              <a:rPr sz="1850" b="1" spc="-3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PESQUISA</a:t>
            </a:r>
            <a:endParaRPr sz="18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850" b="1" spc="-15" dirty="0">
                <a:latin typeface="Calibri"/>
                <a:cs typeface="Calibri"/>
              </a:rPr>
              <a:t>VISÃO</a:t>
            </a:r>
            <a:r>
              <a:rPr sz="1850" b="1" spc="-4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r>
              <a:rPr sz="1850" b="1" spc="-35" dirty="0">
                <a:latin typeface="Calibri"/>
                <a:cs typeface="Calibri"/>
              </a:rPr>
              <a:t> </a:t>
            </a:r>
            <a:r>
              <a:rPr sz="1850" b="1" spc="-65" dirty="0">
                <a:latin typeface="Calibri"/>
                <a:cs typeface="Calibri"/>
              </a:rPr>
              <a:t>TAREFAS</a:t>
            </a:r>
            <a:endParaRPr sz="18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dirty="0">
                <a:latin typeface="Calibri"/>
                <a:cs typeface="Calibri"/>
              </a:rPr>
              <a:t>BARRA</a:t>
            </a:r>
            <a:r>
              <a:rPr sz="1850" b="1" spc="-4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r>
              <a:rPr sz="1850" b="1" spc="-55" dirty="0">
                <a:latin typeface="Calibri"/>
                <a:cs typeface="Calibri"/>
              </a:rPr>
              <a:t> </a:t>
            </a:r>
            <a:r>
              <a:rPr sz="1850" b="1" spc="-65" dirty="0">
                <a:latin typeface="Calibri"/>
                <a:cs typeface="Calibri"/>
              </a:rPr>
              <a:t>TAREFAS</a:t>
            </a:r>
            <a:endParaRPr sz="18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10" dirty="0">
                <a:latin typeface="Calibri"/>
                <a:cs typeface="Calibri"/>
              </a:rPr>
              <a:t>ÁREA</a:t>
            </a:r>
            <a:r>
              <a:rPr sz="1850" b="1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r>
              <a:rPr sz="1850" b="1" spc="-35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NOTIFICAÇÃO</a:t>
            </a:r>
            <a:endParaRPr sz="18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5" dirty="0">
                <a:latin typeface="Calibri"/>
                <a:cs typeface="Calibri"/>
              </a:rPr>
              <a:t>MOSTRAR</a:t>
            </a:r>
            <a:r>
              <a:rPr sz="1850" b="1" spc="-3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ÁREA</a:t>
            </a:r>
            <a:r>
              <a:rPr sz="1850" b="1" spc="1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r>
              <a:rPr sz="1850" b="1" spc="-2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TRABALHO</a:t>
            </a:r>
            <a:endParaRPr sz="18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10" dirty="0">
                <a:latin typeface="Calibri"/>
                <a:cs typeface="Calibri"/>
              </a:rPr>
              <a:t>ÁREA</a:t>
            </a:r>
            <a:r>
              <a:rPr sz="1850" b="1" spc="-2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r>
              <a:rPr sz="1850" b="1" spc="-3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TRABALHO</a:t>
            </a:r>
            <a:endParaRPr sz="18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dirty="0">
                <a:latin typeface="Calibri"/>
                <a:cs typeface="Calibri"/>
              </a:rPr>
              <a:t>ÍCONES</a:t>
            </a:r>
            <a:r>
              <a:rPr sz="1850" b="1" spc="-80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DA</a:t>
            </a:r>
            <a:r>
              <a:rPr sz="1850" b="1" spc="-4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ÁREA</a:t>
            </a:r>
            <a:r>
              <a:rPr sz="1850" b="1" spc="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r>
              <a:rPr sz="1850" b="1" spc="-1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TRABALHO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12" y="750189"/>
            <a:ext cx="117951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0480" indent="-457834" algn="just">
              <a:lnSpc>
                <a:spcPct val="100000"/>
              </a:lnSpc>
              <a:spcBef>
                <a:spcPts val="100"/>
              </a:spcBef>
              <a:buAutoNum type="arabicPeriod" startAt="30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Central de Rede e Compartilhamento: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Exibe </a:t>
            </a:r>
            <a:r>
              <a:rPr sz="2400" spc="-5" dirty="0">
                <a:latin typeface="Arial MT"/>
                <a:cs typeface="Arial MT"/>
              </a:rPr>
              <a:t>as configurações de rede utilizadas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pelo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sistema.</a:t>
            </a:r>
            <a:endParaRPr sz="240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Contas</a:t>
            </a:r>
            <a:r>
              <a:rPr sz="2400" b="1" u="heavy" spc="6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6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Usuário:</a:t>
            </a:r>
            <a:r>
              <a:rPr sz="2400" b="1" spc="70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permite</a:t>
            </a:r>
            <a:r>
              <a:rPr sz="2400" spc="6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6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configuração</a:t>
            </a:r>
            <a:r>
              <a:rPr sz="2400" spc="7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6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</a:t>
            </a:r>
            <a:r>
              <a:rPr sz="2400" spc="6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6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vários</a:t>
            </a:r>
            <a:r>
              <a:rPr sz="2400" spc="6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usuários,</a:t>
            </a:r>
            <a:endParaRPr sz="2400">
              <a:latin typeface="Arial MT"/>
              <a:cs typeface="Arial MT"/>
            </a:endParaRPr>
          </a:p>
          <a:p>
            <a:pPr marL="469900" algn="just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respeitando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suas preferências.</a:t>
            </a:r>
            <a:endParaRPr sz="240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buAutoNum type="arabicPeriod" startAt="32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Ferramentas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Administrativas: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combina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vários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utilitários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administração</a:t>
            </a:r>
            <a:r>
              <a:rPr sz="2400" dirty="0">
                <a:latin typeface="Arial MT"/>
                <a:cs typeface="Arial MT"/>
              </a:rPr>
              <a:t> do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Windows</a:t>
            </a:r>
            <a:r>
              <a:rPr sz="2400" spc="4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fornecendo</a:t>
            </a:r>
            <a:r>
              <a:rPr sz="2400" spc="4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acesso</a:t>
            </a:r>
            <a:r>
              <a:rPr sz="2400" spc="4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fácil</a:t>
            </a:r>
            <a:r>
              <a:rPr sz="2400" spc="4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às</a:t>
            </a:r>
            <a:r>
              <a:rPr sz="2400" spc="4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propriedades</a:t>
            </a:r>
            <a:r>
              <a:rPr sz="2400" spc="4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4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ferramentas</a:t>
            </a:r>
            <a:r>
              <a:rPr sz="2400" spc="4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administrativas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computador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específico.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Ex.:</a:t>
            </a:r>
            <a:r>
              <a:rPr sz="2400" spc="-5" dirty="0">
                <a:latin typeface="Arial MT"/>
                <a:cs typeface="Arial MT"/>
              </a:rPr>
              <a:t> desempenho,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diretiva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segurança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local,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fontes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dados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gerenciamento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computador.</a:t>
            </a:r>
            <a:endParaRPr sz="2400">
              <a:latin typeface="Arial MT"/>
              <a:cs typeface="Arial MT"/>
            </a:endParaRPr>
          </a:p>
          <a:p>
            <a:pPr marL="469900" marR="5715" indent="-457834" algn="just">
              <a:lnSpc>
                <a:spcPct val="100000"/>
              </a:lnSpc>
              <a:spcBef>
                <a:spcPts val="5"/>
              </a:spcBef>
              <a:buAutoNum type="arabicPeriod" startAt="32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Gerenciador de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Credenciais: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 </a:t>
            </a:r>
            <a:r>
              <a:rPr sz="2400" spc="-5" dirty="0">
                <a:latin typeface="Arial MT"/>
                <a:cs typeface="Arial MT"/>
              </a:rPr>
              <a:t>Gerenciador de </a:t>
            </a:r>
            <a:r>
              <a:rPr sz="2400" dirty="0">
                <a:latin typeface="Arial MT"/>
                <a:cs typeface="Arial MT"/>
              </a:rPr>
              <a:t>Credenciais </a:t>
            </a:r>
            <a:r>
              <a:rPr sz="2400" spc="-5" dirty="0">
                <a:latin typeface="Arial MT"/>
                <a:cs typeface="Arial MT"/>
              </a:rPr>
              <a:t>permite armazenar </a:t>
            </a:r>
            <a:r>
              <a:rPr sz="2400" dirty="0">
                <a:latin typeface="Arial MT"/>
                <a:cs typeface="Arial MT"/>
              </a:rPr>
              <a:t> credenciais, </a:t>
            </a:r>
            <a:r>
              <a:rPr sz="2400" spc="-5" dirty="0">
                <a:latin typeface="Arial MT"/>
                <a:cs typeface="Arial MT"/>
              </a:rPr>
              <a:t>como nomes de </a:t>
            </a:r>
            <a:r>
              <a:rPr sz="2400" spc="-10" dirty="0">
                <a:latin typeface="Arial MT"/>
                <a:cs typeface="Arial MT"/>
              </a:rPr>
              <a:t>usuário </a:t>
            </a:r>
            <a:r>
              <a:rPr sz="2400" dirty="0">
                <a:latin typeface="Arial MT"/>
                <a:cs typeface="Arial MT"/>
              </a:rPr>
              <a:t>e </a:t>
            </a:r>
            <a:r>
              <a:rPr sz="2400" spc="-5" dirty="0">
                <a:latin typeface="Arial MT"/>
                <a:cs typeface="Arial MT"/>
              </a:rPr>
              <a:t>senhas que </a:t>
            </a:r>
            <a:r>
              <a:rPr sz="2400" dirty="0">
                <a:latin typeface="Arial MT"/>
                <a:cs typeface="Arial MT"/>
              </a:rPr>
              <a:t>você </a:t>
            </a:r>
            <a:r>
              <a:rPr sz="2400" spc="-5" dirty="0">
                <a:latin typeface="Arial MT"/>
                <a:cs typeface="Arial MT"/>
              </a:rPr>
              <a:t>utiliza para fazer </a:t>
            </a:r>
            <a:r>
              <a:rPr sz="2400" spc="-10" dirty="0">
                <a:latin typeface="Arial MT"/>
                <a:cs typeface="Arial MT"/>
              </a:rPr>
              <a:t>logon </a:t>
            </a:r>
            <a:r>
              <a:rPr sz="2400" spc="-5" dirty="0">
                <a:latin typeface="Arial MT"/>
                <a:cs typeface="Arial MT"/>
              </a:rPr>
              <a:t>em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sites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outros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computadores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rede.</a:t>
            </a:r>
            <a:endParaRPr sz="2400">
              <a:latin typeface="Arial MT"/>
              <a:cs typeface="Arial MT"/>
            </a:endParaRPr>
          </a:p>
          <a:p>
            <a:pPr marL="469900" marR="43180" indent="-457834" algn="just">
              <a:lnSpc>
                <a:spcPct val="100000"/>
              </a:lnSpc>
              <a:buAutoNum type="arabicPeriod" startAt="32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Histórico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Arquivos: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Salva cópias de arquivos para que possa recuperá-los </a:t>
            </a:r>
            <a:r>
              <a:rPr sz="2400" dirty="0">
                <a:latin typeface="Arial MT"/>
                <a:cs typeface="Arial MT"/>
              </a:rPr>
              <a:t> caso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sejam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danificados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perdidos.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12" y="836167"/>
            <a:ext cx="1179576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Indexação: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Gerencia </a:t>
            </a:r>
            <a:r>
              <a:rPr sz="2400" spc="-5" dirty="0">
                <a:latin typeface="Arial MT"/>
                <a:cs typeface="Arial MT"/>
              </a:rPr>
              <a:t>o modo como o Windows </a:t>
            </a:r>
            <a:r>
              <a:rPr sz="2400" spc="-10" dirty="0">
                <a:latin typeface="Arial MT"/>
                <a:cs typeface="Arial MT"/>
              </a:rPr>
              <a:t>indexa </a:t>
            </a:r>
            <a:r>
              <a:rPr sz="2400" spc="-5" dirty="0">
                <a:latin typeface="Arial MT"/>
                <a:cs typeface="Arial MT"/>
              </a:rPr>
              <a:t>os </a:t>
            </a:r>
            <a:r>
              <a:rPr sz="2400" spc="-10" dirty="0">
                <a:latin typeface="Arial MT"/>
                <a:cs typeface="Arial MT"/>
              </a:rPr>
              <a:t>itens </a:t>
            </a:r>
            <a:r>
              <a:rPr sz="2400" spc="-5" dirty="0">
                <a:latin typeface="Arial MT"/>
                <a:cs typeface="Arial MT"/>
              </a:rPr>
              <a:t>para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acelerar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uma determinada </a:t>
            </a:r>
            <a:r>
              <a:rPr sz="2400" spc="-5" dirty="0">
                <a:latin typeface="Arial MT"/>
                <a:cs typeface="Arial MT"/>
              </a:rPr>
              <a:t>pesquisa.</a:t>
            </a:r>
            <a:endParaRPr sz="240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buAutoNum type="arabicPeriod" startAt="35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Programas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Padrão: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Windows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irá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utilizar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como </a:t>
            </a:r>
            <a:r>
              <a:rPr sz="2400" dirty="0">
                <a:latin typeface="Arial MT"/>
                <a:cs typeface="Arial MT"/>
              </a:rPr>
              <a:t> referencia </a:t>
            </a:r>
            <a:r>
              <a:rPr sz="2400" spc="-5" dirty="0">
                <a:latin typeface="Arial MT"/>
                <a:cs typeface="Arial MT"/>
              </a:rPr>
              <a:t>para </a:t>
            </a:r>
            <a:r>
              <a:rPr sz="2400" spc="-10" dirty="0">
                <a:latin typeface="Arial MT"/>
                <a:cs typeface="Arial MT"/>
              </a:rPr>
              <a:t>executar </a:t>
            </a:r>
            <a:r>
              <a:rPr sz="2400" spc="-5" dirty="0">
                <a:latin typeface="Arial MT"/>
                <a:cs typeface="Arial MT"/>
              </a:rPr>
              <a:t>as </a:t>
            </a:r>
            <a:r>
              <a:rPr sz="2400" spc="-10" dirty="0">
                <a:latin typeface="Arial MT"/>
                <a:cs typeface="Arial MT"/>
              </a:rPr>
              <a:t>tarefas </a:t>
            </a:r>
            <a:r>
              <a:rPr sz="2400" dirty="0">
                <a:latin typeface="Arial MT"/>
                <a:cs typeface="Arial MT"/>
              </a:rPr>
              <a:t>como, </a:t>
            </a:r>
            <a:r>
              <a:rPr sz="2400" spc="-5" dirty="0">
                <a:latin typeface="Arial MT"/>
                <a:cs typeface="Arial MT"/>
              </a:rPr>
              <a:t>por exemplo, o gerenciador de email,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visualizador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fotos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 programa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navegação.</a:t>
            </a:r>
            <a:endParaRPr sz="2400">
              <a:latin typeface="Arial MT"/>
              <a:cs typeface="Arial MT"/>
            </a:endParaRPr>
          </a:p>
          <a:p>
            <a:pPr marL="469900" marR="5715" indent="-457834" algn="just">
              <a:lnSpc>
                <a:spcPct val="100000"/>
              </a:lnSpc>
              <a:spcBef>
                <a:spcPts val="5"/>
              </a:spcBef>
              <a:buAutoNum type="arabicPeriod" startAt="35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Segurança e Manutenção: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Exibe mensagens importantes sobre </a:t>
            </a:r>
            <a:r>
              <a:rPr sz="2400" dirty="0">
                <a:latin typeface="Arial MT"/>
                <a:cs typeface="Arial MT"/>
              </a:rPr>
              <a:t>configurações </a:t>
            </a:r>
            <a:r>
              <a:rPr sz="2400" spc="-10" dirty="0">
                <a:latin typeface="Arial MT"/>
                <a:cs typeface="Arial MT"/>
              </a:rPr>
              <a:t>de </a:t>
            </a:r>
            <a:r>
              <a:rPr sz="2400" spc="-5" dirty="0">
                <a:latin typeface="Arial MT"/>
                <a:cs typeface="Arial MT"/>
              </a:rPr>
              <a:t> segurança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manutenção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precisam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atenção,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por</a:t>
            </a:r>
            <a:r>
              <a:rPr sz="2400" spc="-5" dirty="0">
                <a:latin typeface="Arial MT"/>
                <a:cs typeface="Arial MT"/>
              </a:rPr>
              <a:t> exemplo,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notificações sobre o </a:t>
            </a:r>
            <a:r>
              <a:rPr sz="2400" dirty="0">
                <a:latin typeface="Arial MT"/>
                <a:cs typeface="Arial MT"/>
              </a:rPr>
              <a:t>Firewall, </a:t>
            </a:r>
            <a:r>
              <a:rPr sz="2400" spc="-10" dirty="0">
                <a:latin typeface="Arial MT"/>
                <a:cs typeface="Arial MT"/>
              </a:rPr>
              <a:t>Antivírus, </a:t>
            </a:r>
            <a:r>
              <a:rPr sz="2400" spc="-5" dirty="0">
                <a:latin typeface="Arial MT"/>
                <a:cs typeface="Arial MT"/>
              </a:rPr>
              <a:t>Controle de Contas de </a:t>
            </a:r>
            <a:r>
              <a:rPr sz="2400" spc="-10" dirty="0">
                <a:latin typeface="Arial MT"/>
                <a:cs typeface="Arial MT"/>
              </a:rPr>
              <a:t>Usuário, </a:t>
            </a:r>
            <a:r>
              <a:rPr sz="2400" spc="-5" dirty="0">
                <a:latin typeface="Arial MT"/>
                <a:cs typeface="Arial MT"/>
              </a:rPr>
              <a:t>Filtro </a:t>
            </a:r>
            <a:r>
              <a:rPr sz="2400" spc="-10" dirty="0">
                <a:latin typeface="Arial MT"/>
                <a:cs typeface="Arial MT"/>
              </a:rPr>
              <a:t>do </a:t>
            </a:r>
            <a:r>
              <a:rPr sz="2400" spc="-5" dirty="0">
                <a:latin typeface="Arial MT"/>
                <a:cs typeface="Arial MT"/>
              </a:rPr>
              <a:t> SmartScreen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 </a:t>
            </a:r>
            <a:r>
              <a:rPr sz="2400" spc="-5" dirty="0">
                <a:latin typeface="Arial MT"/>
                <a:cs typeface="Arial MT"/>
              </a:rPr>
              <a:t>dispositivos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Hardware.</a:t>
            </a:r>
            <a:endParaRPr sz="2400">
              <a:latin typeface="Arial MT"/>
              <a:cs typeface="Arial MT"/>
            </a:endParaRPr>
          </a:p>
          <a:p>
            <a:pPr marL="469900" marR="5715" indent="-457834" algn="just">
              <a:lnSpc>
                <a:spcPct val="100000"/>
              </a:lnSpc>
              <a:buAutoNum type="arabicPeriod" startAt="35"/>
              <a:tabLst>
                <a:tab pos="470534" algn="l"/>
              </a:tabLst>
            </a:pP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Telefone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Modem: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permite</a:t>
            </a:r>
            <a:r>
              <a:rPr sz="2400" spc="-5" dirty="0">
                <a:latin typeface="Arial MT"/>
                <a:cs typeface="Arial MT"/>
              </a:rPr>
              <a:t> 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configuração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será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usado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acesso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Internet.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571" y="498348"/>
            <a:ext cx="3444239" cy="546201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89" y="687070"/>
            <a:ext cx="11798300" cy="5986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7620" indent="-457834" algn="just">
              <a:lnSpc>
                <a:spcPct val="100000"/>
              </a:lnSpc>
              <a:spcBef>
                <a:spcPts val="105"/>
              </a:spcBef>
              <a:buAutoNum type="arabicPeriod" startAt="39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Central</a:t>
            </a:r>
            <a:r>
              <a:rPr sz="2300" b="1" u="heavy" spc="50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48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Sincronização:</a:t>
            </a:r>
            <a:r>
              <a:rPr sz="2300" b="1" spc="505" dirty="0">
                <a:latin typeface="Arial"/>
                <a:cs typeface="Arial"/>
              </a:rPr>
              <a:t> </a:t>
            </a:r>
            <a:r>
              <a:rPr sz="2300" spc="-10" dirty="0">
                <a:latin typeface="Arial MT"/>
                <a:cs typeface="Arial MT"/>
              </a:rPr>
              <a:t>Sincroniza</a:t>
            </a:r>
            <a:r>
              <a:rPr sz="2300" spc="509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arquivos</a:t>
            </a:r>
            <a:r>
              <a:rPr sz="2300" spc="50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entre</a:t>
            </a:r>
            <a:r>
              <a:rPr sz="2300" spc="509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seu</a:t>
            </a:r>
            <a:r>
              <a:rPr sz="2300" spc="520" dirty="0">
                <a:latin typeface="Arial MT"/>
                <a:cs typeface="Arial MT"/>
              </a:rPr>
              <a:t> </a:t>
            </a:r>
            <a:r>
              <a:rPr sz="2300" spc="-15" dirty="0">
                <a:latin typeface="Arial MT"/>
                <a:cs typeface="Arial MT"/>
              </a:rPr>
              <a:t>computador</a:t>
            </a:r>
            <a:r>
              <a:rPr sz="2300" spc="49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50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pastas</a:t>
            </a:r>
            <a:r>
              <a:rPr sz="2300" spc="50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na </a:t>
            </a:r>
            <a:r>
              <a:rPr sz="2300" spc="-6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rede.</a:t>
            </a:r>
            <a:endParaRPr sz="230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3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Hora:</a:t>
            </a:r>
            <a:r>
              <a:rPr sz="2300" b="1" spc="-65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ajusta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data,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hora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fuso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horário.</a:t>
            </a:r>
            <a:endParaRPr sz="230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Firewall </a:t>
            </a:r>
            <a:r>
              <a:rPr sz="23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 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Windows:</a:t>
            </a:r>
            <a:r>
              <a:rPr sz="2300" b="1" spc="-20" dirty="0">
                <a:latin typeface="Arial"/>
                <a:cs typeface="Arial"/>
              </a:rPr>
              <a:t> </a:t>
            </a:r>
            <a:r>
              <a:rPr sz="2300" spc="-10" dirty="0">
                <a:latin typeface="Arial MT"/>
                <a:cs typeface="Arial MT"/>
              </a:rPr>
              <a:t>representa </a:t>
            </a:r>
            <a:r>
              <a:rPr sz="2300" dirty="0">
                <a:latin typeface="Arial MT"/>
                <a:cs typeface="Arial MT"/>
              </a:rPr>
              <a:t>o </a:t>
            </a:r>
            <a:r>
              <a:rPr sz="2300" spc="-10" dirty="0">
                <a:latin typeface="Arial MT"/>
                <a:cs typeface="Arial MT"/>
              </a:rPr>
              <a:t>software </a:t>
            </a:r>
            <a:r>
              <a:rPr sz="2300" spc="-5" dirty="0">
                <a:latin typeface="Arial MT"/>
                <a:cs typeface="Arial MT"/>
              </a:rPr>
              <a:t>ou </a:t>
            </a:r>
            <a:r>
              <a:rPr sz="2300" spc="-10" dirty="0">
                <a:latin typeface="Arial MT"/>
                <a:cs typeface="Arial MT"/>
              </a:rPr>
              <a:t>hardware </a:t>
            </a:r>
            <a:r>
              <a:rPr sz="2300" spc="-5" dirty="0">
                <a:latin typeface="Arial MT"/>
                <a:cs typeface="Arial MT"/>
              </a:rPr>
              <a:t>que </a:t>
            </a:r>
            <a:r>
              <a:rPr sz="2300" spc="-10" dirty="0">
                <a:latin typeface="Arial MT"/>
                <a:cs typeface="Arial MT"/>
              </a:rPr>
              <a:t>verifica informações 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provenientes </a:t>
            </a:r>
            <a:r>
              <a:rPr sz="2300" spc="-5" dirty="0">
                <a:latin typeface="Arial MT"/>
                <a:cs typeface="Arial MT"/>
              </a:rPr>
              <a:t>da </a:t>
            </a:r>
            <a:r>
              <a:rPr sz="2300" spc="-10" dirty="0">
                <a:latin typeface="Arial MT"/>
                <a:cs typeface="Arial MT"/>
              </a:rPr>
              <a:t>Internet </a:t>
            </a:r>
            <a:r>
              <a:rPr sz="2300" spc="-5" dirty="0">
                <a:latin typeface="Arial MT"/>
                <a:cs typeface="Arial MT"/>
              </a:rPr>
              <a:t>ou de uma </a:t>
            </a:r>
            <a:r>
              <a:rPr sz="2300" spc="-15" dirty="0">
                <a:latin typeface="Arial MT"/>
                <a:cs typeface="Arial MT"/>
              </a:rPr>
              <a:t>rede, </a:t>
            </a:r>
            <a:r>
              <a:rPr sz="2300" dirty="0">
                <a:latin typeface="Arial MT"/>
                <a:cs typeface="Arial MT"/>
              </a:rPr>
              <a:t>e as </a:t>
            </a:r>
            <a:r>
              <a:rPr sz="2300" spc="-10" dirty="0">
                <a:latin typeface="Arial MT"/>
                <a:cs typeface="Arial MT"/>
              </a:rPr>
              <a:t>bloqueia </a:t>
            </a:r>
            <a:r>
              <a:rPr sz="2300" spc="-5" dirty="0">
                <a:latin typeface="Arial MT"/>
                <a:cs typeface="Arial MT"/>
              </a:rPr>
              <a:t>ou </a:t>
            </a:r>
            <a:r>
              <a:rPr sz="2300" spc="-10" dirty="0">
                <a:latin typeface="Arial MT"/>
                <a:cs typeface="Arial MT"/>
              </a:rPr>
              <a:t>permite </a:t>
            </a:r>
            <a:r>
              <a:rPr sz="2300" spc="-5" dirty="0">
                <a:latin typeface="Arial MT"/>
                <a:cs typeface="Arial MT"/>
              </a:rPr>
              <a:t>que elas </a:t>
            </a:r>
            <a:r>
              <a:rPr sz="2300" spc="-10" dirty="0">
                <a:latin typeface="Arial MT"/>
                <a:cs typeface="Arial MT"/>
              </a:rPr>
              <a:t>cheguem </a:t>
            </a:r>
            <a:r>
              <a:rPr sz="2300" spc="-5" dirty="0">
                <a:latin typeface="Arial MT"/>
                <a:cs typeface="Arial MT"/>
              </a:rPr>
              <a:t> ao </a:t>
            </a:r>
            <a:r>
              <a:rPr sz="2300" spc="-10" dirty="0">
                <a:latin typeface="Arial MT"/>
                <a:cs typeface="Arial MT"/>
              </a:rPr>
              <a:t>seu </a:t>
            </a:r>
            <a:r>
              <a:rPr sz="2300" spc="-30" dirty="0">
                <a:latin typeface="Arial MT"/>
                <a:cs typeface="Arial MT"/>
              </a:rPr>
              <a:t>computador, </a:t>
            </a:r>
            <a:r>
              <a:rPr sz="2300" spc="-15" dirty="0">
                <a:latin typeface="Arial MT"/>
                <a:cs typeface="Arial MT"/>
              </a:rPr>
              <a:t>dependendo </a:t>
            </a:r>
            <a:r>
              <a:rPr sz="2300" spc="-5" dirty="0">
                <a:latin typeface="Arial MT"/>
                <a:cs typeface="Arial MT"/>
              </a:rPr>
              <a:t>das </a:t>
            </a:r>
            <a:r>
              <a:rPr sz="2300" spc="-10" dirty="0">
                <a:latin typeface="Arial MT"/>
                <a:cs typeface="Arial MT"/>
              </a:rPr>
              <a:t>configurações </a:t>
            </a:r>
            <a:r>
              <a:rPr sz="2300" spc="-5" dirty="0">
                <a:latin typeface="Arial MT"/>
                <a:cs typeface="Arial MT"/>
              </a:rPr>
              <a:t>do </a:t>
            </a:r>
            <a:r>
              <a:rPr sz="2300" spc="-10" dirty="0">
                <a:latin typeface="Arial MT"/>
                <a:cs typeface="Arial MT"/>
              </a:rPr>
              <a:t>firewall. </a:t>
            </a:r>
            <a:r>
              <a:rPr sz="2300" dirty="0">
                <a:latin typeface="Arial MT"/>
                <a:cs typeface="Arial MT"/>
              </a:rPr>
              <a:t>O </a:t>
            </a:r>
            <a:r>
              <a:rPr sz="2300" spc="-10" dirty="0">
                <a:latin typeface="Arial MT"/>
                <a:cs typeface="Arial MT"/>
              </a:rPr>
              <a:t>Firewall determina 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quem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pode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ver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as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informações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sob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quais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condições.</a:t>
            </a:r>
            <a:endParaRPr sz="2300">
              <a:latin typeface="Arial MT"/>
              <a:cs typeface="Arial MT"/>
            </a:endParaRPr>
          </a:p>
          <a:p>
            <a:pPr marL="469900" marR="762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Gerenciador de Dispositivos: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 MT"/>
                <a:cs typeface="Arial MT"/>
              </a:rPr>
              <a:t>Exibe uma lista de </a:t>
            </a:r>
            <a:r>
              <a:rPr sz="2300" spc="-10" dirty="0">
                <a:latin typeface="Arial MT"/>
                <a:cs typeface="Arial MT"/>
              </a:rPr>
              <a:t>dispositivos </a:t>
            </a:r>
            <a:r>
              <a:rPr sz="2300" spc="-5" dirty="0">
                <a:latin typeface="Arial MT"/>
                <a:cs typeface="Arial MT"/>
              </a:rPr>
              <a:t>de </a:t>
            </a:r>
            <a:r>
              <a:rPr sz="2300" spc="-10" dirty="0">
                <a:latin typeface="Arial MT"/>
                <a:cs typeface="Arial MT"/>
              </a:rPr>
              <a:t>hardware instalados 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no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computador</a:t>
            </a:r>
            <a:r>
              <a:rPr sz="2300" spc="-8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 define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as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propriedades</a:t>
            </a:r>
            <a:r>
              <a:rPr sz="2300" spc="-8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para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cada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dispositivo.</a:t>
            </a:r>
            <a:endParaRPr sz="230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Idioma:</a:t>
            </a:r>
            <a:r>
              <a:rPr sz="2300" b="1" spc="825" dirty="0">
                <a:latin typeface="Arial"/>
                <a:cs typeface="Arial"/>
              </a:rPr>
              <a:t> </a:t>
            </a:r>
            <a:r>
              <a:rPr sz="2300" spc="-5" dirty="0">
                <a:latin typeface="Arial MT"/>
                <a:cs typeface="Arial MT"/>
              </a:rPr>
              <a:t>Apresenta</a:t>
            </a:r>
            <a:r>
              <a:rPr sz="2300" spc="8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as</a:t>
            </a:r>
            <a:r>
              <a:rPr sz="2300" spc="844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opções</a:t>
            </a:r>
            <a:r>
              <a:rPr sz="2300" spc="86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de</a:t>
            </a:r>
            <a:r>
              <a:rPr sz="2300" spc="86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idiomas</a:t>
            </a:r>
            <a:r>
              <a:rPr sz="2300" spc="8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com</a:t>
            </a:r>
            <a:r>
              <a:rPr sz="2300" spc="8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</a:t>
            </a:r>
            <a:r>
              <a:rPr sz="2300" spc="86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objetivo</a:t>
            </a:r>
            <a:r>
              <a:rPr sz="2300" spc="8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85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personalizar</a:t>
            </a:r>
            <a:r>
              <a:rPr sz="2300" spc="8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suas</a:t>
            </a:r>
            <a:endParaRPr sz="2300">
              <a:latin typeface="Arial MT"/>
              <a:cs typeface="Arial MT"/>
            </a:endParaRPr>
          </a:p>
          <a:p>
            <a:pPr marL="469900" algn="just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latin typeface="Arial MT"/>
                <a:cs typeface="Arial MT"/>
              </a:rPr>
              <a:t>preferências</a:t>
            </a:r>
            <a:r>
              <a:rPr sz="2300" spc="5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quanto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aos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idiomas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utilizados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em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determinas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atividades.</a:t>
            </a:r>
            <a:endParaRPr sz="2300">
              <a:latin typeface="Arial MT"/>
              <a:cs typeface="Arial MT"/>
            </a:endParaRPr>
          </a:p>
          <a:p>
            <a:pPr marL="469900" marR="5715" indent="-457834" algn="just">
              <a:lnSpc>
                <a:spcPct val="100000"/>
              </a:lnSpc>
              <a:buAutoNum type="arabicPeriod" startAt="44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 do Explorador de Arquivos: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O </a:t>
            </a:r>
            <a:r>
              <a:rPr sz="2300" spc="-10" dirty="0">
                <a:latin typeface="Arial MT"/>
                <a:cs typeface="Arial MT"/>
              </a:rPr>
              <a:t>Explorador </a:t>
            </a:r>
            <a:r>
              <a:rPr sz="2300" spc="-5" dirty="0">
                <a:latin typeface="Arial MT"/>
                <a:cs typeface="Arial MT"/>
              </a:rPr>
              <a:t>de </a:t>
            </a:r>
            <a:r>
              <a:rPr sz="2300" spc="-10" dirty="0">
                <a:latin typeface="Arial MT"/>
                <a:cs typeface="Arial MT"/>
              </a:rPr>
              <a:t>Arquivos equivale </a:t>
            </a:r>
            <a:r>
              <a:rPr sz="2300" spc="-5" dirty="0">
                <a:latin typeface="Arial MT"/>
                <a:cs typeface="Arial MT"/>
              </a:rPr>
              <a:t>ao </a:t>
            </a:r>
            <a:r>
              <a:rPr sz="2300" spc="-10" dirty="0">
                <a:latin typeface="Arial MT"/>
                <a:cs typeface="Arial MT"/>
              </a:rPr>
              <a:t>antigo 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Windows </a:t>
            </a:r>
            <a:r>
              <a:rPr sz="2300" spc="-40" dirty="0">
                <a:latin typeface="Arial MT"/>
                <a:cs typeface="Arial MT"/>
              </a:rPr>
              <a:t>Explorer, </a:t>
            </a:r>
            <a:r>
              <a:rPr sz="2300" spc="-5" dirty="0">
                <a:latin typeface="Arial MT"/>
                <a:cs typeface="Arial MT"/>
              </a:rPr>
              <a:t>neste item </a:t>
            </a:r>
            <a:r>
              <a:rPr sz="2300" dirty="0">
                <a:latin typeface="Arial MT"/>
                <a:cs typeface="Arial MT"/>
              </a:rPr>
              <a:t>o </a:t>
            </a:r>
            <a:r>
              <a:rPr sz="2300" spc="-10" dirty="0">
                <a:latin typeface="Arial MT"/>
                <a:cs typeface="Arial MT"/>
              </a:rPr>
              <a:t>usuário determina </a:t>
            </a:r>
            <a:r>
              <a:rPr sz="2300" dirty="0">
                <a:latin typeface="Arial MT"/>
                <a:cs typeface="Arial MT"/>
              </a:rPr>
              <a:t>o </a:t>
            </a:r>
            <a:r>
              <a:rPr sz="2300" spc="-10" dirty="0">
                <a:latin typeface="Arial MT"/>
                <a:cs typeface="Arial MT"/>
              </a:rPr>
              <a:t>comportamento </a:t>
            </a:r>
            <a:r>
              <a:rPr sz="2300" spc="-5" dirty="0">
                <a:latin typeface="Arial MT"/>
                <a:cs typeface="Arial MT"/>
              </a:rPr>
              <a:t>do </a:t>
            </a:r>
            <a:r>
              <a:rPr sz="2300" spc="-10" dirty="0">
                <a:latin typeface="Arial MT"/>
                <a:cs typeface="Arial MT"/>
              </a:rPr>
              <a:t>Explorador 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como, </a:t>
            </a:r>
            <a:r>
              <a:rPr sz="2300" spc="-5" dirty="0">
                <a:latin typeface="Arial MT"/>
                <a:cs typeface="Arial MT"/>
              </a:rPr>
              <a:t>por </a:t>
            </a:r>
            <a:r>
              <a:rPr sz="2300" spc="-10" dirty="0">
                <a:latin typeface="Arial MT"/>
                <a:cs typeface="Arial MT"/>
              </a:rPr>
              <a:t>exemplo, clique simples </a:t>
            </a:r>
            <a:r>
              <a:rPr sz="2300" spc="-5" dirty="0">
                <a:latin typeface="Arial MT"/>
                <a:cs typeface="Arial MT"/>
              </a:rPr>
              <a:t>ou </a:t>
            </a:r>
            <a:r>
              <a:rPr sz="2300" spc="-10" dirty="0">
                <a:latin typeface="Arial MT"/>
                <a:cs typeface="Arial MT"/>
              </a:rPr>
              <a:t>duplo para abrir </a:t>
            </a:r>
            <a:r>
              <a:rPr sz="2300" spc="-5" dirty="0">
                <a:latin typeface="Arial MT"/>
                <a:cs typeface="Arial MT"/>
              </a:rPr>
              <a:t>um item, </a:t>
            </a:r>
            <a:r>
              <a:rPr sz="2300" spc="-10" dirty="0">
                <a:latin typeface="Arial MT"/>
                <a:cs typeface="Arial MT"/>
              </a:rPr>
              <a:t>abertura </a:t>
            </a:r>
            <a:r>
              <a:rPr sz="2300" spc="-5" dirty="0">
                <a:latin typeface="Arial MT"/>
                <a:cs typeface="Arial MT"/>
              </a:rPr>
              <a:t>de </a:t>
            </a:r>
            <a:r>
              <a:rPr sz="2300" spc="-10" dirty="0">
                <a:latin typeface="Arial MT"/>
                <a:cs typeface="Arial MT"/>
              </a:rPr>
              <a:t>pastas na 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mesma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janela</a:t>
            </a:r>
            <a:r>
              <a:rPr sz="2300" spc="-5" dirty="0">
                <a:latin typeface="Arial MT"/>
                <a:cs typeface="Arial MT"/>
              </a:rPr>
              <a:t> ou</a:t>
            </a:r>
            <a:r>
              <a:rPr sz="230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em</a:t>
            </a:r>
            <a:r>
              <a:rPr sz="230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janelas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independentes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configurações</a:t>
            </a:r>
            <a:r>
              <a:rPr sz="2300" spc="-5" dirty="0">
                <a:latin typeface="Arial MT"/>
                <a:cs typeface="Arial MT"/>
              </a:rPr>
              <a:t> de</a:t>
            </a:r>
            <a:r>
              <a:rPr sz="2300" spc="62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privacidade</a:t>
            </a:r>
            <a:r>
              <a:rPr sz="2300" spc="62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das 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tarefas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executadas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no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programa.</a:t>
            </a:r>
            <a:endParaRPr sz="230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 startAt="44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Reconhecimento</a:t>
            </a:r>
            <a:r>
              <a:rPr sz="23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Fala: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Configura</a:t>
            </a:r>
            <a:r>
              <a:rPr sz="2300" spc="-9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reconhecimento</a:t>
            </a:r>
            <a:r>
              <a:rPr sz="2300" spc="-10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fala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do</a:t>
            </a:r>
            <a:r>
              <a:rPr sz="2300" spc="-20" dirty="0">
                <a:latin typeface="Arial MT"/>
                <a:cs typeface="Arial MT"/>
              </a:rPr>
              <a:t> </a:t>
            </a:r>
            <a:r>
              <a:rPr sz="2300" spc="-30" dirty="0">
                <a:latin typeface="Arial MT"/>
                <a:cs typeface="Arial MT"/>
              </a:rPr>
              <a:t>computador.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942847"/>
            <a:ext cx="50304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46</a:t>
            </a:r>
            <a:r>
              <a:rPr sz="2400" b="1" spc="-5" dirty="0">
                <a:latin typeface="Arial"/>
                <a:cs typeface="Arial"/>
              </a:rPr>
              <a:t>.</a:t>
            </a:r>
            <a:r>
              <a:rPr sz="2400" b="1" spc="-400" dirty="0"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    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20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    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rm</a:t>
            </a:r>
            <a:r>
              <a:rPr sz="2400" spc="-2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ções  </a:t>
            </a:r>
            <a:r>
              <a:rPr sz="2400" dirty="0">
                <a:latin typeface="Arial MT"/>
                <a:cs typeface="Arial MT"/>
              </a:rPr>
              <a:t>importantes </a:t>
            </a:r>
            <a:r>
              <a:rPr sz="2400" spc="-5" dirty="0">
                <a:latin typeface="Arial MT"/>
                <a:cs typeface="Arial MT"/>
              </a:rPr>
              <a:t>sobre hardware e 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sistema</a:t>
            </a:r>
            <a:r>
              <a:rPr sz="2400" dirty="0">
                <a:latin typeface="Arial MT"/>
                <a:cs typeface="Arial MT"/>
              </a:rPr>
              <a:t> operacional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como,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por 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exemplo,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processador</a:t>
            </a:r>
            <a:r>
              <a:rPr sz="2400" spc="-5" dirty="0">
                <a:latin typeface="Arial MT"/>
                <a:cs typeface="Arial MT"/>
              </a:rPr>
              <a:t> 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seu </a:t>
            </a:r>
            <a:r>
              <a:rPr sz="2400" spc="-5" dirty="0">
                <a:latin typeface="Arial MT"/>
                <a:cs typeface="Arial MT"/>
              </a:rPr>
              <a:t> desempenho,</a:t>
            </a:r>
            <a:r>
              <a:rPr sz="2400" spc="6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versão</a:t>
            </a:r>
            <a:r>
              <a:rPr sz="2400" spc="6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6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ativação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610" y="2772283"/>
            <a:ext cx="25107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  <a:tabLst>
                <a:tab pos="1047115" algn="l"/>
              </a:tabLst>
            </a:pPr>
            <a:r>
              <a:rPr sz="2400" spc="-5" dirty="0">
                <a:latin typeface="Arial MT"/>
                <a:cs typeface="Arial MT"/>
              </a:rPr>
              <a:t>do	Windows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memória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RAM.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185" dirty="0">
                <a:latin typeface="Arial"/>
                <a:cs typeface="Arial"/>
              </a:rPr>
              <a:t>47</a:t>
            </a:r>
            <a:r>
              <a:rPr sz="2400" b="1" dirty="0">
                <a:latin typeface="Arial"/>
                <a:cs typeface="Arial"/>
              </a:rPr>
              <a:t>.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u="heavy" spc="-3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ouc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9248" y="2772283"/>
            <a:ext cx="25177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408305" algn="l"/>
                <a:tab pos="2153285" algn="l"/>
              </a:tabLst>
            </a:pPr>
            <a:r>
              <a:rPr sz="2400" spc="-5" dirty="0">
                <a:latin typeface="Arial MT"/>
                <a:cs typeface="Arial MT"/>
              </a:rPr>
              <a:t>e	qu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ntida</a:t>
            </a:r>
            <a:r>
              <a:rPr sz="2400" spc="-15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de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tabLst>
                <a:tab pos="1833245" algn="l"/>
              </a:tabLst>
            </a:pPr>
            <a:r>
              <a:rPr sz="2400" spc="-5" dirty="0">
                <a:latin typeface="Arial MT"/>
                <a:cs typeface="Arial MT"/>
              </a:rPr>
              <a:t>define	</a:t>
            </a:r>
            <a:r>
              <a:rPr sz="2400" dirty="0"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115" y="3869817"/>
            <a:ext cx="45739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configurações </a:t>
            </a:r>
            <a:r>
              <a:rPr sz="2400" spc="-5" dirty="0">
                <a:latin typeface="Arial MT"/>
                <a:cs typeface="Arial MT"/>
              </a:rPr>
              <a:t>de “Vários Dedos”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 </a:t>
            </a:r>
            <a:r>
              <a:rPr sz="2400" dirty="0">
                <a:latin typeface="Arial MT"/>
                <a:cs typeface="Arial MT"/>
              </a:rPr>
              <a:t>“Smart </a:t>
            </a:r>
            <a:r>
              <a:rPr sz="2400" spc="-5" dirty="0">
                <a:latin typeface="Arial MT"/>
                <a:cs typeface="Arial MT"/>
              </a:rPr>
              <a:t>Pad”, regulamentando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 atividades executas </a:t>
            </a:r>
            <a:r>
              <a:rPr sz="2400" dirty="0">
                <a:latin typeface="Arial MT"/>
                <a:cs typeface="Arial MT"/>
              </a:rPr>
              <a:t>com </a:t>
            </a:r>
            <a:r>
              <a:rPr sz="2400" spc="-5" dirty="0">
                <a:latin typeface="Arial MT"/>
                <a:cs typeface="Arial MT"/>
              </a:rPr>
              <a:t>um,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três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dedos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</a:t>
            </a:r>
            <a:r>
              <a:rPr sz="2400" dirty="0">
                <a:latin typeface="Arial MT"/>
                <a:cs typeface="Arial MT"/>
              </a:rPr>
              <a:t> tela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de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toque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sensível.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885444"/>
            <a:ext cx="676351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0"/>
            <a:ext cx="11585575" cy="142748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05790" algn="ctr">
              <a:lnSpc>
                <a:spcPct val="100000"/>
              </a:lnSpc>
              <a:spcBef>
                <a:spcPts val="129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PLOR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QUIVOS</a:t>
            </a:r>
            <a:endParaRPr sz="2400">
              <a:latin typeface="Arial"/>
              <a:cs typeface="Arial"/>
            </a:endParaRPr>
          </a:p>
          <a:p>
            <a:pPr marL="606425" algn="ctr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Arial MT"/>
                <a:cs typeface="Arial MT"/>
              </a:rPr>
              <a:t>Programa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função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gerenciar</a:t>
            </a:r>
            <a:r>
              <a:rPr sz="2400" spc="20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estrutura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arquivos,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pastas,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atalhos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unidades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armazenamento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disponíveis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 </a:t>
            </a:r>
            <a:r>
              <a:rPr sz="2400" spc="-25" dirty="0">
                <a:latin typeface="Arial MT"/>
                <a:cs typeface="Arial MT"/>
              </a:rPr>
              <a:t>computador.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880" y="1495044"/>
            <a:ext cx="9169908" cy="51374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207" y="65608"/>
            <a:ext cx="4043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AMBIENTE</a:t>
            </a:r>
            <a:r>
              <a:rPr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610" y="797433"/>
            <a:ext cx="11983720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9209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Título:</a:t>
            </a:r>
            <a:r>
              <a:rPr sz="2400" b="1" spc="175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Exibe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nome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programa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pasta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acessada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medida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selecionamos.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1463675" algn="l"/>
                <a:tab pos="2001520" algn="l"/>
                <a:tab pos="3536315" algn="l"/>
                <a:tab pos="4718050" algn="l"/>
                <a:tab pos="5220970" algn="l"/>
                <a:tab pos="6386830" algn="l"/>
                <a:tab pos="7941309" algn="l"/>
                <a:tab pos="9581515" algn="l"/>
                <a:tab pos="1105090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Caixa	de	Controle:</a:t>
            </a:r>
            <a:r>
              <a:rPr sz="2400" b="1" spc="-5" dirty="0">
                <a:latin typeface="Arial"/>
                <a:cs typeface="Arial"/>
              </a:rPr>
              <a:t>	</a:t>
            </a:r>
            <a:r>
              <a:rPr sz="2400" spc="-5" dirty="0">
                <a:latin typeface="Arial MT"/>
                <a:cs typeface="Arial MT"/>
              </a:rPr>
              <a:t>Acessa	</a:t>
            </a:r>
            <a:r>
              <a:rPr sz="2400" spc="-10" dirty="0">
                <a:latin typeface="Arial MT"/>
                <a:cs typeface="Arial MT"/>
              </a:rPr>
              <a:t>as	opções	</a:t>
            </a:r>
            <a:r>
              <a:rPr sz="2400" spc="-30" dirty="0">
                <a:latin typeface="Arial MT"/>
                <a:cs typeface="Arial MT"/>
              </a:rPr>
              <a:t>minimizar,	maximizar,	restaurar,	</a:t>
            </a:r>
            <a:r>
              <a:rPr sz="2400" spc="-45" dirty="0">
                <a:latin typeface="Arial MT"/>
                <a:cs typeface="Arial MT"/>
              </a:rPr>
              <a:t>fechar,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tamanho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mover.</a:t>
            </a:r>
            <a:endParaRPr sz="2400">
              <a:latin typeface="Arial MT"/>
              <a:cs typeface="Arial MT"/>
            </a:endParaRPr>
          </a:p>
          <a:p>
            <a:pPr marL="469900" marR="5334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Faixa de Opções: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Exibe </a:t>
            </a:r>
            <a:r>
              <a:rPr sz="2400" spc="-5" dirty="0">
                <a:latin typeface="Arial MT"/>
                <a:cs typeface="Arial MT"/>
              </a:rPr>
              <a:t>os botões relativos aos menus Arquivo, Início, </a:t>
            </a:r>
            <a:r>
              <a:rPr sz="2400" spc="-15" dirty="0">
                <a:latin typeface="Arial MT"/>
                <a:cs typeface="Arial MT"/>
              </a:rPr>
              <a:t>Compartilhar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Exibir.</a:t>
            </a:r>
            <a:endParaRPr sz="2400">
              <a:latin typeface="Arial MT"/>
              <a:cs typeface="Arial MT"/>
            </a:endParaRPr>
          </a:p>
          <a:p>
            <a:pPr marL="469900" marR="43815" indent="-457834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2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Ferramentas</a:t>
            </a:r>
            <a:r>
              <a:rPr sz="2400" b="1" u="heavy" spc="2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Acesso</a:t>
            </a:r>
            <a:r>
              <a:rPr sz="2400" b="1" u="heavy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Rápido:</a:t>
            </a:r>
            <a:r>
              <a:rPr sz="2400" b="1" spc="245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Exibe</a:t>
            </a:r>
            <a:r>
              <a:rPr sz="2400" spc="2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botões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tarefas</a:t>
            </a:r>
            <a:r>
              <a:rPr sz="2400" spc="2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mais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freqüentes.</a:t>
            </a:r>
            <a:endParaRPr sz="2400">
              <a:latin typeface="Arial MT"/>
              <a:cs typeface="Arial MT"/>
            </a:endParaRPr>
          </a:p>
          <a:p>
            <a:pPr marL="469900" marR="127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530350" algn="l"/>
                <a:tab pos="2150745" algn="l"/>
                <a:tab pos="4074160" algn="l"/>
                <a:tab pos="5101590" algn="l"/>
                <a:tab pos="5533390" algn="l"/>
                <a:tab pos="7069455" algn="l"/>
                <a:tab pos="7671434" algn="l"/>
                <a:tab pos="8511540" algn="l"/>
                <a:tab pos="10078085" algn="l"/>
                <a:tab pos="10511155" algn="l"/>
                <a:tab pos="11793220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reços: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40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spc="-20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20" dirty="0">
                <a:latin typeface="Arial MT"/>
                <a:cs typeface="Arial MT"/>
              </a:rPr>
              <a:t>e</a:t>
            </a:r>
            <a:r>
              <a:rPr sz="2400" spc="15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eço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item	</a:t>
            </a:r>
            <a:r>
              <a:rPr sz="2400" spc="-5" dirty="0">
                <a:latin typeface="Arial MT"/>
                <a:cs typeface="Arial MT"/>
              </a:rPr>
              <a:t>acessa</a:t>
            </a:r>
            <a:r>
              <a:rPr sz="2400" spc="-15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pe</a:t>
            </a:r>
            <a:r>
              <a:rPr sz="2400" dirty="0">
                <a:latin typeface="Arial MT"/>
                <a:cs typeface="Arial MT"/>
              </a:rPr>
              <a:t>rmite	</a:t>
            </a:r>
            <a:r>
              <a:rPr sz="2400" spc="-5" dirty="0">
                <a:latin typeface="Arial MT"/>
                <a:cs typeface="Arial MT"/>
              </a:rPr>
              <a:t>o  deslocamento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outros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locais.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Painel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Navegação: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spc="-20" dirty="0">
                <a:latin typeface="Arial MT"/>
                <a:cs typeface="Arial MT"/>
              </a:rPr>
              <a:t>Exibe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lista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dirty="0">
                <a:latin typeface="Arial MT"/>
                <a:cs typeface="Arial MT"/>
              </a:rPr>
              <a:t>pastas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 unidades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navegação.</a:t>
            </a:r>
            <a:endParaRPr sz="2400">
              <a:latin typeface="Arial MT"/>
              <a:cs typeface="Arial MT"/>
            </a:endParaRPr>
          </a:p>
          <a:p>
            <a:pPr marL="469900" marR="26670" indent="-457834" algn="just">
              <a:lnSpc>
                <a:spcPct val="100000"/>
              </a:lnSpc>
              <a:buAutoNum type="arabicPeriod" startAt="3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Lista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Conteúdo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das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Pastas e Unidades: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apresenta 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conteúdo da pasta </a:t>
            </a:r>
            <a:r>
              <a:rPr sz="2400" spc="-10" dirty="0">
                <a:latin typeface="Arial MT"/>
                <a:cs typeface="Arial MT"/>
              </a:rPr>
              <a:t>ou </a:t>
            </a:r>
            <a:r>
              <a:rPr sz="2400" spc="-5" dirty="0">
                <a:latin typeface="Arial MT"/>
                <a:cs typeface="Arial MT"/>
              </a:rPr>
              <a:t> unidade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selecionada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painel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navegação.</a:t>
            </a:r>
            <a:endParaRPr sz="240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Status: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exibe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informações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sobre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itens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selecionados,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como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por 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exemplo,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número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itens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pasta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ativa,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número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itens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selecionados,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tamanho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seleção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 modos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exibição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janela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(Detalhes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Miniaturas).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8789" y="219836"/>
            <a:ext cx="279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8873" y="951357"/>
            <a:ext cx="144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QUIVO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9896" y="1737360"/>
            <a:ext cx="4902708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295" y="915924"/>
            <a:ext cx="11024616" cy="1969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5978" y="209499"/>
            <a:ext cx="958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0709" y="3551301"/>
            <a:ext cx="2445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COMPARTILHAR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351" y="4373879"/>
            <a:ext cx="9079992" cy="164134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3" y="915924"/>
            <a:ext cx="10559796" cy="21092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83" y="3849623"/>
            <a:ext cx="10559796" cy="1981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8985" y="251840"/>
            <a:ext cx="103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IBIR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255" y="1082421"/>
            <a:ext cx="29914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0" marR="5080" indent="-724535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1-</a:t>
            </a:r>
            <a:r>
              <a:rPr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BOTÃO</a:t>
            </a:r>
            <a:r>
              <a:rPr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</a:t>
            </a:r>
            <a:r>
              <a:rPr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MENU </a:t>
            </a:r>
            <a:r>
              <a:rPr b="1" spc="-655" dirty="0"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INICIAR: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610" y="2180335"/>
            <a:ext cx="35883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40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Principal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programa,</a:t>
            </a:r>
            <a:r>
              <a:rPr sz="2400" dirty="0">
                <a:latin typeface="Arial MT"/>
                <a:cs typeface="Arial MT"/>
              </a:rPr>
              <a:t> sua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função</a:t>
            </a:r>
            <a:r>
              <a:rPr sz="2400" dirty="0">
                <a:latin typeface="Arial MT"/>
                <a:cs typeface="Arial MT"/>
              </a:rPr>
              <a:t> é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permitir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acesso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2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todos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78" y="3277615"/>
            <a:ext cx="35769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  <a:tabLst>
                <a:tab pos="546735" algn="l"/>
                <a:tab pos="1941830" algn="l"/>
              </a:tabLst>
            </a:pPr>
            <a:r>
              <a:rPr sz="2400" spc="-5" dirty="0">
                <a:latin typeface="Arial MT"/>
                <a:cs typeface="Arial MT"/>
              </a:rPr>
              <a:t>os	recursos	disponíveis,</a:t>
            </a:r>
            <a:endParaRPr sz="2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principais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10" y="3643706"/>
            <a:ext cx="16141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980" algn="l"/>
              </a:tabLst>
            </a:pPr>
            <a:r>
              <a:rPr sz="2400" spc="-20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m	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destaques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2383" y="4010025"/>
            <a:ext cx="1881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4365" algn="l"/>
              </a:tabLst>
            </a:pPr>
            <a:r>
              <a:rPr sz="2400" spc="-2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Win</a:t>
            </a:r>
            <a:r>
              <a:rPr sz="2400" spc="-15" dirty="0">
                <a:latin typeface="Arial MT"/>
                <a:cs typeface="Arial MT"/>
              </a:rPr>
              <a:t>d</a:t>
            </a:r>
            <a:r>
              <a:rPr sz="2400" spc="-10" dirty="0">
                <a:latin typeface="Arial MT"/>
                <a:cs typeface="Arial MT"/>
              </a:rPr>
              <a:t>ows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610" y="4375784"/>
            <a:ext cx="35883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10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é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justamente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 organização </a:t>
            </a:r>
            <a:r>
              <a:rPr sz="2400" spc="-5" dirty="0">
                <a:latin typeface="Arial MT"/>
                <a:cs typeface="Arial MT"/>
              </a:rPr>
              <a:t>dos </a:t>
            </a:r>
            <a:r>
              <a:rPr sz="2400" dirty="0">
                <a:latin typeface="Arial MT"/>
                <a:cs typeface="Arial MT"/>
              </a:rPr>
              <a:t>itens </a:t>
            </a:r>
            <a:r>
              <a:rPr sz="2400" spc="-5" dirty="0">
                <a:latin typeface="Arial MT"/>
                <a:cs typeface="Arial MT"/>
              </a:rPr>
              <a:t>do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Menu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Iniciar.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808" y="975360"/>
            <a:ext cx="8382000" cy="55854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042" y="325323"/>
            <a:ext cx="71507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FERRAMENTAS</a:t>
            </a:r>
            <a:r>
              <a:rPr b="1" u="heavy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ACESSO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RÁPIDO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796" y="1205483"/>
            <a:ext cx="4261104" cy="932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415" y="2653995"/>
            <a:ext cx="1179385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Propriedades: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Mostra as propriedades do </a:t>
            </a:r>
            <a:r>
              <a:rPr sz="2400" dirty="0">
                <a:latin typeface="Arial MT"/>
                <a:cs typeface="Arial MT"/>
              </a:rPr>
              <a:t>item </a:t>
            </a:r>
            <a:r>
              <a:rPr sz="2400" spc="-5" dirty="0">
                <a:latin typeface="Arial MT"/>
                <a:cs typeface="Arial MT"/>
              </a:rPr>
              <a:t>selecionado, como por exemplo,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tipo do arquivo, local de armazenamento, tamanho, data de criação, data </a:t>
            </a:r>
            <a:r>
              <a:rPr sz="2400" spc="-10" dirty="0">
                <a:latin typeface="Arial MT"/>
                <a:cs typeface="Arial MT"/>
              </a:rPr>
              <a:t>do último </a:t>
            </a:r>
            <a:r>
              <a:rPr sz="2400" spc="-5" dirty="0">
                <a:latin typeface="Arial MT"/>
                <a:cs typeface="Arial MT"/>
              </a:rPr>
              <a:t> acesso,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última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modificação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 atributos.</a:t>
            </a:r>
            <a:endParaRPr sz="2400">
              <a:latin typeface="Arial MT"/>
              <a:cs typeface="Arial MT"/>
            </a:endParaRPr>
          </a:p>
          <a:p>
            <a:pPr marL="469900" indent="-45720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Nova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Pasta: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cria uma nova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pasta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 ponto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atual.</a:t>
            </a:r>
            <a:endParaRPr sz="2400">
              <a:latin typeface="Arial MT"/>
              <a:cs typeface="Arial MT"/>
            </a:endParaRPr>
          </a:p>
          <a:p>
            <a:pPr marL="46990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Renomear: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Permite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alterar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nome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selecionado.</a:t>
            </a:r>
            <a:endParaRPr sz="2400">
              <a:latin typeface="Arial MT"/>
              <a:cs typeface="Arial MT"/>
            </a:endParaRPr>
          </a:p>
          <a:p>
            <a:pPr marL="46990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Desfazer: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Desfaz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determinada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ação.</a:t>
            </a:r>
            <a:endParaRPr sz="2400">
              <a:latin typeface="Arial MT"/>
              <a:cs typeface="Arial MT"/>
            </a:endParaRPr>
          </a:p>
          <a:p>
            <a:pPr marL="46990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Refazer: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Refaz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ação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cancelada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pelo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botão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Desfazer.</a:t>
            </a:r>
            <a:endParaRPr sz="2400">
              <a:latin typeface="Arial MT"/>
              <a:cs typeface="Arial MT"/>
            </a:endParaRPr>
          </a:p>
          <a:p>
            <a:pPr marL="46990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Excluir: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 MT"/>
                <a:cs typeface="Arial MT"/>
              </a:rPr>
              <a:t>Exclui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selecionado.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872" y="214071"/>
            <a:ext cx="36277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ENDEREÇOS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75232"/>
            <a:ext cx="11175492" cy="12146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415" y="3324605"/>
            <a:ext cx="33528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65" dirty="0">
                <a:latin typeface="Arial"/>
                <a:cs typeface="Arial"/>
              </a:rPr>
              <a:t>Voltar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40" dirty="0">
                <a:latin typeface="Arial"/>
                <a:cs typeface="Arial"/>
              </a:rPr>
              <a:t>Avançar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Acima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Barra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Endereços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Arial"/>
                <a:cs typeface="Arial"/>
              </a:rPr>
              <a:t>Atualizar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Barra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Pesquisa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7761" y="949578"/>
          <a:ext cx="11880850" cy="4569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9525" algn="ctr">
                        <a:lnSpc>
                          <a:spcPts val="2635"/>
                        </a:lnSpc>
                      </a:pPr>
                      <a:r>
                        <a:rPr sz="2300" b="1" spc="-5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ATALHO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635"/>
                        </a:lnSpc>
                      </a:pPr>
                      <a:r>
                        <a:rPr sz="2300" b="1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AÇÃO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ou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F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Selecionar</a:t>
                      </a:r>
                      <a:r>
                        <a:rPr sz="23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spc="-5" dirty="0">
                          <a:latin typeface="Arial MT"/>
                          <a:cs typeface="Arial MT"/>
                        </a:rPr>
                        <a:t>caixa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spc="-5" dirty="0">
                          <a:latin typeface="Arial MT"/>
                          <a:cs typeface="Arial MT"/>
                        </a:rPr>
                        <a:t>pesquisa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N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Abrir</a:t>
                      </a:r>
                      <a:r>
                        <a:rPr sz="23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23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nova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janela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W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Fechar</a:t>
                      </a:r>
                      <a:r>
                        <a:rPr sz="23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janela</a:t>
                      </a:r>
                      <a:r>
                        <a:rPr sz="23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atual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Shift</a:t>
                      </a:r>
                      <a:r>
                        <a:rPr sz="23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565"/>
                        </a:lnSpc>
                        <a:tabLst>
                          <a:tab pos="983615" algn="l"/>
                          <a:tab pos="1943735" algn="l"/>
                          <a:tab pos="2501900" algn="l"/>
                          <a:tab pos="3612515" algn="l"/>
                          <a:tab pos="4641215" algn="l"/>
                          <a:tab pos="5216525" algn="l"/>
                        </a:tabLst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2300" spc="-3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ib</a:t>
                      </a:r>
                      <a:r>
                        <a:rPr sz="2300" spc="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r	</a:t>
                      </a:r>
                      <a:r>
                        <a:rPr sz="2300" spc="-1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300" spc="-15" dirty="0">
                          <a:latin typeface="Arial MT"/>
                          <a:cs typeface="Arial MT"/>
                        </a:rPr>
                        <a:t>oda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	as	pa</a:t>
                      </a:r>
                      <a:r>
                        <a:rPr sz="2300" spc="-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2300" spc="-2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as	acima	da	</a:t>
                      </a:r>
                      <a:r>
                        <a:rPr sz="2300" spc="-1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2300" spc="-2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endParaRPr sz="23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300" spc="-5" dirty="0">
                          <a:latin typeface="Arial MT"/>
                          <a:cs typeface="Arial MT"/>
                        </a:rPr>
                        <a:t>selecionada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Shift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N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Criar</a:t>
                      </a:r>
                      <a:r>
                        <a:rPr sz="23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23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nova</a:t>
                      </a:r>
                      <a:r>
                        <a:rPr sz="23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pasta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Exibir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3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painel</a:t>
                      </a:r>
                      <a:r>
                        <a:rPr sz="23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3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spc="-5" dirty="0">
                          <a:latin typeface="Arial MT"/>
                          <a:cs typeface="Arial MT"/>
                        </a:rPr>
                        <a:t>visualização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Enter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57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Abrir</a:t>
                      </a:r>
                      <a:r>
                        <a:rPr sz="23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5" dirty="0">
                          <a:latin typeface="Arial MT"/>
                          <a:cs typeface="Arial MT"/>
                        </a:rPr>
                        <a:t> caixa</a:t>
                      </a:r>
                      <a:r>
                        <a:rPr sz="2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3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spc="-5" dirty="0">
                          <a:latin typeface="Arial MT"/>
                          <a:cs typeface="Arial MT"/>
                        </a:rPr>
                        <a:t>diálogo</a:t>
                      </a:r>
                      <a:r>
                        <a:rPr sz="23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spc="-5" dirty="0">
                          <a:latin typeface="Arial MT"/>
                          <a:cs typeface="Arial MT"/>
                        </a:rPr>
                        <a:t>Propriedades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2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item</a:t>
                      </a:r>
                      <a:endParaRPr sz="23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300" spc="-5" dirty="0">
                          <a:latin typeface="Arial MT"/>
                          <a:cs typeface="Arial MT"/>
                        </a:rPr>
                        <a:t>selecionado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3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direita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Exibir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próxima</a:t>
                      </a:r>
                      <a:r>
                        <a:rPr sz="23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pasta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3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esquerda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Exibir</a:t>
                      </a:r>
                      <a:r>
                        <a:rPr sz="23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pasta</a:t>
                      </a:r>
                      <a:r>
                        <a:rPr sz="23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anterior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cima</a:t>
                      </a:r>
                      <a:r>
                        <a:rPr sz="2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ou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tecla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Backspace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Exibir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pasta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na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qual</a:t>
                      </a:r>
                      <a:r>
                        <a:rPr sz="23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esta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pasta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2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encontra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1914" y="138176"/>
            <a:ext cx="3509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ATALHOS</a:t>
            </a:r>
            <a:r>
              <a:rPr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TECLADO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0611" y="898525"/>
          <a:ext cx="11553825" cy="549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715" algn="ctr">
                        <a:lnSpc>
                          <a:spcPts val="2740"/>
                        </a:lnSpc>
                      </a:pPr>
                      <a:r>
                        <a:rPr sz="2400" b="1" spc="-55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ATALHO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400" b="1" spc="-25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4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direita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0"/>
                        </a:lnSpc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Exibe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as subpastas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da pasta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selecionada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79">
                <a:tc>
                  <a:txBody>
                    <a:bodyPr/>
                    <a:lstStyle/>
                    <a:p>
                      <a:pPr>
                        <a:lnSpc>
                          <a:spcPts val="274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esquerda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690"/>
                        </a:lnSpc>
                        <a:tabLst>
                          <a:tab pos="1582420" algn="l"/>
                          <a:tab pos="2367915" algn="l"/>
                          <a:tab pos="4218305" algn="l"/>
                          <a:tab pos="5018405" algn="l"/>
                        </a:tabLst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co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he	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s	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ub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astas	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	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sta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selecionada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4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Copiar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V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Colar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X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Recortar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Ctrl +</a:t>
                      </a:r>
                      <a:r>
                        <a:rPr sz="24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Selecionar</a:t>
                      </a:r>
                      <a:r>
                        <a:rPr sz="24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Tudo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Shift</a:t>
                      </a:r>
                      <a:r>
                        <a:rPr sz="2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delete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660"/>
                        </a:lnSpc>
                        <a:tabLst>
                          <a:tab pos="1038225" algn="l"/>
                          <a:tab pos="1434465" algn="l"/>
                          <a:tab pos="2660015" algn="l"/>
                          <a:tab pos="3465195" algn="l"/>
                          <a:tab pos="4759325" algn="l"/>
                          <a:tab pos="5594350" algn="l"/>
                        </a:tabLst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i	o	ar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qu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ivo	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m	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env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á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o	p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ra	a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lixeira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97216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F4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5"/>
                        </a:lnSpc>
                        <a:tabLst>
                          <a:tab pos="1005205" algn="l"/>
                          <a:tab pos="1332865" algn="l"/>
                          <a:tab pos="2797175" algn="l"/>
                          <a:tab pos="3396615" algn="l"/>
                          <a:tab pos="4164965" algn="l"/>
                          <a:tab pos="4663440" algn="l"/>
                        </a:tabLst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Fec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	o	programa	(na	área	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e	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raba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ho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tabLst>
                          <a:tab pos="797560" algn="l"/>
                          <a:tab pos="1117600" algn="l"/>
                          <a:tab pos="2522855" algn="l"/>
                          <a:tab pos="4511040" algn="l"/>
                          <a:tab pos="4999990" algn="l"/>
                        </a:tabLst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ativa	o	coma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do	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ar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ar	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o	menu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Arial MT"/>
                          <a:cs typeface="Arial MT"/>
                        </a:rPr>
                        <a:t>iniciar.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5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5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Renomear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" y="2005570"/>
            <a:ext cx="6134100" cy="19685"/>
          </a:xfrm>
          <a:custGeom>
            <a:avLst/>
            <a:gdLst/>
            <a:ahLst/>
            <a:cxnLst/>
            <a:rect l="l" t="t" r="r" b="b"/>
            <a:pathLst>
              <a:path w="6134100" h="19685">
                <a:moveTo>
                  <a:pt x="6134100" y="0"/>
                </a:moveTo>
                <a:lnTo>
                  <a:pt x="0" y="0"/>
                </a:lnTo>
                <a:lnTo>
                  <a:pt x="0" y="19317"/>
                </a:lnTo>
                <a:lnTo>
                  <a:pt x="6134100" y="19317"/>
                </a:lnTo>
                <a:lnTo>
                  <a:pt x="613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610" y="983144"/>
            <a:ext cx="11701780" cy="31807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MAIS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USADOS: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Apresenta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programas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abertos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recentemente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pelo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usuário.</a:t>
            </a:r>
            <a:endParaRPr sz="2400">
              <a:latin typeface="Arial MT"/>
              <a:cs typeface="Arial MT"/>
            </a:endParaRPr>
          </a:p>
          <a:p>
            <a:pPr marL="266700" indent="-254635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267335" algn="l"/>
              </a:tabLst>
            </a:pPr>
            <a:r>
              <a:rPr sz="2400" b="1" spc="-5" dirty="0">
                <a:latin typeface="Arial"/>
                <a:cs typeface="Arial"/>
              </a:rPr>
              <a:t>ADICIONADOS</a:t>
            </a:r>
            <a:r>
              <a:rPr sz="2400" b="1" spc="875" dirty="0">
                <a:latin typeface="Arial"/>
                <a:cs typeface="Arial"/>
              </a:rPr>
              <a:t>    </a:t>
            </a:r>
            <a:r>
              <a:rPr sz="2400" b="1" spc="-10" dirty="0">
                <a:latin typeface="Arial"/>
                <a:cs typeface="Arial"/>
              </a:rPr>
              <a:t>RECENTEMENTE:</a:t>
            </a:r>
            <a:r>
              <a:rPr sz="2400" b="1" spc="1825" dirty="0">
                <a:latin typeface="Arial"/>
                <a:cs typeface="Arial"/>
              </a:rPr>
              <a:t> </a:t>
            </a:r>
            <a:r>
              <a:rPr sz="2400" spc="-15" dirty="0">
                <a:latin typeface="Arial MT"/>
                <a:cs typeface="Arial MT"/>
              </a:rPr>
              <a:t>Exibe</a:t>
            </a:r>
            <a:r>
              <a:rPr sz="2400" spc="17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uma  </a:t>
            </a:r>
            <a:r>
              <a:rPr sz="2400" spc="40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relação</a:t>
            </a:r>
            <a:r>
              <a:rPr sz="2400" spc="17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dos</a:t>
            </a:r>
            <a:r>
              <a:rPr sz="2400" spc="17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programas</a:t>
            </a:r>
            <a:endParaRPr sz="24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Arial MT"/>
                <a:cs typeface="Arial MT"/>
              </a:rPr>
              <a:t>adicionados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recentemente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 ambiente.</a:t>
            </a: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150000"/>
              </a:lnSpc>
              <a:buAutoNum type="arabicPeriod" startAt="3"/>
              <a:tabLst>
                <a:tab pos="26733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EXPLORADOR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ARQUIVOS: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Equivalente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Windows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Explorer</a:t>
            </a:r>
            <a:r>
              <a:rPr sz="2400" spc="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gerencia</a:t>
            </a:r>
            <a:r>
              <a:rPr sz="2400" spc="6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estrutura </a:t>
            </a:r>
            <a:r>
              <a:rPr sz="2400" spc="-10" dirty="0">
                <a:latin typeface="Arial MT"/>
                <a:cs typeface="Arial MT"/>
              </a:rPr>
              <a:t>de </a:t>
            </a:r>
            <a:r>
              <a:rPr sz="2400" spc="-5" dirty="0">
                <a:latin typeface="Arial MT"/>
                <a:cs typeface="Arial MT"/>
              </a:rPr>
              <a:t>arquivos, </a:t>
            </a:r>
            <a:r>
              <a:rPr sz="2400" dirty="0">
                <a:latin typeface="Arial MT"/>
                <a:cs typeface="Arial MT"/>
              </a:rPr>
              <a:t>pastas, </a:t>
            </a:r>
            <a:r>
              <a:rPr sz="2400" spc="-10" dirty="0">
                <a:latin typeface="Arial MT"/>
                <a:cs typeface="Arial MT"/>
              </a:rPr>
              <a:t>atalhos </a:t>
            </a:r>
            <a:r>
              <a:rPr sz="2400" spc="-5" dirty="0">
                <a:latin typeface="Arial MT"/>
                <a:cs typeface="Arial MT"/>
              </a:rPr>
              <a:t>e unidades de </a:t>
            </a:r>
            <a:r>
              <a:rPr sz="2400" dirty="0">
                <a:latin typeface="Arial MT"/>
                <a:cs typeface="Arial MT"/>
              </a:rPr>
              <a:t>armazenamento </a:t>
            </a:r>
            <a:r>
              <a:rPr sz="2400" spc="-5" dirty="0">
                <a:latin typeface="Arial MT"/>
                <a:cs typeface="Arial MT"/>
              </a:rPr>
              <a:t>disponíveis no </a:t>
            </a:r>
            <a:r>
              <a:rPr sz="2400" dirty="0">
                <a:latin typeface="Arial MT"/>
                <a:cs typeface="Arial MT"/>
              </a:rPr>
              <a:t> sistema.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1128471"/>
            <a:ext cx="3970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08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1.4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CONFIGURAÇÕES: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292" y="1494790"/>
            <a:ext cx="1870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sz="2400" spc="-10" dirty="0">
                <a:latin typeface="Arial MT"/>
                <a:cs typeface="Arial MT"/>
              </a:rPr>
              <a:t>op</a:t>
            </a:r>
            <a:r>
              <a:rPr sz="2400" spc="-5" dirty="0">
                <a:latin typeface="Arial MT"/>
                <a:cs typeface="Arial MT"/>
              </a:rPr>
              <a:t>ç</a:t>
            </a:r>
            <a:r>
              <a:rPr sz="2400" spc="-20" dirty="0">
                <a:latin typeface="Arial MT"/>
                <a:cs typeface="Arial MT"/>
              </a:rPr>
              <a:t>õ</a:t>
            </a:r>
            <a:r>
              <a:rPr sz="2400" spc="-5" dirty="0">
                <a:latin typeface="Arial MT"/>
                <a:cs typeface="Arial MT"/>
              </a:rPr>
              <a:t>es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6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  centrais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do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10" y="1494790"/>
            <a:ext cx="1922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65555" algn="l"/>
              </a:tabLst>
            </a:pPr>
            <a:r>
              <a:rPr sz="2400" spc="-10" dirty="0">
                <a:latin typeface="Arial MT"/>
                <a:cs typeface="Arial MT"/>
              </a:rPr>
              <a:t>exibe	</a:t>
            </a:r>
            <a:r>
              <a:rPr sz="2400" spc="-5" dirty="0">
                <a:latin typeface="Arial MT"/>
                <a:cs typeface="Arial MT"/>
              </a:rPr>
              <a:t>as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</a:t>
            </a:r>
            <a:r>
              <a:rPr sz="2400" spc="-15" dirty="0">
                <a:latin typeface="Arial MT"/>
                <a:cs typeface="Arial MT"/>
              </a:rPr>
              <a:t>u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aç</a:t>
            </a:r>
            <a:r>
              <a:rPr sz="2400" spc="-5" dirty="0">
                <a:latin typeface="Arial MT"/>
                <a:cs typeface="Arial MT"/>
              </a:rPr>
              <a:t>ões  Windows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8076" y="871727"/>
            <a:ext cx="7610856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622" y="699008"/>
            <a:ext cx="52228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OS</a:t>
            </a:r>
            <a:r>
              <a:rPr sz="2400" b="1" u="heavy" spc="-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400" b="1" u="heavy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Parte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fundamental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botão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Iniciar, 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pois </a:t>
            </a:r>
            <a:r>
              <a:rPr sz="2400" spc="-5" dirty="0">
                <a:latin typeface="Arial MT"/>
                <a:cs typeface="Arial MT"/>
              </a:rPr>
              <a:t>neste local o usuário </a:t>
            </a:r>
            <a:r>
              <a:rPr sz="2400" dirty="0">
                <a:latin typeface="Arial MT"/>
                <a:cs typeface="Arial MT"/>
              </a:rPr>
              <a:t>tem </a:t>
            </a:r>
            <a:r>
              <a:rPr sz="2400" spc="-5" dirty="0">
                <a:latin typeface="Arial MT"/>
                <a:cs typeface="Arial MT"/>
              </a:rPr>
              <a:t>acesso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seus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aplicativos,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um</a:t>
            </a:r>
            <a:r>
              <a:rPr sz="2400" spc="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ponto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positivo </a:t>
            </a:r>
            <a:r>
              <a:rPr sz="2400" spc="-10" dirty="0">
                <a:latin typeface="Arial MT"/>
                <a:cs typeface="Arial MT"/>
              </a:rPr>
              <a:t>deste </a:t>
            </a:r>
            <a:r>
              <a:rPr sz="2400" spc="-5" dirty="0">
                <a:latin typeface="Arial MT"/>
                <a:cs typeface="Arial MT"/>
              </a:rPr>
              <a:t>recurso em </a:t>
            </a:r>
            <a:r>
              <a:rPr sz="2400" spc="-10" dirty="0">
                <a:latin typeface="Arial MT"/>
                <a:cs typeface="Arial MT"/>
              </a:rPr>
              <a:t>relação </a:t>
            </a:r>
            <a:r>
              <a:rPr sz="2400" spc="-20" dirty="0">
                <a:latin typeface="Arial MT"/>
                <a:cs typeface="Arial MT"/>
              </a:rPr>
              <a:t>ao 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Windows</a:t>
            </a:r>
            <a:r>
              <a:rPr sz="2400" dirty="0">
                <a:latin typeface="Arial MT"/>
                <a:cs typeface="Arial MT"/>
              </a:rPr>
              <a:t> 7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é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organização,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facilita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consideravelmente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localização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recursos.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650748"/>
            <a:ext cx="3352800" cy="56357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567944"/>
            <a:ext cx="5220970" cy="552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Notas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importantes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Iniciar: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r>
              <a:rPr sz="2400" spc="-5" dirty="0">
                <a:latin typeface="Arial MT"/>
                <a:cs typeface="Arial MT"/>
              </a:rPr>
              <a:t>Apresenta os </a:t>
            </a:r>
            <a:r>
              <a:rPr sz="2400" dirty="0">
                <a:latin typeface="Arial MT"/>
                <a:cs typeface="Arial MT"/>
              </a:rPr>
              <a:t>Grupos </a:t>
            </a:r>
            <a:r>
              <a:rPr sz="2400" spc="-40" dirty="0">
                <a:latin typeface="Arial MT"/>
                <a:cs typeface="Arial MT"/>
              </a:rPr>
              <a:t>“Tudo </a:t>
            </a:r>
            <a:r>
              <a:rPr sz="2400" spc="-5" dirty="0">
                <a:latin typeface="Arial MT"/>
                <a:cs typeface="Arial MT"/>
              </a:rPr>
              <a:t>ao seu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alcance” e </a:t>
            </a:r>
            <a:r>
              <a:rPr sz="2400" spc="-10" dirty="0">
                <a:latin typeface="Arial MT"/>
                <a:cs typeface="Arial MT"/>
              </a:rPr>
              <a:t>“Executar </a:t>
            </a:r>
            <a:r>
              <a:rPr sz="2400" spc="-5" dirty="0">
                <a:latin typeface="Arial MT"/>
                <a:cs typeface="Arial MT"/>
              </a:rPr>
              <a:t>e </a:t>
            </a:r>
            <a:r>
              <a:rPr sz="2400" spc="-10" dirty="0">
                <a:latin typeface="Arial MT"/>
                <a:cs typeface="Arial MT"/>
              </a:rPr>
              <a:t>Explorar” </a:t>
            </a:r>
            <a:r>
              <a:rPr sz="2400" spc="-5" dirty="0">
                <a:latin typeface="Arial MT"/>
                <a:cs typeface="Arial MT"/>
              </a:rPr>
              <a:t>para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integrar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agilizar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atividades.</a:t>
            </a:r>
            <a:endParaRPr sz="2400">
              <a:latin typeface="Arial MT"/>
              <a:cs typeface="Arial MT"/>
            </a:endParaRPr>
          </a:p>
          <a:p>
            <a:pPr marL="243204" indent="-23114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r>
              <a:rPr sz="2400" spc="-5" dirty="0">
                <a:latin typeface="Arial MT"/>
                <a:cs typeface="Arial MT"/>
              </a:rPr>
              <a:t>Permite</a:t>
            </a:r>
            <a:r>
              <a:rPr sz="2400" spc="79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   </a:t>
            </a:r>
            <a:r>
              <a:rPr sz="2400" spc="2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criação</a:t>
            </a:r>
            <a:r>
              <a:rPr sz="2400" spc="795" dirty="0">
                <a:latin typeface="Arial MT"/>
                <a:cs typeface="Arial MT"/>
              </a:rPr>
              <a:t> 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795" dirty="0">
                <a:latin typeface="Arial MT"/>
                <a:cs typeface="Arial MT"/>
              </a:rPr>
              <a:t>  </a:t>
            </a:r>
            <a:r>
              <a:rPr sz="2400" spc="-5" dirty="0">
                <a:latin typeface="Arial MT"/>
                <a:cs typeface="Arial MT"/>
              </a:rPr>
              <a:t>grupos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personalizados.</a:t>
            </a:r>
            <a:endParaRPr sz="2400">
              <a:latin typeface="Arial MT"/>
              <a:cs typeface="Arial MT"/>
            </a:endParaRPr>
          </a:p>
          <a:p>
            <a:pPr marL="12700" marR="6985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  <a:tab pos="1533525" algn="l"/>
                <a:tab pos="1945005" algn="l"/>
                <a:tab pos="4870450" algn="l"/>
              </a:tabLst>
            </a:pP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rmite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redim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ionam</a:t>
            </a:r>
            <a:r>
              <a:rPr sz="2400" spc="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nto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do  </a:t>
            </a:r>
            <a:r>
              <a:rPr sz="2400" dirty="0">
                <a:latin typeface="Arial MT"/>
                <a:cs typeface="Arial MT"/>
              </a:rPr>
              <a:t>seu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espaço.</a:t>
            </a:r>
            <a:endParaRPr sz="2400">
              <a:latin typeface="Arial MT"/>
              <a:cs typeface="Arial MT"/>
            </a:endParaRPr>
          </a:p>
          <a:p>
            <a:pPr marL="253365" indent="-241300">
              <a:lnSpc>
                <a:spcPct val="100000"/>
              </a:lnSpc>
              <a:buSzPct val="91666"/>
              <a:buFont typeface="Wingdings"/>
              <a:buChar char=""/>
              <a:tabLst>
                <a:tab pos="254000" algn="l"/>
              </a:tabLst>
            </a:pPr>
            <a:r>
              <a:rPr sz="2400" dirty="0">
                <a:latin typeface="Arial MT"/>
                <a:cs typeface="Arial MT"/>
              </a:rPr>
              <a:t>C</a:t>
            </a:r>
            <a:r>
              <a:rPr sz="2400" spc="-1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RL</a:t>
            </a:r>
            <a:r>
              <a:rPr sz="2400" spc="-1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</a:t>
            </a:r>
            <a:r>
              <a:rPr sz="2400" spc="-35" dirty="0">
                <a:latin typeface="Arial MT"/>
                <a:cs typeface="Arial MT"/>
              </a:rPr>
              <a:t>ni</a:t>
            </a:r>
            <a:r>
              <a:rPr sz="2400" spc="-25" dirty="0">
                <a:latin typeface="Arial MT"/>
                <a:cs typeface="Arial MT"/>
              </a:rPr>
              <a:t>c</a:t>
            </a:r>
            <a:r>
              <a:rPr sz="2400" spc="-35" dirty="0">
                <a:latin typeface="Arial MT"/>
                <a:cs typeface="Arial MT"/>
              </a:rPr>
              <a:t>ia</a:t>
            </a:r>
            <a:r>
              <a:rPr sz="2400" spc="-15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12700" marR="978535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54000" algn="l"/>
              </a:tabLst>
            </a:pP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spc="-250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1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F4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ativa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opç</a:t>
            </a:r>
            <a:r>
              <a:rPr sz="2400" spc="-15" dirty="0">
                <a:latin typeface="Arial MT"/>
                <a:cs typeface="Arial MT"/>
              </a:rPr>
              <a:t>ã</a:t>
            </a:r>
            <a:r>
              <a:rPr sz="2400" spc="-5" dirty="0">
                <a:latin typeface="Arial MT"/>
                <a:cs typeface="Arial MT"/>
              </a:rPr>
              <a:t>o  “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Desligar/Sair</a:t>
            </a:r>
            <a:r>
              <a:rPr sz="2400" spc="-5" dirty="0">
                <a:latin typeface="Arial MT"/>
                <a:cs typeface="Arial MT"/>
              </a:rPr>
              <a:t>”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Iniciar</a:t>
            </a:r>
            <a:endParaRPr sz="2400">
              <a:latin typeface="Arial MT"/>
              <a:cs typeface="Arial MT"/>
            </a:endParaRPr>
          </a:p>
          <a:p>
            <a:pPr marL="12700" marR="5715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r>
              <a:rPr sz="2400" spc="-5" dirty="0">
                <a:latin typeface="Arial MT"/>
                <a:cs typeface="Arial MT"/>
              </a:rPr>
              <a:t>Ao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clicar</a:t>
            </a:r>
            <a:r>
              <a:rPr sz="2400" dirty="0">
                <a:latin typeface="Arial MT"/>
                <a:cs typeface="Arial MT"/>
              </a:rPr>
              <a:t> com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botão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direito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mouse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Iniciar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 usuário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exibe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seguinte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relação: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0908" y="141729"/>
            <a:ext cx="4740603" cy="66111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32" y="861440"/>
            <a:ext cx="11668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2.</a:t>
            </a:r>
            <a:r>
              <a:rPr b="1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CAIXA</a:t>
            </a:r>
            <a:r>
              <a:rPr b="1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PESQUISA:</a:t>
            </a:r>
            <a:r>
              <a:rPr b="1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pc="-5" dirty="0"/>
              <a:t>Permite</a:t>
            </a:r>
            <a:r>
              <a:rPr spc="135" dirty="0"/>
              <a:t> </a:t>
            </a:r>
            <a:r>
              <a:rPr spc="-5" dirty="0"/>
              <a:t>a</a:t>
            </a:r>
            <a:r>
              <a:rPr spc="140" dirty="0"/>
              <a:t> </a:t>
            </a:r>
            <a:r>
              <a:rPr spc="-5" dirty="0"/>
              <a:t>localização</a:t>
            </a:r>
            <a:r>
              <a:rPr spc="160" dirty="0"/>
              <a:t> </a:t>
            </a:r>
            <a:r>
              <a:rPr spc="-5" dirty="0"/>
              <a:t>de</a:t>
            </a:r>
            <a:r>
              <a:rPr spc="160" dirty="0"/>
              <a:t> </a:t>
            </a:r>
            <a:r>
              <a:rPr spc="-5" dirty="0"/>
              <a:t>itens</a:t>
            </a:r>
            <a:r>
              <a:rPr spc="140" dirty="0"/>
              <a:t> </a:t>
            </a:r>
            <a:r>
              <a:rPr spc="-5" dirty="0"/>
              <a:t>solicitados</a:t>
            </a:r>
            <a:r>
              <a:rPr spc="190" dirty="0"/>
              <a:t> </a:t>
            </a:r>
            <a:r>
              <a:rPr spc="-5" dirty="0"/>
              <a:t>pelo</a:t>
            </a:r>
            <a:r>
              <a:rPr spc="165" dirty="0"/>
              <a:t> </a:t>
            </a:r>
            <a:r>
              <a:rPr spc="-5" dirty="0"/>
              <a:t>usuário,</a:t>
            </a:r>
            <a:r>
              <a:rPr spc="140" dirty="0"/>
              <a:t> </a:t>
            </a:r>
            <a:r>
              <a:rPr spc="-20" dirty="0"/>
              <a:t>ao </a:t>
            </a:r>
            <a:r>
              <a:rPr spc="-655" dirty="0"/>
              <a:t> </a:t>
            </a:r>
            <a:r>
              <a:rPr spc="-5" dirty="0"/>
              <a:t>clicar</a:t>
            </a:r>
            <a:r>
              <a:rPr dirty="0"/>
              <a:t> </a:t>
            </a:r>
            <a:r>
              <a:rPr spc="-5" dirty="0"/>
              <a:t>na</a:t>
            </a:r>
            <a:r>
              <a:rPr spc="-10" dirty="0"/>
              <a:t> </a:t>
            </a:r>
            <a:r>
              <a:rPr spc="-5" dirty="0"/>
              <a:t>caixa</a:t>
            </a:r>
            <a:r>
              <a:rPr spc="20" dirty="0"/>
              <a:t> </a:t>
            </a:r>
            <a:r>
              <a:rPr spc="-5" dirty="0"/>
              <a:t>de pesquisa</a:t>
            </a:r>
            <a:r>
              <a:rPr spc="5" dirty="0"/>
              <a:t> </a:t>
            </a:r>
            <a:r>
              <a:rPr dirty="0"/>
              <a:t>o</a:t>
            </a:r>
            <a:r>
              <a:rPr spc="5" dirty="0"/>
              <a:t> </a:t>
            </a:r>
            <a:r>
              <a:rPr spc="-5" dirty="0"/>
              <a:t>usuário</a:t>
            </a:r>
            <a:r>
              <a:rPr spc="10" dirty="0"/>
              <a:t> </a:t>
            </a:r>
            <a:r>
              <a:rPr dirty="0"/>
              <a:t>tem</a:t>
            </a:r>
            <a:r>
              <a:rPr spc="-35" dirty="0"/>
              <a:t> </a:t>
            </a:r>
            <a:r>
              <a:rPr spc="-5" dirty="0"/>
              <a:t>acesso</a:t>
            </a:r>
            <a:r>
              <a:rPr dirty="0"/>
              <a:t> </a:t>
            </a:r>
            <a:r>
              <a:rPr spc="-5" dirty="0"/>
              <a:t>às</a:t>
            </a:r>
            <a:r>
              <a:rPr spc="-20" dirty="0"/>
              <a:t> </a:t>
            </a:r>
            <a:r>
              <a:rPr spc="-5" dirty="0"/>
              <a:t>seguintes</a:t>
            </a:r>
            <a:r>
              <a:rPr dirty="0"/>
              <a:t> </a:t>
            </a:r>
            <a:r>
              <a:rPr spc="-5" dirty="0"/>
              <a:t>opções: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6635" y="2570988"/>
            <a:ext cx="4078223" cy="3240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2839</Words>
  <Application>Microsoft Office PowerPoint</Application>
  <PresentationFormat>Widescreen</PresentationFormat>
  <Paragraphs>214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Arial MT</vt:lpstr>
      <vt:lpstr>Calibri</vt:lpstr>
      <vt:lpstr>Wingdings</vt:lpstr>
      <vt:lpstr>Office Theme</vt:lpstr>
      <vt:lpstr>Apresentação do PowerPoint</vt:lpstr>
      <vt:lpstr>Apresentação do PowerPoint</vt:lpstr>
      <vt:lpstr>Apresentação do PowerPoint</vt:lpstr>
      <vt:lpstr>1- BOTÃO OU MENU  INICIAR:</vt:lpstr>
      <vt:lpstr>Apresentação do PowerPoint</vt:lpstr>
      <vt:lpstr>Apresentação do PowerPoint</vt:lpstr>
      <vt:lpstr>Apresentação do PowerPoint</vt:lpstr>
      <vt:lpstr>Apresentação do PowerPoint</vt:lpstr>
      <vt:lpstr>2. CAIXA DE PESQUISA: Permite a localização de itens solicitados pelo usuário, ao  clicar na caixa de pesquisa o usuário tem acesso às seguintes opções:</vt:lpstr>
      <vt:lpstr>Apresentação do PowerPoint</vt:lpstr>
      <vt:lpstr>DICA TOP PARA PROVA</vt:lpstr>
      <vt:lpstr>3. VISÃO DE TAREFAS: Com esta ferramenta conseguimos na mesma tela uma  visão geral dos aplicativos abertos no momento.</vt:lpstr>
      <vt:lpstr>Apresentação do PowerPoint</vt:lpstr>
      <vt:lpstr>5. ÁREA DE NOTIFICAÇÃO: Exibe referências de itens do sistema e de programas  específicos. Ex: notificações, controle de volume, indicação de conexão, redes sem  fio, dispositivos Bluetooth, teclado virtual e identificação do antivírus.</vt:lpstr>
      <vt:lpstr>6. MOSTRAR ÁREA DE TRABALHO: Ao posicionar o ponteiro do mouse sobre o  botão Mostrar Área de Trabalho ao lado do relógio o usuário poderá rapidamente  “Espiar a Área de Trabalho”, caso execute um clique no botão Mostrar Área de  Trabalho o usuário ativa a área de trabalho.</vt:lpstr>
      <vt:lpstr>8. ÍCONES DA ÁREA DE TRABALHO: Permite ao usuário incluir na área de  trabalho os ícones de seus programas preferidos, a fim de executá-los mais  rapidamente.</vt:lpstr>
      <vt:lpstr>ACESSORIOS DO WINDOWS</vt:lpstr>
      <vt:lpstr>8. Mapa de Caracteres: Acessa caracteres especiais.</vt:lpstr>
      <vt:lpstr>Apresentação do PowerPoint</vt:lpstr>
      <vt:lpstr>Apresentação do PowerPoint</vt:lpstr>
      <vt:lpstr>PAINEL DE CONTROLE WINDOWS 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AMBIENTE DO PROGRAMA</vt:lpstr>
      <vt:lpstr>FAIXA DE OPÇÕES</vt:lpstr>
      <vt:lpstr>INÍCIO</vt:lpstr>
      <vt:lpstr>EXIBIR</vt:lpstr>
      <vt:lpstr>BARRA DE FERRAMENTAS DE ACESSO RÁPIDO</vt:lpstr>
      <vt:lpstr>BARRA DE ENDEREÇOS</vt:lpstr>
      <vt:lpstr>ATALHOS DE TECLADO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Icaro Terror</dc:creator>
  <cp:lastModifiedBy>Instrutor</cp:lastModifiedBy>
  <cp:revision>1</cp:revision>
  <dcterms:created xsi:type="dcterms:W3CDTF">2023-04-19T13:59:15Z</dcterms:created>
  <dcterms:modified xsi:type="dcterms:W3CDTF">2023-04-19T14:34:10Z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2023-04-19T00:00:00Z</vt:filetime>
  </property>
</Properties>
</file>