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43430" y="451230"/>
            <a:ext cx="505713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6929" y="451230"/>
            <a:ext cx="499364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1111377"/>
            <a:ext cx="3787140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47638"/>
            <a:ext cx="9563100" cy="7153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8600" y="1295400"/>
            <a:ext cx="8406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Manutenção</a:t>
            </a:r>
            <a:r>
              <a:rPr sz="4800" spc="70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de</a:t>
            </a:r>
            <a:r>
              <a:rPr sz="4800" spc="20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4800" spc="-5" dirty="0">
                <a:solidFill>
                  <a:srgbClr val="00498E"/>
                </a:solidFill>
                <a:latin typeface="Arial MT"/>
                <a:cs typeface="Arial MT"/>
              </a:rPr>
              <a:t>Computadores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7940" y="2901633"/>
            <a:ext cx="4008120" cy="643766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R="122555" algn="ctr">
              <a:lnSpc>
                <a:spcPct val="100000"/>
              </a:lnSpc>
              <a:spcBef>
                <a:spcPts val="1660"/>
              </a:spcBef>
            </a:pPr>
            <a:r>
              <a:rPr sz="2800" spc="-5" dirty="0">
                <a:solidFill>
                  <a:srgbClr val="00498E"/>
                </a:solidFill>
                <a:latin typeface="Arial MT"/>
                <a:cs typeface="Arial MT"/>
              </a:rPr>
              <a:t>Aula</a:t>
            </a:r>
            <a:r>
              <a:rPr sz="2800" spc="-35" dirty="0">
                <a:solidFill>
                  <a:srgbClr val="00498E"/>
                </a:solidFill>
                <a:latin typeface="Arial MT"/>
                <a:cs typeface="Arial MT"/>
              </a:rPr>
              <a:t> </a:t>
            </a:r>
            <a:r>
              <a:rPr sz="2800" spc="-5" dirty="0" smtClean="0">
                <a:solidFill>
                  <a:srgbClr val="00498E"/>
                </a:solidFill>
                <a:latin typeface="Arial MT"/>
                <a:cs typeface="Arial MT"/>
              </a:rPr>
              <a:t>6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3989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 MT"/>
                <a:cs typeface="Arial MT"/>
              </a:rPr>
              <a:t>Acertando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o</a:t>
            </a:r>
            <a:r>
              <a:rPr sz="3600" b="0" spc="-4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relógio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5909259"/>
            <a:ext cx="6229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MAIN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Standard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CMOS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Setup.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1053083"/>
            <a:ext cx="8424672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3989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 MT"/>
                <a:cs typeface="Arial MT"/>
              </a:rPr>
              <a:t>Acertando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o</a:t>
            </a:r>
            <a:r>
              <a:rPr sz="3600" b="0" spc="-4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relógio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35851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05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Na </a:t>
            </a:r>
            <a:r>
              <a:rPr sz="1600" spc="-5" dirty="0">
                <a:latin typeface="Verdana"/>
                <a:cs typeface="Verdana"/>
              </a:rPr>
              <a:t>seção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Standard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CMOS </a:t>
            </a:r>
            <a:r>
              <a:rPr sz="1600" spc="-5" dirty="0">
                <a:latin typeface="Verdana"/>
                <a:cs typeface="Verdana"/>
              </a:rPr>
              <a:t>Setup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Standard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CMOS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Features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MAIN,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encontrará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ajuste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data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10" dirty="0">
                <a:latin typeface="Verdana"/>
                <a:cs typeface="Verdana"/>
              </a:rPr>
              <a:t>hora.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2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acertar,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aumente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10" dirty="0">
                <a:latin typeface="Verdana"/>
                <a:cs typeface="Verdana"/>
              </a:rPr>
              <a:t>diminua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valores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“+”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 “-”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Page</a:t>
            </a:r>
            <a:r>
              <a:rPr sz="1600" spc="-5" dirty="0">
                <a:latin typeface="Verdana"/>
                <a:cs typeface="Verdana"/>
              </a:rPr>
              <a:t> Up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Page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Down.</a:t>
            </a:r>
            <a:endParaRPr sz="1600">
              <a:latin typeface="Verdana"/>
              <a:cs typeface="Verdana"/>
            </a:endParaRPr>
          </a:p>
          <a:p>
            <a:pPr marL="12700" marR="12382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Use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tecla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TAB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selecionar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campo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ser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alterado.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555" y="836675"/>
            <a:ext cx="4824984" cy="26807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335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Dispositivos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IDE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5838240"/>
            <a:ext cx="5001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Declarar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“automáticos”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981455"/>
            <a:ext cx="8208264" cy="45598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335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Dispositivos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IDE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46964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2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Antigamente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preciso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identificar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seguintes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parâmetros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rígido: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10" dirty="0">
                <a:latin typeface="Verdana"/>
                <a:cs typeface="Verdana"/>
              </a:rPr>
              <a:t>Número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cilindros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10" dirty="0">
                <a:latin typeface="Verdana"/>
                <a:cs typeface="Verdana"/>
              </a:rPr>
              <a:t>Número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cabeças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10" dirty="0">
                <a:latin typeface="Verdana"/>
                <a:cs typeface="Verdana"/>
              </a:rPr>
              <a:t>Número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setores</a:t>
            </a:r>
            <a:endParaRPr sz="1600">
              <a:latin typeface="Verdana"/>
              <a:cs typeface="Verdana"/>
            </a:endParaRPr>
          </a:p>
          <a:p>
            <a:pPr marL="245745" indent="-233679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6379" algn="l"/>
              </a:tabLst>
            </a:pPr>
            <a:r>
              <a:rPr sz="1600" spc="-15" dirty="0">
                <a:latin typeface="Verdana"/>
                <a:cs typeface="Verdana"/>
              </a:rPr>
              <a:t>Zona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estacionamento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1600" spc="-10" dirty="0">
                <a:latin typeface="Verdana"/>
                <a:cs typeface="Verdana"/>
              </a:rPr>
              <a:t>Cilindro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pré-compensação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Hoje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essas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configurações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são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necessárias,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apesar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muitos </a:t>
            </a:r>
            <a:r>
              <a:rPr sz="1600" spc="-5" dirty="0">
                <a:latin typeface="Verdana"/>
                <a:cs typeface="Verdana"/>
              </a:rPr>
              <a:t> Setups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ainda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terem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opção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seu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prenchimento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(USER).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opção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-5" dirty="0">
                <a:latin typeface="Verdana"/>
                <a:cs typeface="Verdana"/>
              </a:rPr>
              <a:t> 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preencher </a:t>
            </a:r>
            <a:r>
              <a:rPr sz="1600" spc="-5" dirty="0">
                <a:latin typeface="Verdana"/>
                <a:cs typeface="Verdana"/>
              </a:rPr>
              <a:t> manualmente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esses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valores.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escolhermos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opção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AUTO,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próprio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preenche.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1076" y="3677158"/>
            <a:ext cx="449961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Normalmente </a:t>
            </a:r>
            <a:r>
              <a:rPr sz="1400" spc="-5" dirty="0">
                <a:latin typeface="Verdana"/>
                <a:cs typeface="Verdana"/>
              </a:rPr>
              <a:t>quando </a:t>
            </a:r>
            <a:r>
              <a:rPr sz="1400" dirty="0">
                <a:latin typeface="Verdana"/>
                <a:cs typeface="Verdana"/>
              </a:rPr>
              <a:t>usamos a </a:t>
            </a:r>
            <a:r>
              <a:rPr sz="1400" spc="-5" dirty="0">
                <a:latin typeface="Verdana"/>
                <a:cs typeface="Verdana"/>
              </a:rPr>
              <a:t>configuração de </a:t>
            </a:r>
            <a:r>
              <a:rPr sz="1400" dirty="0">
                <a:latin typeface="Verdana"/>
                <a:cs typeface="Verdana"/>
              </a:rPr>
              <a:t> fábrica, </a:t>
            </a:r>
            <a:r>
              <a:rPr sz="1400" spc="-5" dirty="0">
                <a:latin typeface="Verdana"/>
                <a:cs typeface="Verdana"/>
              </a:rPr>
              <a:t>já </a:t>
            </a:r>
            <a:r>
              <a:rPr sz="1400" dirty="0">
                <a:latin typeface="Verdana"/>
                <a:cs typeface="Verdana"/>
              </a:rPr>
              <a:t>explicada, </a:t>
            </a:r>
            <a:r>
              <a:rPr sz="1400" spc="-5" dirty="0">
                <a:latin typeface="Verdana"/>
                <a:cs typeface="Verdana"/>
              </a:rPr>
              <a:t>todas </a:t>
            </a:r>
            <a:r>
              <a:rPr sz="1400" dirty="0">
                <a:latin typeface="Verdana"/>
                <a:cs typeface="Verdana"/>
              </a:rPr>
              <a:t>as unidades </a:t>
            </a:r>
            <a:r>
              <a:rPr sz="1400" spc="-5" dirty="0">
                <a:latin typeface="Verdana"/>
                <a:cs typeface="Verdana"/>
              </a:rPr>
              <a:t>IDE </a:t>
            </a:r>
            <a:r>
              <a:rPr sz="1400" dirty="0">
                <a:latin typeface="Verdana"/>
                <a:cs typeface="Verdana"/>
              </a:rPr>
              <a:t>são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configuradas </a:t>
            </a:r>
            <a:r>
              <a:rPr sz="1400" dirty="0">
                <a:latin typeface="Verdana"/>
                <a:cs typeface="Verdana"/>
              </a:rPr>
              <a:t>como </a:t>
            </a:r>
            <a:r>
              <a:rPr sz="1400" spc="-15" dirty="0">
                <a:latin typeface="Verdana"/>
                <a:cs typeface="Verdana"/>
              </a:rPr>
              <a:t>AUTO. </a:t>
            </a:r>
            <a:r>
              <a:rPr sz="1400" dirty="0">
                <a:latin typeface="Verdana"/>
                <a:cs typeface="Verdana"/>
              </a:rPr>
              <a:t>Isto faz com </a:t>
            </a:r>
            <a:r>
              <a:rPr sz="1400" spc="-5" dirty="0">
                <a:latin typeface="Verdana"/>
                <a:cs typeface="Verdana"/>
              </a:rPr>
              <a:t>que </a:t>
            </a:r>
            <a:r>
              <a:rPr sz="1400" dirty="0">
                <a:latin typeface="Verdana"/>
                <a:cs typeface="Verdana"/>
              </a:rPr>
              <a:t> estejam </a:t>
            </a:r>
            <a:r>
              <a:rPr sz="1400" spc="-5" dirty="0">
                <a:latin typeface="Verdana"/>
                <a:cs typeface="Verdana"/>
              </a:rPr>
              <a:t>prontas </a:t>
            </a:r>
            <a:r>
              <a:rPr sz="1400" spc="-10" dirty="0">
                <a:latin typeface="Verdana"/>
                <a:cs typeface="Verdana"/>
              </a:rPr>
              <a:t>para </a:t>
            </a:r>
            <a:r>
              <a:rPr sz="1400" spc="-30" dirty="0">
                <a:latin typeface="Verdana"/>
                <a:cs typeface="Verdana"/>
              </a:rPr>
              <a:t>operar. </a:t>
            </a:r>
            <a:r>
              <a:rPr sz="1400" spc="-5" dirty="0">
                <a:latin typeface="Verdana"/>
                <a:cs typeface="Verdana"/>
              </a:rPr>
              <a:t>Entretanto </a:t>
            </a:r>
            <a:r>
              <a:rPr sz="1400" dirty="0">
                <a:latin typeface="Verdana"/>
                <a:cs typeface="Verdana"/>
              </a:rPr>
              <a:t>podemos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também usar o comando DETECT </a:t>
            </a:r>
            <a:r>
              <a:rPr sz="1400" spc="-5" dirty="0">
                <a:latin typeface="Verdana"/>
                <a:cs typeface="Verdana"/>
              </a:rPr>
              <a:t>IDE, </a:t>
            </a:r>
            <a:r>
              <a:rPr sz="1400" dirty="0">
                <a:latin typeface="Verdana"/>
                <a:cs typeface="Verdana"/>
              </a:rPr>
              <a:t>ou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pressionar ENTER sobre cada </a:t>
            </a:r>
            <a:r>
              <a:rPr sz="1400" spc="-15" dirty="0">
                <a:latin typeface="Verdana"/>
                <a:cs typeface="Verdana"/>
              </a:rPr>
              <a:t>AUTO </a:t>
            </a:r>
            <a:r>
              <a:rPr sz="1400" dirty="0">
                <a:latin typeface="Verdana"/>
                <a:cs typeface="Verdana"/>
              </a:rPr>
              <a:t>no Standard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CMOS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Setup.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Isto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fará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Setup preencha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os </a:t>
            </a:r>
            <a:r>
              <a:rPr sz="1400" spc="-5" dirty="0">
                <a:latin typeface="Verdana"/>
                <a:cs typeface="Verdana"/>
              </a:rPr>
              <a:t>parâmetros </a:t>
            </a:r>
            <a:r>
              <a:rPr sz="1400" dirty="0">
                <a:latin typeface="Verdana"/>
                <a:cs typeface="Verdana"/>
              </a:rPr>
              <a:t>do disco rígido. Os discos não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ficarão mais em </a:t>
            </a:r>
            <a:r>
              <a:rPr sz="1400" spc="-15" dirty="0">
                <a:latin typeface="Verdana"/>
                <a:cs typeface="Verdana"/>
              </a:rPr>
              <a:t>AUTO, </a:t>
            </a:r>
            <a:r>
              <a:rPr sz="1400" dirty="0">
                <a:latin typeface="Verdana"/>
                <a:cs typeface="Verdana"/>
              </a:rPr>
              <a:t>sim, em USER. Se forem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indicados números nesses </a:t>
            </a:r>
            <a:r>
              <a:rPr sz="1400" spc="-5" dirty="0">
                <a:latin typeface="Verdana"/>
                <a:cs typeface="Verdana"/>
              </a:rPr>
              <a:t>parâmetros, </a:t>
            </a:r>
            <a:r>
              <a:rPr sz="1400" dirty="0">
                <a:latin typeface="Verdana"/>
                <a:cs typeface="Verdana"/>
              </a:rPr>
              <a:t>como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indicados acima, ou o </a:t>
            </a:r>
            <a:r>
              <a:rPr sz="1400" spc="5" dirty="0">
                <a:latin typeface="Verdana"/>
                <a:cs typeface="Verdana"/>
              </a:rPr>
              <a:t>modelo </a:t>
            </a:r>
            <a:r>
              <a:rPr sz="1400" dirty="0">
                <a:latin typeface="Verdana"/>
                <a:cs typeface="Verdana"/>
              </a:rPr>
              <a:t>do disco </a:t>
            </a:r>
            <a:r>
              <a:rPr sz="1400" spc="-5" dirty="0">
                <a:latin typeface="Verdana"/>
                <a:cs typeface="Verdana"/>
              </a:rPr>
              <a:t>rígido, </a:t>
            </a:r>
            <a:r>
              <a:rPr sz="1400" dirty="0">
                <a:latin typeface="Verdana"/>
                <a:cs typeface="Verdana"/>
              </a:rPr>
              <a:t> então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configuração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está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correta.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836675"/>
            <a:ext cx="4751832" cy="26410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5739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Unidades</a:t>
            </a:r>
            <a:r>
              <a:rPr sz="3600" b="0" spc="-3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de</a:t>
            </a:r>
            <a:r>
              <a:rPr sz="3600" b="0" spc="-1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CD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e</a:t>
            </a:r>
            <a:r>
              <a:rPr sz="3600" b="0" spc="-1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DVD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IDE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9533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antigos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spc="-5" dirty="0">
                <a:latin typeface="Verdana"/>
                <a:cs typeface="Verdana"/>
              </a:rPr>
              <a:t> 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DVD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apareciam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CMOS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Setup.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Constavam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simplesmente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“Not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Installed”,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funcionavam. </a:t>
            </a:r>
            <a:r>
              <a:rPr sz="1600" spc="-5" dirty="0">
                <a:latin typeface="Verdana"/>
                <a:cs typeface="Verdana"/>
              </a:rPr>
              <a:t> 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PC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moderno,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nova,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DVD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aprecem,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provável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exista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defeito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uma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conexão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errada, </a:t>
            </a:r>
            <a:r>
              <a:rPr sz="1600" spc="-5" dirty="0">
                <a:latin typeface="Verdana"/>
                <a:cs typeface="Verdana"/>
              </a:rPr>
              <a:t> cheque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cabos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claro,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desligue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antes).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aplica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disco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detectado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NONE,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provavelmente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defeito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mal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conectado.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Desligue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cheque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cabos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 </a:t>
            </a:r>
            <a:r>
              <a:rPr sz="1600" spc="-5" dirty="0">
                <a:latin typeface="Verdana"/>
                <a:cs typeface="Verdana"/>
              </a:rPr>
              <a:t> de</a:t>
            </a:r>
            <a:r>
              <a:rPr sz="1600" spc="-10" dirty="0">
                <a:latin typeface="Verdana"/>
                <a:cs typeface="Verdana"/>
              </a:rPr>
              <a:t> disco.</a:t>
            </a:r>
            <a:endParaRPr sz="1600">
              <a:latin typeface="Verdana"/>
              <a:cs typeface="Verdana"/>
            </a:endParaRPr>
          </a:p>
          <a:p>
            <a:pPr marL="12700" marR="26034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Nos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modernos,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DVD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constar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“CD-ROM”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“DVD-ROM”.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possível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DVD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constem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apenas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CD-ROM,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ocorrendo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gravadores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CDs.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spc="-10" dirty="0">
                <a:latin typeface="Verdana"/>
                <a:cs typeface="Verdana"/>
              </a:rPr>
              <a:t>impede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seu </a:t>
            </a:r>
            <a:r>
              <a:rPr sz="1600" spc="-5" dirty="0">
                <a:latin typeface="Verdana"/>
                <a:cs typeface="Verdana"/>
              </a:rPr>
              <a:t> funcionamento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correto.</a:t>
            </a:r>
            <a:endParaRPr sz="1600">
              <a:latin typeface="Verdana"/>
              <a:cs typeface="Verdana"/>
            </a:endParaRPr>
          </a:p>
          <a:p>
            <a:pPr marL="12700" marR="4191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Em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muitos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modernos,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DVD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aparcem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nome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definido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fabricante.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Por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SW-248F,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um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gravador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CDs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 Samsung.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383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Seqüência</a:t>
            </a:r>
            <a:r>
              <a:rPr sz="3600" b="0" spc="-6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de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boot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8962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Antigamente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computadores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tentavam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sempre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realizar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primeiro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existisse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aí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buscavam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operacional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Até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hoje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computadores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assim,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algumas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diferenças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foram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introduzidas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nesta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seqüência.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alterá-la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BOOT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SEQUENCE </a:t>
            </a:r>
            <a:r>
              <a:rPr sz="1600" spc="-5" dirty="0">
                <a:latin typeface="Verdana"/>
                <a:cs typeface="Verdana"/>
              </a:rPr>
              <a:t> no</a:t>
            </a:r>
            <a:r>
              <a:rPr sz="1600" spc="-10" dirty="0">
                <a:latin typeface="Verdana"/>
                <a:cs typeface="Verdana"/>
              </a:rPr>
              <a:t> Advanced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BIOS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Setup,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BOOT.</a:t>
            </a:r>
            <a:endParaRPr sz="1600">
              <a:latin typeface="Verdana"/>
              <a:cs typeface="Verdana"/>
            </a:endParaRPr>
          </a:p>
          <a:p>
            <a:pPr marL="12700" marR="8191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seqüência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tradicional,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A: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(primeiro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tentava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só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depois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partia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rígido)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mudada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C: A: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 </a:t>
            </a:r>
            <a:r>
              <a:rPr sz="1600" spc="-35" dirty="0">
                <a:latin typeface="Verdana"/>
                <a:cs typeface="Verdana"/>
              </a:rPr>
              <a:t>Only.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seja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rápido,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vai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buscar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 </a:t>
            </a:r>
            <a:r>
              <a:rPr sz="1600" spc="-5" dirty="0">
                <a:latin typeface="Verdana"/>
                <a:cs typeface="Verdana"/>
              </a:rPr>
              <a:t> operacional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tempo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tentando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drive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seqüência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segura,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esquecermos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desligarmos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computador,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azar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origem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duvidosa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tiver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vírus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seu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setor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corremos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risco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" dirty="0">
                <a:latin typeface="Verdana"/>
                <a:cs typeface="Verdana"/>
              </a:rPr>
              <a:t> contaminação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vírus,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ignorado.</a:t>
            </a:r>
            <a:endParaRPr sz="1600">
              <a:latin typeface="Verdana"/>
              <a:cs typeface="Verdana"/>
            </a:endParaRPr>
          </a:p>
          <a:p>
            <a:pPr marL="12700" marR="1651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opções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C: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Only,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sempre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rígido,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efeito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sempre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ignorado.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383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Seqüência</a:t>
            </a:r>
            <a:r>
              <a:rPr sz="3600" b="0" spc="-6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de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boot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16229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Entretanto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seqüências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C: A: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Only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usadas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enquanto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operacional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ainda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drive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C.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seguinte,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acordo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operacional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pretende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instalar: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95,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98 ou ME: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esses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preciso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primeiro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FDISK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FORMAT.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Devemos </a:t>
            </a:r>
            <a:r>
              <a:rPr sz="1600" spc="-5" dirty="0">
                <a:latin typeface="Verdana"/>
                <a:cs typeface="Verdana"/>
              </a:rPr>
              <a:t> então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seqüência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C:,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seja,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antes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C.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2000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XP: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instalar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esses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preciso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executar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CD-ROM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instalação.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aplica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qualquer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sistema </a:t>
            </a:r>
            <a:r>
              <a:rPr sz="1600" spc="-5" dirty="0">
                <a:latin typeface="Verdana"/>
                <a:cs typeface="Verdana"/>
              </a:rPr>
              <a:t> operacional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seja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instalação.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Devemos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seqüência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CDROM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C, ou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qualquer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tenha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CD-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antes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rígido.</a:t>
            </a:r>
            <a:endParaRPr sz="1600">
              <a:latin typeface="Verdana"/>
              <a:cs typeface="Verdana"/>
            </a:endParaRPr>
          </a:p>
          <a:p>
            <a:pPr marL="12700" marR="9715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preferir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seqüência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CDROM: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C:,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aplica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ambos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quiser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95, </a:t>
            </a:r>
            <a:r>
              <a:rPr sz="1600" dirty="0">
                <a:latin typeface="Verdana"/>
                <a:cs typeface="Verdana"/>
              </a:rPr>
              <a:t>98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colocar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quiser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2000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XP,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colocar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disquete </a:t>
            </a:r>
            <a:r>
              <a:rPr sz="1600" spc="-5" dirty="0">
                <a:latin typeface="Verdana"/>
                <a:cs typeface="Verdana"/>
              </a:rPr>
              <a:t> algum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colocar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CD-ROM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instalação.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569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Interfaces</a:t>
            </a:r>
            <a:r>
              <a:rPr sz="3600" b="0" spc="-2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onboard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sem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uso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58710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recomendável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fazer alguns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ajustes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 seção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I/O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Device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Configuration,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Peripheral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Configuration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Integrated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Peripherals.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principal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ajuste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recomendado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desativar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usadas.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Digamos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exemplo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sua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tenha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tenha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decidido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melhor.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circuitos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normalmente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juntos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problemas, </a:t>
            </a:r>
            <a:r>
              <a:rPr sz="1600" spc="-5" dirty="0">
                <a:latin typeface="Verdana"/>
                <a:cs typeface="Verdana"/>
              </a:rPr>
              <a:t> mas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evitar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conflitos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confusões,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recomendável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desativar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aplica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circuitos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vai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usar.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Confira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itens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seguir:</a:t>
            </a:r>
            <a:endParaRPr sz="1600">
              <a:latin typeface="Verdana"/>
              <a:cs typeface="Verdana"/>
            </a:endParaRPr>
          </a:p>
          <a:p>
            <a:pPr marL="12700" marR="14001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Audio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– Desabilite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som.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AC97</a:t>
            </a:r>
            <a:r>
              <a:rPr sz="1600" spc="-10" dirty="0">
                <a:latin typeface="Verdana"/>
                <a:cs typeface="Verdana"/>
              </a:rPr>
              <a:t> Audio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–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Desabilite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som.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AC97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–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Desabilite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modem,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 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vai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onboard.</a:t>
            </a:r>
            <a:endParaRPr sz="1600">
              <a:latin typeface="Verdana"/>
              <a:cs typeface="Verdana"/>
            </a:endParaRPr>
          </a:p>
          <a:p>
            <a:pPr marL="12700" marR="137604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MIDI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–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Desabilite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som.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Game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port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–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Desabilite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som.</a:t>
            </a:r>
            <a:endParaRPr sz="1600">
              <a:latin typeface="Verdana"/>
              <a:cs typeface="Verdana"/>
            </a:endParaRPr>
          </a:p>
          <a:p>
            <a:pPr marL="12700" marR="240029">
              <a:lnSpc>
                <a:spcPct val="100000"/>
              </a:lnSpc>
            </a:pPr>
            <a:r>
              <a:rPr sz="1600" spc="-70" dirty="0">
                <a:latin typeface="Verdana"/>
                <a:cs typeface="Verdana"/>
              </a:rPr>
              <a:t>ATA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RAID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– </a:t>
            </a:r>
            <a:r>
              <a:rPr sz="1600" spc="-10" dirty="0">
                <a:latin typeface="Verdana"/>
                <a:cs typeface="Verdana"/>
              </a:rPr>
              <a:t>Está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presente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possuem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4 interfaces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IDE.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vai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enquanto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IDE3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IDE4,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desative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chip,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fará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boot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seja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rápido,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BIOS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perderá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tempo </a:t>
            </a:r>
            <a:r>
              <a:rPr sz="1600" spc="-5" dirty="0">
                <a:latin typeface="Verdana"/>
                <a:cs typeface="Verdana"/>
              </a:rPr>
              <a:t> tentando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detectar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discos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nessas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cada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vez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PC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ligado.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6131" y="172212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599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Desativando</a:t>
            </a:r>
            <a:r>
              <a:rPr sz="3600" b="0" spc="-4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o</a:t>
            </a:r>
            <a:r>
              <a:rPr sz="3600" b="0" spc="-1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vídeo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onbaord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50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5" dirty="0"/>
              <a:t> </a:t>
            </a:r>
            <a:r>
              <a:rPr spc="-5" dirty="0"/>
              <a:t>a sua</a:t>
            </a:r>
            <a:r>
              <a:rPr spc="10" dirty="0"/>
              <a:t> </a:t>
            </a:r>
            <a:r>
              <a:rPr spc="-10" dirty="0"/>
              <a:t>placa</a:t>
            </a:r>
            <a:r>
              <a:rPr spc="15" dirty="0"/>
              <a:t> </a:t>
            </a:r>
            <a:r>
              <a:rPr spc="-5" dirty="0"/>
              <a:t>de</a:t>
            </a:r>
            <a:r>
              <a:rPr spc="-10" dirty="0"/>
              <a:t> CPU</a:t>
            </a:r>
            <a:r>
              <a:rPr spc="5" dirty="0"/>
              <a:t> </a:t>
            </a:r>
            <a:r>
              <a:rPr spc="-5" dirty="0"/>
              <a:t>tem vídeo </a:t>
            </a:r>
            <a:r>
              <a:rPr dirty="0"/>
              <a:t> </a:t>
            </a:r>
            <a:r>
              <a:rPr spc="-5" dirty="0"/>
              <a:t>onboard</a:t>
            </a:r>
            <a:r>
              <a:rPr spc="15" dirty="0"/>
              <a:t> </a:t>
            </a:r>
            <a:r>
              <a:rPr spc="-5" dirty="0"/>
              <a:t>mas</a:t>
            </a:r>
            <a:r>
              <a:rPr spc="10" dirty="0"/>
              <a:t> </a:t>
            </a:r>
            <a:r>
              <a:rPr spc="-5" dirty="0"/>
              <a:t>você</a:t>
            </a:r>
            <a:r>
              <a:rPr dirty="0"/>
              <a:t> </a:t>
            </a:r>
            <a:r>
              <a:rPr spc="-5" dirty="0"/>
              <a:t>resolveu</a:t>
            </a:r>
            <a:r>
              <a:rPr spc="5" dirty="0"/>
              <a:t> </a:t>
            </a:r>
            <a:r>
              <a:rPr spc="-10" dirty="0"/>
              <a:t>instalar </a:t>
            </a:r>
            <a:r>
              <a:rPr spc="-545" dirty="0"/>
              <a:t> </a:t>
            </a:r>
            <a:r>
              <a:rPr spc="-10" dirty="0"/>
              <a:t>uma</a:t>
            </a:r>
            <a:r>
              <a:rPr spc="15" dirty="0"/>
              <a:t> </a:t>
            </a:r>
            <a:r>
              <a:rPr spc="-10" dirty="0"/>
              <a:t>placa</a:t>
            </a:r>
            <a:r>
              <a:rPr spc="1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vídeo</a:t>
            </a:r>
            <a:r>
              <a:rPr spc="5" dirty="0"/>
              <a:t> </a:t>
            </a:r>
            <a:r>
              <a:rPr spc="-5" dirty="0"/>
              <a:t>avulsa,</a:t>
            </a:r>
            <a:r>
              <a:rPr spc="20" dirty="0"/>
              <a:t> </a:t>
            </a:r>
            <a:r>
              <a:rPr spc="-5" dirty="0"/>
              <a:t>então</a:t>
            </a:r>
            <a:r>
              <a:rPr spc="10" dirty="0"/>
              <a:t> </a:t>
            </a:r>
            <a:r>
              <a:rPr spc="-5" dirty="0"/>
              <a:t>o </a:t>
            </a:r>
            <a:r>
              <a:rPr spc="-550" dirty="0"/>
              <a:t> </a:t>
            </a:r>
            <a:r>
              <a:rPr spc="-10" dirty="0"/>
              <a:t>funcionamento</a:t>
            </a:r>
            <a:r>
              <a:rPr spc="60" dirty="0"/>
              <a:t> </a:t>
            </a:r>
            <a:r>
              <a:rPr spc="-10" dirty="0"/>
              <a:t>desta</a:t>
            </a:r>
            <a:r>
              <a:rPr spc="10" dirty="0"/>
              <a:t> </a:t>
            </a:r>
            <a:r>
              <a:rPr spc="-10" dirty="0"/>
              <a:t>placa</a:t>
            </a:r>
            <a:r>
              <a:rPr spc="20" dirty="0"/>
              <a:t> </a:t>
            </a:r>
            <a:r>
              <a:rPr spc="-5" dirty="0"/>
              <a:t>de vídeo </a:t>
            </a:r>
            <a:r>
              <a:rPr spc="-545" dirty="0"/>
              <a:t> </a:t>
            </a:r>
            <a:r>
              <a:rPr spc="-10" dirty="0"/>
              <a:t>poderá</a:t>
            </a:r>
            <a:r>
              <a:rPr spc="5" dirty="0"/>
              <a:t> </a:t>
            </a:r>
            <a:r>
              <a:rPr spc="-10" dirty="0"/>
              <a:t>precisar</a:t>
            </a:r>
            <a:r>
              <a:rPr spc="4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alguns</a:t>
            </a:r>
            <a:r>
              <a:rPr spc="10" dirty="0"/>
              <a:t> </a:t>
            </a:r>
            <a:r>
              <a:rPr spc="-5" dirty="0"/>
              <a:t>ajustes.</a:t>
            </a:r>
          </a:p>
          <a:p>
            <a:pPr marL="12700" marR="5080">
              <a:lnSpc>
                <a:spcPct val="100000"/>
              </a:lnSpc>
            </a:pPr>
            <a:r>
              <a:rPr spc="-5" dirty="0"/>
              <a:t>Se</a:t>
            </a:r>
            <a:r>
              <a:rPr dirty="0"/>
              <a:t> </a:t>
            </a:r>
            <a:r>
              <a:rPr spc="-5" dirty="0"/>
              <a:t>você</a:t>
            </a:r>
            <a:r>
              <a:rPr dirty="0"/>
              <a:t> </a:t>
            </a:r>
            <a:r>
              <a:rPr spc="-10" dirty="0"/>
              <a:t>ligar</a:t>
            </a:r>
            <a:r>
              <a:rPr spc="5" dirty="0"/>
              <a:t> </a:t>
            </a:r>
            <a:r>
              <a:rPr spc="-5" dirty="0"/>
              <a:t>o</a:t>
            </a:r>
            <a:r>
              <a:rPr spc="10" dirty="0"/>
              <a:t> </a:t>
            </a:r>
            <a:r>
              <a:rPr spc="-5" dirty="0"/>
              <a:t>monitor</a:t>
            </a:r>
            <a:r>
              <a:rPr spc="20" dirty="0"/>
              <a:t> </a:t>
            </a:r>
            <a:r>
              <a:rPr spc="-5" dirty="0"/>
              <a:t>na</a:t>
            </a:r>
            <a:r>
              <a:rPr spc="5" dirty="0"/>
              <a:t> </a:t>
            </a:r>
            <a:r>
              <a:rPr spc="-10" dirty="0"/>
              <a:t>placa</a:t>
            </a:r>
            <a:r>
              <a:rPr spc="15" dirty="0"/>
              <a:t> </a:t>
            </a:r>
            <a:r>
              <a:rPr spc="-10" dirty="0"/>
              <a:t>de </a:t>
            </a:r>
            <a:r>
              <a:rPr spc="-5" dirty="0"/>
              <a:t> vídeo</a:t>
            </a:r>
            <a:r>
              <a:rPr spc="10" dirty="0"/>
              <a:t> </a:t>
            </a:r>
            <a:r>
              <a:rPr spc="-5" dirty="0"/>
              <a:t>avulso</a:t>
            </a:r>
            <a:r>
              <a:rPr spc="15" dirty="0"/>
              <a:t> </a:t>
            </a:r>
            <a:r>
              <a:rPr spc="-5" dirty="0"/>
              <a:t>e</a:t>
            </a:r>
            <a:r>
              <a:rPr dirty="0"/>
              <a:t> </a:t>
            </a:r>
            <a:r>
              <a:rPr spc="-10" dirty="0"/>
              <a:t>ele</a:t>
            </a:r>
            <a:r>
              <a:rPr dirty="0"/>
              <a:t> </a:t>
            </a:r>
            <a:r>
              <a:rPr spc="-30" dirty="0"/>
              <a:t>funcionar,</a:t>
            </a:r>
            <a:r>
              <a:rPr spc="40" dirty="0"/>
              <a:t> </a:t>
            </a:r>
            <a:r>
              <a:rPr spc="-5" dirty="0"/>
              <a:t>então </a:t>
            </a:r>
            <a:r>
              <a:rPr dirty="0"/>
              <a:t> </a:t>
            </a:r>
            <a:r>
              <a:rPr spc="-5" dirty="0"/>
              <a:t>os</a:t>
            </a:r>
            <a:r>
              <a:rPr spc="5" dirty="0"/>
              <a:t> </a:t>
            </a:r>
            <a:r>
              <a:rPr spc="-5" dirty="0"/>
              <a:t>ajustes</a:t>
            </a:r>
            <a:r>
              <a:rPr spc="10" dirty="0"/>
              <a:t> </a:t>
            </a:r>
            <a:r>
              <a:rPr spc="-10" dirty="0"/>
              <a:t>automáticos</a:t>
            </a:r>
            <a:r>
              <a:rPr spc="60" dirty="0"/>
              <a:t> </a:t>
            </a:r>
            <a:r>
              <a:rPr spc="-5" dirty="0"/>
              <a:t>do Setup</a:t>
            </a:r>
            <a:r>
              <a:rPr spc="15" dirty="0"/>
              <a:t> </a:t>
            </a:r>
            <a:r>
              <a:rPr spc="-10" dirty="0"/>
              <a:t>já </a:t>
            </a:r>
            <a:r>
              <a:rPr spc="-5" dirty="0"/>
              <a:t> </a:t>
            </a:r>
            <a:r>
              <a:rPr spc="-10" dirty="0"/>
              <a:t>funcionaram,</a:t>
            </a:r>
            <a:r>
              <a:rPr spc="45" dirty="0"/>
              <a:t> </a:t>
            </a:r>
            <a:r>
              <a:rPr spc="-5" dirty="0"/>
              <a:t>não</a:t>
            </a:r>
            <a:r>
              <a:rPr spc="10" dirty="0"/>
              <a:t> </a:t>
            </a:r>
            <a:r>
              <a:rPr spc="-10" dirty="0"/>
              <a:t>precisa</a:t>
            </a:r>
            <a:r>
              <a:rPr spc="30" dirty="0"/>
              <a:t> </a:t>
            </a:r>
            <a:r>
              <a:rPr spc="-5" dirty="0"/>
              <a:t>se </a:t>
            </a:r>
            <a:r>
              <a:rPr dirty="0"/>
              <a:t> </a:t>
            </a:r>
            <a:r>
              <a:rPr spc="-30" dirty="0"/>
              <a:t>preocupar.</a:t>
            </a:r>
            <a:r>
              <a:rPr spc="80" dirty="0"/>
              <a:t> </a:t>
            </a:r>
            <a:r>
              <a:rPr spc="-5" dirty="0"/>
              <a:t>Mas</a:t>
            </a:r>
            <a:r>
              <a:rPr spc="45" dirty="0"/>
              <a:t> </a:t>
            </a:r>
            <a:r>
              <a:rPr spc="-5" dirty="0"/>
              <a:t>se</a:t>
            </a:r>
            <a:r>
              <a:rPr spc="50" dirty="0"/>
              <a:t> </a:t>
            </a:r>
            <a:r>
              <a:rPr spc="-5" dirty="0"/>
              <a:t>o</a:t>
            </a:r>
            <a:r>
              <a:rPr spc="40" dirty="0"/>
              <a:t> </a:t>
            </a:r>
            <a:r>
              <a:rPr spc="-5" dirty="0"/>
              <a:t>monitor</a:t>
            </a:r>
            <a:r>
              <a:rPr spc="80" dirty="0"/>
              <a:t> </a:t>
            </a:r>
            <a:r>
              <a:rPr spc="-5" dirty="0"/>
              <a:t>não </a:t>
            </a:r>
            <a:r>
              <a:rPr dirty="0"/>
              <a:t> </a:t>
            </a:r>
            <a:r>
              <a:rPr spc="-5" dirty="0"/>
              <a:t>tem</a:t>
            </a:r>
            <a:r>
              <a:rPr spc="-10" dirty="0"/>
              <a:t> imagem,</a:t>
            </a:r>
            <a:r>
              <a:rPr spc="45" dirty="0"/>
              <a:t> </a:t>
            </a:r>
            <a:r>
              <a:rPr spc="-10" dirty="0"/>
              <a:t>desligue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0" dirty="0"/>
              <a:t> </a:t>
            </a:r>
            <a:r>
              <a:rPr spc="-5" dirty="0"/>
              <a:t>computador </a:t>
            </a:r>
            <a:r>
              <a:rPr spc="-545" dirty="0"/>
              <a:t> </a:t>
            </a:r>
            <a:r>
              <a:rPr spc="-5" dirty="0"/>
              <a:t>e </a:t>
            </a:r>
            <a:r>
              <a:rPr spc="-10" dirty="0"/>
              <a:t>conecte</a:t>
            </a:r>
            <a:r>
              <a:rPr spc="30" dirty="0"/>
              <a:t> </a:t>
            </a:r>
            <a:r>
              <a:rPr spc="-5" dirty="0"/>
              <a:t>o</a:t>
            </a:r>
            <a:r>
              <a:rPr dirty="0"/>
              <a:t> </a:t>
            </a:r>
            <a:r>
              <a:rPr spc="-10" dirty="0"/>
              <a:t>monitor</a:t>
            </a:r>
            <a:r>
              <a:rPr spc="25" dirty="0"/>
              <a:t> </a:t>
            </a:r>
            <a:r>
              <a:rPr spc="-5" dirty="0"/>
              <a:t>no</a:t>
            </a:r>
            <a:r>
              <a:rPr spc="10" dirty="0"/>
              <a:t> </a:t>
            </a:r>
            <a:r>
              <a:rPr spc="-5" dirty="0"/>
              <a:t>vídeo </a:t>
            </a:r>
            <a:r>
              <a:rPr dirty="0"/>
              <a:t> </a:t>
            </a:r>
            <a:r>
              <a:rPr spc="-5" dirty="0"/>
              <a:t>onboard.</a:t>
            </a:r>
            <a:r>
              <a:rPr spc="15" dirty="0"/>
              <a:t> </a:t>
            </a:r>
            <a:r>
              <a:rPr spc="-5" dirty="0"/>
              <a:t>Se</a:t>
            </a:r>
            <a:r>
              <a:rPr spc="5" dirty="0"/>
              <a:t> </a:t>
            </a:r>
            <a:r>
              <a:rPr spc="-30" dirty="0"/>
              <a:t>funcionar,</a:t>
            </a:r>
            <a:r>
              <a:rPr spc="25" dirty="0"/>
              <a:t> </a:t>
            </a:r>
            <a:r>
              <a:rPr spc="-5" dirty="0"/>
              <a:t>siginifica</a:t>
            </a:r>
            <a:r>
              <a:rPr spc="35" dirty="0"/>
              <a:t> </a:t>
            </a:r>
            <a:r>
              <a:rPr spc="-10" dirty="0"/>
              <a:t>que </a:t>
            </a:r>
            <a:r>
              <a:rPr spc="-545" dirty="0"/>
              <a:t> </a:t>
            </a:r>
            <a:r>
              <a:rPr spc="-5" dirty="0"/>
              <a:t>o vídeo</a:t>
            </a:r>
            <a:r>
              <a:rPr spc="5" dirty="0"/>
              <a:t> </a:t>
            </a:r>
            <a:r>
              <a:rPr spc="-5" dirty="0"/>
              <a:t>onboard</a:t>
            </a:r>
            <a:r>
              <a:rPr spc="20" dirty="0"/>
              <a:t> </a:t>
            </a:r>
            <a:r>
              <a:rPr spc="-10" dirty="0"/>
              <a:t>está</a:t>
            </a:r>
            <a:r>
              <a:rPr spc="5" dirty="0"/>
              <a:t> </a:t>
            </a:r>
            <a:r>
              <a:rPr spc="-5" dirty="0"/>
              <a:t>com</a:t>
            </a:r>
            <a:r>
              <a:rPr spc="25" dirty="0"/>
              <a:t> </a:t>
            </a:r>
            <a:r>
              <a:rPr spc="-5" dirty="0"/>
              <a:t>prioridade </a:t>
            </a:r>
            <a:r>
              <a:rPr spc="-545" dirty="0"/>
              <a:t> </a:t>
            </a:r>
            <a:r>
              <a:rPr spc="-5" dirty="0"/>
              <a:t>sobre</a:t>
            </a:r>
            <a:r>
              <a:rPr spc="15" dirty="0"/>
              <a:t> </a:t>
            </a:r>
            <a:r>
              <a:rPr spc="-5" dirty="0"/>
              <a:t>a </a:t>
            </a:r>
            <a:r>
              <a:rPr spc="-10" dirty="0"/>
              <a:t>placa</a:t>
            </a:r>
            <a:r>
              <a:rPr spc="15" dirty="0"/>
              <a:t> </a:t>
            </a:r>
            <a:r>
              <a:rPr spc="-5" dirty="0"/>
              <a:t>de vídeo.</a:t>
            </a:r>
            <a:r>
              <a:rPr spc="10" dirty="0"/>
              <a:t> </a:t>
            </a:r>
            <a:r>
              <a:rPr spc="-5" dirty="0"/>
              <a:t>Será</a:t>
            </a:r>
            <a:r>
              <a:rPr spc="5" dirty="0"/>
              <a:t> </a:t>
            </a:r>
            <a:r>
              <a:rPr spc="-10" dirty="0"/>
              <a:t>preciso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4769611"/>
            <a:ext cx="33718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alterar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vídeo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secundário,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deixando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sendo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primário.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-5" dirty="0">
                <a:latin typeface="Verdana"/>
                <a:cs typeface="Verdana"/>
              </a:rPr>
              <a:t> ajuste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feito</a:t>
            </a:r>
            <a:r>
              <a:rPr sz="1600" spc="-10" dirty="0">
                <a:latin typeface="Verdana"/>
                <a:cs typeface="Verdana"/>
              </a:rPr>
              <a:t> pelo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CMOS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Setup.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964" y="981455"/>
            <a:ext cx="4623816" cy="3467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1076" y="4685538"/>
            <a:ext cx="450913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Antes </a:t>
            </a:r>
            <a:r>
              <a:rPr sz="1400" spc="-5" dirty="0">
                <a:latin typeface="Verdana"/>
                <a:cs typeface="Verdana"/>
              </a:rPr>
              <a:t>de configurar </a:t>
            </a:r>
            <a:r>
              <a:rPr sz="1400" dirty="0">
                <a:latin typeface="Verdana"/>
                <a:cs typeface="Verdana"/>
              </a:rPr>
              <a:t>a placa </a:t>
            </a:r>
            <a:r>
              <a:rPr sz="1400" spc="-5" dirty="0">
                <a:latin typeface="Verdana"/>
                <a:cs typeface="Verdana"/>
              </a:rPr>
              <a:t>de </a:t>
            </a:r>
            <a:r>
              <a:rPr sz="1400" dirty="0">
                <a:latin typeface="Verdana"/>
                <a:cs typeface="Verdana"/>
              </a:rPr>
              <a:t>vídeo como sendo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vídeo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primário,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temos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usar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vídeo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onboard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como </a:t>
            </a:r>
            <a:r>
              <a:rPr sz="1400" spc="-5" dirty="0">
                <a:latin typeface="Verdana"/>
                <a:cs typeface="Verdana"/>
              </a:rPr>
              <a:t>mostra </a:t>
            </a:r>
            <a:r>
              <a:rPr sz="1400" dirty="0">
                <a:latin typeface="Verdana"/>
                <a:cs typeface="Verdana"/>
              </a:rPr>
              <a:t>a </a:t>
            </a:r>
            <a:r>
              <a:rPr sz="1400" spc="-5" dirty="0">
                <a:latin typeface="Verdana"/>
                <a:cs typeface="Verdana"/>
              </a:rPr>
              <a:t>figura. </a:t>
            </a:r>
            <a:r>
              <a:rPr sz="1400" dirty="0">
                <a:latin typeface="Verdana"/>
                <a:cs typeface="Verdana"/>
              </a:rPr>
              <a:t>Depois </a:t>
            </a:r>
            <a:r>
              <a:rPr sz="1400" spc="-5" dirty="0">
                <a:latin typeface="Verdana"/>
                <a:cs typeface="Verdana"/>
              </a:rPr>
              <a:t>de </a:t>
            </a:r>
            <a:r>
              <a:rPr sz="1400" dirty="0">
                <a:latin typeface="Verdana"/>
                <a:cs typeface="Verdana"/>
              </a:rPr>
              <a:t>colocar o vídeo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onboard como secundário, podemos </a:t>
            </a:r>
            <a:r>
              <a:rPr sz="1400" spc="-5" dirty="0">
                <a:latin typeface="Verdana"/>
                <a:cs typeface="Verdana"/>
              </a:rPr>
              <a:t>salvar </a:t>
            </a:r>
            <a:r>
              <a:rPr sz="1400" dirty="0">
                <a:latin typeface="Verdana"/>
                <a:cs typeface="Verdana"/>
              </a:rPr>
              <a:t>o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Setup,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desligar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computador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ligar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monitor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na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placa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vídeo,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que</a:t>
            </a:r>
            <a:r>
              <a:rPr sz="1400" dirty="0">
                <a:latin typeface="Verdana"/>
                <a:cs typeface="Verdana"/>
              </a:rPr>
              <a:t> desta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vez</a:t>
            </a:r>
            <a:r>
              <a:rPr sz="1400" dirty="0">
                <a:latin typeface="Verdana"/>
                <a:cs typeface="Verdana"/>
              </a:rPr>
              <a:t> irá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funcionar.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599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Desativando</a:t>
            </a:r>
            <a:r>
              <a:rPr sz="3600" b="0" spc="-4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o</a:t>
            </a:r>
            <a:r>
              <a:rPr sz="3600" b="0" spc="-1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vídeo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onboard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48106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06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na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verdade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desabilitado.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configurado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secundário,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permitindo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instalada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primária.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coloca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secundário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spc="-10" dirty="0">
                <a:latin typeface="Verdana"/>
                <a:cs typeface="Verdana"/>
              </a:rPr>
              <a:t>Advanced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spc="-10" dirty="0">
                <a:latin typeface="Verdana"/>
                <a:cs typeface="Verdana"/>
              </a:rPr>
              <a:t>Peripheral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Configuration,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dependendo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 </a:t>
            </a:r>
            <a:r>
              <a:rPr sz="1600" spc="-5" dirty="0">
                <a:latin typeface="Verdana"/>
                <a:cs typeface="Verdana"/>
              </a:rPr>
              <a:t> comando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aparecer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nomes: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Primary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Display: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Onboard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/ PCI</a:t>
            </a:r>
            <a:endParaRPr sz="1600">
              <a:latin typeface="Verdana"/>
              <a:cs typeface="Verdana"/>
            </a:endParaRPr>
          </a:p>
          <a:p>
            <a:pPr marL="12700" marR="40132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modalidade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comum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placas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onbaord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possuem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slot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AGP.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PCI, mas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devemos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Setup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display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primário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PCI.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Primary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VGA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BIOS: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AGP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/</a:t>
            </a:r>
            <a:r>
              <a:rPr sz="1600" spc="-10" dirty="0">
                <a:latin typeface="Verdana"/>
                <a:cs typeface="Verdana"/>
              </a:rPr>
              <a:t> Onboard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40" dirty="0">
                <a:latin typeface="Verdana"/>
                <a:cs typeface="Verdana"/>
              </a:rPr>
              <a:t>Também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primário.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primário.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AGP,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será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secundário.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vídeo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PCI,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coloque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AGP,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também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funcionará,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fazendo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vídeo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seja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secundário.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automático:</a:t>
            </a:r>
            <a:endParaRPr sz="1600">
              <a:latin typeface="Verdana"/>
              <a:cs typeface="Verdana"/>
            </a:endParaRPr>
          </a:p>
          <a:p>
            <a:pPr marL="12700" marR="18351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Certas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requerem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alterações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finalidade.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Ao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conectarmos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AGP,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vídeo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onbaord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automaticamente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desativado.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956894"/>
            <a:ext cx="8340090" cy="3874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6ª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AULA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800" b="1" spc="-10" dirty="0">
                <a:latin typeface="Calibri"/>
                <a:cs typeface="Calibri"/>
              </a:rPr>
              <a:t>CRONOGRAMA</a:t>
            </a:r>
            <a:endParaRPr sz="2800">
              <a:latin typeface="Calibri"/>
              <a:cs typeface="Calibri"/>
            </a:endParaRPr>
          </a:p>
          <a:p>
            <a:pPr marL="469900" marR="53975" indent="-457834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5" dirty="0">
                <a:latin typeface="Calibri"/>
                <a:cs typeface="Calibri"/>
              </a:rPr>
              <a:t>Instalação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Sistema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Operacional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(HD,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Flash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Drivers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outros)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5" dirty="0">
                <a:latin typeface="Calibri"/>
                <a:cs typeface="Calibri"/>
              </a:rPr>
              <a:t>Instalação,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configuração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 drivers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Dual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boot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Instalação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segundo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sistema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operacional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533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Interface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de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rede</a:t>
            </a:r>
            <a:r>
              <a:rPr sz="3600" b="0" spc="-3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sem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uso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9851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Muitas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modernas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possuem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 </a:t>
            </a:r>
            <a:r>
              <a:rPr sz="1600" spc="-5" dirty="0">
                <a:latin typeface="Verdana"/>
                <a:cs typeface="Verdana"/>
              </a:rPr>
              <a:t> interface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desempenho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qualidade,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mesmo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assim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decidir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instalar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desativar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menos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realmente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deseje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trabalhar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spc="-10" dirty="0">
                <a:latin typeface="Verdana"/>
                <a:cs typeface="Verdana"/>
              </a:rPr>
              <a:t>duas.</a:t>
            </a:r>
            <a:endParaRPr sz="1600">
              <a:latin typeface="Verdana"/>
              <a:cs typeface="Verdana"/>
            </a:endParaRPr>
          </a:p>
          <a:p>
            <a:pPr marL="12700" marR="34417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desabilitação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onbaord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 </a:t>
            </a:r>
            <a:r>
              <a:rPr sz="1600" spc="-10" dirty="0">
                <a:latin typeface="Verdana"/>
                <a:cs typeface="Verdana"/>
              </a:rPr>
              <a:t>pelo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Peripheral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Configuration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Integrated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Peripherals.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Pode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aparecer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nomes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como: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Ethernet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Controller</a:t>
            </a:r>
            <a:endParaRPr sz="1600">
              <a:latin typeface="Verdana"/>
              <a:cs typeface="Verdana"/>
            </a:endParaRPr>
          </a:p>
          <a:p>
            <a:pPr marL="12700" marR="645795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MAC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Controller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Network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Controller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5176" y="172212"/>
            <a:ext cx="30480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6131" y="172212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2922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 MT"/>
                <a:cs typeface="Arial MT"/>
              </a:rPr>
              <a:t>USB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no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Setup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08340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461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modernas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possuem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4, 6 ou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8 interfaces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USB.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Normalmente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habilitadas,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às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vezes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apenas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algumas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delas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estão.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Existe </a:t>
            </a:r>
            <a:r>
              <a:rPr sz="1600" spc="-5" dirty="0">
                <a:latin typeface="Verdana"/>
                <a:cs typeface="Verdana"/>
              </a:rPr>
              <a:t> normalmente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habilitá-las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(USB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Ports)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Peripheral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Configuration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Setup.</a:t>
            </a:r>
            <a:endParaRPr sz="1600">
              <a:latin typeface="Verdana"/>
              <a:cs typeface="Verdana"/>
            </a:endParaRPr>
          </a:p>
          <a:p>
            <a:pPr marL="12700" marR="3429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Existe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ainda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muito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importante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habilita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funcionamento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do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mouse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fora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Windows.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importante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esses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funcionem,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exemplo,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MS-DOS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próprio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Setup. </a:t>
            </a:r>
            <a:r>
              <a:rPr sz="1600" spc="-5" dirty="0">
                <a:latin typeface="Verdana"/>
                <a:cs typeface="Verdana"/>
              </a:rPr>
              <a:t> Alguns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usuários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têm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hábito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conectar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desconectar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ligado.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USB,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teclado </a:t>
            </a:r>
            <a:r>
              <a:rPr sz="1600" spc="-5" dirty="0">
                <a:latin typeface="Verdana"/>
                <a:cs typeface="Verdana"/>
              </a:rPr>
              <a:t> normal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(PS/2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DIN)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permite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operação.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Isso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queimar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teclado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seria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muito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grave.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acidente,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interface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CPU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queima,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passar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utilizar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USB.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Entretanto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só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funcionará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habilitarmos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CMOS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Setup,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Legacy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Support.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casos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comuns,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relatos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várias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tiveram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suas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interfaces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queimadas.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USB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Legacy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Support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estiver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desabilitado,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reconhecerá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teclados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USB.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poderemos </a:t>
            </a:r>
            <a:r>
              <a:rPr sz="1600" spc="-5" dirty="0">
                <a:latin typeface="Verdana"/>
                <a:cs typeface="Verdana"/>
              </a:rPr>
              <a:t> mais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habilitar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Setup,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teclado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ativado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momento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(PS/2)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estará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inoperante.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Habilite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passar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problema.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5539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Arial MT"/>
                <a:cs typeface="Arial MT"/>
              </a:rPr>
              <a:t>Velocidade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do</a:t>
            </a:r>
            <a:r>
              <a:rPr sz="3600" b="0" spc="-2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processador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1786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Muitos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Setups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têm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comandos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indicar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velocidade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processador.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 </a:t>
            </a:r>
            <a:r>
              <a:rPr sz="1800" dirty="0">
                <a:latin typeface="Verdana"/>
                <a:cs typeface="Verdana"/>
              </a:rPr>
              <a:t>maioria </a:t>
            </a:r>
            <a:r>
              <a:rPr sz="1800" spc="-5" dirty="0">
                <a:latin typeface="Verdana"/>
                <a:cs typeface="Verdana"/>
              </a:rPr>
              <a:t>das </a:t>
            </a:r>
            <a:r>
              <a:rPr sz="1800" spc="-10" dirty="0">
                <a:latin typeface="Verdana"/>
                <a:cs typeface="Verdana"/>
              </a:rPr>
              <a:t>vezes </a:t>
            </a:r>
            <a:r>
              <a:rPr sz="1800" spc="-5" dirty="0">
                <a:latin typeface="Verdana"/>
                <a:cs typeface="Verdana"/>
              </a:rPr>
              <a:t>esta configuração </a:t>
            </a:r>
            <a:r>
              <a:rPr sz="1800" dirty="0">
                <a:latin typeface="Verdana"/>
                <a:cs typeface="Verdana"/>
              </a:rPr>
              <a:t>é automática. </a:t>
            </a:r>
            <a:r>
              <a:rPr sz="1800" spc="-10" dirty="0">
                <a:latin typeface="Verdana"/>
                <a:cs typeface="Verdana"/>
              </a:rPr>
              <a:t>Outras </a:t>
            </a:r>
            <a:r>
              <a:rPr sz="1800" spc="-5" dirty="0">
                <a:latin typeface="Verdana"/>
                <a:cs typeface="Verdana"/>
              </a:rPr>
              <a:t>vezes </a:t>
            </a:r>
            <a:r>
              <a:rPr sz="1800" dirty="0">
                <a:latin typeface="Verdana"/>
                <a:cs typeface="Verdana"/>
              </a:rPr>
              <a:t>é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através</a:t>
            </a:r>
            <a:r>
              <a:rPr sz="1800" spc="-5" dirty="0">
                <a:latin typeface="Verdana"/>
                <a:cs typeface="Verdana"/>
              </a:rPr>
              <a:t> 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jumpers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(FSB,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como </a:t>
            </a:r>
            <a:r>
              <a:rPr sz="1800" spc="-5" dirty="0">
                <a:latin typeface="Verdana"/>
                <a:cs typeface="Verdana"/>
              </a:rPr>
              <a:t>já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explicamos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capítulo</a:t>
            </a:r>
            <a:r>
              <a:rPr sz="1800" dirty="0">
                <a:latin typeface="Verdana"/>
                <a:cs typeface="Verdana"/>
              </a:rPr>
              <a:t> 6). Existem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entretanto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casos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esta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configuração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precisa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feita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manualmente,</a:t>
            </a:r>
            <a:r>
              <a:rPr sz="1800" spc="-5" dirty="0">
                <a:latin typeface="Verdana"/>
                <a:cs typeface="Verdana"/>
              </a:rPr>
              <a:t> pelo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Setup.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Antes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nada</a:t>
            </a:r>
            <a:r>
              <a:rPr sz="1800" dirty="0">
                <a:latin typeface="Verdana"/>
                <a:cs typeface="Verdana"/>
              </a:rPr>
              <a:t> é </a:t>
            </a:r>
            <a:r>
              <a:rPr sz="1800" spc="-5" dirty="0">
                <a:latin typeface="Verdana"/>
                <a:cs typeface="Verdana"/>
              </a:rPr>
              <a:t>preciso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saber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FSB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processador,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consulte </a:t>
            </a:r>
            <a:r>
              <a:rPr sz="1800" dirty="0">
                <a:latin typeface="Verdana"/>
                <a:cs typeface="Verdana"/>
              </a:rPr>
              <a:t>o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capítulo</a:t>
            </a:r>
            <a:r>
              <a:rPr sz="1800" dirty="0">
                <a:latin typeface="Verdana"/>
                <a:cs typeface="Verdana"/>
              </a:rPr>
              <a:t> 6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</a:t>
            </a:r>
            <a:r>
              <a:rPr sz="1800" dirty="0">
                <a:latin typeface="Verdana"/>
                <a:cs typeface="Verdana"/>
              </a:rPr>
              <a:t> maiores</a:t>
            </a:r>
            <a:r>
              <a:rPr sz="1800" spc="-5" dirty="0">
                <a:latin typeface="Verdana"/>
                <a:cs typeface="Verdana"/>
              </a:rPr>
              <a:t> detalhes.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Lembramos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processadores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Athlon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Duron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operam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clock </a:t>
            </a:r>
            <a:r>
              <a:rPr sz="1800" spc="-5" dirty="0">
                <a:latin typeface="Verdana"/>
                <a:cs typeface="Verdana"/>
              </a:rPr>
              <a:t>externo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dobrado.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FSB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266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MHz, por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exemplo,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deve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configurado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como </a:t>
            </a:r>
            <a:r>
              <a:rPr sz="1800" spc="-5" dirty="0">
                <a:latin typeface="Verdana"/>
                <a:cs typeface="Verdana"/>
              </a:rPr>
              <a:t>133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MHz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nos </a:t>
            </a:r>
            <a:r>
              <a:rPr sz="1800" spc="-5" dirty="0">
                <a:latin typeface="Verdana"/>
                <a:cs typeface="Verdana"/>
              </a:rPr>
              <a:t>jumpers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placa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CPU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ou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 </a:t>
            </a:r>
            <a:r>
              <a:rPr sz="1800" spc="-5" dirty="0">
                <a:latin typeface="Verdana"/>
                <a:cs typeface="Verdana"/>
              </a:rPr>
              <a:t>CMOS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Setup.</a:t>
            </a:r>
            <a:endParaRPr sz="1800">
              <a:latin typeface="Verdana"/>
              <a:cs typeface="Verdana"/>
            </a:endParaRPr>
          </a:p>
          <a:p>
            <a:pPr marL="12700" marR="7810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localização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deste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comando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varia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Setup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outro.</a:t>
            </a:r>
            <a:r>
              <a:rPr sz="1800" spc="-15" dirty="0">
                <a:latin typeface="Verdana"/>
                <a:cs typeface="Verdana"/>
              </a:rPr>
              <a:t> Pode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ficar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 </a:t>
            </a:r>
            <a:r>
              <a:rPr sz="1800" spc="-10" dirty="0">
                <a:latin typeface="Verdana"/>
                <a:cs typeface="Verdana"/>
              </a:rPr>
              <a:t>Advanced</a:t>
            </a:r>
            <a:r>
              <a:rPr sz="1800" spc="-5" dirty="0">
                <a:latin typeface="Verdana"/>
                <a:cs typeface="Verdana"/>
              </a:rPr>
              <a:t> Chipset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Setup,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Hardware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Monitor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ou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Voltagem</a:t>
            </a:r>
            <a:r>
              <a:rPr sz="1800" dirty="0">
                <a:latin typeface="Verdana"/>
                <a:cs typeface="Verdana"/>
              </a:rPr>
              <a:t> and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Frequency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Control.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Em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dúvida,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consulte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 manual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</a:t>
            </a:r>
            <a:r>
              <a:rPr sz="1800" dirty="0">
                <a:latin typeface="Verdana"/>
                <a:cs typeface="Verdana"/>
              </a:rPr>
              <a:t> sua </a:t>
            </a:r>
            <a:r>
              <a:rPr sz="1800" spc="-5" dirty="0">
                <a:latin typeface="Verdana"/>
                <a:cs typeface="Verdana"/>
              </a:rPr>
              <a:t>placa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CPU.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5539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Arial MT"/>
                <a:cs typeface="Arial MT"/>
              </a:rPr>
              <a:t>Velocidade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do</a:t>
            </a:r>
            <a:r>
              <a:rPr sz="3600" b="0" spc="-2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processador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23087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Verdana"/>
                <a:cs typeface="Verdana"/>
              </a:rPr>
              <a:t>FSB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processadores</a:t>
            </a:r>
            <a:r>
              <a:rPr sz="1600" b="1" spc="6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AMD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Processadores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AMD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Athlon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XP: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FSB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266,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333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400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</a:t>
            </a:r>
            <a:endParaRPr sz="1600">
              <a:latin typeface="Verdana"/>
              <a:cs typeface="Verdana"/>
            </a:endParaRPr>
          </a:p>
          <a:p>
            <a:pPr marL="12700" marR="42418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Configurar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133,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166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acordo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seu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Processadores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AMD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Athlon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Duron: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FSB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266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Configurar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CMOS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100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133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acordo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seu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FSB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processadores</a:t>
            </a:r>
            <a:r>
              <a:rPr sz="1600" b="1" spc="6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Intel</a:t>
            </a:r>
            <a:endParaRPr sz="1600">
              <a:latin typeface="Verdana"/>
              <a:cs typeface="Verdana"/>
            </a:endParaRPr>
          </a:p>
          <a:p>
            <a:pPr marL="12700" marR="184531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Processadores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Pentium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4: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FSB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400,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533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800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Programar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 CMOS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100,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133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200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Processadores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Celeron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(a </a:t>
            </a:r>
            <a:r>
              <a:rPr sz="1600" spc="-10" dirty="0">
                <a:latin typeface="Verdana"/>
                <a:cs typeface="Verdana"/>
              </a:rPr>
              <a:t>partir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1.7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GHz):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FSB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400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Programar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CMOS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100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</a:t>
            </a:r>
            <a:endParaRPr sz="1600">
              <a:latin typeface="Verdana"/>
              <a:cs typeface="Verdana"/>
            </a:endParaRPr>
          </a:p>
          <a:p>
            <a:pPr marL="12700" marR="75819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Provavelmente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serão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lançadas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versões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Celeron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FSB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533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portanto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programação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feita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133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MHz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CMOS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Setup.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525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Arial MT"/>
                <a:cs typeface="Arial MT"/>
              </a:rPr>
              <a:t>Velocidade</a:t>
            </a:r>
            <a:r>
              <a:rPr sz="3600" b="0" spc="-4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das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memórias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32421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6715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Em </a:t>
            </a:r>
            <a:r>
              <a:rPr sz="1600" spc="-5" dirty="0">
                <a:latin typeface="Verdana"/>
                <a:cs typeface="Verdana"/>
              </a:rPr>
              <a:t>muitos Setups é </a:t>
            </a:r>
            <a:r>
              <a:rPr sz="1600" spc="-10" dirty="0">
                <a:latin typeface="Verdana"/>
                <a:cs typeface="Verdana"/>
              </a:rPr>
              <a:t>preciso indicar </a:t>
            </a:r>
            <a:r>
              <a:rPr sz="1600" spc="-5" dirty="0">
                <a:latin typeface="Verdana"/>
                <a:cs typeface="Verdana"/>
              </a:rPr>
              <a:t>a velocidade </a:t>
            </a:r>
            <a:r>
              <a:rPr sz="1600" spc="-10" dirty="0">
                <a:latin typeface="Verdana"/>
                <a:cs typeface="Verdana"/>
              </a:rPr>
              <a:t>das memórias. </a:t>
            </a:r>
            <a:r>
              <a:rPr sz="1600" spc="-5" dirty="0">
                <a:latin typeface="Verdana"/>
                <a:cs typeface="Verdana"/>
              </a:rPr>
              <a:t>Muitas </a:t>
            </a:r>
            <a:r>
              <a:rPr sz="1600" spc="-10" dirty="0">
                <a:latin typeface="Verdana"/>
                <a:cs typeface="Verdana"/>
              </a:rPr>
              <a:t>vezes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indicação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automática,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outras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vezes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 por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jumpers.</a:t>
            </a:r>
            <a:endParaRPr sz="1600">
              <a:latin typeface="Verdana"/>
              <a:cs typeface="Verdana"/>
            </a:endParaRPr>
          </a:p>
          <a:p>
            <a:pPr marL="12700" marR="351155" algn="just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spc="-10" dirty="0">
                <a:latin typeface="Verdana"/>
                <a:cs typeface="Verdana"/>
              </a:rPr>
              <a:t>placas </a:t>
            </a:r>
            <a:r>
              <a:rPr sz="1600" spc="-5" dirty="0">
                <a:latin typeface="Verdana"/>
                <a:cs typeface="Verdana"/>
              </a:rPr>
              <a:t>de </a:t>
            </a:r>
            <a:r>
              <a:rPr sz="1600" spc="-10" dirty="0">
                <a:latin typeface="Verdana"/>
                <a:cs typeface="Verdana"/>
              </a:rPr>
              <a:t>CPU produzidas </a:t>
            </a:r>
            <a:r>
              <a:rPr sz="1600" spc="-5" dirty="0">
                <a:latin typeface="Verdana"/>
                <a:cs typeface="Verdana"/>
              </a:rPr>
              <a:t>nos </a:t>
            </a:r>
            <a:r>
              <a:rPr sz="1600" spc="-10" dirty="0">
                <a:latin typeface="Verdana"/>
                <a:cs typeface="Verdana"/>
              </a:rPr>
              <a:t>últimos </a:t>
            </a:r>
            <a:r>
              <a:rPr sz="1600" spc="-5" dirty="0">
                <a:latin typeface="Verdana"/>
                <a:cs typeface="Verdana"/>
              </a:rPr>
              <a:t>anos (1997 </a:t>
            </a:r>
            <a:r>
              <a:rPr sz="1600" spc="-10" dirty="0">
                <a:latin typeface="Verdana"/>
                <a:cs typeface="Verdana"/>
              </a:rPr>
              <a:t>em diante) possuem </a:t>
            </a:r>
            <a:r>
              <a:rPr sz="1600" spc="-5" dirty="0">
                <a:latin typeface="Verdana"/>
                <a:cs typeface="Verdana"/>
              </a:rPr>
              <a:t>no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Advanced Chipset </a:t>
            </a:r>
            <a:r>
              <a:rPr sz="1600" spc="-5" dirty="0">
                <a:latin typeface="Verdana"/>
                <a:cs typeface="Verdana"/>
              </a:rPr>
              <a:t>Setup um comando </a:t>
            </a:r>
            <a:r>
              <a:rPr sz="1600" spc="-10" dirty="0">
                <a:latin typeface="Verdana"/>
                <a:cs typeface="Verdana"/>
              </a:rPr>
              <a:t>que permite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identificação automática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das memórias </a:t>
            </a:r>
            <a:r>
              <a:rPr sz="1600" spc="-5" dirty="0">
                <a:latin typeface="Verdana"/>
                <a:cs typeface="Verdana"/>
              </a:rPr>
              <a:t>e suas velocidades. </a:t>
            </a:r>
            <a:r>
              <a:rPr sz="1600" spc="-10" dirty="0">
                <a:latin typeface="Verdana"/>
                <a:cs typeface="Verdana"/>
              </a:rPr>
              <a:t>Este </a:t>
            </a:r>
            <a:r>
              <a:rPr sz="1600" spc="-5" dirty="0">
                <a:latin typeface="Verdana"/>
                <a:cs typeface="Verdana"/>
              </a:rPr>
              <a:t>comando é normalmente chamado </a:t>
            </a:r>
            <a:r>
              <a:rPr sz="1600" spc="-10" dirty="0">
                <a:latin typeface="Verdana"/>
                <a:cs typeface="Verdana"/>
              </a:rPr>
              <a:t>de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Memory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Timing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DRAM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Speed.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Suas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opções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são: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Manual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/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SPD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Quando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usamos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SPD,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sinal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faz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fábrica,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BIOS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consulta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pequeno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cada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módulo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memória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chamado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SPD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(Serial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Presence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Detect),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estão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todas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informações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correta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identificação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memórias.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Desta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forma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você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precisa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preocupar.</a:t>
            </a:r>
            <a:endParaRPr sz="1600">
              <a:latin typeface="Verdana"/>
              <a:cs typeface="Verdana"/>
            </a:endParaRPr>
          </a:p>
          <a:p>
            <a:pPr marL="12700" marR="1524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Eventualmente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algum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independentes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indicar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velocidade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memórias,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informaçõs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SPD.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Podem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existir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opções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como: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100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/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133/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166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/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Auto</a:t>
            </a:r>
            <a:endParaRPr sz="1600">
              <a:latin typeface="Verdana"/>
              <a:cs typeface="Verdana"/>
            </a:endParaRPr>
          </a:p>
          <a:p>
            <a:pPr marL="12700" marR="61150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Isto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significar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memórias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DDR200,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DDR266,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DDR333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detecção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automática,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SPD.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Recomendamos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seja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usado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SPD.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256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 MT"/>
                <a:cs typeface="Arial MT"/>
              </a:rPr>
              <a:t>Salvar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e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sair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27278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Terminadas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alterações,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comando Save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" dirty="0">
                <a:latin typeface="Verdana"/>
                <a:cs typeface="Verdana"/>
              </a:rPr>
              <a:t> Exit.</a:t>
            </a:r>
            <a:endParaRPr sz="1800">
              <a:latin typeface="Verdana"/>
              <a:cs typeface="Verdana"/>
            </a:endParaRPr>
          </a:p>
          <a:p>
            <a:pPr marL="12700" marR="698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Este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comando pode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estar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próprio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menu principal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Setup, ou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então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 menu </a:t>
            </a:r>
            <a:r>
              <a:rPr sz="1800" spc="-5" dirty="0">
                <a:latin typeface="Verdana"/>
                <a:cs typeface="Verdana"/>
              </a:rPr>
              <a:t>Exit.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maioria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Setups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permite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esta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operação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seja </a:t>
            </a:r>
            <a:r>
              <a:rPr sz="1800" dirty="0">
                <a:latin typeface="Verdana"/>
                <a:cs typeface="Verdana"/>
              </a:rPr>
              <a:t> feita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 o uso </a:t>
            </a:r>
            <a:r>
              <a:rPr sz="1800" spc="-5" dirty="0">
                <a:latin typeface="Verdana"/>
                <a:cs typeface="Verdana"/>
              </a:rPr>
              <a:t>da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tecla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F10.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Terminado</a:t>
            </a:r>
            <a:r>
              <a:rPr sz="1800" dirty="0">
                <a:latin typeface="Verdana"/>
                <a:cs typeface="Verdana"/>
              </a:rPr>
              <a:t> o Setup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passamos</a:t>
            </a:r>
            <a:r>
              <a:rPr sz="1800" spc="-15" dirty="0">
                <a:latin typeface="Verdana"/>
                <a:cs typeface="Verdana"/>
              </a:rPr>
              <a:t> para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as</a:t>
            </a:r>
            <a:r>
              <a:rPr sz="1800" dirty="0">
                <a:latin typeface="Verdana"/>
                <a:cs typeface="Verdana"/>
              </a:rPr>
              <a:t> próximas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etapas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serão</a:t>
            </a:r>
            <a:r>
              <a:rPr sz="1800" dirty="0">
                <a:latin typeface="Verdana"/>
                <a:cs typeface="Verdana"/>
              </a:rPr>
              <a:t> vistas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nos</a:t>
            </a:r>
            <a:r>
              <a:rPr sz="1800" spc="-5" dirty="0">
                <a:latin typeface="Verdana"/>
                <a:cs typeface="Verdana"/>
              </a:rPr>
              <a:t> capítulos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seguintes:</a:t>
            </a:r>
            <a:endParaRPr sz="1800">
              <a:latin typeface="Verdana"/>
              <a:cs typeface="Verdana"/>
            </a:endParaRPr>
          </a:p>
          <a:p>
            <a:pPr marL="274320" indent="-262255">
              <a:lnSpc>
                <a:spcPct val="100000"/>
              </a:lnSpc>
              <a:buFont typeface="Wingdings"/>
              <a:buChar char=""/>
              <a:tabLst>
                <a:tab pos="274955" algn="l"/>
              </a:tabLst>
            </a:pPr>
            <a:r>
              <a:rPr sz="1800" spc="-10" dirty="0">
                <a:latin typeface="Verdana"/>
                <a:cs typeface="Verdana"/>
              </a:rPr>
              <a:t>Formatação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disco</a:t>
            </a:r>
            <a:r>
              <a:rPr sz="1800" spc="-5" dirty="0">
                <a:latin typeface="Verdana"/>
                <a:cs typeface="Verdana"/>
              </a:rPr>
              <a:t> rígido</a:t>
            </a:r>
            <a:endParaRPr sz="1800">
              <a:latin typeface="Verdana"/>
              <a:cs typeface="Verdana"/>
            </a:endParaRPr>
          </a:p>
          <a:p>
            <a:pPr marL="274320" indent="-262255">
              <a:lnSpc>
                <a:spcPct val="100000"/>
              </a:lnSpc>
              <a:buFont typeface="Wingdings"/>
              <a:buChar char=""/>
              <a:tabLst>
                <a:tab pos="274955" algn="l"/>
              </a:tabLst>
            </a:pPr>
            <a:r>
              <a:rPr sz="1800" spc="-5" dirty="0">
                <a:latin typeface="Verdana"/>
                <a:cs typeface="Verdana"/>
              </a:rPr>
              <a:t>Instalação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 </a:t>
            </a:r>
            <a:r>
              <a:rPr sz="1800" dirty="0">
                <a:latin typeface="Verdana"/>
                <a:cs typeface="Verdana"/>
              </a:rPr>
              <a:t>sistema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operacional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872" y="2095500"/>
            <a:ext cx="4334256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884301"/>
            <a:ext cx="78441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REQUISITOS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MÍNIMOS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SISTEMA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Para executar </a:t>
            </a:r>
            <a:r>
              <a:rPr sz="1800" dirty="0">
                <a:latin typeface="Arial MT"/>
                <a:cs typeface="Arial MT"/>
              </a:rPr>
              <a:t>o </a:t>
            </a:r>
            <a:r>
              <a:rPr sz="1800" spc="-5" dirty="0">
                <a:latin typeface="Arial MT"/>
                <a:cs typeface="Arial MT"/>
              </a:rPr>
              <a:t>Windows </a:t>
            </a:r>
            <a:r>
              <a:rPr sz="1800" dirty="0">
                <a:latin typeface="Arial MT"/>
                <a:cs typeface="Arial MT"/>
              </a:rPr>
              <a:t>7 o </a:t>
            </a:r>
            <a:r>
              <a:rPr sz="1800" spc="-5" dirty="0">
                <a:latin typeface="Arial MT"/>
                <a:cs typeface="Arial MT"/>
              </a:rPr>
              <a:t>seu computador deve atender os requisitos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mínimos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sistema.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Algumas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funcionalidades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7,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só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funcionaram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você </a:t>
            </a:r>
            <a:r>
              <a:rPr sz="1800" dirty="0">
                <a:latin typeface="Arial MT"/>
                <a:cs typeface="Arial MT"/>
              </a:rPr>
              <a:t>tiver </a:t>
            </a:r>
            <a:r>
              <a:rPr sz="1800" spc="-5" dirty="0">
                <a:latin typeface="Arial MT"/>
                <a:cs typeface="Arial MT"/>
              </a:rPr>
              <a:t>o </a:t>
            </a:r>
            <a:r>
              <a:rPr sz="1800" spc="-10" dirty="0">
                <a:latin typeface="Arial MT"/>
                <a:cs typeface="Arial MT"/>
              </a:rPr>
              <a:t>hardware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 </a:t>
            </a:r>
            <a:r>
              <a:rPr sz="1800" spc="-5" dirty="0">
                <a:latin typeface="Arial MT"/>
                <a:cs typeface="Arial MT"/>
              </a:rPr>
              <a:t>suporte ao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recurso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apropriado.</a:t>
            </a:r>
            <a:endParaRPr sz="180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Antes de iniciar a instalação consulte a tabela abaixo, a qual descreve </a:t>
            </a:r>
            <a:r>
              <a:rPr sz="1800" spc="-10" dirty="0">
                <a:latin typeface="Arial MT"/>
                <a:cs typeface="Arial MT"/>
              </a:rPr>
              <a:t>os </a:t>
            </a:r>
            <a:r>
              <a:rPr sz="1800" spc="-5" dirty="0">
                <a:latin typeface="Arial MT"/>
                <a:cs typeface="Arial MT"/>
              </a:rPr>
              <a:t> requisitos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mínimos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</a:t>
            </a:r>
            <a:r>
              <a:rPr sz="1800" dirty="0">
                <a:latin typeface="Arial MT"/>
                <a:cs typeface="Arial MT"/>
              </a:rPr>
              <a:t>sistema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executar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 </a:t>
            </a:r>
            <a:r>
              <a:rPr sz="1800" spc="-10" dirty="0">
                <a:latin typeface="Arial MT"/>
                <a:cs typeface="Arial MT"/>
              </a:rPr>
              <a:t>Windows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116" y="2572511"/>
            <a:ext cx="5448300" cy="36469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844790" cy="237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 1 </a:t>
            </a:r>
            <a:r>
              <a:rPr sz="1800" dirty="0"/>
              <a:t>– </a:t>
            </a:r>
            <a:r>
              <a:rPr sz="1800" b="0" spc="-5" dirty="0">
                <a:latin typeface="Arial MT"/>
                <a:cs typeface="Arial MT"/>
              </a:rPr>
              <a:t>Ligue o </a:t>
            </a:r>
            <a:r>
              <a:rPr sz="1800" b="0" spc="-10" dirty="0">
                <a:latin typeface="Arial MT"/>
                <a:cs typeface="Arial MT"/>
              </a:rPr>
              <a:t>computador, </a:t>
            </a:r>
            <a:r>
              <a:rPr sz="1800" b="0" spc="-5" dirty="0">
                <a:latin typeface="Arial MT"/>
                <a:cs typeface="Arial MT"/>
              </a:rPr>
              <a:t>e através da tecla correspondente de </a:t>
            </a:r>
            <a:r>
              <a:rPr sz="1800" b="0" dirty="0">
                <a:latin typeface="Arial MT"/>
                <a:cs typeface="Arial MT"/>
              </a:rPr>
              <a:t>acesso </a:t>
            </a:r>
            <a:r>
              <a:rPr sz="1800" b="0" spc="-49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SETUP </a:t>
            </a:r>
            <a:r>
              <a:rPr sz="1800" b="0" spc="-5" dirty="0">
                <a:latin typeface="Arial MT"/>
                <a:cs typeface="Arial MT"/>
              </a:rPr>
              <a:t>execute antes de </a:t>
            </a:r>
            <a:r>
              <a:rPr sz="1800" b="0" dirty="0">
                <a:latin typeface="Arial MT"/>
                <a:cs typeface="Arial MT"/>
              </a:rPr>
              <a:t>tudo o </a:t>
            </a:r>
            <a:r>
              <a:rPr sz="1800" b="0" spc="-5" dirty="0">
                <a:latin typeface="Arial MT"/>
                <a:cs typeface="Arial MT"/>
              </a:rPr>
              <a:t>procedimento de ordem </a:t>
            </a:r>
            <a:r>
              <a:rPr sz="1800" b="0" spc="-10" dirty="0">
                <a:latin typeface="Arial MT"/>
                <a:cs typeface="Arial MT"/>
              </a:rPr>
              <a:t>dos </a:t>
            </a:r>
            <a:r>
              <a:rPr sz="1800" b="0" spc="-5" dirty="0">
                <a:latin typeface="Arial MT"/>
                <a:cs typeface="Arial MT"/>
              </a:rPr>
              <a:t>dispositivos </a:t>
            </a:r>
            <a:r>
              <a:rPr sz="1800" b="0" spc="5" dirty="0">
                <a:latin typeface="Arial MT"/>
                <a:cs typeface="Arial MT"/>
              </a:rPr>
              <a:t>de 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40" dirty="0">
                <a:latin typeface="Arial MT"/>
                <a:cs typeface="Arial MT"/>
              </a:rPr>
              <a:t>BOOT, </a:t>
            </a:r>
            <a:r>
              <a:rPr sz="1800" b="0" spc="-5" dirty="0">
                <a:latin typeface="Arial MT"/>
                <a:cs typeface="Arial MT"/>
              </a:rPr>
              <a:t>colocando o drive </a:t>
            </a:r>
            <a:r>
              <a:rPr sz="1800" b="0" dirty="0">
                <a:latin typeface="Arial MT"/>
                <a:cs typeface="Arial MT"/>
              </a:rPr>
              <a:t>de </a:t>
            </a:r>
            <a:r>
              <a:rPr sz="1800" b="0" spc="-5" dirty="0">
                <a:latin typeface="Arial MT"/>
                <a:cs typeface="Arial MT"/>
              </a:rPr>
              <a:t>CD/DVD ROM em 1º na </a:t>
            </a:r>
            <a:r>
              <a:rPr sz="1800" b="0" spc="-10" dirty="0">
                <a:latin typeface="Arial MT"/>
                <a:cs typeface="Arial MT"/>
              </a:rPr>
              <a:t>ordem </a:t>
            </a:r>
            <a:r>
              <a:rPr sz="1800" b="0" spc="-5" dirty="0">
                <a:latin typeface="Arial MT"/>
                <a:cs typeface="Arial MT"/>
              </a:rPr>
              <a:t>do sistema.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Lembre-se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que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dependendo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computador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que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esteja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utilizando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</a:t>
            </a:r>
            <a:r>
              <a:rPr sz="1800" b="0" dirty="0">
                <a:latin typeface="Arial MT"/>
                <a:cs typeface="Arial MT"/>
              </a:rPr>
              <a:t> tecla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correspondente de entrada </a:t>
            </a:r>
            <a:r>
              <a:rPr sz="1800" b="0" dirty="0">
                <a:latin typeface="Arial MT"/>
                <a:cs typeface="Arial MT"/>
              </a:rPr>
              <a:t>no SETUP </a:t>
            </a:r>
            <a:r>
              <a:rPr sz="1800" b="0" spc="-5" dirty="0">
                <a:latin typeface="Arial MT"/>
                <a:cs typeface="Arial MT"/>
              </a:rPr>
              <a:t>difere de cada fabricante. </a:t>
            </a:r>
            <a:r>
              <a:rPr sz="1800" b="0" dirty="0">
                <a:latin typeface="Arial MT"/>
                <a:cs typeface="Arial MT"/>
              </a:rPr>
              <a:t>Mas </a:t>
            </a:r>
            <a:r>
              <a:rPr sz="1800" b="0" spc="-5" dirty="0">
                <a:latin typeface="Arial MT"/>
                <a:cs typeface="Arial MT"/>
              </a:rPr>
              <a:t>você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pode encontrar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isso no manual de instalação do seu computador ou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na </a:t>
            </a:r>
            <a:r>
              <a:rPr sz="1800" b="0" spc="-5" dirty="0">
                <a:latin typeface="Arial MT"/>
                <a:cs typeface="Arial MT"/>
              </a:rPr>
              <a:t> primeira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tela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assim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que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você liga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o</a:t>
            </a:r>
            <a:r>
              <a:rPr sz="1800" b="0" spc="-5" dirty="0">
                <a:latin typeface="Arial MT"/>
                <a:cs typeface="Arial MT"/>
              </a:rPr>
              <a:t> </a:t>
            </a:r>
            <a:r>
              <a:rPr sz="1800" b="0" spc="-15" dirty="0">
                <a:latin typeface="Arial MT"/>
                <a:cs typeface="Arial MT"/>
              </a:rPr>
              <a:t>computador.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spc="-30" dirty="0">
                <a:latin typeface="Arial MT"/>
                <a:cs typeface="Arial MT"/>
              </a:rPr>
              <a:t>Veja</a:t>
            </a:r>
            <a:r>
              <a:rPr sz="1800" b="0" spc="-5" dirty="0">
                <a:latin typeface="Arial MT"/>
                <a:cs typeface="Arial MT"/>
              </a:rPr>
              <a:t> </a:t>
            </a:r>
            <a:r>
              <a:rPr sz="1800" dirty="0"/>
              <a:t>figura</a:t>
            </a:r>
            <a:r>
              <a:rPr sz="1800" spc="-15" dirty="0"/>
              <a:t> </a:t>
            </a:r>
            <a:r>
              <a:rPr sz="1800" spc="-5" dirty="0"/>
              <a:t>1: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372" y="2857500"/>
            <a:ext cx="4762500" cy="3467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615" y="2929127"/>
            <a:ext cx="2810256" cy="24947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08878" y="5673344"/>
            <a:ext cx="248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1: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Tela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do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SETUP,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prioridade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dispositivos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 </a:t>
            </a:r>
            <a:r>
              <a:rPr sz="1200" spc="-25" dirty="0">
                <a:latin typeface="Arial MT"/>
                <a:cs typeface="Arial MT"/>
              </a:rPr>
              <a:t>BOOT.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844155" cy="2105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 2 </a:t>
            </a:r>
            <a:r>
              <a:rPr sz="1800" dirty="0"/>
              <a:t>- </a:t>
            </a:r>
            <a:r>
              <a:rPr sz="1800" b="0" dirty="0">
                <a:latin typeface="Arial MT"/>
                <a:cs typeface="Arial MT"/>
              </a:rPr>
              <a:t>Insira </a:t>
            </a:r>
            <a:r>
              <a:rPr sz="1800" b="0" spc="-5" dirty="0">
                <a:latin typeface="Arial MT"/>
                <a:cs typeface="Arial MT"/>
              </a:rPr>
              <a:t>o DVD </a:t>
            </a:r>
            <a:r>
              <a:rPr sz="1800" b="0" dirty="0">
                <a:latin typeface="Arial MT"/>
                <a:cs typeface="Arial MT"/>
              </a:rPr>
              <a:t>de </a:t>
            </a:r>
            <a:r>
              <a:rPr sz="1800" b="0" spc="-5" dirty="0">
                <a:latin typeface="Arial MT"/>
                <a:cs typeface="Arial MT"/>
              </a:rPr>
              <a:t>instalação do Windows 7 no </a:t>
            </a:r>
            <a:r>
              <a:rPr sz="1800" b="0" dirty="0">
                <a:latin typeface="Arial MT"/>
                <a:cs typeface="Arial MT"/>
              </a:rPr>
              <a:t>drive </a:t>
            </a:r>
            <a:r>
              <a:rPr sz="1800" b="0" spc="-5" dirty="0">
                <a:latin typeface="Arial MT"/>
                <a:cs typeface="Arial MT"/>
              </a:rPr>
              <a:t>CD/DVD </a:t>
            </a:r>
            <a:r>
              <a:rPr sz="1800" b="0" dirty="0">
                <a:latin typeface="Arial MT"/>
                <a:cs typeface="Arial MT"/>
              </a:rPr>
              <a:t>ROM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do seu computador </a:t>
            </a:r>
            <a:r>
              <a:rPr sz="1800" b="0" dirty="0">
                <a:latin typeface="Arial MT"/>
                <a:cs typeface="Arial MT"/>
              </a:rPr>
              <a:t>e </a:t>
            </a:r>
            <a:r>
              <a:rPr sz="1800" b="0" spc="-5" dirty="0">
                <a:latin typeface="Arial MT"/>
                <a:cs typeface="Arial MT"/>
              </a:rPr>
              <a:t>reinicie-o aguarde que </a:t>
            </a:r>
            <a:r>
              <a:rPr sz="1800" b="0" dirty="0">
                <a:latin typeface="Arial MT"/>
                <a:cs typeface="Arial MT"/>
              </a:rPr>
              <a:t>a </a:t>
            </a:r>
            <a:r>
              <a:rPr sz="1800" dirty="0"/>
              <a:t>figura 2 </a:t>
            </a:r>
            <a:r>
              <a:rPr sz="1800" b="0" spc="-5" dirty="0">
                <a:latin typeface="Arial MT"/>
                <a:cs typeface="Arial MT"/>
              </a:rPr>
              <a:t>seja exibida, </a:t>
            </a:r>
            <a:r>
              <a:rPr sz="1800" b="0" dirty="0">
                <a:latin typeface="Arial MT"/>
                <a:cs typeface="Arial MT"/>
              </a:rPr>
              <a:t>isso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indica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que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</a:t>
            </a:r>
            <a:r>
              <a:rPr sz="1800" b="0" dirty="0">
                <a:latin typeface="Arial MT"/>
                <a:cs typeface="Arial MT"/>
              </a:rPr>
              <a:t> sistema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encontrou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um</a:t>
            </a:r>
            <a:r>
              <a:rPr sz="1800" b="0" dirty="0">
                <a:latin typeface="Arial MT"/>
                <a:cs typeface="Arial MT"/>
              </a:rPr>
              <a:t> sistema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que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pode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ser</a:t>
            </a:r>
            <a:r>
              <a:rPr sz="1800" b="0" spc="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carregado</a:t>
            </a:r>
            <a:r>
              <a:rPr sz="1800" b="0" spc="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poderá fazer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 boot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através da </a:t>
            </a:r>
            <a:r>
              <a:rPr sz="1800" b="0" dirty="0">
                <a:latin typeface="Arial MT"/>
                <a:cs typeface="Arial MT"/>
              </a:rPr>
              <a:t>mídia </a:t>
            </a:r>
            <a:r>
              <a:rPr sz="1800" b="0" spc="-5" dirty="0">
                <a:latin typeface="Arial MT"/>
                <a:cs typeface="Arial MT"/>
              </a:rPr>
              <a:t>inserida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no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drive especificado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em </a:t>
            </a:r>
            <a:r>
              <a:rPr sz="1800" b="0" spc="-5" dirty="0">
                <a:latin typeface="Arial MT"/>
                <a:cs typeface="Arial MT"/>
              </a:rPr>
              <a:t> primeira ordem no </a:t>
            </a:r>
            <a:r>
              <a:rPr sz="1800" b="0" spc="-40" dirty="0">
                <a:latin typeface="Arial MT"/>
                <a:cs typeface="Arial MT"/>
              </a:rPr>
              <a:t>SETUP, </a:t>
            </a:r>
            <a:r>
              <a:rPr sz="1800" b="0" spc="-5" dirty="0">
                <a:latin typeface="Arial MT"/>
                <a:cs typeface="Arial MT"/>
              </a:rPr>
              <a:t>logo você </a:t>
            </a:r>
            <a:r>
              <a:rPr sz="1800" b="0" dirty="0">
                <a:latin typeface="Arial MT"/>
                <a:cs typeface="Arial MT"/>
              </a:rPr>
              <a:t>terá </a:t>
            </a:r>
            <a:r>
              <a:rPr sz="1800" b="0" spc="-5" dirty="0">
                <a:latin typeface="Arial MT"/>
                <a:cs typeface="Arial MT"/>
              </a:rPr>
              <a:t>que pressionar qualquer tecla </a:t>
            </a:r>
            <a:r>
              <a:rPr sz="1800" b="0" dirty="0">
                <a:latin typeface="Arial MT"/>
                <a:cs typeface="Arial MT"/>
              </a:rPr>
              <a:t>para </a:t>
            </a:r>
            <a:r>
              <a:rPr sz="1800" b="0" spc="-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iniciar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 processo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instalação;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2642616"/>
            <a:ext cx="5715000" cy="30297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9244" y="5887618"/>
            <a:ext cx="6057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2: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Tela</a:t>
            </a:r>
            <a:r>
              <a:rPr sz="1200" spc="1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indicando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reconhecimento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mídia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instalação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aguardando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comando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 </a:t>
            </a:r>
            <a:r>
              <a:rPr sz="1200" dirty="0">
                <a:latin typeface="Arial MT"/>
                <a:cs typeface="Arial MT"/>
              </a:rPr>
              <a:t>teclado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usuário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iniciar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instalação.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266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 MT"/>
                <a:cs typeface="Arial MT"/>
              </a:rPr>
              <a:t>Setup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básico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084326"/>
            <a:ext cx="807148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Para</a:t>
            </a:r>
            <a:r>
              <a:rPr sz="1800" dirty="0">
                <a:latin typeface="Verdana"/>
                <a:cs typeface="Verdana"/>
              </a:rPr>
              <a:t> montar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computador</a:t>
            </a:r>
            <a:r>
              <a:rPr sz="1800" dirty="0">
                <a:latin typeface="Verdana"/>
                <a:cs typeface="Verdana"/>
              </a:rPr>
              <a:t> não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é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necessário</a:t>
            </a:r>
            <a:r>
              <a:rPr sz="1800" dirty="0">
                <a:latin typeface="Verdana"/>
                <a:cs typeface="Verdana"/>
              </a:rPr>
              <a:t> ser um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especialista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em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CMOS Setup. </a:t>
            </a:r>
            <a:r>
              <a:rPr sz="1800" dirty="0">
                <a:latin typeface="Verdana"/>
                <a:cs typeface="Verdana"/>
              </a:rPr>
              <a:t>Basta utilizar a </a:t>
            </a:r>
            <a:r>
              <a:rPr sz="1800" spc="-5" dirty="0">
                <a:latin typeface="Verdana"/>
                <a:cs typeface="Verdana"/>
              </a:rPr>
              <a:t>configuração básica, que </a:t>
            </a:r>
            <a:r>
              <a:rPr sz="1800" dirty="0">
                <a:latin typeface="Verdana"/>
                <a:cs typeface="Verdana"/>
              </a:rPr>
              <a:t>consiste nas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seguintes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etapas: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AutoNum type="arabicParenR"/>
              <a:tabLst>
                <a:tab pos="343535" algn="l"/>
              </a:tabLst>
            </a:pPr>
            <a:r>
              <a:rPr sz="1800" dirty="0">
                <a:latin typeface="Verdana"/>
                <a:cs typeface="Verdana"/>
              </a:rPr>
              <a:t>Usar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auto-configuação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fábrica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AutoNum type="arabicParenR"/>
              <a:tabLst>
                <a:tab pos="343535" algn="l"/>
              </a:tabLst>
            </a:pPr>
            <a:r>
              <a:rPr sz="1800" spc="-5" dirty="0">
                <a:latin typeface="Verdana"/>
                <a:cs typeface="Verdana"/>
              </a:rPr>
              <a:t>Acertar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hora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AutoNum type="arabicParenR"/>
              <a:tabLst>
                <a:tab pos="343535" algn="l"/>
              </a:tabLst>
            </a:pPr>
            <a:r>
              <a:rPr sz="1800" spc="-5" dirty="0">
                <a:latin typeface="Verdana"/>
                <a:cs typeface="Verdana"/>
              </a:rPr>
              <a:t>Declarar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os</a:t>
            </a:r>
            <a:r>
              <a:rPr sz="1800" spc="-5" dirty="0">
                <a:latin typeface="Verdana"/>
                <a:cs typeface="Verdana"/>
              </a:rPr>
              <a:t> dispositivos </a:t>
            </a:r>
            <a:r>
              <a:rPr sz="1800" dirty="0">
                <a:latin typeface="Verdana"/>
                <a:cs typeface="Verdana"/>
              </a:rPr>
              <a:t>IDE como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“automáticos”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AutoNum type="arabicParenR"/>
              <a:tabLst>
                <a:tab pos="343535" algn="l"/>
              </a:tabLst>
            </a:pPr>
            <a:r>
              <a:rPr sz="1800" dirty="0">
                <a:latin typeface="Verdana"/>
                <a:cs typeface="Verdana"/>
              </a:rPr>
              <a:t>Definir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seqüência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 boot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AutoNum type="arabicParenR"/>
              <a:tabLst>
                <a:tab pos="343535" algn="l"/>
              </a:tabLst>
            </a:pPr>
            <a:r>
              <a:rPr sz="1800" spc="-5" dirty="0">
                <a:latin typeface="Verdana"/>
                <a:cs typeface="Verdana"/>
              </a:rPr>
              <a:t>Desativar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interfaces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onboard que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não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serão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usadas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buAutoNum type="arabicParenR"/>
              <a:tabLst>
                <a:tab pos="343535" algn="l"/>
              </a:tabLst>
            </a:pPr>
            <a:r>
              <a:rPr sz="1800" spc="-5" dirty="0">
                <a:latin typeface="Verdana"/>
                <a:cs typeface="Verdana"/>
              </a:rPr>
              <a:t>Indicar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velocidade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memórias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 </a:t>
            </a:r>
            <a:r>
              <a:rPr sz="1800" spc="-5" dirty="0">
                <a:latin typeface="Verdana"/>
                <a:cs typeface="Verdana"/>
              </a:rPr>
              <a:t>do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processador</a:t>
            </a:r>
            <a:endParaRPr sz="1800"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43535" algn="l"/>
              </a:tabLst>
            </a:pPr>
            <a:r>
              <a:rPr sz="1800" spc="-5" dirty="0">
                <a:latin typeface="Verdana"/>
                <a:cs typeface="Verdana"/>
              </a:rPr>
              <a:t>Salvar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sair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844155" cy="155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 3 </a:t>
            </a:r>
            <a:r>
              <a:rPr sz="1800" dirty="0"/>
              <a:t>– </a:t>
            </a:r>
            <a:r>
              <a:rPr sz="1800" b="0" dirty="0">
                <a:latin typeface="Arial MT"/>
                <a:cs typeface="Arial MT"/>
              </a:rPr>
              <a:t>Para termos </a:t>
            </a:r>
            <a:r>
              <a:rPr sz="1800" b="0" spc="-5" dirty="0">
                <a:latin typeface="Arial MT"/>
                <a:cs typeface="Arial MT"/>
              </a:rPr>
              <a:t>de mudança quando o </a:t>
            </a:r>
            <a:r>
              <a:rPr sz="1800" b="0" dirty="0">
                <a:latin typeface="Arial MT"/>
                <a:cs typeface="Arial MT"/>
              </a:rPr>
              <a:t>sistema </a:t>
            </a:r>
            <a:r>
              <a:rPr sz="1800" b="0" spc="-5" dirty="0">
                <a:latin typeface="Arial MT"/>
                <a:cs typeface="Arial MT"/>
              </a:rPr>
              <a:t>é carregado é exibido </a:t>
            </a:r>
            <a:r>
              <a:rPr sz="1800" b="0" spc="-49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 </a:t>
            </a:r>
            <a:r>
              <a:rPr sz="1800" b="0" spc="-5" dirty="0">
                <a:latin typeface="Arial MT"/>
                <a:cs typeface="Arial MT"/>
              </a:rPr>
              <a:t>nova logomarca do Windows </a:t>
            </a:r>
            <a:r>
              <a:rPr sz="1800" b="0" dirty="0">
                <a:latin typeface="Arial MT"/>
                <a:cs typeface="Arial MT"/>
              </a:rPr>
              <a:t>7 </a:t>
            </a:r>
            <a:r>
              <a:rPr sz="1800" b="0" spc="-10" dirty="0">
                <a:latin typeface="Arial MT"/>
                <a:cs typeface="Arial MT"/>
              </a:rPr>
              <a:t>que</a:t>
            </a:r>
            <a:r>
              <a:rPr sz="1800" b="0" spc="-5" dirty="0">
                <a:latin typeface="Arial MT"/>
                <a:cs typeface="Arial MT"/>
              </a:rPr>
              <a:t> apresenta algumas mudanças</a:t>
            </a:r>
            <a:r>
              <a:rPr sz="1800" b="0" spc="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feita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pelo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fabricante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em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comparação</a:t>
            </a:r>
            <a:r>
              <a:rPr sz="1800" b="0" dirty="0">
                <a:latin typeface="Arial MT"/>
                <a:cs typeface="Arial MT"/>
              </a:rPr>
              <a:t> aos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sistemas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anteriores,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aguarde!</a:t>
            </a:r>
            <a:r>
              <a:rPr sz="1800" b="0" spc="490" dirty="0">
                <a:latin typeface="Arial MT"/>
                <a:cs typeface="Arial MT"/>
              </a:rPr>
              <a:t> </a:t>
            </a:r>
            <a:r>
              <a:rPr sz="1800" b="0" spc="-30" dirty="0">
                <a:latin typeface="Arial MT"/>
                <a:cs typeface="Arial MT"/>
              </a:rPr>
              <a:t>Veja 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dirty="0"/>
              <a:t>figura</a:t>
            </a:r>
            <a:r>
              <a:rPr sz="1800" spc="-20" dirty="0"/>
              <a:t> </a:t>
            </a:r>
            <a:r>
              <a:rPr sz="1800" spc="-5" dirty="0"/>
              <a:t>3;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4" y="5887618"/>
            <a:ext cx="4735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 3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inicialização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instalação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logo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Windows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7.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155" y="1994916"/>
            <a:ext cx="5657088" cy="36484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378808"/>
            <a:ext cx="7846059" cy="21774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6075" algn="ctr">
              <a:lnSpc>
                <a:spcPct val="100000"/>
              </a:lnSpc>
              <a:spcBef>
                <a:spcPts val="47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245"/>
              </a:spcBef>
            </a:pPr>
            <a:r>
              <a:rPr sz="1800" spc="-5" dirty="0"/>
              <a:t>Passo</a:t>
            </a:r>
            <a:r>
              <a:rPr sz="1800" spc="165" dirty="0"/>
              <a:t> </a:t>
            </a:r>
            <a:r>
              <a:rPr sz="1800" spc="-5" dirty="0"/>
              <a:t>4</a:t>
            </a:r>
            <a:r>
              <a:rPr sz="1800" spc="165" dirty="0"/>
              <a:t> </a:t>
            </a:r>
            <a:r>
              <a:rPr sz="1800" dirty="0"/>
              <a:t>–</a:t>
            </a:r>
            <a:r>
              <a:rPr sz="1800" spc="160" dirty="0"/>
              <a:t> </a:t>
            </a:r>
            <a:r>
              <a:rPr sz="1800" b="0" spc="-5" dirty="0">
                <a:latin typeface="Arial MT"/>
                <a:cs typeface="Arial MT"/>
              </a:rPr>
              <a:t>Após</a:t>
            </a:r>
            <a:r>
              <a:rPr sz="1800" b="0" spc="16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</a:t>
            </a:r>
            <a:r>
              <a:rPr sz="1800" b="0" spc="16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processo</a:t>
            </a:r>
            <a:r>
              <a:rPr sz="1800" b="0" spc="17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boot,</a:t>
            </a:r>
            <a:r>
              <a:rPr sz="1800" b="0" spc="17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ser</a:t>
            </a:r>
            <a:r>
              <a:rPr sz="1800" b="0" spc="16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carregado</a:t>
            </a:r>
            <a:r>
              <a:rPr sz="1800" b="0" spc="16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completamente.</a:t>
            </a:r>
            <a:r>
              <a:rPr sz="1800" b="0" spc="17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Selecione </a:t>
            </a:r>
            <a:r>
              <a:rPr sz="1800" b="0" spc="-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as configurações de </a:t>
            </a:r>
            <a:r>
              <a:rPr sz="1800" spc="-5" dirty="0"/>
              <a:t>Idioma </a:t>
            </a:r>
            <a:r>
              <a:rPr sz="1800" dirty="0"/>
              <a:t>a </a:t>
            </a:r>
            <a:r>
              <a:rPr sz="1800" spc="-15" dirty="0"/>
              <a:t>instalar, </a:t>
            </a:r>
            <a:r>
              <a:rPr sz="1800" spc="-5" dirty="0"/>
              <a:t>Formato </a:t>
            </a:r>
            <a:r>
              <a:rPr sz="1800" dirty="0"/>
              <a:t>de </a:t>
            </a:r>
            <a:r>
              <a:rPr sz="1800" spc="-5" dirty="0"/>
              <a:t>data </a:t>
            </a:r>
            <a:r>
              <a:rPr sz="1800" dirty="0"/>
              <a:t>e </a:t>
            </a:r>
            <a:r>
              <a:rPr sz="1800" spc="-5" dirty="0"/>
              <a:t>monetário </a:t>
            </a:r>
            <a:r>
              <a:rPr sz="1800" dirty="0"/>
              <a:t>e </a:t>
            </a:r>
            <a:r>
              <a:rPr sz="1800" spc="5" dirty="0"/>
              <a:t> </a:t>
            </a:r>
            <a:r>
              <a:rPr sz="1800" spc="-25" dirty="0"/>
              <a:t>Teclado </a:t>
            </a:r>
            <a:r>
              <a:rPr sz="1800" spc="-10" dirty="0"/>
              <a:t>ou </a:t>
            </a:r>
            <a:r>
              <a:rPr sz="1800" spc="-5" dirty="0"/>
              <a:t>método de introdução. </a:t>
            </a:r>
            <a:r>
              <a:rPr sz="1800" b="0" spc="-5" dirty="0">
                <a:latin typeface="Arial MT"/>
                <a:cs typeface="Arial MT"/>
              </a:rPr>
              <a:t>Ajuste as configurações de teclado e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data conforme sua preferência. Lembre-se do </a:t>
            </a:r>
            <a:r>
              <a:rPr sz="1800" b="0" spc="-30" dirty="0">
                <a:latin typeface="Arial MT"/>
                <a:cs typeface="Arial MT"/>
              </a:rPr>
              <a:t>Teclado, </a:t>
            </a:r>
            <a:r>
              <a:rPr sz="1800" b="0" spc="-5" dirty="0">
                <a:latin typeface="Arial MT"/>
                <a:cs typeface="Arial MT"/>
              </a:rPr>
              <a:t>que por padrão </a:t>
            </a:r>
            <a:r>
              <a:rPr sz="1800" b="0" dirty="0">
                <a:latin typeface="Arial MT"/>
                <a:cs typeface="Arial MT"/>
              </a:rPr>
              <a:t>vem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em </a:t>
            </a:r>
            <a:r>
              <a:rPr sz="1800" b="0" dirty="0">
                <a:latin typeface="Arial MT"/>
                <a:cs typeface="Arial MT"/>
              </a:rPr>
              <a:t>ABNT </a:t>
            </a:r>
            <a:r>
              <a:rPr sz="1800" b="0" spc="-5" dirty="0">
                <a:latin typeface="Arial MT"/>
                <a:cs typeface="Arial MT"/>
              </a:rPr>
              <a:t>e o mais comum hoje é o ABNT2. </a:t>
            </a:r>
            <a:r>
              <a:rPr sz="1800" b="0" dirty="0">
                <a:latin typeface="Arial MT"/>
                <a:cs typeface="Arial MT"/>
              </a:rPr>
              <a:t>Feito isto, </a:t>
            </a:r>
            <a:r>
              <a:rPr sz="1800" b="0" spc="-5" dirty="0">
                <a:latin typeface="Arial MT"/>
                <a:cs typeface="Arial MT"/>
              </a:rPr>
              <a:t>clique em </a:t>
            </a:r>
            <a:r>
              <a:rPr sz="1800" spc="-30" dirty="0"/>
              <a:t>Avançar. </a:t>
            </a:r>
            <a:r>
              <a:rPr sz="1800" spc="-25" dirty="0"/>
              <a:t> </a:t>
            </a:r>
            <a:r>
              <a:rPr sz="1800" b="0" spc="-30" dirty="0">
                <a:latin typeface="Arial MT"/>
                <a:cs typeface="Arial MT"/>
              </a:rPr>
              <a:t>Veja</a:t>
            </a:r>
            <a:r>
              <a:rPr sz="1800" b="0" spc="-5" dirty="0">
                <a:latin typeface="Arial MT"/>
                <a:cs typeface="Arial MT"/>
              </a:rPr>
              <a:t> </a:t>
            </a:r>
            <a:r>
              <a:rPr sz="1800" dirty="0"/>
              <a:t>figura </a:t>
            </a:r>
            <a:r>
              <a:rPr sz="1800" spc="-5" dirty="0"/>
              <a:t>4;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4" y="5887618"/>
            <a:ext cx="4759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4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configuração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idioma,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formato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hora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teclado.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116" y="2429255"/>
            <a:ext cx="509625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844790" cy="292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 5 </a:t>
            </a:r>
            <a:r>
              <a:rPr sz="1800" dirty="0"/>
              <a:t>– </a:t>
            </a:r>
            <a:r>
              <a:rPr sz="1800" b="0" spc="-5" dirty="0">
                <a:latin typeface="Arial MT"/>
                <a:cs typeface="Arial MT"/>
              </a:rPr>
              <a:t>Após as configurações de idioma, </a:t>
            </a:r>
            <a:r>
              <a:rPr sz="1800" b="0" dirty="0">
                <a:latin typeface="Arial MT"/>
                <a:cs typeface="Arial MT"/>
              </a:rPr>
              <a:t>formato </a:t>
            </a:r>
            <a:r>
              <a:rPr sz="1800" b="0" spc="-5" dirty="0">
                <a:latin typeface="Arial MT"/>
                <a:cs typeface="Arial MT"/>
              </a:rPr>
              <a:t>de hora e teclado, será </a:t>
            </a:r>
            <a:r>
              <a:rPr sz="1800" b="0" spc="-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exibida </a:t>
            </a:r>
            <a:r>
              <a:rPr sz="1800" b="0" dirty="0">
                <a:latin typeface="Arial MT"/>
                <a:cs typeface="Arial MT"/>
              </a:rPr>
              <a:t>a tela </a:t>
            </a:r>
            <a:r>
              <a:rPr sz="1800" b="0" spc="-5" dirty="0">
                <a:latin typeface="Arial MT"/>
                <a:cs typeface="Arial MT"/>
              </a:rPr>
              <a:t>de instalação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direta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do Windows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onde inclusive</a:t>
            </a:r>
            <a:r>
              <a:rPr sz="1800" b="0" spc="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você pode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obter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dirty="0"/>
              <a:t>Informações</a:t>
            </a:r>
            <a:r>
              <a:rPr sz="1800" spc="5" dirty="0"/>
              <a:t> </a:t>
            </a:r>
            <a:r>
              <a:rPr sz="1800" spc="-5" dirty="0"/>
              <a:t>necessárias</a:t>
            </a:r>
            <a:r>
              <a:rPr sz="1800" dirty="0"/>
              <a:t> antes</a:t>
            </a:r>
            <a:r>
              <a:rPr sz="1800" spc="5" dirty="0"/>
              <a:t> </a:t>
            </a:r>
            <a:r>
              <a:rPr sz="1800" spc="-5" dirty="0"/>
              <a:t>de</a:t>
            </a:r>
            <a:r>
              <a:rPr sz="1800" dirty="0"/>
              <a:t> </a:t>
            </a:r>
            <a:r>
              <a:rPr sz="1800" spc="-5" dirty="0"/>
              <a:t>instalar</a:t>
            </a:r>
            <a:r>
              <a:rPr sz="1800" dirty="0"/>
              <a:t> o</a:t>
            </a:r>
            <a:r>
              <a:rPr sz="1800" spc="5" dirty="0"/>
              <a:t> </a:t>
            </a:r>
            <a:r>
              <a:rPr sz="1800" dirty="0"/>
              <a:t>Windows</a:t>
            </a:r>
            <a:r>
              <a:rPr sz="1800" spc="500" dirty="0"/>
              <a:t> </a:t>
            </a:r>
            <a:r>
              <a:rPr sz="1800" b="0" spc="-5" dirty="0">
                <a:latin typeface="Arial MT"/>
                <a:cs typeface="Arial MT"/>
              </a:rPr>
              <a:t>caso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precise,</a:t>
            </a:r>
            <a:r>
              <a:rPr sz="1800" b="0" dirty="0">
                <a:latin typeface="Arial MT"/>
                <a:cs typeface="Arial MT"/>
              </a:rPr>
              <a:t> também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opção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spc="-5" dirty="0"/>
              <a:t>Reparar</a:t>
            </a:r>
            <a:r>
              <a:rPr sz="1800" dirty="0"/>
              <a:t> o</a:t>
            </a:r>
            <a:r>
              <a:rPr sz="1800" spc="5" dirty="0"/>
              <a:t> </a:t>
            </a:r>
            <a:r>
              <a:rPr sz="1800" spc="-5" dirty="0"/>
              <a:t>seu</a:t>
            </a:r>
            <a:r>
              <a:rPr sz="1800" dirty="0"/>
              <a:t> </a:t>
            </a:r>
            <a:r>
              <a:rPr sz="1800" spc="-5" dirty="0"/>
              <a:t>Computador</a:t>
            </a:r>
            <a:r>
              <a:rPr sz="1800" dirty="0"/>
              <a:t> </a:t>
            </a:r>
            <a:r>
              <a:rPr sz="1800" spc="-5" dirty="0"/>
              <a:t>caso</a:t>
            </a:r>
            <a:r>
              <a:rPr sz="1800" dirty="0"/>
              <a:t> </a:t>
            </a:r>
            <a:r>
              <a:rPr sz="1800" spc="-5" dirty="0"/>
              <a:t>esteja </a:t>
            </a:r>
            <a:r>
              <a:rPr sz="1800" dirty="0"/>
              <a:t> </a:t>
            </a:r>
            <a:r>
              <a:rPr sz="1800" b="0" spc="-5" dirty="0">
                <a:latin typeface="Arial MT"/>
                <a:cs typeface="Arial MT"/>
              </a:rPr>
              <a:t>precisando </a:t>
            </a:r>
            <a:r>
              <a:rPr sz="1800" b="0" dirty="0">
                <a:latin typeface="Arial MT"/>
                <a:cs typeface="Arial MT"/>
              </a:rPr>
              <a:t>somente </a:t>
            </a:r>
            <a:r>
              <a:rPr sz="1800" b="0" spc="-5" dirty="0">
                <a:latin typeface="Arial MT"/>
                <a:cs typeface="Arial MT"/>
              </a:rPr>
              <a:t>fazer a correção de algum problema de inicialização </a:t>
            </a:r>
            <a:r>
              <a:rPr sz="1800" b="0" spc="-10" dirty="0">
                <a:latin typeface="Arial MT"/>
                <a:cs typeface="Arial MT"/>
              </a:rPr>
              <a:t>do </a:t>
            </a:r>
            <a:r>
              <a:rPr sz="1800" b="0" spc="-5" dirty="0">
                <a:latin typeface="Arial MT"/>
                <a:cs typeface="Arial MT"/>
              </a:rPr>
              <a:t> Windows, </a:t>
            </a:r>
            <a:r>
              <a:rPr sz="1800" b="0" dirty="0">
                <a:latin typeface="Arial MT"/>
                <a:cs typeface="Arial MT"/>
              </a:rPr>
              <a:t>você </a:t>
            </a:r>
            <a:r>
              <a:rPr sz="1800" b="0" spc="-5" dirty="0">
                <a:latin typeface="Arial MT"/>
                <a:cs typeface="Arial MT"/>
              </a:rPr>
              <a:t>poderá contar </a:t>
            </a:r>
            <a:r>
              <a:rPr sz="1800" b="0" dirty="0">
                <a:latin typeface="Arial MT"/>
                <a:cs typeface="Arial MT"/>
              </a:rPr>
              <a:t>com está </a:t>
            </a:r>
            <a:r>
              <a:rPr sz="1800" b="0" spc="-5" dirty="0">
                <a:latin typeface="Arial MT"/>
                <a:cs typeface="Arial MT"/>
              </a:rPr>
              <a:t>opção que </a:t>
            </a:r>
            <a:r>
              <a:rPr sz="1800" b="0" dirty="0">
                <a:latin typeface="Arial MT"/>
                <a:cs typeface="Arial MT"/>
              </a:rPr>
              <a:t>trás </a:t>
            </a:r>
            <a:r>
              <a:rPr sz="1800" b="0" spc="-5" dirty="0">
                <a:latin typeface="Arial MT"/>
                <a:cs typeface="Arial MT"/>
              </a:rPr>
              <a:t>um conjunto </a:t>
            </a:r>
            <a:r>
              <a:rPr sz="1800" b="0" spc="-10" dirty="0">
                <a:latin typeface="Arial MT"/>
                <a:cs typeface="Arial MT"/>
              </a:rPr>
              <a:t>de </a:t>
            </a:r>
            <a:r>
              <a:rPr sz="1800" b="0" spc="-5" dirty="0">
                <a:latin typeface="Arial MT"/>
                <a:cs typeface="Arial MT"/>
              </a:rPr>
              <a:t> ferramentas para </a:t>
            </a:r>
            <a:r>
              <a:rPr sz="1800" b="0" dirty="0">
                <a:latin typeface="Arial MT"/>
                <a:cs typeface="Arial MT"/>
              </a:rPr>
              <a:t>a </a:t>
            </a:r>
            <a:r>
              <a:rPr sz="1800" b="0" spc="-5" dirty="0">
                <a:latin typeface="Arial MT"/>
                <a:cs typeface="Arial MT"/>
              </a:rPr>
              <a:t>correção de possíveis erros de inicialização, </a:t>
            </a:r>
            <a:r>
              <a:rPr sz="1800" b="0" spc="-10" dirty="0">
                <a:latin typeface="Arial MT"/>
                <a:cs typeface="Arial MT"/>
              </a:rPr>
              <a:t>que </a:t>
            </a:r>
            <a:r>
              <a:rPr sz="1800" b="0" dirty="0">
                <a:latin typeface="Arial MT"/>
                <a:cs typeface="Arial MT"/>
              </a:rPr>
              <a:t>não é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nosso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caso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abordarmos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agora.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Para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continuar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clique</a:t>
            </a:r>
            <a:r>
              <a:rPr sz="1800" b="0" dirty="0">
                <a:latin typeface="Arial MT"/>
                <a:cs typeface="Arial MT"/>
              </a:rPr>
              <a:t> na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opção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dirty="0"/>
              <a:t>Instalar </a:t>
            </a:r>
            <a:r>
              <a:rPr sz="1800" spc="-490" dirty="0"/>
              <a:t> </a:t>
            </a:r>
            <a:r>
              <a:rPr sz="1800" spc="-5" dirty="0"/>
              <a:t>agora.</a:t>
            </a:r>
            <a:r>
              <a:rPr sz="1800" dirty="0"/>
              <a:t> </a:t>
            </a:r>
            <a:r>
              <a:rPr sz="1800" spc="-30" dirty="0"/>
              <a:t>Veja</a:t>
            </a:r>
            <a:r>
              <a:rPr sz="1800" spc="-15" dirty="0"/>
              <a:t> </a:t>
            </a:r>
            <a:r>
              <a:rPr sz="1800" dirty="0"/>
              <a:t>figura </a:t>
            </a:r>
            <a:r>
              <a:rPr sz="1800" spc="-5" dirty="0"/>
              <a:t>5;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9244" y="5887618"/>
            <a:ext cx="537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 5 </a:t>
            </a:r>
            <a:r>
              <a:rPr sz="1200" dirty="0">
                <a:latin typeface="Arial MT"/>
                <a:cs typeface="Arial MT"/>
              </a:rPr>
              <a:t>– </a:t>
            </a:r>
            <a:r>
              <a:rPr sz="1200" spc="-35" dirty="0">
                <a:latin typeface="Arial MT"/>
                <a:cs typeface="Arial MT"/>
              </a:rPr>
              <a:t>Tela </a:t>
            </a:r>
            <a:r>
              <a:rPr sz="1200" spc="-5" dirty="0">
                <a:latin typeface="Arial MT"/>
                <a:cs typeface="Arial MT"/>
              </a:rPr>
              <a:t>de instalação do </a:t>
            </a:r>
            <a:r>
              <a:rPr sz="1200" dirty="0">
                <a:latin typeface="Arial MT"/>
                <a:cs typeface="Arial MT"/>
              </a:rPr>
              <a:t>Windows, </a:t>
            </a:r>
            <a:r>
              <a:rPr sz="1200" spc="-5" dirty="0">
                <a:latin typeface="Arial MT"/>
                <a:cs typeface="Arial MT"/>
              </a:rPr>
              <a:t>informações necessárias e acesso 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ferramenta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Reparar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seu</a:t>
            </a:r>
            <a:r>
              <a:rPr sz="1200" spc="-10" dirty="0">
                <a:latin typeface="Arial MT"/>
                <a:cs typeface="Arial MT"/>
              </a:rPr>
              <a:t> Computador.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127" y="3188207"/>
            <a:ext cx="5428487" cy="259841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884301"/>
            <a:ext cx="78447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Passo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6</a:t>
            </a:r>
            <a:r>
              <a:rPr sz="1800" b="1" dirty="0">
                <a:latin typeface="Arial"/>
                <a:cs typeface="Arial"/>
              </a:rPr>
              <a:t> –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Agora</a:t>
            </a:r>
            <a:r>
              <a:rPr sz="1800" spc="-5" dirty="0">
                <a:latin typeface="Arial MT"/>
                <a:cs typeface="Arial MT"/>
              </a:rPr>
              <a:t> você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deverá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escolher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versão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apropriada para você, </a:t>
            </a:r>
            <a:r>
              <a:rPr sz="1800" dirty="0">
                <a:latin typeface="Arial MT"/>
                <a:cs typeface="Arial MT"/>
              </a:rPr>
              <a:t>e é </a:t>
            </a:r>
            <a:r>
              <a:rPr sz="1800" spc="-5" dirty="0">
                <a:latin typeface="Arial MT"/>
                <a:cs typeface="Arial MT"/>
              </a:rPr>
              <a:t>claro, para seu </a:t>
            </a:r>
            <a:r>
              <a:rPr sz="1800" spc="-15" dirty="0">
                <a:latin typeface="Arial MT"/>
                <a:cs typeface="Arial MT"/>
              </a:rPr>
              <a:t>computador, </a:t>
            </a:r>
            <a:r>
              <a:rPr sz="1800" spc="-5" dirty="0">
                <a:latin typeface="Arial MT"/>
                <a:cs typeface="Arial MT"/>
              </a:rPr>
              <a:t>para isso verifique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junto ao fabricante ou ao manual </a:t>
            </a:r>
            <a:r>
              <a:rPr sz="1800" dirty="0">
                <a:latin typeface="Arial MT"/>
                <a:cs typeface="Arial MT"/>
              </a:rPr>
              <a:t>de </a:t>
            </a:r>
            <a:r>
              <a:rPr sz="1800" spc="-5" dirty="0">
                <a:latin typeface="Arial MT"/>
                <a:cs typeface="Arial MT"/>
              </a:rPr>
              <a:t>instalação de seu computador quais </a:t>
            </a:r>
            <a:r>
              <a:rPr sz="1800" spc="-10" dirty="0">
                <a:latin typeface="Arial MT"/>
                <a:cs typeface="Arial MT"/>
              </a:rPr>
              <a:t>os </a:t>
            </a:r>
            <a:r>
              <a:rPr sz="1800" spc="-5" dirty="0">
                <a:latin typeface="Arial MT"/>
                <a:cs typeface="Arial MT"/>
              </a:rPr>
              <a:t> sistemas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suportados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acordo</a:t>
            </a:r>
            <a:r>
              <a:rPr sz="1800" dirty="0">
                <a:latin typeface="Arial MT"/>
                <a:cs typeface="Arial MT"/>
              </a:rPr>
              <a:t> com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configuração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hardware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ou </a:t>
            </a:r>
            <a:r>
              <a:rPr sz="1800" spc="-5" dirty="0">
                <a:latin typeface="Arial MT"/>
                <a:cs typeface="Arial MT"/>
              </a:rPr>
              <a:t> requisitos do </a:t>
            </a:r>
            <a:r>
              <a:rPr sz="1800" dirty="0">
                <a:latin typeface="Arial MT"/>
                <a:cs typeface="Arial MT"/>
              </a:rPr>
              <a:t>sistema </a:t>
            </a:r>
            <a:r>
              <a:rPr sz="1800" spc="-5" dirty="0">
                <a:latin typeface="Arial MT"/>
                <a:cs typeface="Arial MT"/>
              </a:rPr>
              <a:t>desejado </a:t>
            </a:r>
            <a:r>
              <a:rPr sz="1800" dirty="0">
                <a:latin typeface="Arial MT"/>
                <a:cs typeface="Arial MT"/>
              </a:rPr>
              <a:t>para </a:t>
            </a:r>
            <a:r>
              <a:rPr sz="1800" spc="-5" dirty="0">
                <a:latin typeface="Arial MT"/>
                <a:cs typeface="Arial MT"/>
              </a:rPr>
              <a:t>a instalação. </a:t>
            </a:r>
            <a:r>
              <a:rPr sz="1800" dirty="0">
                <a:latin typeface="Arial MT"/>
                <a:cs typeface="Arial MT"/>
              </a:rPr>
              <a:t>Note </a:t>
            </a:r>
            <a:r>
              <a:rPr sz="1800" spc="-5" dirty="0">
                <a:latin typeface="Arial MT"/>
                <a:cs typeface="Arial MT"/>
              </a:rPr>
              <a:t>que os </a:t>
            </a:r>
            <a:r>
              <a:rPr sz="1800" dirty="0">
                <a:latin typeface="Arial MT"/>
                <a:cs typeface="Arial MT"/>
              </a:rPr>
              <a:t>sistemas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mostrados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abaixo,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estão</a:t>
            </a:r>
            <a:r>
              <a:rPr sz="1800" dirty="0">
                <a:latin typeface="Arial MT"/>
                <a:cs typeface="Arial MT"/>
              </a:rPr>
              <a:t> 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duas</a:t>
            </a:r>
            <a:r>
              <a:rPr sz="1800" dirty="0">
                <a:latin typeface="Arial MT"/>
                <a:cs typeface="Arial MT"/>
              </a:rPr>
              <a:t> arquiteturas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estudados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anteriormente.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Escolha</a:t>
            </a:r>
            <a:r>
              <a:rPr sz="1800" dirty="0">
                <a:latin typeface="Arial MT"/>
                <a:cs typeface="Arial MT"/>
              </a:rPr>
              <a:t> 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sistema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desejado</a:t>
            </a:r>
            <a:r>
              <a:rPr sz="1800" dirty="0">
                <a:latin typeface="Arial MT"/>
                <a:cs typeface="Arial MT"/>
              </a:rPr>
              <a:t> 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clique</a:t>
            </a:r>
            <a:r>
              <a:rPr sz="1800" dirty="0">
                <a:latin typeface="Arial MT"/>
                <a:cs typeface="Arial MT"/>
              </a:rPr>
              <a:t> 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Seguinte.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spc="-30" dirty="0">
                <a:latin typeface="Arial MT"/>
                <a:cs typeface="Arial MT"/>
              </a:rPr>
              <a:t>Veja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figura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6;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44" y="5887618"/>
            <a:ext cx="6057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6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Tela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onde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usuário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terá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versões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do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sistema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operacional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disponíveis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para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instalação.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2857500"/>
            <a:ext cx="6086856" cy="300075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884301"/>
            <a:ext cx="78435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Mas</a:t>
            </a:r>
            <a:r>
              <a:rPr sz="1800" spc="1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qual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versão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você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instalaria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mesmo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acordo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seu</a:t>
            </a:r>
            <a:r>
              <a:rPr sz="1800" spc="1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computador</a:t>
            </a:r>
            <a:r>
              <a:rPr sz="1800" spc="1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ou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notebook?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Abaixo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tabela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mostramos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alguns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benefícios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atividades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comparados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versões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dos</a:t>
            </a:r>
            <a:r>
              <a:rPr sz="1800" dirty="0">
                <a:latin typeface="Arial MT"/>
                <a:cs typeface="Arial MT"/>
              </a:rPr>
              <a:t> sistemas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operacionais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7,</a:t>
            </a:r>
            <a:r>
              <a:rPr sz="1800" dirty="0">
                <a:latin typeface="Arial MT"/>
                <a:cs typeface="Arial MT"/>
              </a:rPr>
              <a:t> com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isso</a:t>
            </a:r>
            <a:r>
              <a:rPr sz="1800" dirty="0">
                <a:latin typeface="Arial MT"/>
                <a:cs typeface="Arial MT"/>
              </a:rPr>
              <a:t> você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poderá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escolher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melhor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versão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adequada</a:t>
            </a:r>
            <a:r>
              <a:rPr sz="1800" dirty="0">
                <a:latin typeface="Arial MT"/>
                <a:cs typeface="Arial MT"/>
              </a:rPr>
              <a:t> 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você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computador.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6340246"/>
            <a:ext cx="154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3300"/>
                </a:solidFill>
                <a:latin typeface="Arial MT"/>
                <a:cs typeface="Arial MT"/>
              </a:rPr>
              <a:t>Prof.</a:t>
            </a:r>
            <a:r>
              <a:rPr sz="1200" spc="225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300"/>
                </a:solidFill>
                <a:latin typeface="Arial MT"/>
                <a:cs typeface="Arial MT"/>
              </a:rPr>
              <a:t>Alysson</a:t>
            </a:r>
            <a:r>
              <a:rPr sz="1200" spc="-4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300"/>
                </a:solidFill>
                <a:latin typeface="Arial MT"/>
                <a:cs typeface="Arial MT"/>
              </a:rPr>
              <a:t>Frizzera </a:t>
            </a:r>
            <a:r>
              <a:rPr sz="1200" spc="-320" dirty="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3300"/>
                </a:solidFill>
                <a:latin typeface="Arial MT"/>
                <a:cs typeface="Arial MT"/>
              </a:rPr>
              <a:t>Baumgarten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844790" cy="2653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 7– </a:t>
            </a:r>
            <a:r>
              <a:rPr sz="1800" b="0" dirty="0">
                <a:latin typeface="Arial MT"/>
                <a:cs typeface="Arial MT"/>
              </a:rPr>
              <a:t>O </a:t>
            </a:r>
            <a:r>
              <a:rPr sz="1800" b="0" spc="-5" dirty="0">
                <a:latin typeface="Arial MT"/>
                <a:cs typeface="Arial MT"/>
              </a:rPr>
              <a:t>contrato de licenciamento de software, como muitos não </a:t>
            </a:r>
            <a:r>
              <a:rPr sz="1800" b="0" dirty="0">
                <a:latin typeface="Arial MT"/>
                <a:cs typeface="Arial MT"/>
              </a:rPr>
              <a:t>fazem,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é </a:t>
            </a:r>
            <a:r>
              <a:rPr sz="1800" b="0" spc="-5" dirty="0">
                <a:latin typeface="Arial MT"/>
                <a:cs typeface="Arial MT"/>
              </a:rPr>
              <a:t>importante </a:t>
            </a:r>
            <a:r>
              <a:rPr sz="1800" b="0" spc="-10" dirty="0">
                <a:latin typeface="Arial MT"/>
                <a:cs typeface="Arial MT"/>
              </a:rPr>
              <a:t>que </a:t>
            </a:r>
            <a:r>
              <a:rPr sz="1800" b="0" spc="-5" dirty="0">
                <a:latin typeface="Arial MT"/>
                <a:cs typeface="Arial MT"/>
              </a:rPr>
              <a:t>você leia </a:t>
            </a:r>
            <a:r>
              <a:rPr sz="1800" b="0" dirty="0">
                <a:latin typeface="Arial MT"/>
                <a:cs typeface="Arial MT"/>
              </a:rPr>
              <a:t>esse </a:t>
            </a:r>
            <a:r>
              <a:rPr sz="1800" b="0" spc="-5" dirty="0">
                <a:latin typeface="Arial MT"/>
                <a:cs typeface="Arial MT"/>
              </a:rPr>
              <a:t>contrato </a:t>
            </a:r>
            <a:r>
              <a:rPr sz="1800" b="0" dirty="0">
                <a:latin typeface="Arial MT"/>
                <a:cs typeface="Arial MT"/>
              </a:rPr>
              <a:t>e </a:t>
            </a:r>
            <a:r>
              <a:rPr sz="1800" b="0" spc="-5" dirty="0">
                <a:latin typeface="Arial MT"/>
                <a:cs typeface="Arial MT"/>
              </a:rPr>
              <a:t>em caso de </a:t>
            </a:r>
            <a:r>
              <a:rPr sz="1800" b="0" spc="-10" dirty="0">
                <a:latin typeface="Arial MT"/>
                <a:cs typeface="Arial MT"/>
              </a:rPr>
              <a:t>qualquer </a:t>
            </a:r>
            <a:r>
              <a:rPr sz="1800" b="0" spc="-5" dirty="0">
                <a:latin typeface="Arial MT"/>
                <a:cs typeface="Arial MT"/>
              </a:rPr>
              <a:t>dúvida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recorra ao fabricante do software para esclarecer </a:t>
            </a:r>
            <a:r>
              <a:rPr sz="1800" b="0" dirty="0">
                <a:latin typeface="Arial MT"/>
                <a:cs typeface="Arial MT"/>
              </a:rPr>
              <a:t>melhor </a:t>
            </a:r>
            <a:r>
              <a:rPr sz="1800" b="0" spc="-5" dirty="0">
                <a:latin typeface="Arial MT"/>
                <a:cs typeface="Arial MT"/>
              </a:rPr>
              <a:t>seus direitos e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deveres para </a:t>
            </a:r>
            <a:r>
              <a:rPr sz="1800" b="0" dirty="0">
                <a:latin typeface="Arial MT"/>
                <a:cs typeface="Arial MT"/>
              </a:rPr>
              <a:t>com </a:t>
            </a:r>
            <a:r>
              <a:rPr sz="1800" b="0" spc="-5" dirty="0">
                <a:latin typeface="Arial MT"/>
                <a:cs typeface="Arial MT"/>
              </a:rPr>
              <a:t>o software. Para continuar </a:t>
            </a:r>
            <a:r>
              <a:rPr sz="1800" b="0" dirty="0">
                <a:latin typeface="Arial MT"/>
                <a:cs typeface="Arial MT"/>
              </a:rPr>
              <a:t>com </a:t>
            </a:r>
            <a:r>
              <a:rPr sz="1800" b="0" spc="-5" dirty="0">
                <a:latin typeface="Arial MT"/>
                <a:cs typeface="Arial MT"/>
              </a:rPr>
              <a:t>a instalação você </a:t>
            </a:r>
            <a:r>
              <a:rPr sz="1800" b="0" dirty="0">
                <a:latin typeface="Arial MT"/>
                <a:cs typeface="Arial MT"/>
              </a:rPr>
              <a:t>deverá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marcar a opção </a:t>
            </a:r>
            <a:r>
              <a:rPr sz="1800" spc="-10" dirty="0"/>
              <a:t>Aceito </a:t>
            </a:r>
            <a:r>
              <a:rPr sz="1800" spc="-5" dirty="0"/>
              <a:t>os termos de licenciamento, </a:t>
            </a:r>
            <a:r>
              <a:rPr sz="1800" b="0" spc="-5" dirty="0">
                <a:latin typeface="Arial MT"/>
                <a:cs typeface="Arial MT"/>
              </a:rPr>
              <a:t>desta </a:t>
            </a:r>
            <a:r>
              <a:rPr sz="1800" b="0" dirty="0">
                <a:latin typeface="Arial MT"/>
                <a:cs typeface="Arial MT"/>
              </a:rPr>
              <a:t>forma </a:t>
            </a:r>
            <a:r>
              <a:rPr sz="1800" b="0" spc="-5" dirty="0">
                <a:latin typeface="Arial MT"/>
                <a:cs typeface="Arial MT"/>
              </a:rPr>
              <a:t>você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estará concordando </a:t>
            </a:r>
            <a:r>
              <a:rPr sz="1800" b="0" dirty="0">
                <a:latin typeface="Arial MT"/>
                <a:cs typeface="Arial MT"/>
              </a:rPr>
              <a:t>com </a:t>
            </a:r>
            <a:r>
              <a:rPr sz="1800" b="0" spc="-5" dirty="0">
                <a:latin typeface="Arial MT"/>
                <a:cs typeface="Arial MT"/>
              </a:rPr>
              <a:t>tudo o que </a:t>
            </a:r>
            <a:r>
              <a:rPr sz="1800" b="0" dirty="0">
                <a:latin typeface="Arial MT"/>
                <a:cs typeface="Arial MT"/>
              </a:rPr>
              <a:t>está </a:t>
            </a:r>
            <a:r>
              <a:rPr sz="1800" b="0" spc="-5" dirty="0">
                <a:latin typeface="Arial MT"/>
                <a:cs typeface="Arial MT"/>
              </a:rPr>
              <a:t>descrito no </a:t>
            </a:r>
            <a:r>
              <a:rPr sz="1800" b="0" dirty="0">
                <a:latin typeface="Arial MT"/>
                <a:cs typeface="Arial MT"/>
              </a:rPr>
              <a:t>mesmo, </a:t>
            </a:r>
            <a:r>
              <a:rPr sz="1800" b="0" spc="-5" dirty="0">
                <a:latin typeface="Arial MT"/>
                <a:cs typeface="Arial MT"/>
              </a:rPr>
              <a:t>isso é similar a </a:t>
            </a:r>
            <a:r>
              <a:rPr sz="1800" b="0" spc="-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uma assinatura, </a:t>
            </a:r>
            <a:r>
              <a:rPr sz="1800" b="0" dirty="0">
                <a:latin typeface="Arial MT"/>
                <a:cs typeface="Arial MT"/>
              </a:rPr>
              <a:t>e </a:t>
            </a:r>
            <a:r>
              <a:rPr sz="1800" b="0" spc="-10" dirty="0">
                <a:latin typeface="Arial MT"/>
                <a:cs typeface="Arial MT"/>
              </a:rPr>
              <a:t>logo após </a:t>
            </a:r>
            <a:r>
              <a:rPr sz="1800" b="0" spc="-5" dirty="0">
                <a:latin typeface="Arial MT"/>
                <a:cs typeface="Arial MT"/>
              </a:rPr>
              <a:t>clique em </a:t>
            </a:r>
            <a:r>
              <a:rPr sz="1800" spc="-30" dirty="0"/>
              <a:t>Avançar, </a:t>
            </a:r>
            <a:r>
              <a:rPr sz="1800" b="0" spc="-5" dirty="0">
                <a:latin typeface="Arial MT"/>
                <a:cs typeface="Arial MT"/>
              </a:rPr>
              <a:t>note </a:t>
            </a:r>
            <a:r>
              <a:rPr sz="1800" b="0" spc="-10" dirty="0">
                <a:latin typeface="Arial MT"/>
                <a:cs typeface="Arial MT"/>
              </a:rPr>
              <a:t>que </a:t>
            </a:r>
            <a:r>
              <a:rPr sz="1800" b="0" dirty="0">
                <a:latin typeface="Arial MT"/>
                <a:cs typeface="Arial MT"/>
              </a:rPr>
              <a:t>o </a:t>
            </a:r>
            <a:r>
              <a:rPr sz="1800" b="0" spc="-5" dirty="0">
                <a:latin typeface="Arial MT"/>
                <a:cs typeface="Arial MT"/>
              </a:rPr>
              <a:t>botão só estará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ativo</a:t>
            </a:r>
            <a:r>
              <a:rPr sz="1800" b="0" spc="-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após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você</a:t>
            </a:r>
            <a:r>
              <a:rPr sz="1800" b="0" spc="-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marcar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opção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aceitação.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spc="-30" dirty="0">
                <a:latin typeface="Arial MT"/>
                <a:cs typeface="Arial MT"/>
              </a:rPr>
              <a:t>Veja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dirty="0"/>
              <a:t>figura</a:t>
            </a:r>
            <a:r>
              <a:rPr sz="1800" spc="5" dirty="0"/>
              <a:t> </a:t>
            </a:r>
            <a:r>
              <a:rPr sz="1800" spc="-5" dirty="0"/>
              <a:t>7;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7870" y="6111341"/>
            <a:ext cx="457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 7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Termos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Licença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Software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Microsoft.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83" y="3163823"/>
            <a:ext cx="5596128" cy="290779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844790" cy="183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</a:t>
            </a:r>
            <a:r>
              <a:rPr sz="1800" dirty="0"/>
              <a:t> </a:t>
            </a:r>
            <a:r>
              <a:rPr sz="1800" spc="-5" dirty="0"/>
              <a:t>8</a:t>
            </a:r>
            <a:r>
              <a:rPr sz="1800" dirty="0"/>
              <a:t> –</a:t>
            </a:r>
            <a:r>
              <a:rPr sz="1800" spc="5" dirty="0"/>
              <a:t> </a:t>
            </a:r>
            <a:r>
              <a:rPr sz="1800" b="0" dirty="0">
                <a:latin typeface="Arial MT"/>
                <a:cs typeface="Arial MT"/>
              </a:rPr>
              <a:t>Caso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esteja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instalando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em</a:t>
            </a:r>
            <a:r>
              <a:rPr sz="1800" b="0" dirty="0">
                <a:latin typeface="Arial MT"/>
                <a:cs typeface="Arial MT"/>
              </a:rPr>
              <a:t> um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computador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que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já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tenha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Windows instalado, </a:t>
            </a:r>
            <a:r>
              <a:rPr sz="1800" b="0" dirty="0">
                <a:latin typeface="Arial MT"/>
                <a:cs typeface="Arial MT"/>
              </a:rPr>
              <a:t>a </a:t>
            </a:r>
            <a:r>
              <a:rPr sz="1800" b="0" spc="-5" dirty="0">
                <a:latin typeface="Arial MT"/>
                <a:cs typeface="Arial MT"/>
              </a:rPr>
              <a:t>próxima tela </a:t>
            </a:r>
            <a:r>
              <a:rPr sz="1800" b="0" dirty="0">
                <a:latin typeface="Arial MT"/>
                <a:cs typeface="Arial MT"/>
              </a:rPr>
              <a:t>será </a:t>
            </a:r>
            <a:r>
              <a:rPr sz="1800" b="0" spc="-5" dirty="0">
                <a:latin typeface="Arial MT"/>
                <a:cs typeface="Arial MT"/>
              </a:rPr>
              <a:t>exibida caso </a:t>
            </a:r>
            <a:r>
              <a:rPr sz="1800" b="0" dirty="0">
                <a:latin typeface="Arial MT"/>
                <a:cs typeface="Arial MT"/>
              </a:rPr>
              <a:t>o </a:t>
            </a:r>
            <a:r>
              <a:rPr sz="1800" b="0" spc="-5" dirty="0">
                <a:latin typeface="Arial MT"/>
                <a:cs typeface="Arial MT"/>
              </a:rPr>
              <a:t>contrário não, porque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caso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</a:t>
            </a:r>
            <a:r>
              <a:rPr sz="1800" b="0" dirty="0">
                <a:latin typeface="Arial MT"/>
                <a:cs typeface="Arial MT"/>
              </a:rPr>
              <a:t> usuário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esteja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apenas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fazendo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uma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atualização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do</a:t>
            </a:r>
            <a:r>
              <a:rPr sz="1800" b="0" dirty="0">
                <a:latin typeface="Arial MT"/>
                <a:cs typeface="Arial MT"/>
              </a:rPr>
              <a:t> sistema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operacional ele precisará de uma opção </a:t>
            </a:r>
            <a:r>
              <a:rPr sz="1800" b="0" dirty="0">
                <a:latin typeface="Arial MT"/>
                <a:cs typeface="Arial MT"/>
              </a:rPr>
              <a:t>para </a:t>
            </a:r>
            <a:r>
              <a:rPr sz="1800" b="0" spc="-5" dirty="0">
                <a:latin typeface="Arial MT"/>
                <a:cs typeface="Arial MT"/>
              </a:rPr>
              <a:t>isso, que não é nosso </a:t>
            </a:r>
            <a:r>
              <a:rPr sz="1800" b="0" dirty="0">
                <a:latin typeface="Arial MT"/>
                <a:cs typeface="Arial MT"/>
              </a:rPr>
              <a:t>caso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mais vale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resaltar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essas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opções.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2530297"/>
            <a:ext cx="784415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indent="-1371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9860" algn="l"/>
              </a:tabLst>
            </a:pPr>
            <a:r>
              <a:rPr sz="1800" b="1" spc="-5" dirty="0">
                <a:latin typeface="Arial"/>
                <a:cs typeface="Arial"/>
              </a:rPr>
              <a:t>Atualização</a:t>
            </a:r>
            <a:r>
              <a:rPr sz="1800" b="1" spc="2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2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</a:t>
            </a:r>
            <a:r>
              <a:rPr sz="1800" b="1" spc="2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permite</a:t>
            </a:r>
            <a:r>
              <a:rPr sz="1800" b="1" spc="254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atualizar,</a:t>
            </a:r>
            <a:r>
              <a:rPr sz="1800" b="1" spc="25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uma</a:t>
            </a:r>
            <a:r>
              <a:rPr sz="1800" b="1" spc="2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versão</a:t>
            </a:r>
            <a:r>
              <a:rPr sz="1800" b="1" spc="2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antiga</a:t>
            </a:r>
            <a:r>
              <a:rPr sz="1800" b="1" spc="2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2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Windows,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instalada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PC;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buFont typeface="Arial MT"/>
              <a:buChar char="•"/>
              <a:tabLst>
                <a:tab pos="156210" algn="l"/>
                <a:tab pos="1699260" algn="l"/>
                <a:tab pos="3091180" algn="l"/>
                <a:tab pos="3403600" algn="l"/>
                <a:tab pos="3996690" algn="l"/>
                <a:tab pos="5005705" algn="l"/>
                <a:tab pos="6170295" algn="l"/>
                <a:tab pos="7701915" algn="l"/>
              </a:tabLst>
            </a:pP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alizar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çad</a:t>
            </a:r>
            <a:r>
              <a:rPr sz="1800" b="1" dirty="0">
                <a:latin typeface="Arial"/>
                <a:cs typeface="Arial"/>
              </a:rPr>
              <a:t>o)	–	que	</a:t>
            </a:r>
            <a:r>
              <a:rPr sz="1800" b="1" spc="-5" dirty="0">
                <a:latin typeface="Arial"/>
                <a:cs typeface="Arial"/>
              </a:rPr>
              <a:t>pe</a:t>
            </a: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mite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form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,	</a:t>
            </a:r>
            <a:r>
              <a:rPr sz="1800" b="1" spc="-5" dirty="0">
                <a:latin typeface="Arial"/>
                <a:cs typeface="Arial"/>
              </a:rPr>
              <a:t>per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ali</a:t>
            </a:r>
            <a:r>
              <a:rPr sz="1800" b="1" spc="-10" dirty="0">
                <a:latin typeface="Arial"/>
                <a:cs typeface="Arial"/>
              </a:rPr>
              <a:t>z</a:t>
            </a:r>
            <a:r>
              <a:rPr sz="1800" b="1" spc="-5" dirty="0">
                <a:latin typeface="Arial"/>
                <a:cs typeface="Arial"/>
              </a:rPr>
              <a:t>ar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e  instalar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na raiz, </a:t>
            </a:r>
            <a:r>
              <a:rPr sz="1800" b="1" dirty="0">
                <a:latin typeface="Arial"/>
                <a:cs typeface="Arial"/>
              </a:rPr>
              <a:t>ou</a:t>
            </a:r>
            <a:r>
              <a:rPr sz="1800" b="1" spc="-5" dirty="0">
                <a:latin typeface="Arial"/>
                <a:cs typeface="Arial"/>
              </a:rPr>
              <a:t> uma </a:t>
            </a:r>
            <a:r>
              <a:rPr sz="1800" spc="-5" dirty="0">
                <a:latin typeface="Arial MT"/>
                <a:cs typeface="Arial MT"/>
              </a:rPr>
              <a:t>cópia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Windows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Logo,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usaremos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opção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Personalizar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(avançado).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Veja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figura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8;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494" y="6030569"/>
            <a:ext cx="5683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 8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Tela</a:t>
            </a:r>
            <a:r>
              <a:rPr sz="1200" spc="-5" dirty="0">
                <a:latin typeface="Arial MT"/>
                <a:cs typeface="Arial MT"/>
              </a:rPr>
              <a:t> com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opções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atualização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instalação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personalizada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(avançado).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1071372"/>
            <a:ext cx="6077712" cy="455371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844155" cy="237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 9 </a:t>
            </a:r>
            <a:r>
              <a:rPr sz="1800" dirty="0"/>
              <a:t>– </a:t>
            </a:r>
            <a:r>
              <a:rPr sz="1800" b="0" spc="-5" dirty="0">
                <a:latin typeface="Arial MT"/>
                <a:cs typeface="Arial MT"/>
              </a:rPr>
              <a:t>Nesta janela </a:t>
            </a:r>
            <a:r>
              <a:rPr sz="1800" b="0" dirty="0">
                <a:latin typeface="Arial MT"/>
                <a:cs typeface="Arial MT"/>
              </a:rPr>
              <a:t>surgirão </a:t>
            </a:r>
            <a:r>
              <a:rPr sz="1800" b="0" spc="-5" dirty="0">
                <a:latin typeface="Arial MT"/>
                <a:cs typeface="Arial MT"/>
              </a:rPr>
              <a:t>todos os </a:t>
            </a:r>
            <a:r>
              <a:rPr sz="1800" b="0" dirty="0">
                <a:latin typeface="Arial MT"/>
                <a:cs typeface="Arial MT"/>
              </a:rPr>
              <a:t>discos </a:t>
            </a:r>
            <a:r>
              <a:rPr sz="1800" b="0" spc="-5" dirty="0">
                <a:latin typeface="Arial MT"/>
                <a:cs typeface="Arial MT"/>
              </a:rPr>
              <a:t>rígidos e partições </a:t>
            </a:r>
            <a:r>
              <a:rPr sz="1800" b="0" dirty="0">
                <a:latin typeface="Arial MT"/>
                <a:cs typeface="Arial MT"/>
              </a:rPr>
              <a:t>contidas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em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seu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15" dirty="0">
                <a:latin typeface="Arial MT"/>
                <a:cs typeface="Arial MT"/>
              </a:rPr>
              <a:t>computador,</a:t>
            </a:r>
            <a:r>
              <a:rPr sz="1800" b="0" spc="-10" dirty="0">
                <a:latin typeface="Arial MT"/>
                <a:cs typeface="Arial MT"/>
              </a:rPr>
              <a:t> onde</a:t>
            </a:r>
            <a:r>
              <a:rPr sz="1800" b="0" spc="-5" dirty="0">
                <a:latin typeface="Arial MT"/>
                <a:cs typeface="Arial MT"/>
              </a:rPr>
              <a:t> nesse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caso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temos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um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disco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físico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20GB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selecionado. </a:t>
            </a:r>
            <a:r>
              <a:rPr sz="1800" b="0" spc="-45" dirty="0">
                <a:latin typeface="Arial MT"/>
                <a:cs typeface="Arial MT"/>
              </a:rPr>
              <a:t>Temos </a:t>
            </a:r>
            <a:r>
              <a:rPr sz="1800" b="0" spc="-5" dirty="0">
                <a:latin typeface="Arial MT"/>
                <a:cs typeface="Arial MT"/>
              </a:rPr>
              <a:t>a opção </a:t>
            </a:r>
            <a:r>
              <a:rPr sz="1800" spc="-5" dirty="0"/>
              <a:t>Atualizar </a:t>
            </a:r>
            <a:r>
              <a:rPr sz="1800" b="0" spc="-5" dirty="0">
                <a:latin typeface="Arial MT"/>
                <a:cs typeface="Arial MT"/>
              </a:rPr>
              <a:t>para buscar </a:t>
            </a:r>
            <a:r>
              <a:rPr sz="1800" b="0" dirty="0">
                <a:latin typeface="Arial MT"/>
                <a:cs typeface="Arial MT"/>
              </a:rPr>
              <a:t>novos </a:t>
            </a:r>
            <a:r>
              <a:rPr sz="1800" b="0" spc="-5" dirty="0">
                <a:latin typeface="Arial MT"/>
                <a:cs typeface="Arial MT"/>
              </a:rPr>
              <a:t>discos inseridos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recentemente no sistema</a:t>
            </a:r>
            <a:r>
              <a:rPr sz="1800" spc="-5" dirty="0"/>
              <a:t>, </a:t>
            </a:r>
            <a:r>
              <a:rPr sz="1800" b="0" spc="-5" dirty="0">
                <a:latin typeface="Arial MT"/>
                <a:cs typeface="Arial MT"/>
              </a:rPr>
              <a:t>a opção </a:t>
            </a:r>
            <a:r>
              <a:rPr sz="1800" spc="-5" dirty="0"/>
              <a:t>Carregar </a:t>
            </a:r>
            <a:r>
              <a:rPr sz="1800" b="0" spc="-5" dirty="0">
                <a:latin typeface="Arial MT"/>
                <a:cs typeface="Arial MT"/>
              </a:rPr>
              <a:t>para </a:t>
            </a:r>
            <a:r>
              <a:rPr sz="1800" b="0" dirty="0">
                <a:latin typeface="Arial MT"/>
                <a:cs typeface="Arial MT"/>
              </a:rPr>
              <a:t>carregar </a:t>
            </a:r>
            <a:r>
              <a:rPr sz="1800" b="0" spc="-5" dirty="0">
                <a:latin typeface="Arial MT"/>
                <a:cs typeface="Arial MT"/>
              </a:rPr>
              <a:t>possíveis drivers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não reconhecidos pelo </a:t>
            </a:r>
            <a:r>
              <a:rPr sz="1800" b="0" dirty="0">
                <a:latin typeface="Arial MT"/>
                <a:cs typeface="Arial MT"/>
              </a:rPr>
              <a:t>sistema </a:t>
            </a:r>
            <a:r>
              <a:rPr sz="1800" b="0" spc="-5" dirty="0">
                <a:latin typeface="Arial MT"/>
                <a:cs typeface="Arial MT"/>
              </a:rPr>
              <a:t>e a opção </a:t>
            </a:r>
            <a:r>
              <a:rPr sz="1800" spc="-5" dirty="0"/>
              <a:t>Opções da unidade</a:t>
            </a:r>
            <a:r>
              <a:rPr sz="1800" b="0" spc="-5" dirty="0">
                <a:latin typeface="Arial MT"/>
                <a:cs typeface="Arial MT"/>
              </a:rPr>
              <a:t>, que dá o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poder de fazer alterações na unidade selecionada, clique nesta opção. </a:t>
            </a:r>
            <a:r>
              <a:rPr sz="1800" b="0" spc="-30" dirty="0">
                <a:latin typeface="Arial MT"/>
                <a:cs typeface="Arial MT"/>
              </a:rPr>
              <a:t>Veja 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dirty="0"/>
              <a:t>figura</a:t>
            </a:r>
            <a:r>
              <a:rPr sz="1800" spc="-20" dirty="0"/>
              <a:t> </a:t>
            </a:r>
            <a:r>
              <a:rPr sz="1800" spc="-5" dirty="0"/>
              <a:t>9;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6111341"/>
            <a:ext cx="6654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</a:t>
            </a:r>
            <a:r>
              <a:rPr sz="1200" spc="3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9</a:t>
            </a:r>
            <a:r>
              <a:rPr sz="1200" dirty="0">
                <a:latin typeface="Arial MT"/>
                <a:cs typeface="Arial MT"/>
              </a:rPr>
              <a:t> –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Opções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avançadas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particionamento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formatação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disco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partição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selecionado.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836164"/>
            <a:ext cx="6943344" cy="3217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350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 MT"/>
                <a:cs typeface="Arial MT"/>
              </a:rPr>
              <a:t>Ativando</a:t>
            </a:r>
            <a:r>
              <a:rPr sz="3600" b="0" spc="-2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o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Setup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45566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Ligue</a:t>
            </a:r>
            <a:r>
              <a:rPr sz="1800" dirty="0">
                <a:latin typeface="Verdana"/>
                <a:cs typeface="Verdana"/>
              </a:rPr>
              <a:t> 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aguarde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até que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seja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apresentada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tela</a:t>
            </a:r>
            <a:r>
              <a:rPr sz="1800" dirty="0">
                <a:latin typeface="Verdana"/>
                <a:cs typeface="Verdana"/>
              </a:rPr>
              <a:t> uma </a:t>
            </a:r>
            <a:r>
              <a:rPr sz="1800" spc="-5" dirty="0">
                <a:latin typeface="Verdana"/>
                <a:cs typeface="Verdana"/>
              </a:rPr>
              <a:t>mensagem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 </a:t>
            </a:r>
            <a:r>
              <a:rPr sz="1800" dirty="0">
                <a:latin typeface="Verdana"/>
                <a:cs typeface="Verdana"/>
              </a:rPr>
              <a:t> indica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tecla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deve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ser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pressionada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executar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 </a:t>
            </a:r>
            <a:r>
              <a:rPr sz="1800" spc="-5" dirty="0">
                <a:latin typeface="Verdana"/>
                <a:cs typeface="Verdana"/>
              </a:rPr>
              <a:t>CMOS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Setup.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esmagadora</a:t>
            </a:r>
            <a:r>
              <a:rPr sz="1800" dirty="0">
                <a:latin typeface="Verdana"/>
                <a:cs typeface="Verdana"/>
              </a:rPr>
              <a:t> maioria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casos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este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mensagem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é: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1F3863"/>
                </a:solidFill>
                <a:latin typeface="Verdana"/>
                <a:cs typeface="Verdana"/>
              </a:rPr>
              <a:t>PRESS</a:t>
            </a:r>
            <a:r>
              <a:rPr sz="1800" b="1" spc="-1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Verdana"/>
                <a:cs typeface="Verdana"/>
              </a:rPr>
              <a:t>DEL</a:t>
            </a:r>
            <a:r>
              <a:rPr sz="1800" b="1" spc="-1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F3863"/>
                </a:solidFill>
                <a:latin typeface="Verdana"/>
                <a:cs typeface="Verdana"/>
              </a:rPr>
              <a:t>TO</a:t>
            </a:r>
            <a:r>
              <a:rPr sz="1800" b="1" spc="-2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Verdana"/>
                <a:cs typeface="Verdana"/>
              </a:rPr>
              <a:t>ENTER</a:t>
            </a:r>
            <a:r>
              <a:rPr sz="1800" b="1" spc="-1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Verdana"/>
                <a:cs typeface="Verdana"/>
              </a:rPr>
              <a:t>SETUP</a:t>
            </a:r>
            <a:endParaRPr sz="1800">
              <a:latin typeface="Verdana"/>
              <a:cs typeface="Verdana"/>
            </a:endParaRPr>
          </a:p>
          <a:p>
            <a:pPr marL="12700" marR="11874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Seja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 o </a:t>
            </a:r>
            <a:r>
              <a:rPr sz="1800" spc="-10" dirty="0">
                <a:latin typeface="Verdana"/>
                <a:cs typeface="Verdana"/>
              </a:rPr>
              <a:t>caso,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manual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placa 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CPU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sempre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traz</a:t>
            </a:r>
            <a:r>
              <a:rPr sz="1800" dirty="0">
                <a:latin typeface="Verdana"/>
                <a:cs typeface="Verdana"/>
              </a:rPr>
              <a:t> instruções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sobre</a:t>
            </a:r>
            <a:r>
              <a:rPr sz="1800" dirty="0">
                <a:latin typeface="Verdana"/>
                <a:cs typeface="Verdana"/>
              </a:rPr>
              <a:t> como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executar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Setup.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exemplo,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você pode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encontrar</a:t>
            </a:r>
            <a:r>
              <a:rPr sz="1800" dirty="0">
                <a:latin typeface="Verdana"/>
                <a:cs typeface="Verdana"/>
              </a:rPr>
              <a:t> uma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placa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não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apresente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mensagem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alguma na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tela,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seu </a:t>
            </a:r>
            <a:r>
              <a:rPr sz="1800" dirty="0">
                <a:latin typeface="Verdana"/>
                <a:cs typeface="Verdana"/>
              </a:rPr>
              <a:t> manual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esteja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explicado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executar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Setup é </a:t>
            </a:r>
            <a:r>
              <a:rPr sz="1800" spc="-5" dirty="0">
                <a:latin typeface="Verdana"/>
                <a:cs typeface="Verdana"/>
              </a:rPr>
              <a:t>preciso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pressionar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CONTROL-F2.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 uso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uma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combinação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não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usual </a:t>
            </a:r>
            <a:r>
              <a:rPr sz="1800" spc="-5" dirty="0">
                <a:latin typeface="Verdana"/>
                <a:cs typeface="Verdana"/>
              </a:rPr>
              <a:t>serve </a:t>
            </a:r>
            <a:r>
              <a:rPr sz="1800" spc="-15" dirty="0">
                <a:latin typeface="Verdana"/>
                <a:cs typeface="Verdana"/>
              </a:rPr>
              <a:t>para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espantar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curiosos.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Existem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algumas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placas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onde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ativação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Setup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é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feita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jumper.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É </a:t>
            </a:r>
            <a:r>
              <a:rPr sz="1800" spc="-5" dirty="0">
                <a:latin typeface="Verdana"/>
                <a:cs typeface="Verdana"/>
              </a:rPr>
              <a:t>preciso desligar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computador,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posicionar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jumper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 ligá-lo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novamente.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computador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entrará</a:t>
            </a:r>
            <a:r>
              <a:rPr sz="1800" spc="-5" dirty="0">
                <a:latin typeface="Verdana"/>
                <a:cs typeface="Verdana"/>
              </a:rPr>
              <a:t> diretamente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Setup.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Depois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 </a:t>
            </a:r>
            <a:r>
              <a:rPr sz="1800" spc="-5" dirty="0">
                <a:latin typeface="Verdana"/>
                <a:cs typeface="Verdana"/>
              </a:rPr>
              <a:t> fazer 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alterações</a:t>
            </a:r>
            <a:r>
              <a:rPr sz="1800" dirty="0">
                <a:latin typeface="Verdana"/>
                <a:cs typeface="Verdana"/>
              </a:rPr>
              <a:t> 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salvá-las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é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preciso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desligar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computador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colocar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 jumper </a:t>
            </a:r>
            <a:r>
              <a:rPr sz="1800" dirty="0">
                <a:latin typeface="Verdana"/>
                <a:cs typeface="Verdana"/>
              </a:rPr>
              <a:t>na posição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original.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Seja como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for,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consulte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sempre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 manual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 placa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CPU.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6131" y="172212"/>
            <a:ext cx="3048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6929" y="355218"/>
            <a:ext cx="4993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Arial"/>
                <a:cs typeface="Arial"/>
              </a:rPr>
              <a:t>INSTALANDO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WINDOWS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7.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884301"/>
            <a:ext cx="784605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Passo 10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spc="-5" dirty="0">
                <a:latin typeface="Arial MT"/>
                <a:cs typeface="Arial MT"/>
              </a:rPr>
              <a:t>Um novo conjunto de opções serão exibidas ampliando o que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você poderá fazer com </a:t>
            </a:r>
            <a:r>
              <a:rPr sz="1800" dirty="0">
                <a:latin typeface="Arial MT"/>
                <a:cs typeface="Arial MT"/>
              </a:rPr>
              <a:t>o disco </a:t>
            </a:r>
            <a:r>
              <a:rPr sz="1800" spc="-5" dirty="0">
                <a:latin typeface="Arial MT"/>
                <a:cs typeface="Arial MT"/>
              </a:rPr>
              <a:t>ou partição selecionado, </a:t>
            </a:r>
            <a:r>
              <a:rPr sz="1800" spc="-10" dirty="0">
                <a:latin typeface="Arial MT"/>
                <a:cs typeface="Arial MT"/>
              </a:rPr>
              <a:t>logo </a:t>
            </a:r>
            <a:r>
              <a:rPr sz="1800" spc="-5" dirty="0">
                <a:latin typeface="Arial MT"/>
                <a:cs typeface="Arial MT"/>
              </a:rPr>
              <a:t>teremos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descrição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-20" dirty="0">
                <a:latin typeface="Arial MT"/>
                <a:cs typeface="Arial MT"/>
              </a:rPr>
              <a:t>seguir.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Veja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figura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244" y="6111341"/>
            <a:ext cx="6030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 10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 você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escolher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disco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partição deseja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instalar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Windows.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1734311"/>
            <a:ext cx="5800344" cy="433730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52627"/>
            <a:ext cx="7844155" cy="526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Opções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avançadas</a:t>
            </a:r>
            <a:r>
              <a:rPr sz="1800" spc="3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particionamento</a:t>
            </a:r>
            <a:r>
              <a:rPr sz="1800" spc="4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formatação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do</a:t>
            </a:r>
            <a:r>
              <a:rPr sz="1800" spc="2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disco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ou</a:t>
            </a:r>
            <a:r>
              <a:rPr sz="1800" spc="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partição</a:t>
            </a:r>
            <a:endParaRPr sz="1800">
              <a:latin typeface="Arial MT"/>
              <a:cs typeface="Arial MT"/>
            </a:endParaRPr>
          </a:p>
          <a:p>
            <a:pPr marL="83820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Arial MT"/>
                <a:cs typeface="Arial MT"/>
              </a:rPr>
              <a:t>selecionado.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56210" algn="l"/>
              </a:tabLst>
            </a:pPr>
            <a:r>
              <a:rPr sz="1800" b="1" dirty="0">
                <a:latin typeface="Arial"/>
                <a:cs typeface="Arial"/>
              </a:rPr>
              <a:t>Eliminar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apaga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partições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selecionadas;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Font typeface="Arial MT"/>
              <a:buChar char="•"/>
              <a:tabLst>
                <a:tab pos="156210" algn="l"/>
                <a:tab pos="1309370" algn="l"/>
                <a:tab pos="1600835" algn="l"/>
                <a:tab pos="2399665" algn="l"/>
                <a:tab pos="3007360" algn="l"/>
                <a:tab pos="3300095" algn="l"/>
                <a:tab pos="4402455" algn="l"/>
                <a:tab pos="4822825" algn="l"/>
                <a:tab pos="5798820" algn="l"/>
                <a:tab pos="6827520" algn="l"/>
              </a:tabLst>
            </a:pPr>
            <a:r>
              <a:rPr sz="1800" b="1" spc="-5" dirty="0">
                <a:latin typeface="Arial"/>
                <a:cs typeface="Arial"/>
              </a:rPr>
              <a:t>Formatar	</a:t>
            </a: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Arial MT"/>
                <a:cs typeface="Arial MT"/>
              </a:rPr>
              <a:t>apaga	todo	o	conteúdo	</a:t>
            </a:r>
            <a:r>
              <a:rPr sz="1800" dirty="0">
                <a:latin typeface="Arial MT"/>
                <a:cs typeface="Arial MT"/>
              </a:rPr>
              <a:t>da	</a:t>
            </a:r>
            <a:r>
              <a:rPr sz="1800" spc="-5" dirty="0">
                <a:latin typeface="Arial MT"/>
                <a:cs typeface="Arial MT"/>
              </a:rPr>
              <a:t>partição	</a:t>
            </a:r>
            <a:r>
              <a:rPr sz="1800" dirty="0">
                <a:latin typeface="Arial MT"/>
                <a:cs typeface="Arial MT"/>
              </a:rPr>
              <a:t>(sistema	</a:t>
            </a:r>
            <a:r>
              <a:rPr sz="1800" spc="-5" dirty="0">
                <a:latin typeface="Arial MT"/>
                <a:cs typeface="Arial MT"/>
              </a:rPr>
              <a:t>operativo,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documentos,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imagens,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etc.);</a:t>
            </a:r>
            <a:endParaRPr sz="1800">
              <a:latin typeface="Arial MT"/>
              <a:cs typeface="Arial MT"/>
            </a:endParaRPr>
          </a:p>
          <a:p>
            <a:pPr marL="12700" marR="6350">
              <a:lnSpc>
                <a:spcPct val="100000"/>
              </a:lnSpc>
              <a:buFont typeface="Arial MT"/>
              <a:buChar char="•"/>
              <a:tabLst>
                <a:tab pos="156210" algn="l"/>
                <a:tab pos="882650" algn="l"/>
                <a:tab pos="1166495" algn="l"/>
                <a:tab pos="1692275" algn="l"/>
                <a:tab pos="2457450" algn="l"/>
                <a:tab pos="3604895" algn="l"/>
                <a:tab pos="4129404" algn="l"/>
                <a:tab pos="4833620" algn="l"/>
                <a:tab pos="5928360" algn="l"/>
                <a:tab pos="7176134" algn="l"/>
                <a:tab pos="7459980" algn="l"/>
              </a:tabLst>
            </a:pP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o	</a:t>
            </a: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Arial MT"/>
                <a:cs typeface="Arial MT"/>
              </a:rPr>
              <a:t>cria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vas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rti</a:t>
            </a:r>
            <a:r>
              <a:rPr sz="1800" spc="10" dirty="0">
                <a:latin typeface="Arial MT"/>
                <a:cs typeface="Arial MT"/>
              </a:rPr>
              <a:t>ç</a:t>
            </a:r>
            <a:r>
              <a:rPr sz="1800" spc="-5" dirty="0">
                <a:latin typeface="Arial MT"/>
                <a:cs typeface="Arial MT"/>
              </a:rPr>
              <a:t>õ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s,	</a:t>
            </a:r>
            <a:r>
              <a:rPr sz="1800" spc="-10" dirty="0">
                <a:latin typeface="Arial MT"/>
                <a:cs typeface="Arial MT"/>
              </a:rPr>
              <a:t>na</a:t>
            </a: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q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ais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mos	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et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rmi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ar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1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eu  tamanho;</a:t>
            </a:r>
            <a:endParaRPr sz="1800">
              <a:latin typeface="Arial MT"/>
              <a:cs typeface="Arial MT"/>
            </a:endParaRPr>
          </a:p>
          <a:p>
            <a:pPr marL="12700" marR="5715">
              <a:lnSpc>
                <a:spcPct val="100000"/>
              </a:lnSpc>
              <a:buFont typeface="Arial MT"/>
              <a:buChar char="•"/>
              <a:tabLst>
                <a:tab pos="156210" algn="l"/>
              </a:tabLst>
            </a:pPr>
            <a:r>
              <a:rPr sz="1800" b="1" dirty="0">
                <a:latin typeface="Arial"/>
                <a:cs typeface="Arial"/>
              </a:rPr>
              <a:t>Expandir</a:t>
            </a:r>
            <a:r>
              <a:rPr sz="1800" b="1" spc="45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4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cria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mais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partição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expandida,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pode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conter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várias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partições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lógicas.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2700" marR="635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explicar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melhor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alguns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casos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possam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acontecer,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temos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dois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casos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você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possa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enfrentar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 deparar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</a:t>
            </a:r>
            <a:r>
              <a:rPr sz="1800" spc="-5" dirty="0">
                <a:latin typeface="Arial MT"/>
                <a:cs typeface="Arial MT"/>
              </a:rPr>
              <a:t> essa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tela.</a:t>
            </a:r>
            <a:endParaRPr sz="1800">
              <a:latin typeface="Arial MT"/>
              <a:cs typeface="Arial MT"/>
            </a:endParaRPr>
          </a:p>
          <a:p>
            <a:pPr marL="12700" marR="698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Caso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Caso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já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tenha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disco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particionado,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selecione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partições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pretende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eliminar,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normalmente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são: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Font typeface="Arial MT"/>
              <a:buChar char="•"/>
              <a:tabLst>
                <a:tab pos="156210" algn="l"/>
              </a:tabLst>
            </a:pPr>
            <a:r>
              <a:rPr sz="1800" b="1" spc="-5" dirty="0">
                <a:latin typeface="Arial"/>
                <a:cs typeface="Arial"/>
              </a:rPr>
              <a:t>Disco</a:t>
            </a:r>
            <a:r>
              <a:rPr sz="1800" b="1" spc="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Partição</a:t>
            </a:r>
            <a:r>
              <a:rPr sz="1800" b="1" spc="1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1:</a:t>
            </a:r>
            <a:r>
              <a:rPr sz="1800" b="1" spc="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Sistema</a:t>
            </a:r>
            <a:r>
              <a:rPr sz="1800" b="1" spc="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Reservado</a:t>
            </a:r>
            <a:r>
              <a:rPr sz="1800" b="1" spc="1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Partição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reservada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ao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sistema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operativo;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Font typeface="Arial MT"/>
              <a:buChar char="•"/>
              <a:tabLst>
                <a:tab pos="156210" algn="l"/>
              </a:tabLst>
            </a:pPr>
            <a:r>
              <a:rPr sz="1800" b="1" spc="-5" dirty="0">
                <a:latin typeface="Arial"/>
                <a:cs typeface="Arial"/>
              </a:rPr>
              <a:t>Disco</a:t>
            </a:r>
            <a:r>
              <a:rPr sz="1800" b="1" spc="3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spc="3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Partição</a:t>
            </a:r>
            <a:r>
              <a:rPr sz="1800" b="1" spc="3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3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3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Partição</a:t>
            </a:r>
            <a:r>
              <a:rPr sz="1800" spc="32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C: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onde</a:t>
            </a:r>
            <a:r>
              <a:rPr sz="1800" spc="3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(normalmente)</a:t>
            </a:r>
            <a:r>
              <a:rPr sz="1800" spc="3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está</a:t>
            </a:r>
            <a:r>
              <a:rPr sz="1800" spc="3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instalada</a:t>
            </a:r>
            <a:r>
              <a:rPr sz="1800" spc="3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versão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anterior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</a:t>
            </a:r>
            <a:r>
              <a:rPr sz="1800" dirty="0">
                <a:latin typeface="Arial MT"/>
                <a:cs typeface="Arial MT"/>
              </a:rPr>
              <a:t>sistema</a:t>
            </a:r>
            <a:r>
              <a:rPr sz="1800" spc="-5" dirty="0">
                <a:latin typeface="Arial MT"/>
                <a:cs typeface="Arial MT"/>
              </a:rPr>
              <a:t> operativo;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0371" y="3349752"/>
            <a:ext cx="4215383" cy="2842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7465" y="6173520"/>
            <a:ext cx="6889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10.1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você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poderá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particionar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seu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disco especificando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tamanho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desejado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MB.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952627"/>
            <a:ext cx="7844155" cy="405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Opções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avançadas</a:t>
            </a:r>
            <a:r>
              <a:rPr sz="1800" spc="3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particionamento</a:t>
            </a:r>
            <a:r>
              <a:rPr sz="1800" spc="4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formatação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do</a:t>
            </a:r>
            <a:r>
              <a:rPr sz="1800" spc="2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disco</a:t>
            </a:r>
            <a:r>
              <a:rPr sz="180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ou</a:t>
            </a:r>
            <a:r>
              <a:rPr sz="1800" spc="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Arial MT"/>
                <a:cs typeface="Arial MT"/>
              </a:rPr>
              <a:t>partição</a:t>
            </a:r>
            <a:endParaRPr sz="1800">
              <a:latin typeface="Arial MT"/>
              <a:cs typeface="Arial MT"/>
            </a:endParaRPr>
          </a:p>
          <a:p>
            <a:pPr marL="83820">
              <a:lnSpc>
                <a:spcPct val="100000"/>
              </a:lnSpc>
            </a:pPr>
            <a:r>
              <a:rPr sz="1800" spc="-10" dirty="0">
                <a:solidFill>
                  <a:srgbClr val="00AFEF"/>
                </a:solidFill>
                <a:latin typeface="Arial MT"/>
                <a:cs typeface="Arial MT"/>
              </a:rPr>
              <a:t>selecionado.</a:t>
            </a:r>
            <a:endParaRPr sz="1800">
              <a:latin typeface="Arial MT"/>
              <a:cs typeface="Arial MT"/>
            </a:endParaRPr>
          </a:p>
          <a:p>
            <a:pPr marL="12700" marR="48260">
              <a:lnSpc>
                <a:spcPct val="100000"/>
              </a:lnSpc>
              <a:spcBef>
                <a:spcPts val="204"/>
              </a:spcBef>
            </a:pPr>
            <a:r>
              <a:rPr sz="1800" spc="-5" dirty="0">
                <a:latin typeface="Arial MT"/>
                <a:cs typeface="Arial MT"/>
              </a:rPr>
              <a:t>Poderão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surgir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outras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partições,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caso queira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apagá-las,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selecione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todas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partições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pretender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apagar,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clique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15" dirty="0">
                <a:latin typeface="Arial"/>
                <a:cs typeface="Arial"/>
              </a:rPr>
              <a:t>Eliminar.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latin typeface="Arial"/>
                <a:cs typeface="Arial"/>
              </a:rPr>
              <a:t>Caso 2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5" dirty="0">
                <a:latin typeface="Arial MT"/>
                <a:cs typeface="Arial MT"/>
              </a:rPr>
              <a:t>Caso não tenha </a:t>
            </a:r>
            <a:r>
              <a:rPr sz="1800" dirty="0">
                <a:latin typeface="Arial MT"/>
                <a:cs typeface="Arial MT"/>
              </a:rPr>
              <a:t>um </a:t>
            </a:r>
            <a:r>
              <a:rPr sz="1800" spc="-5" dirty="0">
                <a:latin typeface="Arial MT"/>
                <a:cs typeface="Arial MT"/>
              </a:rPr>
              <a:t>disco particionado, ou </a:t>
            </a:r>
            <a:r>
              <a:rPr sz="1800" spc="-15" dirty="0">
                <a:latin typeface="Arial MT"/>
                <a:cs typeface="Arial MT"/>
              </a:rPr>
              <a:t>melhor, </a:t>
            </a:r>
            <a:r>
              <a:rPr sz="1800" spc="-5" dirty="0">
                <a:latin typeface="Arial MT"/>
                <a:cs typeface="Arial MT"/>
              </a:rPr>
              <a:t>um disco </a:t>
            </a:r>
            <a:r>
              <a:rPr sz="1800" dirty="0">
                <a:latin typeface="Arial MT"/>
                <a:cs typeface="Arial MT"/>
              </a:rPr>
              <a:t>físico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inteiro e deseje </a:t>
            </a:r>
            <a:r>
              <a:rPr sz="1800" spc="-15" dirty="0">
                <a:latin typeface="Arial MT"/>
                <a:cs typeface="Arial MT"/>
              </a:rPr>
              <a:t>particionar, </a:t>
            </a:r>
            <a:r>
              <a:rPr sz="1800" spc="-5" dirty="0">
                <a:latin typeface="Arial MT"/>
                <a:cs typeface="Arial MT"/>
              </a:rPr>
              <a:t>selecione o </a:t>
            </a:r>
            <a:r>
              <a:rPr sz="1800" dirty="0">
                <a:latin typeface="Arial MT"/>
                <a:cs typeface="Arial MT"/>
              </a:rPr>
              <a:t>mesmo </a:t>
            </a:r>
            <a:r>
              <a:rPr sz="1800" spc="-5" dirty="0">
                <a:latin typeface="Arial MT"/>
                <a:cs typeface="Arial MT"/>
              </a:rPr>
              <a:t>e clique simplesmente </a:t>
            </a:r>
            <a:r>
              <a:rPr sz="1800" spc="-10" dirty="0">
                <a:latin typeface="Arial MT"/>
                <a:cs typeface="Arial MT"/>
              </a:rPr>
              <a:t>em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Novo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especifique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os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parâmetros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tamanho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uma</a:t>
            </a:r>
            <a:r>
              <a:rPr sz="1800" spc="4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partição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demais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deseje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como </a:t>
            </a:r>
            <a:r>
              <a:rPr sz="1800" dirty="0">
                <a:latin typeface="Arial MT"/>
                <a:cs typeface="Arial MT"/>
              </a:rPr>
              <a:t>mostra</a:t>
            </a:r>
            <a:r>
              <a:rPr sz="1800" spc="-5" dirty="0">
                <a:latin typeface="Arial MT"/>
                <a:cs typeface="Arial MT"/>
              </a:rPr>
              <a:t> 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figura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10.1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spc="-20" dirty="0">
                <a:latin typeface="Arial MT"/>
                <a:cs typeface="Arial MT"/>
              </a:rPr>
              <a:t>seguir.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 MT"/>
              <a:cs typeface="Arial MT"/>
            </a:endParaRPr>
          </a:p>
          <a:p>
            <a:pPr marL="83820" marR="4149725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Escolha o </a:t>
            </a:r>
            <a:r>
              <a:rPr sz="1800" b="1" spc="-20" dirty="0">
                <a:latin typeface="Arial"/>
                <a:cs typeface="Arial"/>
              </a:rPr>
              <a:t>Tamanho </a:t>
            </a:r>
            <a:r>
              <a:rPr sz="1800" spc="-5" dirty="0">
                <a:latin typeface="Arial MT"/>
                <a:cs typeface="Arial MT"/>
              </a:rPr>
              <a:t>da partição </a:t>
            </a:r>
            <a:r>
              <a:rPr sz="1800" spc="-10" dirty="0">
                <a:latin typeface="Arial MT"/>
                <a:cs typeface="Arial MT"/>
              </a:rPr>
              <a:t>do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Sistema Operativo </a:t>
            </a:r>
            <a:r>
              <a:rPr sz="1800" b="1" spc="-5" dirty="0">
                <a:latin typeface="Arial"/>
                <a:cs typeface="Arial"/>
              </a:rPr>
              <a:t>(C:) </a:t>
            </a:r>
            <a:r>
              <a:rPr sz="1800" spc="-5" dirty="0">
                <a:latin typeface="Arial MT"/>
                <a:cs typeface="Arial MT"/>
              </a:rPr>
              <a:t>de acordo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necessidades,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concluir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clique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 </a:t>
            </a:r>
            <a:r>
              <a:rPr sz="1800" b="1" spc="-25" dirty="0">
                <a:latin typeface="Arial"/>
                <a:cs typeface="Arial"/>
              </a:rPr>
              <a:t>Aplicar.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844155" cy="155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 </a:t>
            </a:r>
            <a:r>
              <a:rPr sz="1800" spc="-55" dirty="0"/>
              <a:t>11 </a:t>
            </a:r>
            <a:r>
              <a:rPr sz="1800" dirty="0"/>
              <a:t>– </a:t>
            </a:r>
            <a:r>
              <a:rPr sz="1800" b="0" dirty="0">
                <a:latin typeface="Arial MT"/>
                <a:cs typeface="Arial MT"/>
              </a:rPr>
              <a:t>Note </a:t>
            </a:r>
            <a:r>
              <a:rPr sz="1800" b="0" spc="-5" dirty="0">
                <a:latin typeface="Arial MT"/>
                <a:cs typeface="Arial MT"/>
              </a:rPr>
              <a:t>que o </a:t>
            </a:r>
            <a:r>
              <a:rPr sz="1800" b="0" spc="-10" dirty="0">
                <a:latin typeface="Arial MT"/>
                <a:cs typeface="Arial MT"/>
              </a:rPr>
              <a:t>Windows </a:t>
            </a:r>
            <a:r>
              <a:rPr sz="1800" b="0" dirty="0">
                <a:latin typeface="Arial MT"/>
                <a:cs typeface="Arial MT"/>
              </a:rPr>
              <a:t>irá </a:t>
            </a:r>
            <a:r>
              <a:rPr sz="1800" b="0" spc="-5" dirty="0">
                <a:latin typeface="Arial MT"/>
                <a:cs typeface="Arial MT"/>
              </a:rPr>
              <a:t>criar um </a:t>
            </a:r>
            <a:r>
              <a:rPr sz="1800" dirty="0"/>
              <a:t>“ </a:t>
            </a:r>
            <a:r>
              <a:rPr sz="1800" spc="-5" dirty="0"/>
              <a:t>Disco 0 Partição 1: Sistema </a:t>
            </a:r>
            <a:r>
              <a:rPr sz="1800" dirty="0"/>
              <a:t> </a:t>
            </a:r>
            <a:r>
              <a:rPr sz="1800" spc="-5" dirty="0"/>
              <a:t>Reservado”,</a:t>
            </a:r>
            <a:r>
              <a:rPr sz="1800" dirty="0"/>
              <a:t> </a:t>
            </a:r>
            <a:r>
              <a:rPr sz="1800" b="0" spc="-10" dirty="0">
                <a:latin typeface="Arial MT"/>
                <a:cs typeface="Arial MT"/>
              </a:rPr>
              <a:t>não</a:t>
            </a:r>
            <a:r>
              <a:rPr sz="1800" b="0" spc="-5" dirty="0">
                <a:latin typeface="Arial MT"/>
                <a:cs typeface="Arial MT"/>
              </a:rPr>
              <a:t> formate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ou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elimine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esta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partição,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ela</a:t>
            </a:r>
            <a:r>
              <a:rPr sz="1800" b="0" dirty="0">
                <a:latin typeface="Arial MT"/>
                <a:cs typeface="Arial MT"/>
              </a:rPr>
              <a:t> é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extrema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importância para o </a:t>
            </a:r>
            <a:r>
              <a:rPr sz="1800" b="0" dirty="0">
                <a:latin typeface="Arial MT"/>
                <a:cs typeface="Arial MT"/>
              </a:rPr>
              <a:t>sistema </a:t>
            </a:r>
            <a:r>
              <a:rPr sz="1800" b="0" spc="-5" dirty="0">
                <a:latin typeface="Arial MT"/>
                <a:cs typeface="Arial MT"/>
              </a:rPr>
              <a:t>operacional e </a:t>
            </a:r>
            <a:r>
              <a:rPr sz="1800" b="0" dirty="0">
                <a:latin typeface="Arial MT"/>
                <a:cs typeface="Arial MT"/>
              </a:rPr>
              <a:t>tem </a:t>
            </a:r>
            <a:r>
              <a:rPr sz="1800" b="0" spc="-5" dirty="0">
                <a:latin typeface="Arial MT"/>
                <a:cs typeface="Arial MT"/>
              </a:rPr>
              <a:t>basicamente duas funções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como</a:t>
            </a:r>
            <a:r>
              <a:rPr sz="1800" b="0" spc="-1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mostra</a:t>
            </a:r>
            <a:r>
              <a:rPr sz="1800" b="0" spc="-5" dirty="0">
                <a:latin typeface="Arial MT"/>
                <a:cs typeface="Arial MT"/>
              </a:rPr>
              <a:t> a </a:t>
            </a:r>
            <a:r>
              <a:rPr sz="1800" dirty="0"/>
              <a:t>figura </a:t>
            </a:r>
            <a:r>
              <a:rPr sz="1800" spc="-40" dirty="0"/>
              <a:t>11;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3865" y="2530297"/>
            <a:ext cx="3328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015" algn="l"/>
                <a:tab pos="1027430" algn="l"/>
                <a:tab pos="1809114" algn="l"/>
                <a:tab pos="3187065" algn="l"/>
              </a:tabLst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ra	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s	d</a:t>
            </a:r>
            <a:r>
              <a:rPr sz="1800" spc="-10" dirty="0">
                <a:latin typeface="Arial MT"/>
                <a:cs typeface="Arial MT"/>
              </a:rPr>
              <a:t>ado</a:t>
            </a:r>
            <a:r>
              <a:rPr sz="1800" dirty="0">
                <a:latin typeface="Arial MT"/>
                <a:cs typeface="Arial MT"/>
              </a:rPr>
              <a:t>s	</a:t>
            </a:r>
            <a:r>
              <a:rPr sz="1800" spc="-10" dirty="0">
                <a:latin typeface="Arial MT"/>
                <a:cs typeface="Arial MT"/>
              </a:rPr>
              <a:t>ne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10" dirty="0">
                <a:latin typeface="Arial MT"/>
                <a:cs typeface="Arial MT"/>
              </a:rPr>
              <a:t>á</a:t>
            </a:r>
            <a:r>
              <a:rPr sz="1800" spc="10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s	à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593" y="2256282"/>
            <a:ext cx="43840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spc="-5" dirty="0">
                <a:latin typeface="Arial MT"/>
                <a:cs typeface="Arial MT"/>
              </a:rPr>
              <a:t>Guardar informações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boot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sistema.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  <a:tab pos="1100455" algn="l"/>
                <a:tab pos="1385570" algn="l"/>
                <a:tab pos="1913255" algn="l"/>
                <a:tab pos="2439035" algn="l"/>
                <a:tab pos="3157855" algn="l"/>
                <a:tab pos="3634104" algn="l"/>
              </a:tabLst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rm</a:t>
            </a:r>
            <a:r>
              <a:rPr sz="1800" spc="-1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tir	o	seu	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so	c</a:t>
            </a:r>
            <a:r>
              <a:rPr sz="1800" spc="-10" dirty="0">
                <a:latin typeface="Arial MT"/>
                <a:cs typeface="Arial MT"/>
              </a:rPr>
              <a:t>o</a:t>
            </a:r>
            <a:r>
              <a:rPr sz="1800" spc="5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o	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m	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10" dirty="0">
                <a:latin typeface="Arial MT"/>
                <a:cs typeface="Arial MT"/>
              </a:rPr>
              <a:t>pa</a:t>
            </a:r>
            <a:r>
              <a:rPr sz="1800" spc="5" dirty="0">
                <a:latin typeface="Arial MT"/>
                <a:cs typeface="Arial MT"/>
              </a:rPr>
              <a:t>ç</a:t>
            </a:r>
            <a:r>
              <a:rPr sz="1800" dirty="0"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criptografia.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19" y="6111341"/>
            <a:ext cx="7560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11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exibindo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resultado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partições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criadas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até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momento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espaço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reservado ao</a:t>
            </a:r>
            <a:r>
              <a:rPr sz="1200" dirty="0">
                <a:latin typeface="Arial MT"/>
                <a:cs typeface="Arial MT"/>
              </a:rPr>
              <a:t> sistema.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2929127"/>
            <a:ext cx="5657087" cy="319582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845425" cy="183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075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 algn="just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 12 </a:t>
            </a:r>
            <a:r>
              <a:rPr sz="1800" dirty="0"/>
              <a:t>– </a:t>
            </a:r>
            <a:r>
              <a:rPr sz="1800" b="0" dirty="0">
                <a:latin typeface="Arial MT"/>
                <a:cs typeface="Arial MT"/>
              </a:rPr>
              <a:t>De </a:t>
            </a:r>
            <a:r>
              <a:rPr sz="1800" b="0" spc="-5" dirty="0">
                <a:latin typeface="Arial MT"/>
                <a:cs typeface="Arial MT"/>
              </a:rPr>
              <a:t>acordo </a:t>
            </a:r>
            <a:r>
              <a:rPr sz="1800" b="0" dirty="0">
                <a:latin typeface="Arial MT"/>
                <a:cs typeface="Arial MT"/>
              </a:rPr>
              <a:t>com </a:t>
            </a:r>
            <a:r>
              <a:rPr sz="1800" b="0" spc="-5" dirty="0">
                <a:latin typeface="Arial MT"/>
                <a:cs typeface="Arial MT"/>
              </a:rPr>
              <a:t>a </a:t>
            </a:r>
            <a:r>
              <a:rPr sz="1800" dirty="0"/>
              <a:t>figura </a:t>
            </a:r>
            <a:r>
              <a:rPr sz="1800" spc="-40" dirty="0"/>
              <a:t>11, </a:t>
            </a:r>
            <a:r>
              <a:rPr sz="1800" spc="-5" dirty="0"/>
              <a:t>selecione </a:t>
            </a:r>
            <a:r>
              <a:rPr sz="1800" dirty="0"/>
              <a:t>o </a:t>
            </a:r>
            <a:r>
              <a:rPr sz="1800" spc="-10" dirty="0"/>
              <a:t>Disco </a:t>
            </a:r>
            <a:r>
              <a:rPr sz="1800" spc="-5" dirty="0"/>
              <a:t>0 Partição 2 </a:t>
            </a:r>
            <a:r>
              <a:rPr sz="1800" dirty="0"/>
              <a:t> </a:t>
            </a:r>
            <a:r>
              <a:rPr sz="1800" b="0" spc="-5" dirty="0">
                <a:latin typeface="Arial MT"/>
                <a:cs typeface="Arial MT"/>
              </a:rPr>
              <a:t>(onde</a:t>
            </a:r>
            <a:r>
              <a:rPr sz="1800" b="0" spc="114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irá</a:t>
            </a:r>
            <a:r>
              <a:rPr sz="1800" b="0" spc="10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instalar</a:t>
            </a:r>
            <a:r>
              <a:rPr sz="1800" b="0" spc="114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o</a:t>
            </a:r>
            <a:r>
              <a:rPr sz="1800" b="0" spc="10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Windows</a:t>
            </a:r>
            <a:r>
              <a:rPr sz="1800" b="0" spc="13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7),</a:t>
            </a:r>
            <a:r>
              <a:rPr sz="1800" b="0" spc="114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e</a:t>
            </a:r>
            <a:r>
              <a:rPr sz="1800" b="0" spc="10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clique</a:t>
            </a:r>
            <a:r>
              <a:rPr sz="1800" b="0" spc="10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em</a:t>
            </a:r>
            <a:r>
              <a:rPr sz="1800" b="0" spc="12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Seguinte</a:t>
            </a:r>
            <a:r>
              <a:rPr sz="1800" b="0" spc="114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para</a:t>
            </a:r>
            <a:r>
              <a:rPr sz="1800" b="0" spc="114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formatar</a:t>
            </a:r>
            <a:r>
              <a:rPr sz="1800" b="0" spc="11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o</a:t>
            </a:r>
            <a:r>
              <a:rPr sz="1800" b="0" spc="1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disco </a:t>
            </a:r>
            <a:r>
              <a:rPr sz="1800" b="0" spc="-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 iniciar o processo de cópia dos arquivos e instalação, </a:t>
            </a:r>
            <a:r>
              <a:rPr sz="1800" b="0" dirty="0">
                <a:latin typeface="Arial MT"/>
                <a:cs typeface="Arial MT"/>
              </a:rPr>
              <a:t>caso </a:t>
            </a:r>
            <a:r>
              <a:rPr sz="1800" b="0" spc="-5" dirty="0">
                <a:latin typeface="Arial MT"/>
                <a:cs typeface="Arial MT"/>
              </a:rPr>
              <a:t>o </a:t>
            </a:r>
            <a:r>
              <a:rPr sz="1800" b="0" dirty="0">
                <a:latin typeface="Arial MT"/>
                <a:cs typeface="Arial MT"/>
              </a:rPr>
              <a:t>sistema </a:t>
            </a:r>
            <a:r>
              <a:rPr sz="1800" b="0" spc="-5" dirty="0">
                <a:latin typeface="Arial MT"/>
                <a:cs typeface="Arial MT"/>
              </a:rPr>
              <a:t>exiba </a:t>
            </a:r>
            <a:r>
              <a:rPr sz="1800" b="0" spc="-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um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alerta</a:t>
            </a:r>
            <a:r>
              <a:rPr sz="1800" b="0" dirty="0">
                <a:latin typeface="Arial MT"/>
                <a:cs typeface="Arial MT"/>
              </a:rPr>
              <a:t> sobre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dados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que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serão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perdidos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à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utilizar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</a:t>
            </a:r>
            <a:r>
              <a:rPr sz="1800" b="0" spc="49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partição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selecionada</a:t>
            </a:r>
            <a:r>
              <a:rPr sz="1800" b="0" spc="3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basta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confirmar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clicando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em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OK. </a:t>
            </a:r>
            <a:r>
              <a:rPr sz="1800" b="0" spc="-30" dirty="0">
                <a:latin typeface="Arial MT"/>
                <a:cs typeface="Arial MT"/>
              </a:rPr>
              <a:t>Veja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dirty="0"/>
              <a:t>figura</a:t>
            </a:r>
            <a:r>
              <a:rPr sz="1800" spc="-10" dirty="0"/>
              <a:t> </a:t>
            </a:r>
            <a:r>
              <a:rPr sz="1800" spc="-5" dirty="0"/>
              <a:t>12;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119" y="6182969"/>
            <a:ext cx="41548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12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Escolha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 partição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instalação</a:t>
            </a:r>
            <a:r>
              <a:rPr sz="1200" dirty="0">
                <a:latin typeface="Arial MT"/>
                <a:cs typeface="Arial MT"/>
              </a:rPr>
              <a:t> 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Windows.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2286000"/>
            <a:ext cx="6077711" cy="383895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51230"/>
            <a:ext cx="7734934" cy="155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algn="ctr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5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  <a:p>
            <a:pPr marL="12700" marR="5080">
              <a:lnSpc>
                <a:spcPct val="100000"/>
              </a:lnSpc>
              <a:spcBef>
                <a:spcPts val="55"/>
              </a:spcBef>
            </a:pPr>
            <a:r>
              <a:rPr sz="1800" spc="-5" dirty="0"/>
              <a:t>Passo</a:t>
            </a:r>
            <a:r>
              <a:rPr sz="1800" spc="5" dirty="0"/>
              <a:t> </a:t>
            </a:r>
            <a:r>
              <a:rPr sz="1800" spc="-5" dirty="0"/>
              <a:t>13</a:t>
            </a:r>
            <a:r>
              <a:rPr sz="1800" spc="10" dirty="0"/>
              <a:t> </a:t>
            </a:r>
            <a:r>
              <a:rPr sz="1800" dirty="0"/>
              <a:t>– </a:t>
            </a:r>
            <a:r>
              <a:rPr sz="1800" b="0" spc="-5" dirty="0">
                <a:latin typeface="Arial MT"/>
                <a:cs typeface="Arial MT"/>
              </a:rPr>
              <a:t>Aguarde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processo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enquanto</a:t>
            </a:r>
            <a:r>
              <a:rPr sz="1800" b="0" spc="3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sistema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executa</a:t>
            </a:r>
            <a:r>
              <a:rPr sz="1800" b="0" spc="3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o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processo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 </a:t>
            </a:r>
            <a:r>
              <a:rPr sz="1800" b="0" spc="-484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instalação,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onde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é </a:t>
            </a:r>
            <a:r>
              <a:rPr sz="1800" b="0" spc="-5" dirty="0">
                <a:latin typeface="Arial MT"/>
                <a:cs typeface="Arial MT"/>
              </a:rPr>
              <a:t>feito </a:t>
            </a:r>
            <a:r>
              <a:rPr sz="1800" b="0" dirty="0">
                <a:latin typeface="Arial MT"/>
                <a:cs typeface="Arial MT"/>
              </a:rPr>
              <a:t>a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cópia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dos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ficheiros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do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15" dirty="0">
                <a:latin typeface="Arial MT"/>
                <a:cs typeface="Arial MT"/>
              </a:rPr>
              <a:t>Windows</a:t>
            </a:r>
            <a:r>
              <a:rPr sz="1800" b="0" spc="5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 </a:t>
            </a:r>
            <a:r>
              <a:rPr sz="1800" b="0" spc="-5" dirty="0">
                <a:latin typeface="Arial MT"/>
                <a:cs typeface="Arial MT"/>
              </a:rPr>
              <a:t>partir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da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mídia 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</a:t>
            </a:r>
            <a:r>
              <a:rPr sz="1800" b="0" spc="-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instalação</a:t>
            </a:r>
            <a:r>
              <a:rPr sz="1800" b="0" spc="2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inserida</a:t>
            </a:r>
            <a:r>
              <a:rPr sz="1800" b="0" spc="2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do drive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de CD/DVD</a:t>
            </a:r>
            <a:r>
              <a:rPr sz="1800" b="0" spc="1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ROM,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expansão</a:t>
            </a:r>
            <a:r>
              <a:rPr sz="1800" b="0" spc="3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dos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mesmos, </a:t>
            </a:r>
            <a:r>
              <a:rPr sz="1800" b="0" spc="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instalação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das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funcionalidades,</a:t>
            </a:r>
            <a:r>
              <a:rPr sz="1800" b="0" spc="4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atualizações</a:t>
            </a:r>
            <a:r>
              <a:rPr sz="1800" b="0" spc="25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e</a:t>
            </a:r>
            <a:r>
              <a:rPr sz="1800" b="0" dirty="0">
                <a:latin typeface="Arial MT"/>
                <a:cs typeface="Arial MT"/>
              </a:rPr>
              <a:t> </a:t>
            </a:r>
            <a:r>
              <a:rPr sz="1800" b="0" spc="-5" dirty="0">
                <a:latin typeface="Arial MT"/>
                <a:cs typeface="Arial MT"/>
              </a:rPr>
              <a:t>a conclusão.</a:t>
            </a:r>
            <a:r>
              <a:rPr sz="1800" b="0" spc="15" dirty="0">
                <a:latin typeface="Arial MT"/>
                <a:cs typeface="Arial MT"/>
              </a:rPr>
              <a:t> </a:t>
            </a:r>
            <a:r>
              <a:rPr sz="1800" b="0" spc="-30" dirty="0">
                <a:latin typeface="Arial MT"/>
                <a:cs typeface="Arial MT"/>
              </a:rPr>
              <a:t>Veja</a:t>
            </a:r>
            <a:r>
              <a:rPr sz="1800" b="0" spc="25" dirty="0">
                <a:latin typeface="Arial MT"/>
                <a:cs typeface="Arial MT"/>
              </a:rPr>
              <a:t> </a:t>
            </a:r>
            <a:r>
              <a:rPr sz="1800" dirty="0"/>
              <a:t>figura</a:t>
            </a:r>
            <a:r>
              <a:rPr sz="1800" spc="-15" dirty="0"/>
              <a:t> </a:t>
            </a:r>
            <a:r>
              <a:rPr sz="1800" spc="-5" dirty="0"/>
              <a:t>13;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119" y="6101892"/>
            <a:ext cx="3320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 13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Processo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instalação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Windows.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2071116"/>
            <a:ext cx="6077712" cy="398221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INSTALANDO</a:t>
            </a:r>
            <a:r>
              <a:rPr spc="20" dirty="0"/>
              <a:t> </a:t>
            </a:r>
            <a:r>
              <a:rPr spc="-5" dirty="0"/>
              <a:t>O</a:t>
            </a:r>
            <a:r>
              <a:rPr spc="-15" dirty="0"/>
              <a:t> </a:t>
            </a:r>
            <a:r>
              <a:rPr spc="-5" dirty="0"/>
              <a:t>WINDOWS</a:t>
            </a:r>
            <a:r>
              <a:rPr spc="-10" dirty="0"/>
              <a:t> </a:t>
            </a:r>
            <a:r>
              <a:rPr spc="-5" dirty="0"/>
              <a:t>7.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1095502"/>
            <a:ext cx="755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finalizar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Windows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então carregará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área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trabalho.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Pronto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Windows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7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instalado,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mostra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figura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14;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7870" y="6030569"/>
            <a:ext cx="5065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Figura 14</a:t>
            </a:r>
            <a:r>
              <a:rPr sz="1200" dirty="0">
                <a:latin typeface="Arial MT"/>
                <a:cs typeface="Arial MT"/>
              </a:rPr>
              <a:t> –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área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 trabalho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Windows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7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após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instalação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inicialização.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83" y="1929383"/>
            <a:ext cx="5237988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807" y="408508"/>
            <a:ext cx="713168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0140" marR="5080" indent="-2378075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Calibri"/>
                <a:cs typeface="Calibri"/>
              </a:rPr>
              <a:t>Como </a:t>
            </a:r>
            <a:r>
              <a:rPr sz="3600" b="0" spc="-15" dirty="0">
                <a:latin typeface="Calibri"/>
                <a:cs typeface="Calibri"/>
              </a:rPr>
              <a:t>instalar </a:t>
            </a:r>
            <a:r>
              <a:rPr sz="3600" b="0" dirty="0">
                <a:latin typeface="Calibri"/>
                <a:cs typeface="Calibri"/>
              </a:rPr>
              <a:t>o </a:t>
            </a:r>
            <a:r>
              <a:rPr sz="3600" b="0" spc="-10" dirty="0">
                <a:latin typeface="Calibri"/>
                <a:cs typeface="Calibri"/>
              </a:rPr>
              <a:t>Windows </a:t>
            </a:r>
            <a:r>
              <a:rPr sz="3600" b="0" dirty="0">
                <a:latin typeface="Calibri"/>
                <a:cs typeface="Calibri"/>
              </a:rPr>
              <a:t>7 a </a:t>
            </a:r>
            <a:r>
              <a:rPr sz="3600" b="0" spc="-5" dirty="0">
                <a:latin typeface="Calibri"/>
                <a:cs typeface="Calibri"/>
              </a:rPr>
              <a:t>partir de </a:t>
            </a:r>
            <a:r>
              <a:rPr sz="3600" b="0" spc="-800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um </a:t>
            </a:r>
            <a:r>
              <a:rPr sz="3600" b="0" spc="-10" dirty="0">
                <a:latin typeface="Calibri"/>
                <a:cs typeface="Calibri"/>
              </a:rPr>
              <a:t>pendrive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1988819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492709"/>
            <a:ext cx="81457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Instalando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pendrive: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AutoNum type="romanUcPeriod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Insira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pendrive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10" dirty="0">
                <a:latin typeface="Calibri"/>
                <a:cs typeface="Calibri"/>
              </a:rPr>
              <a:t> porta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USB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romanUcPeriod"/>
              <a:tabLst>
                <a:tab pos="317500" algn="l"/>
              </a:tabLst>
            </a:pPr>
            <a:r>
              <a:rPr sz="2000" spc="-10" dirty="0">
                <a:latin typeface="Calibri"/>
                <a:cs typeface="Calibri"/>
              </a:rPr>
              <a:t>Abra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comando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clicando</a:t>
            </a:r>
            <a:r>
              <a:rPr sz="2000" spc="-5" dirty="0">
                <a:latin typeface="Calibri"/>
                <a:cs typeface="Calibri"/>
              </a:rPr>
              <a:t> 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botão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Iniciar,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digite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cmd 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caixa</a:t>
            </a:r>
            <a:r>
              <a:rPr sz="2000" spc="-5" dirty="0">
                <a:latin typeface="Calibri"/>
                <a:cs typeface="Calibri"/>
              </a:rPr>
              <a:t> de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busca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tecle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ENTER: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2931922"/>
            <a:ext cx="74320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III.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Digite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 comandos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abaixo, </a:t>
            </a:r>
            <a:r>
              <a:rPr sz="2000" spc="-10" dirty="0">
                <a:latin typeface="Calibri"/>
                <a:cs typeface="Calibri"/>
              </a:rPr>
              <a:t>sempre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pressionando </a:t>
            </a:r>
            <a:r>
              <a:rPr sz="2000" dirty="0">
                <a:latin typeface="Calibri"/>
                <a:cs typeface="Calibri"/>
              </a:rPr>
              <a:t>após</a:t>
            </a:r>
            <a:r>
              <a:rPr sz="2000" spc="-5" dirty="0">
                <a:latin typeface="Calibri"/>
                <a:cs typeface="Calibri"/>
              </a:rPr>
              <a:t> cada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1.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Diskpart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(uma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nova </a:t>
            </a:r>
            <a:r>
              <a:rPr sz="2000" spc="-5" dirty="0">
                <a:latin typeface="Calibri"/>
                <a:cs typeface="Calibri"/>
              </a:rPr>
              <a:t>janela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será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aberta,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espere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até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cursor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aparecer):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492" y="1845564"/>
            <a:ext cx="3942587" cy="952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0967" y="3572254"/>
            <a:ext cx="4183379" cy="320649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565150"/>
            <a:ext cx="1135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Calibri"/>
                <a:cs typeface="Calibri"/>
              </a:rPr>
              <a:t>2.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Disk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949452"/>
            <a:ext cx="6513576" cy="49270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375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Arial MT"/>
                <a:cs typeface="Arial MT"/>
              </a:rPr>
              <a:t>Exemplo</a:t>
            </a:r>
            <a:r>
              <a:rPr sz="3600" b="0" spc="-3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de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Setup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422528"/>
            <a:ext cx="83324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3.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Select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Disk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(substitua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número </a:t>
            </a:r>
            <a:r>
              <a:rPr sz="1800" spc="-20" dirty="0">
                <a:latin typeface="Calibri"/>
                <a:cs typeface="Calibri"/>
              </a:rPr>
              <a:t>referente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pendrive).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Você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saberá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número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correto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visulizar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tamanho 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pendrive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coluna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Tamanho: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 caso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abaixo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</a:t>
            </a:r>
            <a:r>
              <a:rPr sz="1800" dirty="0">
                <a:latin typeface="Calibri"/>
                <a:cs typeface="Calibri"/>
              </a:rPr>
              <a:t> 3810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MB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equivale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pouco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menos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4000MB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(4GB)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tamanho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correto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pendrive,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indicando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devemos usar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 </a:t>
            </a:r>
            <a:r>
              <a:rPr sz="1800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Tamanho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3810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MB</a:t>
            </a:r>
            <a:r>
              <a:rPr sz="1800" spc="-5" dirty="0">
                <a:latin typeface="Calibri"/>
                <a:cs typeface="Calibri"/>
              </a:rPr>
              <a:t> tivesse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Disco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sua</a:t>
            </a:r>
            <a:r>
              <a:rPr sz="1800" spc="-5" dirty="0">
                <a:latin typeface="Calibri"/>
                <a:cs typeface="Calibri"/>
              </a:rPr>
              <a:t> esquerda,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nós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usaríamos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Disk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respectivamente.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76" y="2435351"/>
            <a:ext cx="5401056" cy="408736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494233"/>
            <a:ext cx="779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4.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Clean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676" y="477012"/>
            <a:ext cx="3372612" cy="12862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8203" y="1934971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5.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Create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partition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primary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4455" y="2564892"/>
            <a:ext cx="4343400" cy="11140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9844" y="3807714"/>
            <a:ext cx="84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6.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Active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0635" y="4509515"/>
            <a:ext cx="40386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422528"/>
            <a:ext cx="804608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7.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fs=fat32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quick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FAT32</a:t>
            </a:r>
            <a:r>
              <a:rPr sz="1800" dirty="0">
                <a:latin typeface="Calibri"/>
                <a:cs typeface="Calibri"/>
              </a:rPr>
              <a:t> ao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invés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NTFS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recomendado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pois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UEFI dos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computadores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novos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bootam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pendrives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formatados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NTFS)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6711" y="1345691"/>
            <a:ext cx="4180332" cy="11247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3288" y="2561844"/>
            <a:ext cx="4143755" cy="1371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8340" y="4101845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8.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639" y="4626864"/>
            <a:ext cx="5905500" cy="12664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1466" y="5911088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9.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397509"/>
            <a:ext cx="76701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Copiando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arquivos</a:t>
            </a:r>
            <a:endParaRPr sz="1800">
              <a:latin typeface="Calibri"/>
              <a:cs typeface="Calibri"/>
            </a:endParaRPr>
          </a:p>
          <a:p>
            <a:pPr marL="12700" marR="46735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Agora,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coloque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DVD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Windows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copie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todo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conteúdo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pendrive.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fazer</a:t>
            </a:r>
            <a:r>
              <a:rPr sz="1800" dirty="0">
                <a:latin typeface="Calibri"/>
                <a:cs typeface="Calibri"/>
              </a:rPr>
              <a:t> isso: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1. </a:t>
            </a:r>
            <a:r>
              <a:rPr sz="1800" spc="-5" dirty="0">
                <a:latin typeface="Calibri"/>
                <a:cs typeface="Calibri"/>
              </a:rPr>
              <a:t>Selecione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conteúdo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DVD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clique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Copiar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botão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direito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</a:t>
            </a:r>
            <a:r>
              <a:rPr sz="1800" dirty="0">
                <a:latin typeface="Calibri"/>
                <a:cs typeface="Calibri"/>
              </a:rPr>
              <a:t>mouse: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7711" y="1857755"/>
            <a:ext cx="5798820" cy="387553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350646"/>
            <a:ext cx="677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"/>
                <a:cs typeface="Calibri"/>
              </a:rPr>
              <a:t>2.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No </a:t>
            </a:r>
            <a:r>
              <a:rPr sz="1800" b="0" spc="-5" dirty="0">
                <a:latin typeface="Calibri"/>
                <a:cs typeface="Calibri"/>
              </a:rPr>
              <a:t>disco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do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pendrive,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clique</a:t>
            </a:r>
            <a:r>
              <a:rPr sz="1800" b="0" spc="2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com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o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botão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da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direita</a:t>
            </a:r>
            <a:r>
              <a:rPr sz="1800" b="0" spc="2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do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mouse</a:t>
            </a:r>
            <a:r>
              <a:rPr sz="1800" b="0" spc="-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e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Colar: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710183"/>
            <a:ext cx="5615940" cy="55382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509" y="5973267"/>
            <a:ext cx="6648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Depois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disso,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basta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colocar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pendrive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máquina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desejada, iniciar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 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fazer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instalação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Windows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2607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latin typeface="Arial MT"/>
                <a:cs typeface="Arial MT"/>
              </a:rPr>
              <a:t>Award</a:t>
            </a:r>
            <a:r>
              <a:rPr sz="3600" b="0" spc="-6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e</a:t>
            </a:r>
            <a:r>
              <a:rPr sz="3600" b="0" spc="-24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AMI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47471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71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Os</a:t>
            </a:r>
            <a:r>
              <a:rPr sz="1800" dirty="0">
                <a:latin typeface="Verdana"/>
                <a:cs typeface="Verdana"/>
              </a:rPr>
              <a:t> dois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principais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fabricantes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BIOS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Setups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são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10" dirty="0">
                <a:latin typeface="Verdana"/>
                <a:cs typeface="Verdana"/>
              </a:rPr>
              <a:t>Award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 a AMI.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Cada</a:t>
            </a:r>
            <a:r>
              <a:rPr sz="1800" dirty="0">
                <a:latin typeface="Verdana"/>
                <a:cs typeface="Verdana"/>
              </a:rPr>
              <a:t> um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deles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possui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um </a:t>
            </a:r>
            <a:r>
              <a:rPr sz="1800" spc="-10" dirty="0">
                <a:latin typeface="Verdana"/>
                <a:cs typeface="Verdana"/>
              </a:rPr>
              <a:t>programa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básico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é</a:t>
            </a:r>
            <a:r>
              <a:rPr sz="1800" spc="-5" dirty="0">
                <a:latin typeface="Verdana"/>
                <a:cs typeface="Verdana"/>
              </a:rPr>
              <a:t> personalizado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 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cada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modelo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placa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CPU.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Existem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portanto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muitas </a:t>
            </a:r>
            <a:r>
              <a:rPr sz="1800" spc="-5" dirty="0">
                <a:latin typeface="Verdana"/>
                <a:cs typeface="Verdana"/>
              </a:rPr>
              <a:t>semelhanças,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também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muitas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diferenças.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O Setup </a:t>
            </a:r>
            <a:r>
              <a:rPr sz="1800" spc="-5" dirty="0">
                <a:latin typeface="Verdana"/>
                <a:cs typeface="Verdana"/>
              </a:rPr>
              <a:t>sempre apresenta </a:t>
            </a:r>
            <a:r>
              <a:rPr sz="1800" dirty="0">
                <a:latin typeface="Verdana"/>
                <a:cs typeface="Verdana"/>
              </a:rPr>
              <a:t>na </a:t>
            </a:r>
            <a:r>
              <a:rPr sz="1800" spc="-5" dirty="0">
                <a:latin typeface="Verdana"/>
                <a:cs typeface="Verdana"/>
              </a:rPr>
              <a:t>parte </a:t>
            </a:r>
            <a:r>
              <a:rPr sz="1800" dirty="0">
                <a:latin typeface="Verdana"/>
                <a:cs typeface="Verdana"/>
              </a:rPr>
              <a:t>inferior </a:t>
            </a:r>
            <a:r>
              <a:rPr sz="1800" spc="-5" dirty="0">
                <a:latin typeface="Verdana"/>
                <a:cs typeface="Verdana"/>
              </a:rPr>
              <a:t>da tela, as teclas que devem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ser pressionadas </a:t>
            </a:r>
            <a:r>
              <a:rPr sz="1800" spc="-15" dirty="0">
                <a:latin typeface="Verdana"/>
                <a:cs typeface="Verdana"/>
              </a:rPr>
              <a:t>para </a:t>
            </a:r>
            <a:r>
              <a:rPr sz="1800" spc="-5" dirty="0">
                <a:latin typeface="Verdana"/>
                <a:cs typeface="Verdana"/>
              </a:rPr>
              <a:t>operá-lo. Normalmente as teclas são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seguintes: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F3863"/>
                </a:solidFill>
                <a:latin typeface="Verdana"/>
                <a:cs typeface="Verdana"/>
              </a:rPr>
              <a:t>Setas</a:t>
            </a:r>
            <a:r>
              <a:rPr sz="1800" spc="-10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F3863"/>
                </a:solidFill>
                <a:latin typeface="Verdana"/>
                <a:cs typeface="Verdana"/>
              </a:rPr>
              <a:t>TAB</a:t>
            </a:r>
            <a:r>
              <a:rPr sz="1800" spc="-30" dirty="0">
                <a:latin typeface="Verdana"/>
                <a:cs typeface="Verdana"/>
              </a:rPr>
              <a:t>,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apra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selecionar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 </a:t>
            </a:r>
            <a:r>
              <a:rPr sz="1800" spc="-5" dirty="0">
                <a:latin typeface="Verdana"/>
                <a:cs typeface="Verdana"/>
              </a:rPr>
              <a:t>campo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modificado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F3863"/>
                </a:solidFill>
                <a:latin typeface="Verdana"/>
                <a:cs typeface="Verdana"/>
              </a:rPr>
              <a:t>ENTER</a:t>
            </a:r>
            <a:r>
              <a:rPr sz="1800" spc="-5" dirty="0">
                <a:latin typeface="Verdana"/>
                <a:cs typeface="Verdana"/>
              </a:rPr>
              <a:t>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</a:t>
            </a:r>
            <a:r>
              <a:rPr sz="1800" spc="-10" dirty="0">
                <a:latin typeface="Verdana"/>
                <a:cs typeface="Verdana"/>
              </a:rPr>
              <a:t> entrar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um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menu</a:t>
            </a:r>
            <a:endParaRPr sz="1800">
              <a:latin typeface="Verdana"/>
              <a:cs typeface="Verdana"/>
            </a:endParaRPr>
          </a:p>
          <a:p>
            <a:pPr marL="12700" marR="3586479" algn="just">
              <a:lnSpc>
                <a:spcPct val="100000"/>
              </a:lnSpc>
            </a:pPr>
            <a:r>
              <a:rPr sz="1800" dirty="0">
                <a:solidFill>
                  <a:srgbClr val="1F3863"/>
                </a:solidFill>
                <a:latin typeface="Verdana"/>
                <a:cs typeface="Verdana"/>
              </a:rPr>
              <a:t>+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solidFill>
                  <a:srgbClr val="1F3863"/>
                </a:solidFill>
                <a:latin typeface="Verdana"/>
                <a:cs typeface="Verdana"/>
              </a:rPr>
              <a:t>-, </a:t>
            </a:r>
            <a:r>
              <a:rPr sz="1800" spc="-20" dirty="0">
                <a:solidFill>
                  <a:srgbClr val="1F3863"/>
                </a:solidFill>
                <a:latin typeface="Verdana"/>
                <a:cs typeface="Verdana"/>
              </a:rPr>
              <a:t>Page </a:t>
            </a:r>
            <a:r>
              <a:rPr sz="1800" dirty="0">
                <a:solidFill>
                  <a:srgbClr val="1F3863"/>
                </a:solidFill>
                <a:latin typeface="Verdana"/>
                <a:cs typeface="Verdana"/>
              </a:rPr>
              <a:t>Up e </a:t>
            </a:r>
            <a:r>
              <a:rPr sz="1800" spc="-20" dirty="0">
                <a:solidFill>
                  <a:srgbClr val="1F3863"/>
                </a:solidFill>
                <a:latin typeface="Verdana"/>
                <a:cs typeface="Verdana"/>
              </a:rPr>
              <a:t>Page </a:t>
            </a:r>
            <a:r>
              <a:rPr sz="1800" dirty="0">
                <a:solidFill>
                  <a:srgbClr val="1F3863"/>
                </a:solidFill>
                <a:latin typeface="Verdana"/>
                <a:cs typeface="Verdana"/>
              </a:rPr>
              <a:t>Down </a:t>
            </a:r>
            <a:r>
              <a:rPr sz="1800" spc="-15" dirty="0">
                <a:latin typeface="Verdana"/>
                <a:cs typeface="Verdana"/>
              </a:rPr>
              <a:t>para </a:t>
            </a:r>
            <a:r>
              <a:rPr sz="1800" dirty="0">
                <a:latin typeface="Verdana"/>
                <a:cs typeface="Verdana"/>
              </a:rPr>
              <a:t>modificar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F3863"/>
                </a:solidFill>
                <a:latin typeface="Verdana"/>
                <a:cs typeface="Verdana"/>
              </a:rPr>
              <a:t>F10</a:t>
            </a:r>
            <a:r>
              <a:rPr sz="1800" spc="-5" dirty="0">
                <a:latin typeface="Verdana"/>
                <a:cs typeface="Verdana"/>
              </a:rPr>
              <a:t>,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salvar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sair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F3863"/>
                </a:solidFill>
                <a:latin typeface="Verdana"/>
                <a:cs typeface="Verdana"/>
              </a:rPr>
              <a:t>ESC</a:t>
            </a:r>
            <a:r>
              <a:rPr sz="1800" spc="-25" dirty="0">
                <a:solidFill>
                  <a:srgbClr val="1F3863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 </a:t>
            </a:r>
            <a:r>
              <a:rPr sz="1800" spc="-5" dirty="0">
                <a:latin typeface="Verdana"/>
                <a:cs typeface="Verdana"/>
              </a:rPr>
              <a:t>cancelar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409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As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seções</a:t>
            </a:r>
            <a:r>
              <a:rPr sz="3600" b="0" spc="-1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do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Setup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8185150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Normalmente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encontramos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seguintes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seções: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Standard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CMOS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Setup: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data,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hora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parâmetros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unidades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Advanced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BIOS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Setup: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opções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boot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outros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itens</a:t>
            </a:r>
            <a:endParaRPr sz="1600">
              <a:latin typeface="Verdana"/>
              <a:cs typeface="Verdana"/>
            </a:endParaRPr>
          </a:p>
          <a:p>
            <a:pPr marL="12700" marR="163258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Advanced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Setup: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funcionamento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chipset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Peripheral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Configuration: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onboard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Power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Management: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Gerenciamento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energia</a:t>
            </a:r>
            <a:endParaRPr sz="1600">
              <a:latin typeface="Verdana"/>
              <a:cs typeface="Verdana"/>
            </a:endParaRPr>
          </a:p>
          <a:p>
            <a:pPr marL="12700" marR="7880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PCI/PnP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Configuration: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compatibilização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antigas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Hardware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Monitor: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Informa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temperatura,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voltagem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rotação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coolers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Load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Defaults: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fábrica</a:t>
            </a:r>
            <a:endParaRPr sz="1600">
              <a:latin typeface="Verdana"/>
              <a:cs typeface="Verdana"/>
            </a:endParaRPr>
          </a:p>
          <a:p>
            <a:pPr marL="12700" marR="1022985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Set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Password: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Configura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senha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computador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Detect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Identifica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dispositivos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Exit: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Sair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Setup,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salvando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não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configurações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617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Carregando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valores</a:t>
            </a:r>
            <a:r>
              <a:rPr sz="3600" b="0" spc="-3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de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fábrica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5838240"/>
            <a:ext cx="73120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carrega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CMOS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configuração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padrão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 fábrica.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1053083"/>
            <a:ext cx="8208264" cy="4559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7358"/>
            <a:ext cx="617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Carregando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valores</a:t>
            </a:r>
            <a:r>
              <a:rPr sz="3600" b="0" spc="-35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de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spc="-5" dirty="0">
                <a:latin typeface="Arial MT"/>
                <a:cs typeface="Arial MT"/>
              </a:rPr>
              <a:t>fábrica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111377"/>
            <a:ext cx="341566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-5" dirty="0">
                <a:latin typeface="Verdana"/>
                <a:cs typeface="Verdana"/>
              </a:rPr>
              <a:t> comando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carrega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10" dirty="0">
                <a:latin typeface="Verdana"/>
                <a:cs typeface="Verdana"/>
              </a:rPr>
              <a:t>CMOS </a:t>
            </a:r>
            <a:r>
              <a:rPr sz="1600" spc="-5" dirty="0">
                <a:latin typeface="Verdana"/>
                <a:cs typeface="Verdana"/>
              </a:rPr>
              <a:t> com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valores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fábrica,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ou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seja, </a:t>
            </a:r>
            <a:r>
              <a:rPr sz="1600" spc="-5" dirty="0">
                <a:latin typeface="Verdana"/>
                <a:cs typeface="Verdana"/>
              </a:rPr>
              <a:t> todos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os</a:t>
            </a:r>
            <a:r>
              <a:rPr sz="1600" spc="-10" dirty="0">
                <a:latin typeface="Verdana"/>
                <a:cs typeface="Verdana"/>
              </a:rPr>
              <a:t> itens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são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programados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orientações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 </a:t>
            </a:r>
            <a:r>
              <a:rPr sz="1600" spc="-10" dirty="0">
                <a:latin typeface="Verdana"/>
                <a:cs typeface="Verdana"/>
              </a:rPr>
              <a:t>fabricante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CPU. </a:t>
            </a:r>
            <a:r>
              <a:rPr sz="1600" spc="-5" dirty="0">
                <a:latin typeface="Verdana"/>
                <a:cs typeface="Verdana"/>
              </a:rPr>
              <a:t> Usando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comando,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Setup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estará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99%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feito,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faltarão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penas </a:t>
            </a:r>
            <a:r>
              <a:rPr sz="1600" spc="-5" dirty="0">
                <a:latin typeface="Verdana"/>
                <a:cs typeface="Verdana"/>
              </a:rPr>
              <a:t> alguns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ajustes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finos.</a:t>
            </a:r>
            <a:endParaRPr sz="1600">
              <a:latin typeface="Verdana"/>
              <a:cs typeface="Verdana"/>
            </a:endParaRPr>
          </a:p>
          <a:p>
            <a:pPr marL="12700" marR="7810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Verdana"/>
                <a:cs typeface="Verdana"/>
              </a:rPr>
              <a:t>Este</a:t>
            </a:r>
            <a:r>
              <a:rPr sz="1600" spc="-5" dirty="0">
                <a:latin typeface="Verdana"/>
                <a:cs typeface="Verdana"/>
              </a:rPr>
              <a:t> comando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pode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aparecer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vários nomes,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dependendo </a:t>
            </a:r>
            <a:r>
              <a:rPr sz="1600" spc="-5" dirty="0">
                <a:latin typeface="Verdana"/>
                <a:cs typeface="Verdana"/>
              </a:rPr>
              <a:t> do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modelo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CPU.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3793693"/>
            <a:ext cx="3415029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instruções</a:t>
            </a:r>
            <a:r>
              <a:rPr sz="1600" spc="1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do</a:t>
            </a:r>
            <a:r>
              <a:rPr sz="1600" spc="1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manual</a:t>
            </a:r>
            <a:r>
              <a:rPr sz="1600" spc="1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 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placa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</a:t>
            </a:r>
            <a:r>
              <a:rPr sz="1600" spc="-10" dirty="0">
                <a:latin typeface="Verdana"/>
                <a:cs typeface="Verdana"/>
              </a:rPr>
              <a:t> CPU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para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saber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qual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é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comando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exato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que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realiza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esta </a:t>
            </a:r>
            <a:r>
              <a:rPr sz="1600" spc="-5" dirty="0">
                <a:latin typeface="Verdana"/>
                <a:cs typeface="Verdana"/>
              </a:rPr>
              <a:t> função.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alguns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Setups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este </a:t>
            </a:r>
            <a:r>
              <a:rPr sz="1600" spc="-5" dirty="0">
                <a:latin typeface="Verdana"/>
                <a:cs typeface="Verdana"/>
              </a:rPr>
              <a:t> comando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principal,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em outros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fica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menu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Exit.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9702" y="3821684"/>
            <a:ext cx="387477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Verdana"/>
                <a:cs typeface="Verdana"/>
              </a:rPr>
              <a:t>Alguns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nomes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que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este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comando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pode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ter: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Load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Optimized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Defaults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Verdana"/>
                <a:cs typeface="Verdana"/>
              </a:rPr>
              <a:t>Load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High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Performance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Defaults</a:t>
            </a:r>
            <a:endParaRPr sz="1400">
              <a:latin typeface="Verdana"/>
              <a:cs typeface="Verdana"/>
            </a:endParaRPr>
          </a:p>
          <a:p>
            <a:pPr marL="12700" marR="1867535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Load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Optimal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Defaults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Load </a:t>
            </a:r>
            <a:r>
              <a:rPr sz="1400" dirty="0">
                <a:latin typeface="Verdana"/>
                <a:cs typeface="Verdana"/>
              </a:rPr>
              <a:t>BIOS Defaults 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Load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Setup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Defaults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Verdana"/>
                <a:cs typeface="Verdana"/>
              </a:rPr>
              <a:t>Load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Autoconfiguration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Defaults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981455"/>
            <a:ext cx="4800599" cy="266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4928</Words>
  <Application>Microsoft Office PowerPoint</Application>
  <PresentationFormat>Apresentação na tela (4:3)</PresentationFormat>
  <Paragraphs>244</Paragraphs>
  <Slides>54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Arial</vt:lpstr>
      <vt:lpstr>Arial MT</vt:lpstr>
      <vt:lpstr>Calibri</vt:lpstr>
      <vt:lpstr>Verdana</vt:lpstr>
      <vt:lpstr>Wingdings</vt:lpstr>
      <vt:lpstr>Office Theme</vt:lpstr>
      <vt:lpstr>Apresentação do PowerPoint</vt:lpstr>
      <vt:lpstr>Apresentação do PowerPoint</vt:lpstr>
      <vt:lpstr>Setup básico</vt:lpstr>
      <vt:lpstr>Ativando o Setup</vt:lpstr>
      <vt:lpstr>Exemplo de Setup</vt:lpstr>
      <vt:lpstr>Award e AMI</vt:lpstr>
      <vt:lpstr>As seções do Setup</vt:lpstr>
      <vt:lpstr>Carregando valores de fábrica</vt:lpstr>
      <vt:lpstr>Carregando valores de fábrica</vt:lpstr>
      <vt:lpstr>Acertando o relógio</vt:lpstr>
      <vt:lpstr>Acertando o relógio</vt:lpstr>
      <vt:lpstr>Dispositivos IDE</vt:lpstr>
      <vt:lpstr>Dispositivos IDE</vt:lpstr>
      <vt:lpstr>Unidades de CD e DVD IDE</vt:lpstr>
      <vt:lpstr>Seqüência de boot</vt:lpstr>
      <vt:lpstr>Seqüência de boot</vt:lpstr>
      <vt:lpstr>Interfaces onboard sem uso</vt:lpstr>
      <vt:lpstr>Desativando o vídeo onbaord</vt:lpstr>
      <vt:lpstr>Desativando o vídeo onboard</vt:lpstr>
      <vt:lpstr>Interface de rede sem uso</vt:lpstr>
      <vt:lpstr>USB no Setup</vt:lpstr>
      <vt:lpstr>Velocidade do processador</vt:lpstr>
      <vt:lpstr>Velocidade do processador</vt:lpstr>
      <vt:lpstr>Velocidade das memórias</vt:lpstr>
      <vt:lpstr>Salvar e sair</vt:lpstr>
      <vt:lpstr>INSTALANDO O WINDOWS 7.</vt:lpstr>
      <vt:lpstr>INSTALANDO O WINDOWS 7.</vt:lpstr>
      <vt:lpstr>INSTALANDO O WINDOWS 7. Passo 1 – Ligue o computador, e através da tecla correspondente de acesso  SETUP execute antes de tudo o procedimento de ordem dos dispositivos de  BOOT, colocando o drive de CD/DVD ROM em 1º na ordem do sistema.  Lembre-se que dependendo computador que esteja utilizando a tecla  correspondente de entrada no SETUP difere de cada fabricante. Mas você  pode encontrar isso no manual de instalação do seu computador ou na  primeira tela assim que você liga o computador. Veja figura 1:</vt:lpstr>
      <vt:lpstr>INSTALANDO O WINDOWS 7. Passo 2 - Insira o DVD de instalação do Windows 7 no drive CD/DVD ROM  do seu computador e reinicie-o aguarde que a figura 2 seja exibida, isso  indica que o sistema encontrou um sistema que pode ser carregado e  poderá fazer o boot através da mídia inserida no drive especificado em  primeira ordem no SETUP, logo você terá que pressionar qualquer tecla para  iniciar o processo de instalação;</vt:lpstr>
      <vt:lpstr>INSTALANDO O WINDOWS 7. Passo 3 – Para termos de mudança quando o sistema é carregado é exibido  a nova logomarca do Windows 7 que apresenta algumas mudanças feita  pelo fabricante em comparação aos sistemas anteriores, aguarde! Veja  figura 3;</vt:lpstr>
      <vt:lpstr>INSTALANDO O WINDOWS 7. Passo 4 – Após o processo boot, ser carregado completamente. Selecione  as configurações de Idioma a instalar, Formato de data e monetário e  Teclado ou método de introdução. Ajuste as configurações de teclado e  data conforme sua preferência. Lembre-se do Teclado, que por padrão vem  em ABNT e o mais comum hoje é o ABNT2. Feito isto, clique em Avançar.  Veja figura 4;</vt:lpstr>
      <vt:lpstr>INSTALANDO O WINDOWS 7. Passo 5 – Após as configurações de idioma, formato de hora e teclado, será  exibida a tela de instalação direta do Windows onde inclusive você pode  obter Informações necessárias antes de instalar o Windows caso  precise, também a opção Reparar o seu Computador caso esteja  precisando somente fazer a correção de algum problema de inicialização do  Windows, você poderá contar com está opção que trás um conjunto de  ferramentas para a correção de possíveis erros de inicialização, que não é  nosso caso abordarmos agora. Para continuar clique na opção Instalar  agora. Veja figura 5;</vt:lpstr>
      <vt:lpstr>INSTALANDO O WINDOWS 7.</vt:lpstr>
      <vt:lpstr>INSTALANDO O WINDOWS 7.</vt:lpstr>
      <vt:lpstr>INSTALANDO O WINDOWS 7.</vt:lpstr>
      <vt:lpstr>INSTALANDO O WINDOWS 7. Passo 7– O contrato de licenciamento de software, como muitos não fazem,  é importante que você leia esse contrato e em caso de qualquer dúvida  recorra ao fabricante do software para esclarecer melhor seus direitos e  deveres para com o software. Para continuar com a instalação você deverá  marcar a opção Aceito os termos de licenciamento, desta forma você  estará concordando com tudo o que está descrito no mesmo, isso é similar a  uma assinatura, e logo após clique em Avançar, note que o botão só estará  ativo após você marcar a opção de aceitação. Veja figura 7;</vt:lpstr>
      <vt:lpstr>INSTALANDO O WINDOWS 7. Passo 8 – Caso esteja instalando em um computador que já tenha o  Windows instalado, a próxima tela será exibida caso o contrário não, porque  caso o usuário esteja apenas fazendo uma atualização do sistema  operacional ele precisará de uma opção para isso, que não é nosso caso  mais vale resaltar essas opções.</vt:lpstr>
      <vt:lpstr>INSTALANDO O WINDOWS 7.</vt:lpstr>
      <vt:lpstr>INSTALANDO O WINDOWS 7. Passo 9 – Nesta janela surgirão todos os discos rígidos e partições contidas  em seu computador, onde nesse caso temos um disco físico de 20GB  selecionado. Temos a opção Atualizar para buscar novos discos inseridos  recentemente no sistema, a opção Carregar para carregar possíveis drivers  não reconhecidos pelo sistema e a opção Opções da unidade, que dá o  poder de fazer alterações na unidade selecionada, clique nesta opção. Veja  figura 9;</vt:lpstr>
      <vt:lpstr>Apresentação do PowerPoint</vt:lpstr>
      <vt:lpstr>INSTALANDO O WINDOWS 7.</vt:lpstr>
      <vt:lpstr>INSTALANDO O WINDOWS 7.</vt:lpstr>
      <vt:lpstr>INSTALANDO O WINDOWS 7. Passo 11 – Note que o Windows irá criar um “ Disco 0 Partição 1: Sistema  Reservado”, não formate ou elimine esta partição, ela é de extrema  importância para o sistema operacional e tem basicamente duas funções  como mostra a figura 11;</vt:lpstr>
      <vt:lpstr>INSTALANDO O WINDOWS 7. Passo 12 – De acordo com a figura 11, selecione o Disco 0 Partição 2  (onde irá instalar o Windows 7), e clique em Seguinte para formatar o disco  e iniciar o processo de cópia dos arquivos e instalação, caso o sistema exiba  um alerta sobre os dados que serão perdidos à utilizar a partição  selecionada basta confirmar clicando em OK. Veja figura 12;</vt:lpstr>
      <vt:lpstr>INSTALANDO O WINDOWS 7. Passo 13 – Aguarde o processo enquanto o sistema executa o processo de  instalação, onde é feito a cópia dos ficheiros do Windows a partir da mídia  de instalação inserida do drive de CD/DVD ROM, expansão dos mesmos,  instalação das funcionalidades, atualizações e a conclusão. Veja figura 13;</vt:lpstr>
      <vt:lpstr>INSTALANDO O WINDOWS 7.</vt:lpstr>
      <vt:lpstr>Como instalar o Windows 7 a partir de  um pendrive</vt:lpstr>
      <vt:lpstr>Apresentação do PowerPoint</vt:lpstr>
      <vt:lpstr>2. List Disk</vt:lpstr>
      <vt:lpstr>Apresentação do PowerPoint</vt:lpstr>
      <vt:lpstr>Apresentação do PowerPoint</vt:lpstr>
      <vt:lpstr>Apresentação do PowerPoint</vt:lpstr>
      <vt:lpstr>Apresentação do PowerPoint</vt:lpstr>
      <vt:lpstr>2. No disco do pendrive, clique com o botão da direita do mouse e Colar: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Lidio Soares Teixeira Filho</cp:lastModifiedBy>
  <cp:revision>2</cp:revision>
  <dcterms:created xsi:type="dcterms:W3CDTF">2023-02-17T12:38:52Z</dcterms:created>
  <dcterms:modified xsi:type="dcterms:W3CDTF">2023-02-17T12:38:39Z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2023-02-17T00:00:00Z</vt:filetime>
  </property>
</Properties>
</file>