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08965"/>
            <a:ext cx="89865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08965"/>
            <a:ext cx="89865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362" y="1614487"/>
            <a:ext cx="3788410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3919" y="6508791"/>
            <a:ext cx="510540" cy="303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msbio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u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creativ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i.com/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8935" y="1676400"/>
            <a:ext cx="8406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Manutenção</a:t>
            </a:r>
            <a:r>
              <a:rPr sz="4800" spc="70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de</a:t>
            </a:r>
            <a:r>
              <a:rPr sz="4800" spc="20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Computadores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3107116"/>
            <a:ext cx="4008120" cy="643766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R="122555" algn="ctr">
              <a:lnSpc>
                <a:spcPct val="100000"/>
              </a:lnSpc>
              <a:spcBef>
                <a:spcPts val="1660"/>
              </a:spcBef>
            </a:pPr>
            <a:r>
              <a:rPr sz="2800" spc="-5" dirty="0">
                <a:solidFill>
                  <a:srgbClr val="00498E"/>
                </a:solidFill>
                <a:latin typeface="Arial MT"/>
                <a:cs typeface="Arial MT"/>
              </a:rPr>
              <a:t>Aula</a:t>
            </a:r>
            <a:r>
              <a:rPr sz="2800" spc="-35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2800" spc="-5" dirty="0" smtClean="0">
                <a:solidFill>
                  <a:srgbClr val="00498E"/>
                </a:solidFill>
                <a:latin typeface="Arial MT"/>
                <a:cs typeface="Arial MT"/>
              </a:rPr>
              <a:t>7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4107"/>
            <a:ext cx="75476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6F2F9F"/>
                </a:solidFill>
              </a:rPr>
              <a:t>Gerenciador</a:t>
            </a:r>
            <a:r>
              <a:rPr sz="4400" spc="-20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de</a:t>
            </a:r>
            <a:r>
              <a:rPr sz="4400" spc="-40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dispositivos</a:t>
            </a:r>
            <a:endParaRPr sz="4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96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Conexões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rede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90449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Serão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apresentadas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conexões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modem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existentes.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 </a:t>
            </a:r>
            <a:r>
              <a:rPr sz="1600" spc="-5" dirty="0">
                <a:latin typeface="Verdana"/>
                <a:cs typeface="Verdana"/>
              </a:rPr>
              <a:t> nosso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caso,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(conexão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local)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r>
              <a:rPr sz="1600" spc="-10" dirty="0">
                <a:latin typeface="Verdana"/>
                <a:cs typeface="Verdana"/>
              </a:rPr>
              <a:t> está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instalada,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-5" dirty="0">
                <a:latin typeface="Verdana"/>
                <a:cs typeface="Verdana"/>
              </a:rPr>
              <a:t> conectada,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ainda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foi</a:t>
            </a:r>
            <a:r>
              <a:rPr sz="1600" spc="-15" dirty="0">
                <a:latin typeface="Verdana"/>
                <a:cs typeface="Verdana"/>
              </a:rPr>
              <a:t> ligado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rede.</a:t>
            </a:r>
            <a:endParaRPr sz="1600">
              <a:latin typeface="Verdana"/>
              <a:cs typeface="Verdana"/>
            </a:endParaRPr>
          </a:p>
          <a:p>
            <a:pPr marL="12700" marR="30670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1394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corresponde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uma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interface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FIREWIRE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existente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-10" dirty="0">
                <a:latin typeface="Verdana"/>
                <a:cs typeface="Verdana"/>
              </a:rPr>
              <a:t> placa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Sound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Blaster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Audigy,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endParaRPr sz="1600">
              <a:latin typeface="Verdana"/>
              <a:cs typeface="Verdana"/>
            </a:endParaRPr>
          </a:p>
          <a:p>
            <a:pPr marL="12700" marR="1187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“vista”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-5" dirty="0">
                <a:latin typeface="Verdana"/>
                <a:cs typeface="Verdana"/>
              </a:rPr>
              <a:t> como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rede.</a:t>
            </a:r>
            <a:endParaRPr sz="1600">
              <a:latin typeface="Verdana"/>
              <a:cs typeface="Verdana"/>
            </a:endParaRPr>
          </a:p>
          <a:p>
            <a:pPr marL="12700" marR="23495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Usamos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Criar</a:t>
            </a:r>
            <a:r>
              <a:rPr sz="16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uma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00"/>
                </a:solidFill>
                <a:latin typeface="Verdana"/>
                <a:cs typeface="Verdana"/>
              </a:rPr>
              <a:t>nova</a:t>
            </a:r>
            <a:r>
              <a:rPr sz="1600" spc="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conexão</a:t>
            </a:r>
            <a:r>
              <a:rPr sz="1600" spc="-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635" y="908303"/>
            <a:ext cx="5419344" cy="42580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100</a:t>
            </a:fld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7113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Assistente</a:t>
            </a:r>
            <a:r>
              <a:rPr dirty="0"/>
              <a:t> </a:t>
            </a:r>
            <a:r>
              <a:rPr spc="-5" dirty="0"/>
              <a:t>para</a:t>
            </a:r>
            <a:r>
              <a:rPr spc="5" dirty="0"/>
              <a:t> </a:t>
            </a:r>
            <a:r>
              <a:rPr spc="-5" dirty="0"/>
              <a:t>novas</a:t>
            </a:r>
            <a:r>
              <a:rPr spc="5" dirty="0"/>
              <a:t> </a:t>
            </a:r>
            <a:r>
              <a:rPr spc="-5" dirty="0"/>
              <a:t>conexões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9165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Assistente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novas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conexões.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Avançar.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28" y="1053083"/>
            <a:ext cx="48006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625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Tipo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conexão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7197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Indicamos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tipo de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desejada: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Conectar-me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à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Internet </a:t>
            </a:r>
            <a:r>
              <a:rPr sz="1600" b="1" spc="-5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clicamos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40" dirty="0">
                <a:latin typeface="Verdana"/>
                <a:cs typeface="Verdana"/>
              </a:rPr>
              <a:t>Avançar.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8006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102</a:t>
            </a:fld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69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Configuração</a:t>
            </a:r>
            <a:r>
              <a:rPr spc="-25" dirty="0"/>
              <a:t> </a:t>
            </a:r>
            <a:r>
              <a:rPr spc="-5" dirty="0"/>
              <a:t>manual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0727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Escolhemos </a:t>
            </a:r>
            <a:r>
              <a:rPr sz="1600" spc="-5" dirty="0">
                <a:latin typeface="Verdana"/>
                <a:cs typeface="Verdana"/>
              </a:rPr>
              <a:t>a seguir a </a:t>
            </a:r>
            <a:r>
              <a:rPr sz="1600" spc="-10" dirty="0">
                <a:latin typeface="Verdana"/>
                <a:cs typeface="Verdana"/>
              </a:rPr>
              <a:t>opção: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Configurar minha conexão </a:t>
            </a:r>
            <a:r>
              <a:rPr sz="1600" b="1" spc="-5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manualmente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Avançar.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8006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103</a:t>
            </a:fld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28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Modem ou</a:t>
            </a:r>
            <a:r>
              <a:rPr spc="-15" dirty="0"/>
              <a:t> </a:t>
            </a:r>
            <a:r>
              <a:rPr spc="-5" dirty="0"/>
              <a:t>banda larga?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7502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Indicamos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</a:t>
            </a:r>
            <a:r>
              <a:rPr sz="1600" spc="-5" dirty="0">
                <a:latin typeface="Verdana"/>
                <a:cs typeface="Verdana"/>
              </a:rPr>
              <a:t> 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tipo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conexão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Internet.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Vamos 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exemplificar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(conexão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dial-up,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linha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telefônica),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assistente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permite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conexões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banda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larga,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segunda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terceira </a:t>
            </a:r>
            <a:r>
              <a:rPr sz="1600" spc="-5" dirty="0">
                <a:latin typeface="Verdana"/>
                <a:cs typeface="Verdana"/>
              </a:rPr>
              <a:t> opções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8006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104</a:t>
            </a:fld>
            <a:endParaRPr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09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Nome</a:t>
            </a:r>
            <a:r>
              <a:rPr spc="-2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spc="-5" dirty="0"/>
              <a:t>provedor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375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Assistente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perguntará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nome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Normalmente </a:t>
            </a:r>
            <a:r>
              <a:rPr sz="1600" spc="-5" dirty="0">
                <a:latin typeface="Verdana"/>
                <a:cs typeface="Verdana"/>
              </a:rPr>
              <a:t> usamos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aqui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nome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provedor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acesso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 Internet.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8006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105</a:t>
            </a:fld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Telefone</a:t>
            </a:r>
            <a:r>
              <a:rPr spc="-25" dirty="0"/>
              <a:t> </a:t>
            </a:r>
            <a:r>
              <a:rPr spc="-10" dirty="0"/>
              <a:t>do</a:t>
            </a:r>
            <a:r>
              <a:rPr spc="-25" dirty="0"/>
              <a:t> </a:t>
            </a:r>
            <a:r>
              <a:rPr spc="-5" dirty="0"/>
              <a:t>provedor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27215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Como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fazendo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discada,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aqui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telefone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provedor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acesso.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8006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106</a:t>
            </a:fld>
            <a:endParaRPr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09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Login</a:t>
            </a:r>
            <a:r>
              <a:rPr spc="-20" dirty="0"/>
              <a:t> </a:t>
            </a:r>
            <a:r>
              <a:rPr spc="-5" dirty="0"/>
              <a:t>e</a:t>
            </a:r>
            <a:r>
              <a:rPr spc="-30" dirty="0"/>
              <a:t> </a:t>
            </a:r>
            <a:r>
              <a:rPr spc="-5" dirty="0"/>
              <a:t>senha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712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Verdana"/>
                <a:cs typeface="Verdana"/>
              </a:rPr>
              <a:t>Temos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seguir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login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(nome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usuário)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senha.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Essas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informações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foram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obtidas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fez 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inscrição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provedor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acesso.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8006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107</a:t>
            </a:fld>
            <a:endParaRPr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69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Conexão</a:t>
            </a:r>
            <a:r>
              <a:rPr spc="-30" dirty="0"/>
              <a:t> </a:t>
            </a:r>
            <a:r>
              <a:rPr spc="-5" dirty="0"/>
              <a:t>configurada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8582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configuração.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já tem todas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informações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criar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ícone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aparecerá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Conexões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quiser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copiar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ícone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área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trabalho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barra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tarefas,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facilitando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seu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8006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108</a:t>
            </a:fld>
            <a:endParaRPr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82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Conexão</a:t>
            </a:r>
            <a:r>
              <a:rPr spc="-40" dirty="0"/>
              <a:t> </a:t>
            </a:r>
            <a:r>
              <a:rPr spc="-5" dirty="0"/>
              <a:t>funcionando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78917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3355" algn="just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Verdana"/>
                <a:cs typeface="Verdana"/>
              </a:rPr>
              <a:t>Você </a:t>
            </a:r>
            <a:r>
              <a:rPr sz="1600" spc="-5" dirty="0">
                <a:latin typeface="Verdana"/>
                <a:cs typeface="Verdana"/>
              </a:rPr>
              <a:t>já pode usar a conexão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criou. </a:t>
            </a:r>
            <a:r>
              <a:rPr sz="1600" spc="-15" dirty="0">
                <a:latin typeface="Verdana"/>
                <a:cs typeface="Verdana"/>
              </a:rPr>
              <a:t>Feita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conexão, o Internet Explorer estará pronto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uso.</a:t>
            </a:r>
            <a:endParaRPr sz="1600">
              <a:latin typeface="Verdana"/>
              <a:cs typeface="Verdana"/>
            </a:endParaRPr>
          </a:p>
          <a:p>
            <a:pPr marL="12700" marR="16827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Lembramos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provedores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acesso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Internet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prestam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serviços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suporte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" dirty="0">
                <a:latin typeface="Verdana"/>
                <a:cs typeface="Verdana"/>
              </a:rPr>
              <a:t> configurar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conexão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correio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eletrônico,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independentemente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micro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ter sido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montado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</a:t>
            </a:r>
            <a:r>
              <a:rPr sz="1600" spc="-10" dirty="0">
                <a:latin typeface="Verdana"/>
                <a:cs typeface="Verdana"/>
              </a:rPr>
              <a:t>comprado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pronto.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configurações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98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conexões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Internet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aprecidas.</a:t>
            </a:r>
            <a:r>
              <a:rPr sz="1600" spc="1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Acesso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 rede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Dial-Up,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meu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computador. 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assistente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fará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perguntas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exemplificadas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aqui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XP.</a:t>
            </a:r>
            <a:endParaRPr sz="1600">
              <a:latin typeface="Verdana"/>
              <a:cs typeface="Verdana"/>
            </a:endParaRPr>
          </a:p>
          <a:p>
            <a:pPr marL="12700" marR="32893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esqueça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software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segurança: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anti-vírus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firewall.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Também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anti-spam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anti-spyware.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9259" y="908303"/>
            <a:ext cx="3314699" cy="40858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109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17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Gerenciador</a:t>
            </a:r>
            <a:r>
              <a:rPr spc="-10" dirty="0"/>
              <a:t> de</a:t>
            </a:r>
            <a:r>
              <a:rPr spc="-5" dirty="0"/>
              <a:t> dispositivos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838200"/>
            <a:ext cx="3906011" cy="4267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1100709"/>
            <a:ext cx="8534400" cy="456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435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As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informações</a:t>
            </a:r>
            <a:r>
              <a:rPr sz="1600" spc="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sobre</a:t>
            </a:r>
            <a:r>
              <a:rPr sz="1600" spc="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os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drivers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estão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no </a:t>
            </a:r>
            <a:r>
              <a:rPr sz="1600" spc="-35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Gerenciador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dispositivos.</a:t>
            </a:r>
            <a:endParaRPr sz="1600">
              <a:latin typeface="Calibri"/>
              <a:cs typeface="Calibri"/>
            </a:endParaRPr>
          </a:p>
          <a:p>
            <a:pPr marL="12700" marR="4312920">
              <a:lnSpc>
                <a:spcPct val="100000"/>
              </a:lnSpc>
            </a:pP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Podemos</a:t>
            </a:r>
            <a:r>
              <a:rPr sz="1600" spc="3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chegar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Gerenciador</a:t>
            </a:r>
            <a:r>
              <a:rPr sz="1600" spc="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dispositivos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de </a:t>
            </a:r>
            <a:r>
              <a:rPr sz="1600" spc="-35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três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formas:</a:t>
            </a:r>
            <a:endParaRPr sz="1600">
              <a:latin typeface="Calibri"/>
              <a:cs typeface="Calibri"/>
            </a:endParaRPr>
          </a:p>
          <a:p>
            <a:pPr marL="12700" marR="4298315">
              <a:lnSpc>
                <a:spcPct val="100000"/>
              </a:lnSpc>
              <a:buAutoNum type="alphaLcParenR"/>
              <a:tabLst>
                <a:tab pos="217170" algn="l"/>
              </a:tabLst>
            </a:pP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Clique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em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Meu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Computador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com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botão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direito </a:t>
            </a:r>
            <a:r>
              <a:rPr sz="1600" spc="-3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do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mouse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no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menu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apresentado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escolha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Propriedades.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Você</a:t>
            </a:r>
            <a:r>
              <a:rPr sz="1600" spc="4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chegará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ao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quadro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de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propriedades</a:t>
            </a:r>
            <a:r>
              <a:rPr sz="1600" spc="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sistema.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Clique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então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na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guia 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Gerenciador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Dispostivos.</a:t>
            </a:r>
            <a:endParaRPr sz="1600">
              <a:latin typeface="Calibri"/>
              <a:cs typeface="Calibri"/>
            </a:endParaRPr>
          </a:p>
          <a:p>
            <a:pPr marL="12700" marR="4485640">
              <a:lnSpc>
                <a:spcPct val="100000"/>
              </a:lnSpc>
              <a:buAutoNum type="alphaLcParenR"/>
              <a:tabLst>
                <a:tab pos="227329" algn="l"/>
              </a:tabLst>
            </a:pP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Use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comando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Sistema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no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Painel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controle. </a:t>
            </a:r>
            <a:r>
              <a:rPr sz="1600" spc="-3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Você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chegará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ao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quadro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propriedades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do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sistema.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Clique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então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na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guia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Gerenciador</a:t>
            </a:r>
            <a:r>
              <a:rPr sz="1600" spc="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de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Dispostivos.</a:t>
            </a:r>
            <a:endParaRPr sz="1600">
              <a:latin typeface="Calibri"/>
              <a:cs typeface="Calibri"/>
            </a:endParaRPr>
          </a:p>
          <a:p>
            <a:pPr marL="12700" marR="448373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06375" algn="l"/>
              </a:tabLst>
            </a:pP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Pressione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as teclas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Windows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Pause.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212A35"/>
                </a:solidFill>
                <a:latin typeface="Calibri"/>
                <a:cs typeface="Calibri"/>
              </a:rPr>
              <a:t>Você 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chegará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quadro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propriedades</a:t>
            </a:r>
            <a:r>
              <a:rPr sz="1600" spc="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do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sistema.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Clique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então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na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guia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Gerenciador</a:t>
            </a:r>
            <a:r>
              <a:rPr sz="1600" spc="3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Dispostivos.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libri"/>
              <a:cs typeface="Calibri"/>
            </a:endParaRPr>
          </a:p>
          <a:p>
            <a:pPr marL="4634230" marR="508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Gerenciador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dispositivos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do Windows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98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do Windows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17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Gerenciador</a:t>
            </a:r>
            <a:r>
              <a:rPr spc="-10" dirty="0"/>
              <a:t> de</a:t>
            </a:r>
            <a:r>
              <a:rPr spc="-5" dirty="0"/>
              <a:t> dispositivos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145279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XP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2000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chegar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3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formas:</a:t>
            </a:r>
            <a:endParaRPr sz="1600">
              <a:latin typeface="Verdana"/>
              <a:cs typeface="Verdana"/>
            </a:endParaRPr>
          </a:p>
          <a:p>
            <a:pPr marL="12700" marR="169545">
              <a:lnSpc>
                <a:spcPct val="100000"/>
              </a:lnSpc>
              <a:buAutoNum type="alphaLcParenR"/>
              <a:tabLst>
                <a:tab pos="298450" algn="l"/>
              </a:tabLst>
            </a:pP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Meu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direito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mouse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escolha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Propriedades.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Selecione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guia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Hardware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dispositivos.</a:t>
            </a:r>
            <a:endParaRPr sz="1600">
              <a:latin typeface="Verdana"/>
              <a:cs typeface="Verdana"/>
            </a:endParaRPr>
          </a:p>
          <a:p>
            <a:pPr marL="12700" marR="27051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4165" algn="l"/>
              </a:tabLst>
            </a:pP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15" dirty="0">
                <a:latin typeface="Verdana"/>
                <a:cs typeface="Verdana"/>
              </a:rPr>
              <a:t>Painel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controle.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Selecione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guia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Hardware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dispositivos.</a:t>
            </a:r>
            <a:endParaRPr sz="1600">
              <a:latin typeface="Verdana"/>
              <a:cs typeface="Verdana"/>
            </a:endParaRPr>
          </a:p>
          <a:p>
            <a:pPr marL="12700" marR="15875">
              <a:lnSpc>
                <a:spcPct val="100000"/>
              </a:lnSpc>
              <a:buAutoNum type="alphaLcParenR"/>
              <a:tabLst>
                <a:tab pos="282575" algn="l"/>
              </a:tabLst>
            </a:pPr>
            <a:r>
              <a:rPr sz="1600" spc="-5" dirty="0">
                <a:latin typeface="Verdana"/>
                <a:cs typeface="Verdana"/>
              </a:rPr>
              <a:t>Pressione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0" dirty="0">
                <a:latin typeface="Verdana"/>
                <a:cs typeface="Verdana"/>
              </a:rPr>
              <a:t>Pause.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Selecione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guia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Hardware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dispositivos.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838200"/>
            <a:ext cx="4213859" cy="5570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4107"/>
            <a:ext cx="4969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6F2F9F"/>
                </a:solidFill>
              </a:rPr>
              <a:t>Drivers</a:t>
            </a:r>
            <a:r>
              <a:rPr sz="4400" spc="-40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das</a:t>
            </a:r>
            <a:r>
              <a:rPr sz="4400" spc="-30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placas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606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 placas</a:t>
            </a:r>
            <a:r>
              <a:rPr spc="-20" dirty="0"/>
              <a:t> </a:t>
            </a:r>
            <a:r>
              <a:rPr spc="-5" dirty="0"/>
              <a:t>precisam </a:t>
            </a:r>
            <a:r>
              <a:rPr spc="-10" dirty="0"/>
              <a:t>de</a:t>
            </a:r>
            <a:r>
              <a:rPr dirty="0"/>
              <a:t> drivers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914400"/>
            <a:ext cx="6324600" cy="4744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1111377"/>
            <a:ext cx="1942464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9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Cada placa </a:t>
            </a:r>
            <a:r>
              <a:rPr sz="1600" spc="-5" dirty="0">
                <a:latin typeface="Verdana"/>
                <a:cs typeface="Verdana"/>
              </a:rPr>
              <a:t>possui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spc="-10" dirty="0">
                <a:latin typeface="Verdana"/>
                <a:cs typeface="Verdana"/>
              </a:rPr>
              <a:t>driver através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usá-la.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 softwares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junto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fazem </a:t>
            </a:r>
            <a:r>
              <a:rPr sz="1600" spc="-10" dirty="0">
                <a:latin typeface="Verdana"/>
                <a:cs typeface="Verdana"/>
              </a:rPr>
              <a:t>parte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CD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Windows.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18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onde</a:t>
            </a:r>
            <a:r>
              <a:rPr spc="-10" dirty="0"/>
              <a:t> </a:t>
            </a:r>
            <a:r>
              <a:rPr spc="-5" dirty="0"/>
              <a:t>vêm</a:t>
            </a:r>
            <a:r>
              <a:rPr spc="-10" dirty="0"/>
              <a:t> </a:t>
            </a:r>
            <a:r>
              <a:rPr spc="-5" dirty="0"/>
              <a:t>os</a:t>
            </a:r>
            <a:r>
              <a:rPr spc="-25" dirty="0"/>
              <a:t> </a:t>
            </a:r>
            <a:r>
              <a:rPr spc="-5" dirty="0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3310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instalação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têm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milhares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modelos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placas.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chamados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NATIVOS.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Entretanto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possui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nativos,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acontece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seguinte: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Chipset:</a:t>
            </a:r>
            <a:r>
              <a:rPr sz="1600" b="1" spc="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opera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com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drivers</a:t>
            </a:r>
            <a:r>
              <a:rPr sz="1600" b="1" spc="4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genéricos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Vídeo: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opera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com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driver</a:t>
            </a:r>
            <a:r>
              <a:rPr sz="1600" b="1" spc="5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genérico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VGA,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com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16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ou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256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cores</a:t>
            </a:r>
            <a:endParaRPr sz="1600">
              <a:latin typeface="Verdana"/>
              <a:cs typeface="Verdana"/>
            </a:endParaRPr>
          </a:p>
          <a:p>
            <a:pPr marL="12700" marR="56210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Verdana"/>
                <a:cs typeface="Verdana"/>
              </a:rPr>
              <a:t>Som: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fica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inoperante 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Modem: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fica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inoperante </a:t>
            </a:r>
            <a:r>
              <a:rPr sz="1600" b="1" spc="-53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Rede: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fica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inoperante </a:t>
            </a:r>
            <a:r>
              <a:rPr sz="1600" b="1" spc="-5" dirty="0">
                <a:latin typeface="Verdana"/>
                <a:cs typeface="Verdana"/>
              </a:rPr>
              <a:t> USB: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fica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inoperante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lançamento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endParaRPr sz="1600">
              <a:latin typeface="Verdana"/>
              <a:cs typeface="Verdana"/>
            </a:endParaRPr>
          </a:p>
          <a:p>
            <a:pPr marL="12700" marR="324231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recente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lançamento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Exemplo: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Sound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Blaster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Audigy: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lançamento: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2002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XP: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lançamento: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2001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isso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XP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43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Dispositivos</a:t>
            </a:r>
            <a:r>
              <a:rPr spc="-20" dirty="0"/>
              <a:t> </a:t>
            </a:r>
            <a:r>
              <a:rPr dirty="0"/>
              <a:t>sem</a:t>
            </a:r>
            <a:r>
              <a:rPr spc="-20" dirty="0"/>
              <a:t> </a:t>
            </a:r>
            <a:r>
              <a:rPr spc="-5" dirty="0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60311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possui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constam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endParaRPr sz="1600">
              <a:latin typeface="Verdana"/>
              <a:cs typeface="Verdana"/>
            </a:endParaRPr>
          </a:p>
          <a:p>
            <a:pPr marL="12700" marR="107314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“?”.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figura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eles:</a:t>
            </a:r>
            <a:endParaRPr sz="1600">
              <a:latin typeface="Verdana"/>
              <a:cs typeface="Verdana"/>
            </a:endParaRPr>
          </a:p>
          <a:p>
            <a:pPr marL="12700" marR="504190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PCI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Communication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Device:</a:t>
            </a:r>
            <a:r>
              <a:rPr sz="1600" b="1" spc="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modem </a:t>
            </a:r>
            <a:r>
              <a:rPr sz="1600" b="1" spc="-53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PCI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Input</a:t>
            </a:r>
            <a:r>
              <a:rPr sz="1600" b="1" spc="-10" dirty="0">
                <a:latin typeface="Verdana"/>
                <a:cs typeface="Verdana"/>
              </a:rPr>
              <a:t> Controller:</a:t>
            </a:r>
            <a:r>
              <a:rPr sz="1600" b="1" spc="6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interface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 </a:t>
            </a:r>
            <a:r>
              <a:rPr sz="1600" b="1" spc="-5" dirty="0">
                <a:latin typeface="Verdana"/>
                <a:cs typeface="Verdana"/>
              </a:rPr>
              <a:t> joystick</a:t>
            </a:r>
            <a:endParaRPr sz="1600">
              <a:latin typeface="Verdana"/>
              <a:cs typeface="Verdana"/>
            </a:endParaRPr>
          </a:p>
          <a:p>
            <a:pPr marL="12700" marR="208279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PCI</a:t>
            </a:r>
            <a:r>
              <a:rPr sz="1600" b="1" spc="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Multimedia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Audio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device: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placa</a:t>
            </a:r>
            <a:r>
              <a:rPr sz="1600" b="1" spc="4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 </a:t>
            </a:r>
            <a:r>
              <a:rPr sz="1600" b="1" spc="-53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som</a:t>
            </a:r>
            <a:endParaRPr sz="1600">
              <a:latin typeface="Verdana"/>
              <a:cs typeface="Verdana"/>
            </a:endParaRPr>
          </a:p>
          <a:p>
            <a:pPr marL="12700" marR="304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spc="-10" dirty="0">
                <a:latin typeface="Verdana"/>
                <a:cs typeface="Verdana"/>
              </a:rPr>
              <a:t>fica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inoperante,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genérico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16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256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cores,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invés</a:t>
            </a:r>
            <a:r>
              <a:rPr sz="1600" spc="-5" dirty="0">
                <a:latin typeface="Verdana"/>
                <a:cs typeface="Verdana"/>
              </a:rPr>
              <a:t> dos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16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milhões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cores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modernas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gerar: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Verdana"/>
                <a:cs typeface="Verdana"/>
              </a:rPr>
              <a:t>Adaptador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gráfico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PCI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padrão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VGA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5442915"/>
            <a:ext cx="35725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Dispositivos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sem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drivers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aparecem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um “?” indicado no Gerenciador </a:t>
            </a:r>
            <a:r>
              <a:rPr sz="1400" spc="-5" dirty="0">
                <a:latin typeface="Verdana"/>
                <a:cs typeface="Verdana"/>
              </a:rPr>
              <a:t>de </a:t>
            </a:r>
            <a:r>
              <a:rPr sz="1400" dirty="0">
                <a:latin typeface="Verdana"/>
                <a:cs typeface="Verdana"/>
              </a:rPr>
              <a:t> dispositivos.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914400"/>
            <a:ext cx="3906011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261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É</a:t>
            </a:r>
            <a:r>
              <a:rPr spc="-40" dirty="0"/>
              <a:t> </a:t>
            </a:r>
            <a:r>
              <a:rPr dirty="0"/>
              <a:t>o</a:t>
            </a:r>
            <a:r>
              <a:rPr spc="-35" dirty="0"/>
              <a:t> </a:t>
            </a:r>
            <a:r>
              <a:rPr spc="-5" dirty="0"/>
              <a:t>chipset!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7968615" cy="324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340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reclama,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 </a:t>
            </a:r>
            <a:r>
              <a:rPr sz="1600" spc="-10" dirty="0">
                <a:latin typeface="Verdana"/>
                <a:cs typeface="Verdana"/>
              </a:rPr>
              <a:t>isso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maioria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pessoas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sabe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primeiro,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spc="-10" dirty="0">
                <a:latin typeface="Verdana"/>
                <a:cs typeface="Verdana"/>
              </a:rPr>
              <a:t>tem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 </a:t>
            </a:r>
            <a:r>
              <a:rPr sz="1600" spc="-5" dirty="0">
                <a:latin typeface="Verdana"/>
                <a:cs typeface="Verdana"/>
              </a:rPr>
              <a:t> da</a:t>
            </a:r>
            <a:r>
              <a:rPr sz="1600" spc="-10" dirty="0">
                <a:latin typeface="Verdana"/>
                <a:cs typeface="Verdana"/>
              </a:rPr>
              <a:t> 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genéricos.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genérico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substituído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logo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correto,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pelo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 </a:t>
            </a:r>
            <a:r>
              <a:rPr sz="1600" spc="-5" dirty="0">
                <a:latin typeface="Verdana"/>
                <a:cs typeface="Verdana"/>
              </a:rPr>
              <a:t> no</a:t>
            </a:r>
            <a:r>
              <a:rPr sz="1600" spc="-10" dirty="0">
                <a:latin typeface="Verdana"/>
                <a:cs typeface="Verdana"/>
              </a:rPr>
              <a:t> CD-ROM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acompanha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Verdana"/>
              <a:cs typeface="Verdana"/>
            </a:endParaRPr>
          </a:p>
          <a:p>
            <a:pPr marL="539623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Chipset:</a:t>
            </a:r>
            <a:endParaRPr sz="1400">
              <a:latin typeface="Verdana"/>
              <a:cs typeface="Verdana"/>
            </a:endParaRPr>
          </a:p>
          <a:p>
            <a:pPr marL="5396230" marR="508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Ponte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Norte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maior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chip)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ponte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sul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990600"/>
            <a:ext cx="3182111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6573"/>
            <a:ext cx="4593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6F2F9F"/>
                </a:solidFill>
              </a:rPr>
              <a:t>Driver</a:t>
            </a:r>
            <a:r>
              <a:rPr sz="4400" spc="-25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do</a:t>
            </a:r>
            <a:r>
              <a:rPr sz="4400" spc="-25" dirty="0">
                <a:solidFill>
                  <a:srgbClr val="6F2F9F"/>
                </a:solidFill>
              </a:rPr>
              <a:t> </a:t>
            </a:r>
            <a:r>
              <a:rPr sz="4400" spc="-5" dirty="0">
                <a:solidFill>
                  <a:srgbClr val="6F2F9F"/>
                </a:solidFill>
              </a:rPr>
              <a:t>chipset</a:t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47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Problemas</a:t>
            </a:r>
            <a:r>
              <a:rPr dirty="0"/>
              <a:t> do</a:t>
            </a:r>
            <a:r>
              <a:rPr spc="5" dirty="0"/>
              <a:t> </a:t>
            </a:r>
            <a:r>
              <a:rPr spc="-5" dirty="0"/>
              <a:t>driver</a:t>
            </a:r>
            <a:r>
              <a:rPr spc="-20" dirty="0"/>
              <a:t> </a:t>
            </a:r>
            <a:r>
              <a:rPr spc="-5" dirty="0"/>
              <a:t>genérico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61045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empregando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genéricos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vários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ocorrer: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Lentidão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vídeo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Lentidão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CD/DVD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Jogos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funcionam,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travam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apresentam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erradas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espera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funciona,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trava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espera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Desligamento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reinicia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invés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desligar,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trava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desligar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35" dirty="0">
                <a:latin typeface="Verdana"/>
                <a:cs typeface="Verdana"/>
              </a:rPr>
              <a:t>Teclado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mouse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voltar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espera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Recursos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Autorun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Autoplay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reseta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sozinho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Placas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expansão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reconhecidas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Anomalias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diversas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200" y="956894"/>
            <a:ext cx="7659370" cy="344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7ª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AULA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800" b="1" spc="-10" dirty="0">
                <a:latin typeface="Calibri"/>
                <a:cs typeface="Calibri"/>
              </a:rPr>
              <a:t>CRONOGRAMA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latin typeface="Calibri"/>
                <a:cs typeface="Calibri"/>
              </a:rPr>
              <a:t>Sistemas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backup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criação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imagem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disco;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25" dirty="0">
                <a:latin typeface="Calibri"/>
                <a:cs typeface="Calibri"/>
              </a:rPr>
              <a:t>Restauração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sistema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arquivos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latin typeface="Calibri"/>
                <a:cs typeface="Calibri"/>
              </a:rPr>
              <a:t>Instalação</a:t>
            </a:r>
            <a:r>
              <a:rPr sz="2800" spc="-5" dirty="0">
                <a:latin typeface="Calibri"/>
                <a:cs typeface="Calibri"/>
              </a:rPr>
              <a:t> 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proteção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528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Instalando </a:t>
            </a:r>
            <a:r>
              <a:rPr dirty="0"/>
              <a:t>o </a:t>
            </a:r>
            <a:r>
              <a:rPr spc="-5" dirty="0"/>
              <a:t>driver</a:t>
            </a:r>
            <a:r>
              <a:rPr dirty="0"/>
              <a:t> do</a:t>
            </a:r>
            <a:r>
              <a:rPr spc="-5" dirty="0"/>
              <a:t> chipset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908303"/>
            <a:ext cx="6076188" cy="4552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1111377"/>
            <a:ext cx="8557895" cy="496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144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-5" dirty="0">
                <a:latin typeface="Verdana"/>
                <a:cs typeface="Verdana"/>
              </a:rPr>
              <a:t> é </a:t>
            </a:r>
            <a:r>
              <a:rPr sz="1600" spc="-15" dirty="0">
                <a:latin typeface="Verdana"/>
                <a:cs typeface="Verdana"/>
              </a:rPr>
              <a:t>nova,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basta </a:t>
            </a:r>
            <a:r>
              <a:rPr sz="1600" spc="-5" dirty="0">
                <a:latin typeface="Verdana"/>
                <a:cs typeface="Verdana"/>
              </a:rPr>
              <a:t> colocar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CD-ROM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acompanha.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 CD-ROM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executado </a:t>
            </a:r>
            <a:r>
              <a:rPr sz="1600" spc="-5" dirty="0">
                <a:latin typeface="Verdana"/>
                <a:cs typeface="Verdana"/>
              </a:rPr>
              <a:t> automaticamente. Se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for </a:t>
            </a:r>
            <a:r>
              <a:rPr sz="1600" spc="-10" dirty="0">
                <a:latin typeface="Verdana"/>
                <a:cs typeface="Verdana"/>
              </a:rPr>
              <a:t>executado,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clique-o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Meu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AUTORUN. </a:t>
            </a:r>
            <a:r>
              <a:rPr sz="1600" spc="-10" dirty="0">
                <a:latin typeface="Verdana"/>
                <a:cs typeface="Verdana"/>
              </a:rPr>
              <a:t> Normalmente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primeiro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 dos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chipset.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Verdana"/>
              <a:cs typeface="Verdana"/>
            </a:endParaRPr>
          </a:p>
          <a:p>
            <a:pPr marL="267652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Na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figura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acima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vemos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que 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primeiro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comando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é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instalação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do</a:t>
            </a:r>
            <a:endParaRPr sz="1400">
              <a:latin typeface="Verdana"/>
              <a:cs typeface="Verdana"/>
            </a:endParaRPr>
          </a:p>
          <a:p>
            <a:pPr marL="267652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“VIA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4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1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drivers”.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528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Instalando </a:t>
            </a:r>
            <a:r>
              <a:rPr dirty="0"/>
              <a:t>o </a:t>
            </a:r>
            <a:r>
              <a:rPr spc="-5" dirty="0"/>
              <a:t>driver</a:t>
            </a:r>
            <a:r>
              <a:rPr dirty="0"/>
              <a:t> do</a:t>
            </a:r>
            <a:r>
              <a:rPr spc="-5" dirty="0"/>
              <a:t> chipset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423795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Nas</a:t>
            </a:r>
            <a:r>
              <a:rPr sz="1600" spc="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 </a:t>
            </a:r>
            <a:r>
              <a:rPr sz="1600" spc="-5" dirty="0">
                <a:latin typeface="Verdana"/>
                <a:cs typeface="Verdana"/>
              </a:rPr>
              <a:t> mais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novas,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 fácil.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figura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lado </a:t>
            </a:r>
            <a:r>
              <a:rPr sz="1600" spc="-10" dirty="0">
                <a:latin typeface="Verdana"/>
                <a:cs typeface="Verdana"/>
              </a:rPr>
              <a:t> mostramos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instalação</a:t>
            </a:r>
            <a:r>
              <a:rPr sz="1600" spc="5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 </a:t>
            </a:r>
            <a:r>
              <a:rPr sz="1600" spc="-5" dirty="0">
                <a:latin typeface="Verdana"/>
                <a:cs typeface="Verdana"/>
              </a:rPr>
              <a:t> de</a:t>
            </a:r>
            <a:r>
              <a:rPr sz="1600" spc="-10" dirty="0">
                <a:latin typeface="Verdana"/>
                <a:cs typeface="Verdana"/>
              </a:rPr>
              <a:t> CPU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Intel.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primeiro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Outros </a:t>
            </a:r>
            <a:r>
              <a:rPr sz="1600" spc="-5" dirty="0">
                <a:latin typeface="Verdana"/>
                <a:cs typeface="Verdana"/>
              </a:rPr>
              <a:t> comandos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onboard.</a:t>
            </a:r>
            <a:endParaRPr sz="1600">
              <a:latin typeface="Verdana"/>
              <a:cs typeface="Verdana"/>
            </a:endParaRPr>
          </a:p>
          <a:p>
            <a:pPr marL="12700" marR="4191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permite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todos eles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só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comando,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muitas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exigem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primeiro.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2523" y="5261864"/>
            <a:ext cx="5580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Programa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instalação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 drivers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 </a:t>
            </a:r>
            <a:r>
              <a:rPr sz="1400" dirty="0">
                <a:latin typeface="Verdana"/>
                <a:cs typeface="Verdana"/>
              </a:rPr>
              <a:t>uma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placa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 </a:t>
            </a:r>
            <a:r>
              <a:rPr sz="1400" dirty="0">
                <a:latin typeface="Verdana"/>
                <a:cs typeface="Verdana"/>
              </a:rPr>
              <a:t>CPU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Intel.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836675"/>
            <a:ext cx="6076188" cy="42854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13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spc="-145" dirty="0"/>
              <a:t> </a:t>
            </a:r>
            <a:r>
              <a:rPr spc="-5" dirty="0"/>
              <a:t>culpa</a:t>
            </a:r>
            <a:r>
              <a:rPr spc="-10" dirty="0"/>
              <a:t> </a:t>
            </a:r>
            <a:r>
              <a:rPr spc="-5" dirty="0"/>
              <a:t>é</a:t>
            </a:r>
            <a:r>
              <a:rPr spc="-10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spc="-10" dirty="0"/>
              <a:t>Windows?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50328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Muitos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usuários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colocam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culpa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seus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computadores.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Muitos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realmente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próprio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causas: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Montagem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mal feita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Configurações </a:t>
            </a:r>
            <a:r>
              <a:rPr sz="1600" spc="-10" dirty="0">
                <a:latin typeface="Verdana"/>
                <a:cs typeface="Verdana"/>
              </a:rPr>
              <a:t>erradas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5" dirty="0">
                <a:latin typeface="Verdana"/>
                <a:cs typeface="Verdana"/>
              </a:rPr>
              <a:t>Peças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defeituosas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6379" algn="l"/>
              </a:tabLst>
            </a:pPr>
            <a:r>
              <a:rPr sz="1600" spc="-15" dirty="0">
                <a:latin typeface="Verdana"/>
                <a:cs typeface="Verdana"/>
              </a:rPr>
              <a:t>Peças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má </a:t>
            </a:r>
            <a:r>
              <a:rPr sz="1600" spc="-10" dirty="0">
                <a:latin typeface="Verdana"/>
                <a:cs typeface="Verdana"/>
              </a:rPr>
              <a:t>qualidade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Problemas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aquecimento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Problemas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elétrica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5" dirty="0">
                <a:latin typeface="Verdana"/>
                <a:cs typeface="Verdana"/>
              </a:rPr>
              <a:t>Peças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danificadas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eletricidade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estática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20" dirty="0">
                <a:latin typeface="Verdana"/>
                <a:cs typeface="Verdana"/>
              </a:rPr>
              <a:t>Falta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adequados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 marR="222250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Fazendo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montagem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ensinamos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aqui,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chances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seu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micro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menores.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89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Chipsets de</a:t>
            </a:r>
            <a:r>
              <a:rPr dirty="0"/>
              <a:t> </a:t>
            </a:r>
            <a:r>
              <a:rPr spc="-5" dirty="0"/>
              <a:t>placas antigas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45820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perdeu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CD-ROM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antiga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seus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desatualizados?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Nesse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 </a:t>
            </a:r>
            <a:r>
              <a:rPr sz="1600" spc="-5" dirty="0">
                <a:latin typeface="Verdana"/>
                <a:cs typeface="Verdana"/>
              </a:rPr>
              <a:t> fazer 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seguinte:</a:t>
            </a:r>
            <a:endParaRPr sz="1600">
              <a:latin typeface="Verdana"/>
              <a:cs typeface="Verdana"/>
            </a:endParaRPr>
          </a:p>
          <a:p>
            <a:pPr marL="12700" marR="269875">
              <a:lnSpc>
                <a:spcPct val="100000"/>
              </a:lnSpc>
              <a:buAutoNum type="arabicParenR"/>
              <a:tabLst>
                <a:tab pos="305435" algn="l"/>
              </a:tabLst>
            </a:pPr>
            <a:r>
              <a:rPr sz="1600" spc="-10" dirty="0">
                <a:latin typeface="Verdana"/>
                <a:cs typeface="Verdana"/>
              </a:rPr>
              <a:t>Identifique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marca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modelo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Normalmente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informação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aprece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indicada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tela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ligado,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durante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contagem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memória.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dúvida,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HWINFO32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AIDA32,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contidos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CD,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\Extras\Software.</a:t>
            </a:r>
            <a:endParaRPr sz="1600">
              <a:latin typeface="Verdana"/>
              <a:cs typeface="Verdana"/>
            </a:endParaRPr>
          </a:p>
          <a:p>
            <a:pPr marL="12700" marR="350520">
              <a:lnSpc>
                <a:spcPct val="100000"/>
              </a:lnSpc>
              <a:buAutoNum type="arabicParenR"/>
              <a:tabLst>
                <a:tab pos="305435" algn="l"/>
              </a:tabLst>
            </a:pPr>
            <a:r>
              <a:rPr sz="1600" spc="-10" dirty="0">
                <a:latin typeface="Verdana"/>
                <a:cs typeface="Verdana"/>
              </a:rPr>
              <a:t>Esses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indicarão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marca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(fabricante)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modelo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chipset.</a:t>
            </a:r>
            <a:endParaRPr sz="1600">
              <a:latin typeface="Verdana"/>
              <a:cs typeface="Verdana"/>
            </a:endParaRPr>
          </a:p>
          <a:p>
            <a:pPr marL="12700" marR="431165">
              <a:lnSpc>
                <a:spcPct val="100000"/>
              </a:lnSpc>
              <a:buAutoNum type="arabicParenR"/>
              <a:tabLst>
                <a:tab pos="305435" algn="l"/>
              </a:tabLst>
            </a:pPr>
            <a:r>
              <a:rPr sz="1600" spc="-5" dirty="0">
                <a:latin typeface="Verdana"/>
                <a:cs typeface="Verdana"/>
              </a:rPr>
              <a:t>Vá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encontrando, </a:t>
            </a:r>
            <a:r>
              <a:rPr sz="1600" spc="-5" dirty="0">
                <a:latin typeface="Verdana"/>
                <a:cs typeface="Verdana"/>
              </a:rPr>
              <a:t> existe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excelente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links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30" dirty="0">
                <a:solidFill>
                  <a:srgbClr val="0462C1"/>
                </a:solidFill>
                <a:latin typeface="Verdana"/>
                <a:cs typeface="Verdana"/>
              </a:rPr>
              <a:t> 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www.wimsbios.com</a:t>
            </a:r>
            <a:r>
              <a:rPr sz="1600" spc="-5" dirty="0">
                <a:latin typeface="Verdana"/>
                <a:cs typeface="Verdana"/>
              </a:rPr>
              <a:t>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seguir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Manufacturer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Links.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05435" algn="l"/>
              </a:tabLst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Support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Download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 Drivers.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Especifique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encontrará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apropriados.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Faça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download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instale-os.</a:t>
            </a:r>
            <a:endParaRPr sz="1600">
              <a:latin typeface="Verdana"/>
              <a:cs typeface="Verdana"/>
            </a:endParaRPr>
          </a:p>
          <a:p>
            <a:pPr marL="12700" marR="432434">
              <a:lnSpc>
                <a:spcPct val="100000"/>
              </a:lnSpc>
              <a:buAutoNum type="arabicParenR"/>
              <a:tabLst>
                <a:tab pos="305435" algn="l"/>
              </a:tabLst>
            </a:pPr>
            <a:r>
              <a:rPr sz="1600" spc="-5" dirty="0">
                <a:latin typeface="Verdana"/>
                <a:cs typeface="Verdana"/>
              </a:rPr>
              <a:t>Se 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fabricante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(que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ideal),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download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Usando</a:t>
            </a:r>
            <a:r>
              <a:rPr spc="-20" dirty="0"/>
              <a:t> </a:t>
            </a:r>
            <a:r>
              <a:rPr dirty="0"/>
              <a:t>o</a:t>
            </a:r>
            <a:r>
              <a:rPr spc="-15" dirty="0"/>
              <a:t> </a:t>
            </a:r>
            <a:r>
              <a:rPr spc="-5" dirty="0"/>
              <a:t>HWINFO32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4685538"/>
            <a:ext cx="83991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Instale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Hardware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Info </a:t>
            </a:r>
            <a:r>
              <a:rPr sz="1600" spc="-10" dirty="0">
                <a:latin typeface="Verdana"/>
                <a:cs typeface="Verdana"/>
              </a:rPr>
              <a:t>(HWINFO32)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executado,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avisará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foi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desenvolvido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2000.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roda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XP.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Apesar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2000,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Windows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98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Windows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Entretanto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ocorrer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funcionar.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Nesses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recomendamos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AIDA32.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acima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foi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identificada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K7VTA,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Soyo,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VIA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VT8363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(KT133).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908303"/>
            <a:ext cx="6525768" cy="35905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84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Usando</a:t>
            </a:r>
            <a:r>
              <a:rPr spc="-40" dirty="0"/>
              <a:t> </a:t>
            </a:r>
            <a:r>
              <a:rPr dirty="0"/>
              <a:t>o</a:t>
            </a:r>
            <a:r>
              <a:rPr spc="-165" dirty="0"/>
              <a:t> </a:t>
            </a:r>
            <a:r>
              <a:rPr dirty="0"/>
              <a:t>AIDA32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21297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3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programa </a:t>
            </a:r>
            <a:r>
              <a:rPr sz="1600" spc="-5" dirty="0">
                <a:latin typeface="Verdana"/>
                <a:cs typeface="Verdana"/>
              </a:rPr>
              <a:t>AIDA32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similar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HWINFO,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vantagem </a:t>
            </a:r>
            <a:r>
              <a:rPr sz="1600" spc="-5" dirty="0">
                <a:latin typeface="Verdana"/>
                <a:cs typeface="Verdana"/>
              </a:rPr>
              <a:t>de estar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português.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lado </a:t>
            </a:r>
            <a:r>
              <a:rPr sz="1600" spc="-10" dirty="0">
                <a:latin typeface="Verdana"/>
                <a:cs typeface="Verdana"/>
              </a:rPr>
              <a:t> clicamos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Placa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 e foi </a:t>
            </a:r>
            <a:r>
              <a:rPr sz="1600" spc="-10" dirty="0">
                <a:latin typeface="Verdana"/>
                <a:cs typeface="Verdana"/>
              </a:rPr>
              <a:t>detectado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K7VTA-B,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 </a:t>
            </a:r>
            <a:r>
              <a:rPr sz="1600" spc="-10" dirty="0">
                <a:latin typeface="Verdana"/>
                <a:cs typeface="Verdana"/>
              </a:rPr>
              <a:t>Soyo.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Existem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adicionais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identificar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836675"/>
            <a:ext cx="6028944" cy="44866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23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Fabricantes</a:t>
            </a:r>
            <a:r>
              <a:rPr spc="-10" dirty="0"/>
              <a:t> </a:t>
            </a:r>
            <a:r>
              <a:rPr spc="-5" dirty="0"/>
              <a:t>de chipsets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267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principais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chipsets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são: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9327" y="1607819"/>
            <a:ext cx="904240" cy="2133600"/>
            <a:chOff x="719327" y="1607819"/>
            <a:chExt cx="904240" cy="2133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7" y="1607819"/>
              <a:ext cx="743712" cy="45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327" y="1943099"/>
              <a:ext cx="638556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327" y="2278379"/>
              <a:ext cx="903732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327" y="2613659"/>
              <a:ext cx="606552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327" y="2948939"/>
              <a:ext cx="612647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327" y="3284219"/>
              <a:ext cx="739140" cy="4571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943100" y="1607819"/>
            <a:ext cx="1957070" cy="2133600"/>
            <a:chOff x="1943100" y="1607819"/>
            <a:chExt cx="1957070" cy="21336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3100" y="1607819"/>
              <a:ext cx="1776983" cy="457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5020" y="1888235"/>
              <a:ext cx="1533144" cy="426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3100" y="1943099"/>
              <a:ext cx="1956816" cy="457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5020" y="2223515"/>
              <a:ext cx="1712976" cy="426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43100" y="2278379"/>
              <a:ext cx="1944624" cy="457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65020" y="2558795"/>
              <a:ext cx="1700783" cy="426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43100" y="2613659"/>
              <a:ext cx="1926336" cy="457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65020" y="2894075"/>
              <a:ext cx="1682495" cy="426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43100" y="2948939"/>
              <a:ext cx="1891283" cy="457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65020" y="3229355"/>
              <a:ext cx="1647444" cy="426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43100" y="3284219"/>
              <a:ext cx="1784603" cy="45719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65020" y="3564635"/>
            <a:ext cx="1540763" cy="4267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29590" y="4037838"/>
            <a:ext cx="83045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Nesses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encontrará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produzidos,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use-os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apenas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site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fabricante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Alguns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modificações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originais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seus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7722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Quando</a:t>
            </a:r>
            <a:r>
              <a:rPr spc="10" dirty="0"/>
              <a:t> </a:t>
            </a:r>
            <a:r>
              <a:rPr spc="-5" dirty="0"/>
              <a:t>instalar</a:t>
            </a:r>
            <a:r>
              <a:rPr spc="5" dirty="0"/>
              <a:t> </a:t>
            </a:r>
            <a:r>
              <a:rPr dirty="0"/>
              <a:t>o</a:t>
            </a:r>
            <a:r>
              <a:rPr spc="-15" dirty="0"/>
              <a:t> </a:t>
            </a:r>
            <a:r>
              <a:rPr spc="-5" dirty="0"/>
              <a:t>driver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chipset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82282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0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pergunta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muito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comum.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já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funcionando,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saber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" dirty="0">
                <a:latin typeface="Verdana"/>
                <a:cs typeface="Verdana"/>
              </a:rPr>
              <a:t> genéricos?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possível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descobrir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através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dispositivos.</a:t>
            </a:r>
            <a:endParaRPr sz="1600">
              <a:latin typeface="Verdana"/>
              <a:cs typeface="Verdana"/>
            </a:endParaRPr>
          </a:p>
          <a:p>
            <a:pPr marL="12700" marR="133096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98/ME,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Controladores</a:t>
            </a:r>
            <a:r>
              <a:rPr sz="1600" b="1" spc="5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disco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rígido 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2000/XP,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clique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Controladores</a:t>
            </a:r>
            <a:r>
              <a:rPr sz="1600" b="1" spc="5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IDE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ATA/ATAPI</a:t>
            </a:r>
            <a:endParaRPr sz="1600">
              <a:latin typeface="Verdana"/>
              <a:cs typeface="Verdana"/>
            </a:endParaRPr>
          </a:p>
          <a:p>
            <a:pPr marL="12700" marR="25400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Você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canal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 </a:t>
            </a:r>
            <a:r>
              <a:rPr sz="1600" spc="-10" dirty="0">
                <a:latin typeface="Verdana"/>
                <a:cs typeface="Verdana"/>
              </a:rPr>
              <a:t>primário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canal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secundário,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controlador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engloba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dois.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controlador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Master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 </a:t>
            </a:r>
            <a:r>
              <a:rPr sz="1600" spc="-30" dirty="0">
                <a:latin typeface="Verdana"/>
                <a:cs typeface="Verdana"/>
              </a:rPr>
              <a:t>Controller.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Aplique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duplo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9259" y="908303"/>
            <a:ext cx="3209543" cy="45140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62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Fornecedor</a:t>
            </a:r>
            <a:r>
              <a:rPr spc="-10" dirty="0"/>
              <a:t> do </a:t>
            </a:r>
            <a:r>
              <a:rPr spc="-5" dirty="0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44627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propriedades</a:t>
            </a:r>
            <a:r>
              <a:rPr sz="1600" spc="5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controlador</a:t>
            </a:r>
            <a:r>
              <a:rPr sz="1600" spc="5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Selecione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guia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Driver.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Nela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encontrará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entre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várias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informações,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Fornecedor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driver.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fornecedor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Microsoft,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significa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(que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inclui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IDE),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normalmente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genérico.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atualizados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chipsets,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muitos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 </a:t>
            </a:r>
            <a:r>
              <a:rPr sz="1600" spc="-10" dirty="0">
                <a:latin typeface="Verdana"/>
                <a:cs typeface="Verdana"/>
              </a:rPr>
              <a:t> quando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mais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recente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spc="-10" dirty="0">
                <a:latin typeface="Verdana"/>
                <a:cs typeface="Verdana"/>
              </a:rPr>
              <a:t>preciso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chipset.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vemos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fornecedor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Technologies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Inc,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seja,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spc="-10" dirty="0">
                <a:latin typeface="Verdana"/>
                <a:cs typeface="Verdana"/>
              </a:rPr>
              <a:t>nativo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genérico,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fabricante.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6453" y="5333238"/>
            <a:ext cx="3716654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OBS: Este </a:t>
            </a:r>
            <a:r>
              <a:rPr sz="1400" dirty="0">
                <a:latin typeface="Verdana"/>
                <a:cs typeface="Verdana"/>
              </a:rPr>
              <a:t>método não é muito preciso.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Em muitos casos, o </a:t>
            </a:r>
            <a:r>
              <a:rPr sz="1400" spc="-5" dirty="0">
                <a:latin typeface="Verdana"/>
                <a:cs typeface="Verdana"/>
              </a:rPr>
              <a:t>driver </a:t>
            </a:r>
            <a:r>
              <a:rPr sz="1400" dirty="0">
                <a:latin typeface="Verdana"/>
                <a:cs typeface="Verdana"/>
              </a:rPr>
              <a:t>do chipset é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atualizado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mas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continua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constando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como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fornecido pela Microsoft. Em caso </a:t>
            </a:r>
            <a:r>
              <a:rPr sz="1400" spc="-5" dirty="0">
                <a:latin typeface="Verdana"/>
                <a:cs typeface="Verdana"/>
              </a:rPr>
              <a:t>de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dúvida,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instale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driver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chipset.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71" y="836675"/>
            <a:ext cx="38481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69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Dispositivos</a:t>
            </a:r>
            <a:r>
              <a:rPr spc="-55" dirty="0"/>
              <a:t> </a:t>
            </a:r>
            <a:r>
              <a:rPr dirty="0"/>
              <a:t>onboard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908303"/>
            <a:ext cx="6076188" cy="4285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1012952"/>
            <a:ext cx="8422640" cy="527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293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Depois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chipset,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 </a:t>
            </a:r>
            <a:r>
              <a:rPr sz="1600" spc="-10" dirty="0">
                <a:latin typeface="Verdana"/>
                <a:cs typeface="Verdana"/>
              </a:rPr>
              <a:t>placa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CPU, </a:t>
            </a:r>
            <a:r>
              <a:rPr sz="1600" spc="-5" dirty="0">
                <a:latin typeface="Verdana"/>
                <a:cs typeface="Verdana"/>
              </a:rPr>
              <a:t>tais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USB</a:t>
            </a:r>
            <a:endParaRPr sz="1600">
              <a:latin typeface="Verdana"/>
              <a:cs typeface="Verdana"/>
            </a:endParaRPr>
          </a:p>
          <a:p>
            <a:pPr marL="12700" marR="6925945" algn="just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Som onbaord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Rede </a:t>
            </a:r>
            <a:r>
              <a:rPr sz="1600" spc="-5" dirty="0">
                <a:latin typeface="Verdana"/>
                <a:cs typeface="Verdana"/>
              </a:rPr>
              <a:t>onboard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endParaRPr sz="1600">
              <a:latin typeface="Verdana"/>
              <a:cs typeface="Verdana"/>
            </a:endParaRPr>
          </a:p>
          <a:p>
            <a:pPr marL="12700" marR="63296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-10" dirty="0">
                <a:latin typeface="Verdana"/>
                <a:cs typeface="Verdana"/>
              </a:rPr>
              <a:t> dispositivos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indicados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“?” no </a:t>
            </a:r>
            <a:r>
              <a:rPr sz="1600" spc="-10" dirty="0">
                <a:latin typeface="Verdana"/>
                <a:cs typeface="Verdana"/>
              </a:rPr>
              <a:t>Gerenciador </a:t>
            </a:r>
            <a:r>
              <a:rPr sz="1600" spc="-5" dirty="0">
                <a:latin typeface="Verdana"/>
                <a:cs typeface="Verdana"/>
              </a:rPr>
              <a:t> 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2676525" marR="5080">
              <a:lnSpc>
                <a:spcPct val="100000"/>
              </a:lnSpc>
              <a:spcBef>
                <a:spcPts val="1570"/>
              </a:spcBef>
            </a:pPr>
            <a:r>
              <a:rPr sz="1400" dirty="0">
                <a:latin typeface="Verdana"/>
                <a:cs typeface="Verdana"/>
              </a:rPr>
              <a:t>Na </a:t>
            </a:r>
            <a:r>
              <a:rPr sz="1400" spc="5" dirty="0">
                <a:latin typeface="Verdana"/>
                <a:cs typeface="Verdana"/>
              </a:rPr>
              <a:t>maioria </a:t>
            </a:r>
            <a:r>
              <a:rPr sz="1400" spc="-5" dirty="0">
                <a:latin typeface="Verdana"/>
                <a:cs typeface="Verdana"/>
              </a:rPr>
              <a:t>das </a:t>
            </a:r>
            <a:r>
              <a:rPr sz="1400" dirty="0">
                <a:latin typeface="Verdana"/>
                <a:cs typeface="Verdana"/>
              </a:rPr>
              <a:t>placas modernas, a instalação </a:t>
            </a:r>
            <a:r>
              <a:rPr sz="1400" spc="-5" dirty="0">
                <a:latin typeface="Verdana"/>
                <a:cs typeface="Verdana"/>
              </a:rPr>
              <a:t>dos </a:t>
            </a:r>
            <a:r>
              <a:rPr sz="1400" dirty="0">
                <a:latin typeface="Verdana"/>
                <a:cs typeface="Verdana"/>
              </a:rPr>
              <a:t>dispositivos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onboard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é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muito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simples.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 </a:t>
            </a:r>
            <a:r>
              <a:rPr sz="1400" spc="-5" dirty="0">
                <a:latin typeface="Verdana"/>
                <a:cs typeface="Verdana"/>
              </a:rPr>
              <a:t>próprio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programa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instalação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acompanha a placa mãe permite </a:t>
            </a:r>
            <a:r>
              <a:rPr sz="1400" spc="-5" dirty="0">
                <a:latin typeface="Verdana"/>
                <a:cs typeface="Verdana"/>
              </a:rPr>
              <a:t>que </a:t>
            </a:r>
            <a:r>
              <a:rPr sz="1400" dirty="0">
                <a:latin typeface="Verdana"/>
                <a:cs typeface="Verdana"/>
              </a:rPr>
              <a:t>marquemos </a:t>
            </a:r>
            <a:r>
              <a:rPr sz="1400" spc="-5" dirty="0">
                <a:latin typeface="Verdana"/>
                <a:cs typeface="Verdana"/>
              </a:rPr>
              <a:t>todos </a:t>
            </a:r>
            <a:r>
              <a:rPr sz="1400" dirty="0">
                <a:latin typeface="Verdana"/>
                <a:cs typeface="Verdana"/>
              </a:rPr>
              <a:t>os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dispositivos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para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instalação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 </a:t>
            </a:r>
            <a:r>
              <a:rPr sz="1400" dirty="0">
                <a:latin typeface="Verdana"/>
                <a:cs typeface="Verdana"/>
              </a:rPr>
              <a:t>seus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drivers,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em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seqüência.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284" y="1752600"/>
            <a:ext cx="535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Calibri"/>
                <a:cs typeface="Calibri"/>
              </a:rPr>
              <a:t>Configurando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Windows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53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Perdi</a:t>
            </a:r>
            <a:r>
              <a:rPr spc="-10" dirty="0"/>
              <a:t> </a:t>
            </a:r>
            <a:r>
              <a:rPr dirty="0"/>
              <a:t>o</a:t>
            </a:r>
            <a:r>
              <a:rPr spc="-15" dirty="0"/>
              <a:t> </a:t>
            </a:r>
            <a:r>
              <a:rPr dirty="0"/>
              <a:t>CD</a:t>
            </a:r>
            <a:r>
              <a:rPr spc="-5" dirty="0"/>
              <a:t> de instalação!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9914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perdeu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acompanhava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pouco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difícil.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download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fabricante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programas </a:t>
            </a:r>
            <a:r>
              <a:rPr sz="1600" spc="-5" dirty="0">
                <a:latin typeface="Verdana"/>
                <a:cs typeface="Verdana"/>
              </a:rPr>
              <a:t> HWINFO32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AIDA32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identificar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marca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chegar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obter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encontrará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separados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como: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chipset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Drivers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2.0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Drivers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Drivers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vídeo</a:t>
            </a:r>
            <a:r>
              <a:rPr sz="1600" spc="-5" dirty="0">
                <a:latin typeface="Verdana"/>
                <a:cs typeface="Verdana"/>
              </a:rPr>
              <a:t> onboard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5" dirty="0">
                <a:latin typeface="Verdana"/>
                <a:cs typeface="Verdana"/>
              </a:rPr>
              <a:t>Drivers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Mostraremos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obtenção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Asus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A7V8X-</a:t>
            </a:r>
            <a:endParaRPr sz="1600">
              <a:latin typeface="Verdana"/>
              <a:cs typeface="Verdana"/>
            </a:endParaRPr>
          </a:p>
          <a:p>
            <a:pPr marL="12700" marR="26162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X.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fabricante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10" dirty="0">
                <a:solidFill>
                  <a:srgbClr val="0462C1"/>
                </a:solidFill>
                <a:latin typeface="Verdana"/>
                <a:cs typeface="Verdana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www.asus.com</a:t>
            </a:r>
            <a:r>
              <a:rPr sz="1600" spc="-10" dirty="0">
                <a:latin typeface="Verdana"/>
                <a:cs typeface="Verdana"/>
              </a:rPr>
              <a:t>.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chegarmos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site,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clicaremos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Support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Download.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Indicaremos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completa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onbaord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USB.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706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</a:t>
            </a:r>
            <a:r>
              <a:rPr dirty="0"/>
              <a:t> </a:t>
            </a:r>
            <a:r>
              <a:rPr spc="-10" dirty="0"/>
              <a:t>de</a:t>
            </a:r>
            <a:r>
              <a:rPr spc="5" dirty="0"/>
              <a:t> </a:t>
            </a:r>
            <a:r>
              <a:rPr spc="-5" dirty="0"/>
              <a:t>obtenção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drivers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816863"/>
            <a:ext cx="7174992" cy="51785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6198209"/>
            <a:ext cx="3943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No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site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fabricante,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clique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em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FFFF00"/>
                </a:solidFill>
                <a:latin typeface="Verdana"/>
                <a:cs typeface="Verdana"/>
              </a:rPr>
              <a:t>SUPPORT</a:t>
            </a:r>
            <a:r>
              <a:rPr sz="140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734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Site da</a:t>
            </a:r>
            <a:r>
              <a:rPr spc="-140" dirty="0"/>
              <a:t> </a:t>
            </a:r>
            <a:r>
              <a:rPr spc="-5" dirty="0"/>
              <a:t>Asus:</a:t>
            </a:r>
            <a:r>
              <a:rPr dirty="0"/>
              <a:t> </a:t>
            </a:r>
            <a:r>
              <a:rPr spc="-5" dirty="0"/>
              <a:t>Support</a:t>
            </a:r>
            <a:r>
              <a:rPr spc="5" dirty="0"/>
              <a:t> </a:t>
            </a:r>
            <a:r>
              <a:rPr spc="-5" dirty="0"/>
              <a:t>/</a:t>
            </a:r>
            <a:r>
              <a:rPr dirty="0"/>
              <a:t> </a:t>
            </a:r>
            <a:r>
              <a:rPr spc="-5" dirty="0"/>
              <a:t>Download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816863"/>
            <a:ext cx="7184135" cy="51785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6269184"/>
            <a:ext cx="224917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Verdana"/>
                <a:cs typeface="Verdana"/>
              </a:rPr>
              <a:t>Clique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em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DOWNLOAD</a:t>
            </a:r>
            <a:r>
              <a:rPr sz="1400" spc="-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95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Placa</a:t>
            </a:r>
            <a:r>
              <a:rPr spc="-160" dirty="0"/>
              <a:t> </a:t>
            </a:r>
            <a:r>
              <a:rPr dirty="0"/>
              <a:t>A7V8X-X,</a:t>
            </a:r>
            <a:r>
              <a:rPr spc="-50" dirty="0"/>
              <a:t> </a:t>
            </a:r>
            <a:r>
              <a:rPr dirty="0"/>
              <a:t>Drivers,</a:t>
            </a:r>
            <a:r>
              <a:rPr spc="-40" dirty="0"/>
              <a:t> </a:t>
            </a:r>
            <a:r>
              <a:rPr dirty="0"/>
              <a:t>Go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816863"/>
            <a:ext cx="7182611" cy="51785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6197250"/>
            <a:ext cx="776541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Verdana"/>
                <a:cs typeface="Verdana"/>
              </a:rPr>
              <a:t>Indique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modelo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placa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CPU.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No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nosso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caso,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A7V8X-X.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Selecione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Drivers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GO</a:t>
            </a:r>
            <a:r>
              <a:rPr sz="1400" spc="-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55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Drivers</a:t>
            </a:r>
            <a:r>
              <a:rPr spc="-55" dirty="0"/>
              <a:t> </a:t>
            </a:r>
            <a:r>
              <a:rPr spc="-5" dirty="0"/>
              <a:t>da</a:t>
            </a:r>
            <a:r>
              <a:rPr spc="-40" dirty="0"/>
              <a:t> </a:t>
            </a:r>
            <a:r>
              <a:rPr spc="-5" dirty="0"/>
              <a:t>placa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836675"/>
            <a:ext cx="7173467" cy="51770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6198209"/>
            <a:ext cx="6438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Clique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guia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Drivers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Serão </a:t>
            </a:r>
            <a:r>
              <a:rPr sz="1400" spc="-5" dirty="0">
                <a:latin typeface="Verdana"/>
                <a:cs typeface="Verdana"/>
              </a:rPr>
              <a:t>mostrados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todos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drivers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para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placa.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4100" y="6508791"/>
            <a:ext cx="314960" cy="30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Verdana"/>
                <a:cs typeface="Verdana"/>
              </a:rPr>
              <a:t>36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07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Drivers</a:t>
            </a:r>
            <a:r>
              <a:rPr spc="-45" dirty="0"/>
              <a:t> </a:t>
            </a:r>
            <a:r>
              <a:rPr spc="-5" dirty="0"/>
              <a:t>da</a:t>
            </a:r>
            <a:r>
              <a:rPr spc="-25" dirty="0"/>
              <a:t> </a:t>
            </a:r>
            <a:r>
              <a:rPr spc="-5" dirty="0"/>
              <a:t>placa</a:t>
            </a:r>
            <a:r>
              <a:rPr spc="-25" dirty="0"/>
              <a:t> </a:t>
            </a:r>
            <a:r>
              <a:rPr dirty="0"/>
              <a:t>(cont).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836675"/>
            <a:ext cx="7130796" cy="51465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6198209"/>
            <a:ext cx="2857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Continuação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lista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drivers.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33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Versão</a:t>
            </a:r>
            <a:r>
              <a:rPr spc="-40" dirty="0"/>
              <a:t> </a:t>
            </a:r>
            <a:r>
              <a:rPr spc="-10" dirty="0"/>
              <a:t>do</a:t>
            </a:r>
            <a:r>
              <a:rPr spc="-35" dirty="0"/>
              <a:t> </a:t>
            </a:r>
            <a:r>
              <a:rPr spc="-10" dirty="0"/>
              <a:t>Windows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915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buscar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tome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cuidado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versão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aplicam.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oferecer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qualquer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versão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oferecer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2000/XP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95/98/ME. Confira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sempre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obtendo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versão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correta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operacional.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4107"/>
            <a:ext cx="4842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Instalando</a:t>
            </a:r>
            <a:r>
              <a:rPr sz="4400" spc="-80" dirty="0"/>
              <a:t> </a:t>
            </a:r>
            <a:r>
              <a:rPr sz="4400" dirty="0"/>
              <a:t>drivers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72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Como</a:t>
            </a:r>
            <a:r>
              <a:rPr spc="-15" dirty="0"/>
              <a:t> </a:t>
            </a:r>
            <a:r>
              <a:rPr spc="-5" dirty="0"/>
              <a:t>instalar</a:t>
            </a:r>
            <a:r>
              <a:rPr spc="-10" dirty="0"/>
              <a:t> </a:t>
            </a:r>
            <a:r>
              <a:rPr spc="-5" dirty="0"/>
              <a:t>drivers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46899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instalação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discutidos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aqui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aplicam-se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tanto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avulsas.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fazemos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download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coisas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ocorrer.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Normalmente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oferece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download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executável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compactado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(ZIP).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varia,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checar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oferece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junto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driver,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instruções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ocorrer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seguinte:</a:t>
            </a:r>
            <a:endParaRPr sz="1600">
              <a:latin typeface="Verdana"/>
              <a:cs typeface="Verdana"/>
            </a:endParaRPr>
          </a:p>
          <a:p>
            <a:pPr marL="297815" indent="-285750">
              <a:lnSpc>
                <a:spcPct val="100000"/>
              </a:lnSpc>
              <a:buAutoNum type="alphaLcParenR"/>
              <a:tabLst>
                <a:tab pos="298450" algn="l"/>
              </a:tabLst>
            </a:pPr>
            <a:r>
              <a:rPr sz="1600" spc="-10" dirty="0">
                <a:latin typeface="Verdana"/>
                <a:cs typeface="Verdana"/>
              </a:rPr>
              <a:t>Executamos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instalação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tudo.</a:t>
            </a:r>
            <a:endParaRPr sz="1600">
              <a:latin typeface="Verdana"/>
              <a:cs typeface="Verdana"/>
            </a:endParaRPr>
          </a:p>
          <a:p>
            <a:pPr marL="12700" marR="30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4165" algn="l"/>
              </a:tabLst>
            </a:pPr>
            <a:r>
              <a:rPr sz="1600" spc="-10" dirty="0">
                <a:latin typeface="Verdana"/>
                <a:cs typeface="Verdana"/>
              </a:rPr>
              <a:t>Executamos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invés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aberta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SETUP.EXE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sua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instalação.</a:t>
            </a:r>
            <a:endParaRPr sz="1600">
              <a:latin typeface="Verdana"/>
              <a:cs typeface="Verdana"/>
            </a:endParaRPr>
          </a:p>
          <a:p>
            <a:pPr marL="12700" marR="139065">
              <a:lnSpc>
                <a:spcPct val="100000"/>
              </a:lnSpc>
              <a:buAutoNum type="alphaLcParenR"/>
              <a:tabLst>
                <a:tab pos="282575" algn="l"/>
              </a:tabLst>
            </a:pPr>
            <a:r>
              <a:rPr sz="1600" spc="-10" dirty="0">
                <a:latin typeface="Verdana"/>
                <a:cs typeface="Verdana"/>
              </a:rPr>
              <a:t>Executamos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instalados,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criada,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SETUP.EXE,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somente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INF,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SYS.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Temos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lphaLcParenR"/>
              <a:tabLst>
                <a:tab pos="304165" algn="l"/>
              </a:tabLst>
            </a:pPr>
            <a:r>
              <a:rPr sz="1600" spc="-5" dirty="0">
                <a:latin typeface="Verdana"/>
                <a:cs typeface="Verdana"/>
              </a:rPr>
              <a:t>Descompactamos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ZIP 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criada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recair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indicados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acima.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71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a) Programa</a:t>
            </a:r>
            <a:r>
              <a:rPr dirty="0"/>
              <a:t> </a:t>
            </a:r>
            <a:r>
              <a:rPr spc="-10" dirty="0"/>
              <a:t>de</a:t>
            </a:r>
            <a:r>
              <a:rPr dirty="0"/>
              <a:t> </a:t>
            </a:r>
            <a:r>
              <a:rPr spc="-5" dirty="0"/>
              <a:t>instalação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40042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-5" dirty="0">
                <a:latin typeface="Verdana"/>
                <a:cs typeface="Verdana"/>
              </a:rPr>
              <a:t> método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preferido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maioria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fabricantes,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mais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fácil.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Basta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 o </a:t>
            </a:r>
            <a:r>
              <a:rPr sz="1600" spc="-10" dirty="0">
                <a:latin typeface="Verdana"/>
                <a:cs typeface="Verdana"/>
              </a:rPr>
              <a:t>download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0" dirty="0">
                <a:latin typeface="Verdana"/>
                <a:cs typeface="Verdana"/>
              </a:rPr>
              <a:t>executá-lo.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 </a:t>
            </a:r>
            <a:r>
              <a:rPr sz="1600" spc="-5" dirty="0">
                <a:latin typeface="Verdana"/>
                <a:cs typeface="Verdana"/>
              </a:rPr>
              <a:t> usamos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ainda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fácil,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próprio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colocamos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CD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(AUTORUN)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programa </a:t>
            </a:r>
            <a:r>
              <a:rPr sz="1600" spc="-5" dirty="0">
                <a:latin typeface="Verdana"/>
                <a:cs typeface="Verdana"/>
              </a:rPr>
              <a:t> de </a:t>
            </a:r>
            <a:r>
              <a:rPr sz="1600" spc="-10" dirty="0">
                <a:latin typeface="Verdana"/>
                <a:cs typeface="Verdana"/>
              </a:rPr>
              <a:t>instalação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 todo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trabalho.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 </a:t>
            </a:r>
            <a:r>
              <a:rPr sz="1600" spc="-5" dirty="0">
                <a:latin typeface="Verdana"/>
                <a:cs typeface="Verdana"/>
              </a:rPr>
              <a:t> estamos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instalando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NVIDIA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baseadas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10" dirty="0">
                <a:latin typeface="Verdana"/>
                <a:cs typeface="Verdana"/>
              </a:rPr>
              <a:t>chips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GeForce.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1076" y="4829936"/>
            <a:ext cx="44030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O </a:t>
            </a:r>
            <a:r>
              <a:rPr sz="1400" spc="-5" dirty="0">
                <a:latin typeface="Verdana"/>
                <a:cs typeface="Verdana"/>
              </a:rPr>
              <a:t>programa de </a:t>
            </a:r>
            <a:r>
              <a:rPr sz="1400" dirty="0">
                <a:latin typeface="Verdana"/>
                <a:cs typeface="Verdana"/>
              </a:rPr>
              <a:t>instalação começa apresentando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um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contrato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</a:t>
            </a:r>
            <a:r>
              <a:rPr sz="1400" dirty="0">
                <a:latin typeface="Verdana"/>
                <a:cs typeface="Verdana"/>
              </a:rPr>
              <a:t> licença.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Temos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que</a:t>
            </a:r>
            <a:r>
              <a:rPr sz="1400" dirty="0">
                <a:latin typeface="Verdana"/>
                <a:cs typeface="Verdana"/>
              </a:rPr>
              <a:t> marcar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em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“I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accept…”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clicar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em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Next.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791456" cy="36758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4107"/>
            <a:ext cx="7012305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z="4400" dirty="0">
                <a:solidFill>
                  <a:srgbClr val="001F5F"/>
                </a:solidFill>
              </a:rPr>
              <a:t>Problemas</a:t>
            </a:r>
            <a:r>
              <a:rPr sz="4400" spc="-35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depois</a:t>
            </a:r>
            <a:endParaRPr sz="4400"/>
          </a:p>
          <a:p>
            <a:pPr marL="12700">
              <a:lnSpc>
                <a:spcPts val="5015"/>
              </a:lnSpc>
            </a:pPr>
            <a:r>
              <a:rPr sz="4400" dirty="0">
                <a:solidFill>
                  <a:srgbClr val="001F5F"/>
                </a:solidFill>
              </a:rPr>
              <a:t>da</a:t>
            </a:r>
            <a:r>
              <a:rPr sz="4400" spc="-20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instalação</a:t>
            </a:r>
            <a:r>
              <a:rPr sz="4400" spc="-10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do</a:t>
            </a:r>
            <a:r>
              <a:rPr sz="4400" spc="-15" dirty="0">
                <a:solidFill>
                  <a:srgbClr val="001F5F"/>
                </a:solidFill>
              </a:rPr>
              <a:t> </a:t>
            </a:r>
            <a:r>
              <a:rPr sz="4400" spc="-10" dirty="0">
                <a:solidFill>
                  <a:srgbClr val="001F5F"/>
                </a:solidFill>
              </a:rPr>
              <a:t>Windows</a:t>
            </a:r>
            <a:endParaRPr sz="4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78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</a:t>
            </a:r>
            <a:r>
              <a:rPr dirty="0"/>
              <a:t>c</a:t>
            </a:r>
            <a:r>
              <a:rPr spc="-5" dirty="0"/>
              <a:t>ompactação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95979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4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pergunta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 serão descompactados.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Deixamos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opção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padrão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Next.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Verdana"/>
                <a:cs typeface="Verdana"/>
              </a:rPr>
              <a:t>DICA: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Se</a:t>
            </a:r>
            <a:r>
              <a:rPr sz="1200" dirty="0">
                <a:latin typeface="Verdana"/>
                <a:cs typeface="Verdana"/>
              </a:rPr>
              <a:t> o</a:t>
            </a:r>
            <a:r>
              <a:rPr sz="1200" spc="-5" dirty="0">
                <a:latin typeface="Verdana"/>
                <a:cs typeface="Verdana"/>
              </a:rPr>
              <a:t> prgrama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tentar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fazer</a:t>
            </a:r>
            <a:r>
              <a:rPr sz="1200" dirty="0">
                <a:latin typeface="Verdana"/>
                <a:cs typeface="Verdana"/>
              </a:rPr>
              <a:t> a 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descompactação </a:t>
            </a:r>
            <a:r>
              <a:rPr sz="1200" dirty="0">
                <a:latin typeface="Verdana"/>
                <a:cs typeface="Verdana"/>
              </a:rPr>
              <a:t>em </a:t>
            </a:r>
            <a:r>
              <a:rPr sz="1200" spc="-15" dirty="0">
                <a:latin typeface="Verdana"/>
                <a:cs typeface="Verdana"/>
              </a:rPr>
              <a:t>C:\WINDOWS\TEMP, 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não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deixe.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Crie antes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uma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pasta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C:\TEST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 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preencha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este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local no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lugar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C:\WINDOWS\TEMP.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Alguns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programas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somente se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descompactam </a:t>
            </a:r>
            <a:r>
              <a:rPr sz="1200" dirty="0">
                <a:latin typeface="Verdana"/>
                <a:cs typeface="Verdana"/>
              </a:rPr>
              <a:t>e </a:t>
            </a:r>
            <a:r>
              <a:rPr sz="1200" spc="-5" dirty="0">
                <a:latin typeface="Verdana"/>
                <a:cs typeface="Verdana"/>
              </a:rPr>
              <a:t>não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fazem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instalação.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usuário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tem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que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entrar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depois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em </a:t>
            </a:r>
            <a:r>
              <a:rPr sz="1200" spc="-5" dirty="0">
                <a:latin typeface="Verdana"/>
                <a:cs typeface="Verdana"/>
              </a:rPr>
              <a:t>C:\WINDOWS\TEMP </a:t>
            </a:r>
            <a:r>
              <a:rPr sz="1200" dirty="0">
                <a:latin typeface="Verdana"/>
                <a:cs typeface="Verdana"/>
              </a:rPr>
              <a:t>e </a:t>
            </a:r>
            <a:r>
              <a:rPr sz="1200" spc="-5" dirty="0">
                <a:latin typeface="Verdana"/>
                <a:cs typeface="Verdana"/>
              </a:rPr>
              <a:t>encontrar </a:t>
            </a:r>
            <a:r>
              <a:rPr sz="1200" dirty="0">
                <a:latin typeface="Verdana"/>
                <a:cs typeface="Verdana"/>
              </a:rPr>
              <a:t>o </a:t>
            </a:r>
            <a:r>
              <a:rPr sz="1200" spc="-5" dirty="0">
                <a:latin typeface="Verdana"/>
                <a:cs typeface="Verdana"/>
              </a:rPr>
              <a:t>local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onde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os</a:t>
            </a:r>
            <a:r>
              <a:rPr sz="1200" spc="-5" dirty="0">
                <a:latin typeface="Verdana"/>
                <a:cs typeface="Verdana"/>
              </a:rPr>
              <a:t> arquivos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foram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descompactados,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para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então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executar</a:t>
            </a:r>
            <a:r>
              <a:rPr sz="1200" dirty="0">
                <a:latin typeface="Verdana"/>
                <a:cs typeface="Verdana"/>
              </a:rPr>
              <a:t> o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programa </a:t>
            </a:r>
            <a:r>
              <a:rPr sz="1200" spc="-25" dirty="0">
                <a:latin typeface="Verdana"/>
                <a:cs typeface="Verdana"/>
              </a:rPr>
              <a:t>SETUP.EXE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que</a:t>
            </a:r>
            <a:r>
              <a:rPr sz="1200" dirty="0">
                <a:latin typeface="Verdana"/>
                <a:cs typeface="Verdana"/>
              </a:rPr>
              <a:t> foi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criado.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5" dirty="0">
                <a:latin typeface="Verdana"/>
                <a:cs typeface="Verdana"/>
              </a:rPr>
              <a:t> pata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C:\WINDOWS\TEMP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pode ter dezenas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pastas,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5" dirty="0">
                <a:latin typeface="Verdana"/>
                <a:cs typeface="Verdana"/>
              </a:rPr>
              <a:t> pode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ficar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muito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difícil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encontrar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que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foi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criada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pelo 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instalador.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Especificando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uma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pasta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exclusiva,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como </a:t>
            </a:r>
            <a:r>
              <a:rPr sz="1200" spc="-25" dirty="0">
                <a:latin typeface="Verdana"/>
                <a:cs typeface="Verdana"/>
              </a:rPr>
              <a:t>C:\TEST,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ficará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mais fácil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ir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até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ela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para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executar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SETUP.EXE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criado.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791456" cy="3675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792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Programa</a:t>
            </a:r>
            <a:r>
              <a:rPr spc="-50" dirty="0"/>
              <a:t> </a:t>
            </a:r>
            <a:r>
              <a:rPr spc="-55" dirty="0"/>
              <a:t>SETUP.EXE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28041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Após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descompactação,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automaticamente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executado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(normalmente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SETUP.EXE).</a:t>
            </a:r>
            <a:endParaRPr sz="1600">
              <a:latin typeface="Verdana"/>
              <a:cs typeface="Verdana"/>
            </a:endParaRPr>
          </a:p>
          <a:p>
            <a:pPr marL="12700" marR="2159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OBS: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sempre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spc="-10" dirty="0">
                <a:latin typeface="Verdana"/>
                <a:cs typeface="Verdana"/>
              </a:rPr>
              <a:t>executado </a:t>
            </a:r>
            <a:r>
              <a:rPr sz="1600" spc="-5" dirty="0">
                <a:latin typeface="Verdana"/>
                <a:cs typeface="Verdana"/>
              </a:rPr>
              <a:t> automaticamente.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Muitas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vezes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abrir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criada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SETUP.EXE.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836675"/>
            <a:ext cx="4800599" cy="36103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Outro</a:t>
            </a:r>
            <a:r>
              <a:rPr spc="-35" dirty="0"/>
              <a:t> </a:t>
            </a:r>
            <a:r>
              <a:rPr spc="-5" dirty="0"/>
              <a:t>contrato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42963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Outro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contrato!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Normalmente </a:t>
            </a:r>
            <a:r>
              <a:rPr sz="1600" spc="-5" dirty="0">
                <a:latin typeface="Verdana"/>
                <a:cs typeface="Verdana"/>
              </a:rPr>
              <a:t> aparece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somente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um!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Seja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preciso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concordar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contrato,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contrário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contrato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normalmente</a:t>
            </a:r>
            <a:r>
              <a:rPr sz="1600" spc="5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diz que 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chip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responsabiliza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software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fornece,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lamentavalmente.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normalmente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" dirty="0">
                <a:latin typeface="Verdana"/>
                <a:cs typeface="Verdana"/>
              </a:rPr>
              <a:t> funcionam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bem,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contrato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apenas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formalidade.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908303"/>
            <a:ext cx="4800599" cy="3610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4942332"/>
            <a:ext cx="3057143" cy="10942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14750" y="4901006"/>
            <a:ext cx="49320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começa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enquanto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tela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indicador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progresso.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indicador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durante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segundos, </a:t>
            </a:r>
            <a:r>
              <a:rPr sz="1600" spc="-5" dirty="0">
                <a:latin typeface="Verdana"/>
                <a:cs typeface="Verdana"/>
              </a:rPr>
              <a:t> 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assuste,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normal,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travamento.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130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Reiniciar </a:t>
            </a:r>
            <a:r>
              <a:rPr dirty="0"/>
              <a:t>o</a:t>
            </a:r>
            <a:r>
              <a:rPr spc="-15" dirty="0"/>
              <a:t> </a:t>
            </a:r>
            <a:r>
              <a:rPr spc="-5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67404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Verdana"/>
                <a:cs typeface="Verdana"/>
              </a:rPr>
              <a:t>Terminada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instalação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avisa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vai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reiniciar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recomendável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reiniciar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sempre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computador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algum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driver,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intalação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peça.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836675"/>
            <a:ext cx="4800599" cy="36103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53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b)</a:t>
            </a:r>
            <a:r>
              <a:rPr spc="-10" dirty="0"/>
              <a:t> </a:t>
            </a:r>
            <a:r>
              <a:rPr spc="-5" dirty="0"/>
              <a:t>Programa</a:t>
            </a:r>
            <a:r>
              <a:rPr spc="-20" dirty="0"/>
              <a:t> </a:t>
            </a:r>
            <a:r>
              <a:rPr spc="-5" dirty="0"/>
              <a:t>compactado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8391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Em</a:t>
            </a:r>
            <a:r>
              <a:rPr sz="1600" spc="-5" dirty="0">
                <a:latin typeface="Verdana"/>
                <a:cs typeface="Verdana"/>
              </a:rPr>
              <a:t> alguns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obtemos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fabricante, </a:t>
            </a:r>
            <a:r>
              <a:rPr sz="1600" spc="-5" dirty="0">
                <a:latin typeface="Verdana"/>
                <a:cs typeface="Verdana"/>
              </a:rPr>
              <a:t> ou</a:t>
            </a:r>
            <a:r>
              <a:rPr sz="1600" spc="-10" dirty="0">
                <a:latin typeface="Verdana"/>
                <a:cs typeface="Verdana"/>
              </a:rPr>
              <a:t> mesmo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vem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gravado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acompanha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produto, </a:t>
            </a:r>
            <a:r>
              <a:rPr sz="1600" spc="-5" dirty="0">
                <a:latin typeface="Verdana"/>
                <a:cs typeface="Verdana"/>
              </a:rPr>
              <a:t> 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</a:t>
            </a:r>
            <a:r>
              <a:rPr sz="1600" spc="-10" dirty="0">
                <a:latin typeface="Verdana"/>
                <a:cs typeface="Verdana"/>
              </a:rPr>
              <a:t> automaticamente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trabalho.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lado </a:t>
            </a:r>
            <a:r>
              <a:rPr sz="1600" spc="-10" dirty="0">
                <a:latin typeface="Verdana"/>
                <a:cs typeface="Verdana"/>
              </a:rPr>
              <a:t> executamos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 </a:t>
            </a:r>
            <a:r>
              <a:rPr sz="1600" spc="-5" dirty="0">
                <a:latin typeface="Verdana"/>
                <a:cs typeface="Verdana"/>
              </a:rPr>
              <a:t> 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Voodoo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3000.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pergunta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descompactação,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C:\TEST. 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Depois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descompactação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abrir 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foram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descompactados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programa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SETUP.EXE.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prossegue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normalmente.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71" y="908303"/>
            <a:ext cx="3343655" cy="1999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5928" y="3140964"/>
            <a:ext cx="4943856" cy="28483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52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c)</a:t>
            </a:r>
            <a:r>
              <a:rPr spc="-10" dirty="0"/>
              <a:t> </a:t>
            </a:r>
            <a:r>
              <a:rPr spc="-5" dirty="0"/>
              <a:t>Instalação manual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34213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difícil.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Os </a:t>
            </a:r>
            <a:r>
              <a:rPr sz="1600" spc="-5" dirty="0">
                <a:latin typeface="Verdana"/>
                <a:cs typeface="Verdana"/>
              </a:rPr>
              <a:t> fabricantes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só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utilizam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" dirty="0">
                <a:latin typeface="Verdana"/>
                <a:cs typeface="Verdana"/>
              </a:rPr>
              <a:t> produtos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técnicos,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durante</a:t>
            </a:r>
            <a:r>
              <a:rPr sz="1600" spc="-5" dirty="0">
                <a:latin typeface="Verdana"/>
                <a:cs typeface="Verdana"/>
              </a:rPr>
              <a:t> a montagem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computador, 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chipsets,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1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rede.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executamos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descompactação</a:t>
            </a:r>
            <a:r>
              <a:rPr sz="1600" spc="1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2.0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CPU.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foi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(Desktop/USB20/NEC)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SETUP.EXE.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invés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disso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aparecem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arquivos: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MSIUSBD.SYS</a:t>
            </a:r>
            <a:endParaRPr sz="1600">
              <a:latin typeface="Verdana"/>
              <a:cs typeface="Verdana"/>
            </a:endParaRPr>
          </a:p>
          <a:p>
            <a:pPr marL="12700" marR="27349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MSIEHCD.SYS </a:t>
            </a:r>
            <a:r>
              <a:rPr sz="1600" spc="-5" dirty="0">
                <a:latin typeface="Verdana"/>
                <a:cs typeface="Verdana"/>
              </a:rPr>
              <a:t> MS</a:t>
            </a:r>
            <a:r>
              <a:rPr sz="160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U2HU</a:t>
            </a:r>
            <a:r>
              <a:rPr sz="1600" spc="-25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.</a:t>
            </a:r>
            <a:r>
              <a:rPr sz="1600" spc="-5" dirty="0">
                <a:latin typeface="Verdana"/>
                <a:cs typeface="Verdana"/>
              </a:rPr>
              <a:t>SYS  MSIUSB2.INF</a:t>
            </a:r>
            <a:endParaRPr sz="1600">
              <a:latin typeface="Verdana"/>
              <a:cs typeface="Verdana"/>
            </a:endParaRPr>
          </a:p>
          <a:p>
            <a:pPr marL="12700" marR="10464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Note</a:t>
            </a:r>
            <a:r>
              <a:rPr sz="1600" spc="-10" dirty="0">
                <a:latin typeface="Verdana"/>
                <a:cs typeface="Verdana"/>
              </a:rPr>
              <a:t> que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SETUP.EXE.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agora?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981455"/>
            <a:ext cx="3980688" cy="25237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67402" y="3892753"/>
            <a:ext cx="385381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SETUP.EXE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junto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significa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manualmente,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através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Gerenciador</a:t>
            </a:r>
            <a:r>
              <a:rPr sz="1600" spc="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de dispositivos</a:t>
            </a:r>
            <a:r>
              <a:rPr sz="1600" spc="-5" dirty="0">
                <a:latin typeface="Verdana"/>
                <a:cs typeface="Verdana"/>
              </a:rPr>
              <a:t>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Vejamos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17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Gerenciador</a:t>
            </a:r>
            <a:r>
              <a:rPr spc="-10" dirty="0"/>
              <a:t> de</a:t>
            </a:r>
            <a:r>
              <a:rPr spc="-5" dirty="0"/>
              <a:t> dispositivos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0265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Partindo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dispositivos,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controlador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driver,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“?”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628" y="836675"/>
            <a:ext cx="4267200" cy="4695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739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Propriedades</a:t>
            </a:r>
            <a:r>
              <a:rPr spc="5" dirty="0"/>
              <a:t> </a:t>
            </a:r>
            <a:r>
              <a:rPr spc="-10" dirty="0"/>
              <a:t>do</a:t>
            </a:r>
            <a:r>
              <a:rPr spc="10" dirty="0"/>
              <a:t> </a:t>
            </a:r>
            <a:r>
              <a:rPr spc="-5" dirty="0"/>
              <a:t>controlador</a:t>
            </a:r>
            <a:r>
              <a:rPr spc="10" dirty="0"/>
              <a:t> </a:t>
            </a:r>
            <a:r>
              <a:rPr spc="-5" dirty="0"/>
              <a:t>USB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2760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propriedades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dispositivo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apresentada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mensagem:</a:t>
            </a:r>
            <a:endParaRPr sz="1600">
              <a:latin typeface="Verdana"/>
              <a:cs typeface="Verdana"/>
            </a:endParaRPr>
          </a:p>
          <a:p>
            <a:pPr marL="12700" marR="511175">
              <a:lnSpc>
                <a:spcPct val="100000"/>
              </a:lnSpc>
              <a:tabLst>
                <a:tab pos="589280" algn="l"/>
              </a:tabLst>
            </a:pPr>
            <a:r>
              <a:rPr sz="1600" spc="-10" dirty="0">
                <a:latin typeface="Verdana"/>
                <a:cs typeface="Verdana"/>
              </a:rPr>
              <a:t>Este	dispostivo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Reinstalar</a:t>
            </a:r>
            <a:r>
              <a:rPr sz="1600" spc="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00"/>
                </a:solidFill>
                <a:latin typeface="Verdana"/>
                <a:cs typeface="Verdana"/>
              </a:rPr>
              <a:t>driver.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908303"/>
            <a:ext cx="3848100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233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Assistente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00709"/>
            <a:ext cx="32613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Será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executado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Assistente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para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atualização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hardware.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Escolhemos</a:t>
            </a:r>
            <a:r>
              <a:rPr sz="1600" spc="3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 </a:t>
            </a:r>
            <a:r>
              <a:rPr sz="1600" spc="-3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modo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Avançado,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marcando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opção: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Instalar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uma lista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ou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local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específico </a:t>
            </a:r>
            <a:r>
              <a:rPr sz="1600" spc="-35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(avançado).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918972"/>
            <a:ext cx="4789932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24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Procurar</a:t>
            </a:r>
            <a:r>
              <a:rPr spc="-25" dirty="0"/>
              <a:t> </a:t>
            </a:r>
            <a:r>
              <a:rPr spc="-10" dirty="0"/>
              <a:t>os</a:t>
            </a:r>
            <a:r>
              <a:rPr spc="-25" dirty="0"/>
              <a:t> </a:t>
            </a:r>
            <a:r>
              <a:rPr dirty="0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9471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Devemos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assistente,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localizados.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hardware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-10" dirty="0">
                <a:latin typeface="Verdana"/>
                <a:cs typeface="Verdana"/>
              </a:rPr>
              <a:t> CD-ROM,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colocá-lo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marcar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opção</a:t>
            </a:r>
            <a:endParaRPr sz="1600">
              <a:latin typeface="Verdana"/>
              <a:cs typeface="Verdana"/>
            </a:endParaRPr>
          </a:p>
          <a:p>
            <a:pPr marL="12700" marR="3225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“Pesquisar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mídia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removível”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40" dirty="0">
                <a:latin typeface="Verdana"/>
                <a:cs typeface="Verdana"/>
              </a:rPr>
              <a:t>Avançar.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836675"/>
            <a:ext cx="4789932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29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Problemas</a:t>
            </a:r>
            <a:r>
              <a:rPr dirty="0"/>
              <a:t> </a:t>
            </a:r>
            <a:r>
              <a:rPr spc="-5" dirty="0"/>
              <a:t>após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instalação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20229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Alguns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ocorrer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logo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depois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só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16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256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cores</a:t>
            </a:r>
            <a:endParaRPr sz="1600">
              <a:latin typeface="Verdana"/>
              <a:cs typeface="Verdana"/>
            </a:endParaRPr>
          </a:p>
          <a:p>
            <a:pPr marL="12700" marR="243586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Vários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jogos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Cores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trocadas,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tela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escura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anomalias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Imagem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monitor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cintilando</a:t>
            </a:r>
            <a:endParaRPr sz="1600">
              <a:latin typeface="Verdana"/>
              <a:cs typeface="Verdana"/>
            </a:endParaRPr>
          </a:p>
          <a:p>
            <a:pPr marL="12700" marR="53721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 </a:t>
            </a:r>
            <a:r>
              <a:rPr sz="1600" spc="-5" dirty="0">
                <a:latin typeface="Verdana"/>
                <a:cs typeface="Verdana"/>
              </a:rPr>
              <a:t> Sem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 </a:t>
            </a:r>
            <a:r>
              <a:rPr sz="1600" spc="-10" dirty="0">
                <a:latin typeface="Verdana"/>
                <a:cs typeface="Verdana"/>
              </a:rPr>
              <a:t>CDs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áudio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</a:t>
            </a:r>
            <a:endParaRPr sz="1600">
              <a:latin typeface="Verdana"/>
              <a:cs typeface="Verdana"/>
            </a:endParaRPr>
          </a:p>
          <a:p>
            <a:pPr marL="12700" marR="542925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Placa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Lentidão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-10" dirty="0">
                <a:latin typeface="Verdana"/>
                <a:cs typeface="Verdana"/>
              </a:rPr>
              <a:t> vídeo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Lentidão</a:t>
            </a:r>
            <a:r>
              <a:rPr sz="1600" spc="-5" dirty="0">
                <a:latin typeface="Verdana"/>
                <a:cs typeface="Verdana"/>
              </a:rPr>
              <a:t> no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disco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</a:t>
            </a:r>
            <a:endParaRPr sz="1600">
              <a:latin typeface="Verdana"/>
              <a:cs typeface="Verdana"/>
            </a:endParaRPr>
          </a:p>
          <a:p>
            <a:pPr marL="12700" marR="296545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Filmes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pequenas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pausas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imagem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Lentidão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 </a:t>
            </a:r>
            <a:r>
              <a:rPr sz="1600" spc="-15" dirty="0">
                <a:latin typeface="Verdana"/>
                <a:cs typeface="Verdana"/>
              </a:rPr>
              <a:t>gravação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CDs</a:t>
            </a:r>
            <a:endParaRPr sz="1600">
              <a:latin typeface="Verdana"/>
              <a:cs typeface="Verdana"/>
            </a:endParaRPr>
          </a:p>
          <a:p>
            <a:pPr marL="12700" marR="3532504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Problemas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ligar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desligar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retorna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espera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reconhecidos </a:t>
            </a:r>
            <a:r>
              <a:rPr sz="1600" spc="-5" dirty="0">
                <a:latin typeface="Verdana"/>
                <a:cs typeface="Verdana"/>
              </a:rPr>
              <a:t> Computador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desliga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reseta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sozinho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Anomalias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diversas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Indicando</a:t>
            </a:r>
            <a:r>
              <a:rPr spc="-15" dirty="0"/>
              <a:t> </a:t>
            </a:r>
            <a:r>
              <a:rPr dirty="0"/>
              <a:t>manualmente</a:t>
            </a:r>
            <a:r>
              <a:rPr spc="-15" dirty="0"/>
              <a:t> </a:t>
            </a:r>
            <a:r>
              <a:rPr dirty="0"/>
              <a:t>o</a:t>
            </a:r>
            <a:r>
              <a:rPr spc="-30" dirty="0"/>
              <a:t> </a:t>
            </a:r>
            <a:r>
              <a:rPr spc="-5" dirty="0"/>
              <a:t>local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00709"/>
            <a:ext cx="3472179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Por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outro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lado,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quando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os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drivers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foram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obtidos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partir de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um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download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na 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Internet, temos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que indicar manualmente </a:t>
            </a:r>
            <a:r>
              <a:rPr sz="1600" spc="-35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sua localização.</a:t>
            </a: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Assistente</a:t>
            </a: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não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irá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procurar</a:t>
            </a:r>
            <a:r>
              <a:rPr sz="1600" spc="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no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disco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rígido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inteiro. Deixamos </a:t>
            </a:r>
            <a:r>
              <a:rPr sz="1600" spc="-3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então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desmarcada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opção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“Pesquisar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mídia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removível”</a:t>
            </a:r>
            <a:r>
              <a:rPr sz="1600" spc="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e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marcamos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opção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“Incluir</a:t>
            </a: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este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212A35"/>
                </a:solidFill>
                <a:latin typeface="Calibri"/>
                <a:cs typeface="Calibri"/>
              </a:rPr>
              <a:t>local”.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Podemos</a:t>
            </a:r>
            <a:r>
              <a:rPr sz="1600" spc="3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então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digitar </a:t>
            </a:r>
            <a:r>
              <a:rPr sz="1600" spc="-3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local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onde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foi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feita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descompactação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dos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drivers,</a:t>
            </a:r>
            <a:r>
              <a:rPr sz="1600" spc="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ou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clicar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em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Procurar</a:t>
            </a:r>
            <a:r>
              <a:rPr sz="1600" spc="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para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indicar</a:t>
            </a: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local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na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lista</a:t>
            </a: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pastas.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791456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84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Indicando </a:t>
            </a:r>
            <a:r>
              <a:rPr dirty="0"/>
              <a:t>o </a:t>
            </a:r>
            <a:r>
              <a:rPr spc="-5" dirty="0"/>
              <a:t>local</a:t>
            </a:r>
            <a:r>
              <a:rPr spc="-20" dirty="0"/>
              <a:t> </a:t>
            </a:r>
            <a:r>
              <a:rPr dirty="0"/>
              <a:t>do</a:t>
            </a:r>
            <a:r>
              <a:rPr spc="-5" dirty="0"/>
              <a:t> 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505015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368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obtidos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download,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foram </a:t>
            </a:r>
            <a:r>
              <a:rPr sz="1600" spc="-5" dirty="0">
                <a:latin typeface="Verdana"/>
                <a:cs typeface="Verdana"/>
              </a:rPr>
              <a:t> descompactados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área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trabalho,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10" dirty="0">
                <a:latin typeface="Verdana"/>
                <a:cs typeface="Verdana"/>
              </a:rPr>
              <a:t>uma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USB20\NEC.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Quando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Procurar,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Assistente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atualização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hardware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pasta.</a:t>
            </a:r>
            <a:endParaRPr sz="1600">
              <a:latin typeface="Verdana"/>
              <a:cs typeface="Verdana"/>
            </a:endParaRPr>
          </a:p>
          <a:p>
            <a:pPr marL="12700" marR="1949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Selecionamos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Desktop,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depois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USB20,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depois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botão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“OK”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ativado,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selecionada.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OK.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44" y="981455"/>
            <a:ext cx="3105911" cy="30662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Driver</a:t>
            </a:r>
            <a:r>
              <a:rPr spc="-30" dirty="0"/>
              <a:t> </a:t>
            </a:r>
            <a:r>
              <a:rPr spc="-5" dirty="0"/>
              <a:t>já</a:t>
            </a:r>
            <a:r>
              <a:rPr spc="-15" dirty="0"/>
              <a:t> </a:t>
            </a:r>
            <a:r>
              <a:rPr spc="-5" dirty="0"/>
              <a:t>localizado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648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local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já foi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indicado.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</a:t>
            </a:r>
            <a:r>
              <a:rPr sz="1600" spc="-5" dirty="0">
                <a:latin typeface="Verdana"/>
                <a:cs typeface="Verdana"/>
              </a:rPr>
              <a:t> clicar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Avançar.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assistente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lerá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identificará, </a:t>
            </a:r>
            <a:r>
              <a:rPr sz="1600" spc="-5" dirty="0">
                <a:latin typeface="Verdana"/>
                <a:cs typeface="Verdana"/>
              </a:rPr>
              <a:t> conferindo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realmente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específicos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estamos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atualizando.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836675"/>
            <a:ext cx="4789932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72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Driver</a:t>
            </a:r>
            <a:r>
              <a:rPr spc="-50" dirty="0"/>
              <a:t> </a:t>
            </a:r>
            <a:r>
              <a:rPr dirty="0"/>
              <a:t>não</a:t>
            </a:r>
            <a:r>
              <a:rPr spc="-35" dirty="0"/>
              <a:t> </a:t>
            </a:r>
            <a:r>
              <a:rPr dirty="0"/>
              <a:t>certificado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30593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assistente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atualização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encontrará </a:t>
            </a:r>
            <a:r>
              <a:rPr sz="1600" spc="-5" dirty="0">
                <a:latin typeface="Verdana"/>
                <a:cs typeface="Verdana"/>
              </a:rPr>
              <a:t> 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estará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instalação.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Eventualmente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 </a:t>
            </a:r>
            <a:r>
              <a:rPr sz="1600" spc="-5" dirty="0">
                <a:latin typeface="Verdana"/>
                <a:cs typeface="Verdana"/>
              </a:rPr>
              <a:t> apresentar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mensagem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informando </a:t>
            </a:r>
            <a:r>
              <a:rPr sz="1600" spc="-10" dirty="0">
                <a:latin typeface="Verdana"/>
                <a:cs typeface="Verdana"/>
              </a:rPr>
              <a:t> 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foi</a:t>
            </a:r>
            <a:r>
              <a:rPr sz="1600" spc="-10" dirty="0">
                <a:latin typeface="Verdana"/>
                <a:cs typeface="Verdana"/>
              </a:rPr>
              <a:t> testado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pela </a:t>
            </a:r>
            <a:r>
              <a:rPr sz="1600" spc="-5" dirty="0">
                <a:latin typeface="Verdana"/>
                <a:cs typeface="Verdana"/>
              </a:rPr>
              <a:t> Microsoft.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Isso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muito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comum,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Significa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apenas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hardware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enviou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homologação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Microsoft.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Continuar</a:t>
            </a:r>
            <a:r>
              <a:rPr sz="1600" spc="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assim</a:t>
            </a:r>
            <a:r>
              <a:rPr sz="1600" spc="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mesmo</a:t>
            </a:r>
            <a:r>
              <a:rPr sz="1600" spc="-1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981455"/>
            <a:ext cx="3771900" cy="30007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Instalação</a:t>
            </a:r>
            <a:r>
              <a:rPr spc="-10" dirty="0"/>
              <a:t> </a:t>
            </a:r>
            <a:r>
              <a:rPr spc="-5" dirty="0"/>
              <a:t>terminada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63982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assistente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avisa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foram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sucesso.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sempre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isso,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pois </a:t>
            </a:r>
            <a:r>
              <a:rPr sz="1600" spc="-5" dirty="0">
                <a:latin typeface="Verdana"/>
                <a:cs typeface="Verdana"/>
              </a:rPr>
              <a:t> caso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encontre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(por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estavam </a:t>
            </a:r>
            <a:r>
              <a:rPr sz="1600" spc="-10" dirty="0">
                <a:latin typeface="Verdana"/>
                <a:cs typeface="Verdana"/>
              </a:rPr>
              <a:t> errados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com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falta),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avisado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lado.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nosso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foi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sucesso,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00"/>
                </a:solidFill>
                <a:latin typeface="Verdana"/>
                <a:cs typeface="Verdana"/>
              </a:rPr>
              <a:t>Concluir</a:t>
            </a:r>
            <a:r>
              <a:rPr sz="1600" spc="-3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836675"/>
            <a:ext cx="4789932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30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Dispositivo</a:t>
            </a:r>
            <a:r>
              <a:rPr spc="-50" dirty="0"/>
              <a:t> </a:t>
            </a:r>
            <a:r>
              <a:rPr spc="-5" dirty="0"/>
              <a:t>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929131"/>
            <a:ext cx="426021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Terminada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instalação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manual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dos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drivers,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voltamos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quadro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propriedades</a:t>
            </a:r>
            <a:r>
              <a:rPr sz="1600" spc="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dispostivo, </a:t>
            </a:r>
            <a:r>
              <a:rPr sz="1600" spc="-3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que ainda </a:t>
            </a:r>
            <a:r>
              <a:rPr sz="1600" spc="-20" dirty="0">
                <a:solidFill>
                  <a:srgbClr val="212A35"/>
                </a:solidFill>
                <a:latin typeface="Calibri"/>
                <a:cs typeface="Calibri"/>
              </a:rPr>
              <a:t>estava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aberto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(foi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partir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dele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que 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executamos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assistente,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lembra?).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Agora</a:t>
            </a:r>
            <a:r>
              <a:rPr sz="1600" spc="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vemos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 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indicação: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212A35"/>
                </a:solidFill>
                <a:latin typeface="Calibri"/>
                <a:cs typeface="Calibri"/>
              </a:rPr>
              <a:t>Status</a:t>
            </a:r>
            <a:r>
              <a:rPr sz="1600" b="1" spc="-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12A35"/>
                </a:solidFill>
                <a:latin typeface="Calibri"/>
                <a:cs typeface="Calibri"/>
              </a:rPr>
              <a:t>do</a:t>
            </a:r>
            <a:r>
              <a:rPr sz="1600" b="1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12A35"/>
                </a:solidFill>
                <a:latin typeface="Calibri"/>
                <a:cs typeface="Calibri"/>
              </a:rPr>
              <a:t>dispositivo: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212A35"/>
                </a:solidFill>
                <a:latin typeface="Calibri"/>
                <a:cs typeface="Calibri"/>
              </a:rPr>
              <a:t>Este </a:t>
            </a:r>
            <a:r>
              <a:rPr sz="1600" b="1" spc="-5" dirty="0">
                <a:solidFill>
                  <a:srgbClr val="212A35"/>
                </a:solidFill>
                <a:latin typeface="Calibri"/>
                <a:cs typeface="Calibri"/>
              </a:rPr>
              <a:t>dispositivo</a:t>
            </a:r>
            <a:r>
              <a:rPr sz="1600" b="1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212A35"/>
                </a:solidFill>
                <a:latin typeface="Calibri"/>
                <a:cs typeface="Calibri"/>
              </a:rPr>
              <a:t>está</a:t>
            </a:r>
            <a:r>
              <a:rPr sz="1600" b="1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12A35"/>
                </a:solidFill>
                <a:latin typeface="Calibri"/>
                <a:cs typeface="Calibri"/>
              </a:rPr>
              <a:t>funcionando</a:t>
            </a:r>
            <a:r>
              <a:rPr sz="1600" b="1" spc="6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212A35"/>
                </a:solidFill>
                <a:latin typeface="Calibri"/>
                <a:cs typeface="Calibri"/>
              </a:rPr>
              <a:t>corretamente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Podemos</a:t>
            </a:r>
            <a:r>
              <a:rPr sz="1600" spc="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então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clicar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em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212A35"/>
                </a:solidFill>
                <a:latin typeface="Calibri"/>
                <a:cs typeface="Calibri"/>
              </a:rPr>
              <a:t>Fechar.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291" y="765048"/>
            <a:ext cx="3848100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17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Gerenciador</a:t>
            </a:r>
            <a:r>
              <a:rPr spc="-10" dirty="0"/>
              <a:t> de</a:t>
            </a:r>
            <a:r>
              <a:rPr spc="-5" dirty="0"/>
              <a:t> dispositivos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00709"/>
            <a:ext cx="371665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Quando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fechamos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quadro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de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propriedades </a:t>
            </a:r>
            <a:r>
              <a:rPr sz="1600" spc="-34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do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dispositivo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que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foi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instaldo</a:t>
            </a:r>
            <a:r>
              <a:rPr sz="1600" spc="-2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(no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nosso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exemplo,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interfaces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USB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2.0),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voltamos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ao 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Gerenciador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dispositivos,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que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agora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apresenta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algumas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diferenças.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sz="1600" spc="2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dispositivo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/>
                <a:cs typeface="Calibri"/>
              </a:rPr>
              <a:t>recém</a:t>
            </a:r>
            <a:r>
              <a:rPr sz="1600" spc="1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instalado</a:t>
            </a:r>
            <a:r>
              <a:rPr sz="1600" spc="-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12A35"/>
                </a:solidFill>
                <a:latin typeface="Calibri"/>
                <a:cs typeface="Calibri"/>
              </a:rPr>
              <a:t>mostrado,</a:t>
            </a:r>
            <a:r>
              <a:rPr sz="1600" spc="1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no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A35"/>
                </a:solidFill>
                <a:latin typeface="Calibri"/>
                <a:cs typeface="Calibri"/>
              </a:rPr>
              <a:t>nosso caso: </a:t>
            </a:r>
            <a:r>
              <a:rPr sz="160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12A35"/>
                </a:solidFill>
                <a:latin typeface="Calibri"/>
                <a:cs typeface="Calibri"/>
              </a:rPr>
              <a:t>MSI</a:t>
            </a:r>
            <a:r>
              <a:rPr sz="1600" b="1" spc="5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12A35"/>
                </a:solidFill>
                <a:latin typeface="Calibri"/>
                <a:cs typeface="Calibri"/>
              </a:rPr>
              <a:t>Enhanced</a:t>
            </a:r>
            <a:r>
              <a:rPr sz="1600" b="1" spc="30" dirty="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12A35"/>
                </a:solidFill>
                <a:latin typeface="Calibri"/>
                <a:cs typeface="Calibri"/>
              </a:rPr>
              <a:t>Host </a:t>
            </a:r>
            <a:r>
              <a:rPr sz="1600" b="1" spc="-10" dirty="0">
                <a:solidFill>
                  <a:srgbClr val="212A35"/>
                </a:solidFill>
                <a:latin typeface="Calibri"/>
                <a:cs typeface="Calibri"/>
              </a:rPr>
              <a:t>Controller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628" y="821436"/>
            <a:ext cx="4267200" cy="4695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Sumiu</a:t>
            </a:r>
            <a:r>
              <a:rPr spc="-50" dirty="0"/>
              <a:t> </a:t>
            </a:r>
            <a:r>
              <a:rPr dirty="0"/>
              <a:t>o</a:t>
            </a:r>
            <a:r>
              <a:rPr spc="-45" dirty="0"/>
              <a:t> </a:t>
            </a:r>
            <a:r>
              <a:rPr dirty="0"/>
              <a:t>“?”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04558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86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Verdana"/>
                <a:cs typeface="Verdana"/>
              </a:rPr>
              <a:t>Vemos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controlador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cujos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acabamos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-10" dirty="0">
                <a:latin typeface="Verdana"/>
                <a:cs typeface="Verdana"/>
              </a:rPr>
              <a:t> lista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dispositivos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próximo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slide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repetiremos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telas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animadas.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OBS: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Tecnicamente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qualquer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hardware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acabamos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25" dirty="0">
                <a:latin typeface="Verdana"/>
                <a:cs typeface="Verdana"/>
              </a:rPr>
              <a:t>apresentar.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Normalmente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interfaces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forma.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Entretanto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sob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critério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fabricante,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decidir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fornece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simplesmente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manualmente,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fornece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instalação,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tudo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fácil.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628" y="836675"/>
            <a:ext cx="4267200" cy="4695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13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d)</a:t>
            </a:r>
            <a:r>
              <a:rPr spc="-155" dirty="0"/>
              <a:t> </a:t>
            </a:r>
            <a:r>
              <a:rPr spc="-5" dirty="0"/>
              <a:t>Arquivo</a:t>
            </a:r>
            <a:r>
              <a:rPr spc="-35" dirty="0"/>
              <a:t> </a:t>
            </a:r>
            <a:r>
              <a:rPr spc="-5" dirty="0"/>
              <a:t>ZIP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39799"/>
            <a:ext cx="85166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Muitas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vezes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oferece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download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ZIP.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Windwos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XP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abrir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automaticmente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ZIP,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desde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instalemos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Pastas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compactadas,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Iniciar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/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Configurações</a:t>
            </a:r>
            <a:r>
              <a:rPr sz="1600" b="1" spc="7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/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Painel</a:t>
            </a:r>
            <a:r>
              <a:rPr sz="1600" b="1" spc="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de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controle</a:t>
            </a:r>
            <a:r>
              <a:rPr sz="1600" b="1" spc="3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/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Adicionar</a:t>
            </a:r>
            <a:r>
              <a:rPr sz="1600" b="1" spc="5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e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remover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programas</a:t>
            </a:r>
            <a:endParaRPr sz="1600">
              <a:latin typeface="Verdana"/>
              <a:cs typeface="Verdana"/>
            </a:endParaRPr>
          </a:p>
          <a:p>
            <a:pPr marL="12700" marR="6858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Instalação</a:t>
            </a:r>
            <a:r>
              <a:rPr sz="1600" b="1" spc="4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do</a:t>
            </a:r>
            <a:r>
              <a:rPr sz="1600" b="1" spc="5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Windows</a:t>
            </a:r>
            <a:r>
              <a:rPr sz="1600" b="1" spc="5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/</a:t>
            </a:r>
            <a:r>
              <a:rPr sz="1600" b="1" spc="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Ferramentas</a:t>
            </a:r>
            <a:r>
              <a:rPr sz="1600" b="1" spc="4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</a:t>
            </a:r>
            <a:r>
              <a:rPr sz="1600" b="1" spc="5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sistema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/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Pastas</a:t>
            </a:r>
            <a:r>
              <a:rPr sz="1600" b="1" spc="6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compactadas 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partir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daí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ZIP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direito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mouse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 </a:t>
            </a:r>
            <a:r>
              <a:rPr sz="1600" spc="-5" dirty="0">
                <a:latin typeface="Verdana"/>
                <a:cs typeface="Verdana"/>
              </a:rPr>
              <a:t> apresentado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escolher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Extrair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tudo.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terá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próprio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instalação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feita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pelos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 explicados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anteriormente.</a:t>
            </a:r>
            <a:endParaRPr sz="1600">
              <a:latin typeface="Verdana"/>
              <a:cs typeface="Verdana"/>
            </a:endParaRPr>
          </a:p>
          <a:p>
            <a:pPr marL="12700" marR="825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exemplificaremos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extração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ZIP.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Usaremos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inicialmente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recurso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Pastas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compactadas,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XP,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idêntico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disponível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Depois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mostraremos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mesma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operação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WINZIP.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2642" y="5117338"/>
            <a:ext cx="68770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Arquivos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ZIP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aparecem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este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ícone,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uma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pasta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um </a:t>
            </a:r>
            <a:r>
              <a:rPr sz="1400" spc="-35" dirty="0">
                <a:latin typeface="Verdana"/>
                <a:cs typeface="Verdana"/>
              </a:rPr>
              <a:t>ziper,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desde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tenha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sido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instalado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recurso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Pastas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compactadas,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Windows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ME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XP.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4869179"/>
            <a:ext cx="1296923" cy="12344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37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Assistente</a:t>
            </a:r>
            <a:r>
              <a:rPr spc="5" dirty="0"/>
              <a:t> </a:t>
            </a:r>
            <a:r>
              <a:rPr spc="-5" dirty="0"/>
              <a:t>de pastas</a:t>
            </a:r>
            <a:r>
              <a:rPr spc="5" dirty="0"/>
              <a:t> </a:t>
            </a:r>
            <a:r>
              <a:rPr spc="-5" dirty="0"/>
              <a:t>zipadas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93572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10" dirty="0">
                <a:latin typeface="Verdana"/>
                <a:cs typeface="Verdana"/>
              </a:rPr>
              <a:t>arquivo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RTL8139.ZIP do </a:t>
            </a:r>
            <a:r>
              <a:rPr sz="1600" spc="-5" dirty="0">
                <a:latin typeface="Verdana"/>
                <a:cs typeface="Verdana"/>
              </a:rPr>
              <a:t> nosso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direito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mouse.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escolhemos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opção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Extrair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tudo.</a:t>
            </a:r>
            <a:endParaRPr sz="1600">
              <a:latin typeface="Verdana"/>
              <a:cs typeface="Verdana"/>
            </a:endParaRPr>
          </a:p>
          <a:p>
            <a:pPr marL="12700" marR="39243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Entrará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ação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Assistente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extração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compactadas.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40" dirty="0">
                <a:latin typeface="Verdana"/>
                <a:cs typeface="Verdana"/>
              </a:rPr>
              <a:t>Avançar.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779" y="1053083"/>
            <a:ext cx="4200144" cy="35905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62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É</a:t>
            </a:r>
            <a:r>
              <a:rPr spc="-15" dirty="0"/>
              <a:t> </a:t>
            </a:r>
            <a:r>
              <a:rPr spc="-5" dirty="0"/>
              <a:t>preciso</a:t>
            </a:r>
            <a:r>
              <a:rPr spc="-25" dirty="0"/>
              <a:t> </a:t>
            </a:r>
            <a:r>
              <a:rPr spc="-5" dirty="0"/>
              <a:t>configurar!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4404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só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estará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depois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operacional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configurado.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basta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simplesmente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Apenas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fazemos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estará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uso.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consiste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seguinte:</a:t>
            </a:r>
            <a:endParaRPr sz="1600">
              <a:latin typeface="Verdana"/>
              <a:cs typeface="Verdana"/>
            </a:endParaRPr>
          </a:p>
          <a:p>
            <a:pPr marL="304800" indent="-292735">
              <a:lnSpc>
                <a:spcPct val="100000"/>
              </a:lnSpc>
              <a:buAutoNum type="arabicParenR"/>
              <a:tabLst>
                <a:tab pos="305435" algn="l"/>
              </a:tabLst>
            </a:pPr>
            <a:r>
              <a:rPr sz="1600" spc="-5" dirty="0">
                <a:latin typeface="Verdana"/>
                <a:cs typeface="Verdana"/>
              </a:rPr>
              <a:t>Instalar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endParaRPr sz="1600">
              <a:latin typeface="Verdana"/>
              <a:cs typeface="Verdana"/>
            </a:endParaRPr>
          </a:p>
          <a:p>
            <a:pPr marL="305435" indent="-293370">
              <a:lnSpc>
                <a:spcPct val="100000"/>
              </a:lnSpc>
              <a:buAutoNum type="arabicParenR"/>
              <a:tabLst>
                <a:tab pos="306070" algn="l"/>
              </a:tabLst>
            </a:pPr>
            <a:r>
              <a:rPr sz="1600" spc="-20" dirty="0">
                <a:latin typeface="Verdana"/>
                <a:cs typeface="Verdana"/>
              </a:rPr>
              <a:t>Fazer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diversos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ajustes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Windows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7671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Indicando</a:t>
            </a:r>
            <a:r>
              <a:rPr spc="5" dirty="0"/>
              <a:t> </a:t>
            </a:r>
            <a:r>
              <a:rPr spc="-5" dirty="0"/>
              <a:t>local</a:t>
            </a:r>
            <a:r>
              <a:rPr spc="10" dirty="0"/>
              <a:t> </a:t>
            </a:r>
            <a:r>
              <a:rPr spc="-5" dirty="0"/>
              <a:t>para</a:t>
            </a:r>
            <a:r>
              <a:rPr dirty="0"/>
              <a:t> </a:t>
            </a:r>
            <a:r>
              <a:rPr spc="-5" dirty="0"/>
              <a:t>descompactar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28688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assistente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perguntará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local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descompactação.</a:t>
            </a:r>
            <a:r>
              <a:rPr sz="1600" spc="1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Por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padrão,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nova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nome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ZIP,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localizado.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 </a:t>
            </a:r>
            <a:r>
              <a:rPr sz="1600" spc="-5" dirty="0">
                <a:latin typeface="Verdana"/>
                <a:cs typeface="Verdana"/>
              </a:rPr>
              <a:t> nosso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RTL8139.ZIP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em:</a:t>
            </a:r>
            <a:endParaRPr sz="1600">
              <a:latin typeface="Verdana"/>
              <a:cs typeface="Verdana"/>
            </a:endParaRPr>
          </a:p>
          <a:p>
            <a:pPr marL="12700" marR="1179195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F:\Trabalho\Drivers204k\Rede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criará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pasta:</a:t>
            </a:r>
            <a:endParaRPr sz="1600">
              <a:latin typeface="Verdana"/>
              <a:cs typeface="Verdana"/>
            </a:endParaRPr>
          </a:p>
          <a:p>
            <a:pPr marL="12700" marR="110489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F:\Trabalho\Drivers204k\Rede\RTL8139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obrigado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pasta, </a:t>
            </a:r>
            <a:r>
              <a:rPr sz="1600" spc="-5" dirty="0">
                <a:latin typeface="Verdana"/>
                <a:cs typeface="Verdana"/>
              </a:rPr>
              <a:t> pode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mudar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nome.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mudaremos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C:\TEST.</a:t>
            </a:r>
            <a:endParaRPr sz="1600">
              <a:latin typeface="Verdana"/>
              <a:cs typeface="Verdana"/>
            </a:endParaRPr>
          </a:p>
          <a:p>
            <a:pPr marL="12700" marR="147256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15" dirty="0">
                <a:latin typeface="Verdana"/>
                <a:cs typeface="Verdana"/>
              </a:rPr>
              <a:t>Avançar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descompactação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408" y="981455"/>
            <a:ext cx="4200144" cy="35905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214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Extração</a:t>
            </a:r>
            <a:r>
              <a:rPr spc="-85" dirty="0"/>
              <a:t> </a:t>
            </a:r>
            <a:r>
              <a:rPr spc="-5" dirty="0"/>
              <a:t>concluída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8811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Verdana"/>
                <a:cs typeface="Verdana"/>
              </a:rPr>
              <a:t>Feita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descompactação,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Concluir.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C:\TEST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decompactação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foi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aberta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automaticamente.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779" y="1053083"/>
            <a:ext cx="4200144" cy="35905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86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Arquivos</a:t>
            </a:r>
            <a:r>
              <a:rPr dirty="0"/>
              <a:t> </a:t>
            </a:r>
            <a:r>
              <a:rPr spc="-5" dirty="0"/>
              <a:t>descompactados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90385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Verdana"/>
                <a:cs typeface="Verdana"/>
              </a:rPr>
              <a:t>Vemos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pasta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C:\TEST,</a:t>
            </a:r>
            <a:r>
              <a:rPr sz="1600" spc="4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 </a:t>
            </a:r>
            <a:r>
              <a:rPr sz="1600" spc="-10" dirty="0">
                <a:latin typeface="Verdana"/>
                <a:cs typeface="Verdana"/>
              </a:rPr>
              <a:t>foram </a:t>
            </a:r>
            <a:r>
              <a:rPr sz="1600" spc="-5" dirty="0">
                <a:latin typeface="Verdana"/>
                <a:cs typeface="Verdana"/>
              </a:rPr>
              <a:t> criados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descompactados.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Neste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ponto,</a:t>
            </a:r>
            <a:r>
              <a:rPr sz="1600" spc="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recaímos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</a:t>
            </a:r>
            <a:r>
              <a:rPr sz="1600" spc="1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drivers.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vemos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 </a:t>
            </a:r>
            <a:r>
              <a:rPr sz="1600" spc="-5" dirty="0">
                <a:latin typeface="Verdana"/>
                <a:cs typeface="Verdana"/>
              </a:rPr>
              <a:t> tem um arquivo </a:t>
            </a:r>
            <a:r>
              <a:rPr sz="1600" spc="-30" dirty="0">
                <a:latin typeface="Verdana"/>
                <a:cs typeface="Verdana"/>
              </a:rPr>
              <a:t>SETUP.EXE.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Bastará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neste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arquivo,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programa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instalação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existisse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SETUP.EXE,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teríamos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fazer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através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já </a:t>
            </a:r>
            <a:r>
              <a:rPr sz="1600" spc="-10" dirty="0">
                <a:latin typeface="Verdana"/>
                <a:cs typeface="Verdana"/>
              </a:rPr>
              <a:t>mostramos.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008" y="981455"/>
            <a:ext cx="5399532" cy="33817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77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Usando</a:t>
            </a:r>
            <a:r>
              <a:rPr spc="-35" dirty="0"/>
              <a:t> </a:t>
            </a:r>
            <a:r>
              <a:rPr dirty="0"/>
              <a:t>o</a:t>
            </a:r>
            <a:r>
              <a:rPr spc="-30" dirty="0"/>
              <a:t> </a:t>
            </a:r>
            <a:r>
              <a:rPr spc="-10" dirty="0"/>
              <a:t>WinZIP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8252" y="981455"/>
            <a:ext cx="1703831" cy="13304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300" y="3212592"/>
            <a:ext cx="4657344" cy="26014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267" y="1184274"/>
            <a:ext cx="577469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Mostraremos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descompactar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RTL8139.ZIP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WINZIP.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instalado,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ZIP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ícone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diferente,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 </a:t>
            </a:r>
            <a:r>
              <a:rPr sz="1600" spc="-5" dirty="0">
                <a:latin typeface="Verdana"/>
                <a:cs typeface="Verdana"/>
              </a:rPr>
              <a:t> ao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ícone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direito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mouse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escolhemos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opção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Winzip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 </a:t>
            </a:r>
            <a:r>
              <a:rPr sz="1600" spc="-10" dirty="0">
                <a:latin typeface="Verdana"/>
                <a:cs typeface="Verdana"/>
              </a:rPr>
              <a:t>Extract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Verdana"/>
              <a:cs typeface="Verdana"/>
            </a:endParaRPr>
          </a:p>
          <a:p>
            <a:pPr marL="12700" marR="241046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 </a:t>
            </a:r>
            <a:r>
              <a:rPr sz="1600" spc="-5" dirty="0">
                <a:latin typeface="Verdana"/>
                <a:cs typeface="Verdana"/>
              </a:rPr>
              <a:t> onde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local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 ser </a:t>
            </a:r>
            <a:r>
              <a:rPr sz="1600" spc="-5" dirty="0">
                <a:latin typeface="Verdana"/>
                <a:cs typeface="Verdana"/>
              </a:rPr>
              <a:t>feita a descompactação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(por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10" dirty="0">
                <a:latin typeface="Verdana"/>
                <a:cs typeface="Verdana"/>
              </a:rPr>
              <a:t>C:\TEST).</a:t>
            </a:r>
            <a:endParaRPr sz="1600">
              <a:latin typeface="Verdana"/>
              <a:cs typeface="Verdana"/>
            </a:endParaRPr>
          </a:p>
          <a:p>
            <a:pPr marL="12700" marR="2548255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Feito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isto,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spc="-10" dirty="0">
                <a:latin typeface="Verdana"/>
                <a:cs typeface="Verdana"/>
              </a:rPr>
              <a:t>Extract.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pasta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C:\TEST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prosseguir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4107"/>
            <a:ext cx="6461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98440" algn="l"/>
              </a:tabLst>
            </a:pPr>
            <a:r>
              <a:rPr sz="4400" dirty="0">
                <a:solidFill>
                  <a:srgbClr val="6F2F9F"/>
                </a:solidFill>
              </a:rPr>
              <a:t>Drivers da</a:t>
            </a:r>
            <a:r>
              <a:rPr sz="4400" spc="5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placa</a:t>
            </a:r>
            <a:r>
              <a:rPr sz="4400" spc="5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de	som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28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Drivers</a:t>
            </a:r>
            <a:r>
              <a:rPr spc="-30" dirty="0"/>
              <a:t> </a:t>
            </a:r>
            <a:r>
              <a:rPr spc="-5" dirty="0"/>
              <a:t>da</a:t>
            </a:r>
            <a:r>
              <a:rPr spc="-15" dirty="0"/>
              <a:t> </a:t>
            </a:r>
            <a:r>
              <a:rPr spc="-5" dirty="0"/>
              <a:t>placa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som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31140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Se você</a:t>
            </a:r>
            <a:r>
              <a:rPr sz="1600" spc="-10" dirty="0">
                <a:latin typeface="Verdana"/>
                <a:cs typeface="Verdana"/>
              </a:rPr>
              <a:t> está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instalação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-5" dirty="0">
                <a:latin typeface="Verdana"/>
                <a:cs typeface="Verdana"/>
              </a:rPr>
              <a:t> 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CD-ROM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acompanha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placa </a:t>
            </a:r>
            <a:r>
              <a:rPr sz="1600" spc="-5" dirty="0">
                <a:latin typeface="Verdana"/>
                <a:cs typeface="Verdana"/>
              </a:rPr>
              <a:t> mãe.</a:t>
            </a:r>
            <a:r>
              <a:rPr sz="1600" spc="-10" dirty="0">
                <a:latin typeface="Verdana"/>
                <a:cs typeface="Verdana"/>
              </a:rPr>
              <a:t> Em</a:t>
            </a:r>
            <a:r>
              <a:rPr sz="1600" spc="-5" dirty="0">
                <a:latin typeface="Verdana"/>
                <a:cs typeface="Verdana"/>
              </a:rPr>
              <a:t> alguns casos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tudo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um só comando: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chipset, </a:t>
            </a:r>
            <a:r>
              <a:rPr sz="1600" spc="-5" dirty="0">
                <a:latin typeface="Verdana"/>
                <a:cs typeface="Verdana"/>
              </a:rPr>
              <a:t> som,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USB,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etc.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placa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marcar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todos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908303"/>
            <a:ext cx="6076188" cy="42854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684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CD</a:t>
            </a:r>
            <a:r>
              <a:rPr spc="-15" dirty="0"/>
              <a:t> </a:t>
            </a:r>
            <a:r>
              <a:rPr spc="-5" dirty="0"/>
              <a:t>da</a:t>
            </a:r>
            <a:r>
              <a:rPr spc="-15" dirty="0"/>
              <a:t> </a:t>
            </a:r>
            <a:r>
              <a:rPr spc="-5" dirty="0"/>
              <a:t>placa</a:t>
            </a:r>
            <a:r>
              <a:rPr spc="-15" dirty="0"/>
              <a:t> </a:t>
            </a:r>
            <a:r>
              <a:rPr spc="-5" dirty="0"/>
              <a:t>mãe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4143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placa </a:t>
            </a:r>
            <a:r>
              <a:rPr sz="1600" spc="-5" dirty="0">
                <a:latin typeface="Verdana"/>
                <a:cs typeface="Verdana"/>
              </a:rPr>
              <a:t> mãe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independentes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dos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preciso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primeiro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chipset, </a:t>
            </a:r>
            <a:r>
              <a:rPr sz="1600" spc="-5" dirty="0">
                <a:latin typeface="Verdana"/>
                <a:cs typeface="Verdana"/>
              </a:rPr>
              <a:t> depois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USB,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17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Gerenciador</a:t>
            </a:r>
            <a:r>
              <a:rPr spc="-10" dirty="0"/>
              <a:t> de</a:t>
            </a:r>
            <a:r>
              <a:rPr spc="-5" dirty="0"/>
              <a:t> dispositivos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989704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raríssimos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drivers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som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método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método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mais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antigas,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que o fabricante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instalação.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novas,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método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usado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principalmente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interfaces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rede.</a:t>
            </a:r>
            <a:endParaRPr sz="1600">
              <a:latin typeface="Verdana"/>
              <a:cs typeface="Verdana"/>
            </a:endParaRPr>
          </a:p>
          <a:p>
            <a:pPr marL="12700" marR="7048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(Sound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Blaster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Audigy,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indicada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Controlador</a:t>
            </a:r>
            <a:r>
              <a:rPr sz="1600" spc="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de</a:t>
            </a:r>
            <a:r>
              <a:rPr sz="16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áudio</a:t>
            </a:r>
            <a:r>
              <a:rPr sz="16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de</a:t>
            </a:r>
            <a:r>
              <a:rPr sz="16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multimídia</a:t>
            </a:r>
            <a:r>
              <a:rPr sz="1600" spc="-5" dirty="0">
                <a:latin typeface="Verdana"/>
                <a:cs typeface="Verdana"/>
              </a:rPr>
              <a:t>)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instalados.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feita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CD-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ROM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acompanha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628" y="908303"/>
            <a:ext cx="4267200" cy="4695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36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CD</a:t>
            </a:r>
            <a:r>
              <a:rPr spc="-10" dirty="0"/>
              <a:t> </a:t>
            </a:r>
            <a:r>
              <a:rPr spc="-5" dirty="0"/>
              <a:t>da</a:t>
            </a:r>
            <a:r>
              <a:rPr spc="-10" dirty="0"/>
              <a:t> </a:t>
            </a:r>
            <a:r>
              <a:rPr spc="-5" dirty="0"/>
              <a:t>placa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som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17881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Portanto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simplesmente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colocamos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CD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executado</a:t>
            </a:r>
            <a:r>
              <a:rPr sz="1600" spc="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aplicativos.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método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similar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impressoras,</a:t>
            </a:r>
            <a:r>
              <a:rPr sz="1600" spc="-5" dirty="0">
                <a:latin typeface="Verdana"/>
                <a:cs typeface="Verdana"/>
              </a:rPr>
              <a:t> scanners</a:t>
            </a:r>
            <a:r>
              <a:rPr sz="1600" spc="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próprio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usuário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Por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 </a:t>
            </a:r>
            <a:r>
              <a:rPr sz="1600" spc="-5" dirty="0">
                <a:latin typeface="Verdana"/>
                <a:cs typeface="Verdana"/>
              </a:rPr>
              <a:t> preferir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 a </a:t>
            </a:r>
            <a:r>
              <a:rPr sz="1600" spc="-10" dirty="0">
                <a:latin typeface="Verdana"/>
                <a:cs typeface="Verdana"/>
              </a:rPr>
              <a:t>instalação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através</a:t>
            </a:r>
            <a:r>
              <a:rPr sz="1600" spc="-5" dirty="0">
                <a:latin typeface="Verdana"/>
                <a:cs typeface="Verdana"/>
              </a:rPr>
              <a:t> 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software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site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fabricante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placa.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iguais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novos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existentes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CD-ROM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acompanha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891" y="908303"/>
            <a:ext cx="5254752" cy="35082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49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Drivers</a:t>
            </a:r>
            <a:r>
              <a:rPr spc="-35" dirty="0"/>
              <a:t> </a:t>
            </a:r>
            <a:r>
              <a:rPr spc="-5" dirty="0"/>
              <a:t>obtidos</a:t>
            </a:r>
            <a:r>
              <a:rPr spc="-15" dirty="0"/>
              <a:t> </a:t>
            </a:r>
            <a:r>
              <a:rPr dirty="0"/>
              <a:t>por</a:t>
            </a:r>
            <a:r>
              <a:rPr spc="-20" dirty="0"/>
              <a:t> </a:t>
            </a:r>
            <a:r>
              <a:rPr spc="-5" dirty="0"/>
              <a:t>download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183379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obtenção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atualizados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" dirty="0">
                <a:latin typeface="Verdana"/>
                <a:cs typeface="Verdana"/>
              </a:rPr>
              <a:t> a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som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fáceis,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Sound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Blaster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www.creative.com</a:t>
            </a:r>
            <a:r>
              <a:rPr sz="1600" spc="-10" dirty="0">
                <a:latin typeface="Verdana"/>
                <a:cs typeface="Verdana"/>
              </a:rPr>
              <a:t>),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dificílima,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genéricas,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alguns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suporte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muito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ruim.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fizemos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dowload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AUDIGY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MP3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AUDDRVPACK_111</a:t>
            </a:r>
            <a:endParaRPr sz="1600">
              <a:latin typeface="Verdana"/>
              <a:cs typeface="Verdana"/>
            </a:endParaRPr>
          </a:p>
          <a:p>
            <a:pPr marL="12700" marR="12382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executável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descompacta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 </a:t>
            </a:r>
            <a:r>
              <a:rPr sz="1600" spc="-10" dirty="0">
                <a:latin typeface="Verdana"/>
                <a:cs typeface="Verdana"/>
              </a:rPr>
              <a:t>todo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trabalho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drivers.</a:t>
            </a:r>
            <a:endParaRPr sz="1600">
              <a:latin typeface="Verdana"/>
              <a:cs typeface="Verdana"/>
            </a:endParaRPr>
          </a:p>
          <a:p>
            <a:pPr marL="12700" marR="6794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claro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processo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exato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varia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fazemos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questão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444" y="836675"/>
            <a:ext cx="3810000" cy="2819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6108" y="4149852"/>
            <a:ext cx="3227832" cy="9997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503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Exemplo: Vídeo</a:t>
            </a:r>
            <a:r>
              <a:rPr dirty="0"/>
              <a:t> </a:t>
            </a:r>
            <a:r>
              <a:rPr spc="-5" dirty="0"/>
              <a:t>com</a:t>
            </a:r>
            <a:r>
              <a:rPr dirty="0"/>
              <a:t> </a:t>
            </a:r>
            <a:r>
              <a:rPr spc="-5" dirty="0"/>
              <a:t>16 cores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14439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 </a:t>
            </a:r>
            <a:r>
              <a:rPr sz="1600" spc="-5" dirty="0">
                <a:latin typeface="Verdana"/>
                <a:cs typeface="Verdana"/>
              </a:rPr>
              <a:t> comum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ocorre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Windows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tem </a:t>
            </a:r>
            <a:r>
              <a:rPr sz="1600" spc="-10" dirty="0">
                <a:latin typeface="Verdana"/>
                <a:cs typeface="Verdana"/>
              </a:rPr>
              <a:t>driver para </a:t>
            </a:r>
            <a:r>
              <a:rPr sz="1600" spc="-5" dirty="0">
                <a:latin typeface="Verdana"/>
                <a:cs typeface="Verdana"/>
              </a:rPr>
              <a:t> a</a:t>
            </a:r>
            <a:r>
              <a:rPr sz="1600" spc="-10" dirty="0">
                <a:latin typeface="Verdana"/>
                <a:cs typeface="Verdana"/>
              </a:rPr>
              <a:t> placa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vídeo,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isso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genérico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VGA,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apenas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16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resolução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baixa: </a:t>
            </a:r>
            <a:r>
              <a:rPr sz="1600" spc="-5" dirty="0">
                <a:latin typeface="Verdana"/>
                <a:cs typeface="Verdana"/>
              </a:rPr>
              <a:t> 640x480.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9144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046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Terminada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instalação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4042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trabalho.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serão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 apresentada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final,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aviso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 </a:t>
            </a:r>
            <a:r>
              <a:rPr sz="1600" spc="-5" dirty="0">
                <a:latin typeface="Verdana"/>
                <a:cs typeface="Verdana"/>
              </a:rPr>
              <a:t> reiniciado.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1053083"/>
            <a:ext cx="4800600" cy="3675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90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Ajuste de alto-falantes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50469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Depois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reiniciar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25" dirty="0">
                <a:latin typeface="Verdana"/>
                <a:cs typeface="Verdana"/>
              </a:rPr>
              <a:t>computador,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estará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funcionando.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Pode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necessário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 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pequeno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ajuste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painel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controle,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indicado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tipo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alto-falantes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Muitos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perguntam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isso,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não,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nesses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usuário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 a configuração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manualmente.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padrão,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Windows </a:t>
            </a:r>
            <a:r>
              <a:rPr sz="1600" spc="-10" dirty="0">
                <a:latin typeface="Verdana"/>
                <a:cs typeface="Verdana"/>
              </a:rPr>
              <a:t> supõe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dois alto-falates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(estéreo).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 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alto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falates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quadrifônicos,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5.1 ou</a:t>
            </a:r>
            <a:r>
              <a:rPr sz="1600" spc="-10" dirty="0">
                <a:latin typeface="Verdana"/>
                <a:cs typeface="Verdana"/>
              </a:rPr>
              <a:t> outra </a:t>
            </a:r>
            <a:r>
              <a:rPr sz="1600" spc="-5" dirty="0">
                <a:latin typeface="Verdana"/>
                <a:cs typeface="Verdana"/>
              </a:rPr>
              <a:t> configuração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avançada,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terá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comando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Sons,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Painel</a:t>
            </a:r>
            <a:r>
              <a:rPr sz="1600" spc="-5" dirty="0">
                <a:latin typeface="Verdana"/>
                <a:cs typeface="Verdana"/>
              </a:rPr>
              <a:t> 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controle.</a:t>
            </a:r>
            <a:endParaRPr sz="1600">
              <a:latin typeface="Verdana"/>
              <a:cs typeface="Verdana"/>
            </a:endParaRPr>
          </a:p>
          <a:p>
            <a:pPr marL="12700" marR="53721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Configurações</a:t>
            </a:r>
            <a:r>
              <a:rPr sz="1600" spc="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alto-falante</a:t>
            </a:r>
            <a:r>
              <a:rPr sz="1600" spc="-5" dirty="0">
                <a:latin typeface="Verdana"/>
                <a:cs typeface="Verdana"/>
              </a:rPr>
              <a:t>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Avançadas.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79" y="908303"/>
            <a:ext cx="3496055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Indicando</a:t>
            </a:r>
            <a:r>
              <a:rPr dirty="0"/>
              <a:t> </a:t>
            </a:r>
            <a:r>
              <a:rPr spc="-5" dirty="0"/>
              <a:t>os</a:t>
            </a:r>
            <a:r>
              <a:rPr dirty="0"/>
              <a:t> </a:t>
            </a:r>
            <a:r>
              <a:rPr spc="-5" dirty="0"/>
              <a:t>alto-falantes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1236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escolhemos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alto-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falantes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5.1.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opção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adequa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alto-falantes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usando.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908303"/>
            <a:ext cx="3924299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213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</a:t>
            </a:r>
            <a:r>
              <a:rPr spc="-30" dirty="0"/>
              <a:t> </a:t>
            </a:r>
            <a:r>
              <a:rPr spc="-10" dirty="0"/>
              <a:t>Windows</a:t>
            </a:r>
            <a:r>
              <a:rPr spc="-5" dirty="0"/>
              <a:t> 98/ME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3084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Mostramos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15" dirty="0">
                <a:latin typeface="Verdana"/>
                <a:cs typeface="Verdana"/>
              </a:rPr>
              <a:t>Windows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XP,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versões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Windows, </a:t>
            </a:r>
            <a:r>
              <a:rPr sz="1600" spc="-5" dirty="0">
                <a:latin typeface="Verdana"/>
                <a:cs typeface="Verdana"/>
              </a:rPr>
              <a:t> 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semelhante.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escolhemos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opção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“alto-falates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quadrifônicos”.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908303"/>
            <a:ext cx="3619500" cy="38953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427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Testando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placa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som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11137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Verdana"/>
                <a:cs typeface="Verdana"/>
              </a:rPr>
              <a:t>Você</a:t>
            </a:r>
            <a:r>
              <a:rPr sz="1600" spc="-5" dirty="0">
                <a:latin typeface="Verdana"/>
                <a:cs typeface="Verdana"/>
              </a:rPr>
              <a:t> pode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testar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som.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Pode</a:t>
            </a:r>
            <a:r>
              <a:rPr sz="1600" spc="-5" dirty="0">
                <a:latin typeface="Verdana"/>
                <a:cs typeface="Verdana"/>
              </a:rPr>
              <a:t> por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Windows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Media </a:t>
            </a:r>
            <a:r>
              <a:rPr sz="1600" spc="-10" dirty="0">
                <a:latin typeface="Verdana"/>
                <a:cs typeface="Verdana"/>
              </a:rPr>
              <a:t>Player </a:t>
            </a:r>
            <a:r>
              <a:rPr sz="1600" spc="-5" dirty="0">
                <a:latin typeface="Verdana"/>
                <a:cs typeface="Verdana"/>
              </a:rPr>
              <a:t>e abrir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diversos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WAV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 MID,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existentes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-10" dirty="0">
                <a:latin typeface="Verdana"/>
                <a:cs typeface="Verdana"/>
              </a:rPr>
              <a:t> pasta </a:t>
            </a:r>
            <a:r>
              <a:rPr sz="1600" spc="-5" dirty="0">
                <a:latin typeface="Verdana"/>
                <a:cs typeface="Verdana"/>
              </a:rPr>
              <a:t> Windows\Media.</a:t>
            </a:r>
            <a:endParaRPr sz="1600">
              <a:latin typeface="Verdana"/>
              <a:cs typeface="Verdana"/>
            </a:endParaRPr>
          </a:p>
          <a:p>
            <a:pPr marL="12700" marR="13589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Pode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 </a:t>
            </a:r>
            <a:r>
              <a:rPr sz="1600" spc="-5" dirty="0">
                <a:latin typeface="Verdana"/>
                <a:cs typeface="Verdana"/>
              </a:rPr>
              <a:t> experimentar ouvir </a:t>
            </a:r>
            <a:r>
              <a:rPr sz="1600" spc="-5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-10" dirty="0">
                <a:latin typeface="Verdana"/>
                <a:cs typeface="Verdana"/>
              </a:rPr>
              <a:t> CD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áudio.</a:t>
            </a:r>
            <a:endParaRPr sz="1600">
              <a:latin typeface="Verdana"/>
              <a:cs typeface="Verdana"/>
            </a:endParaRPr>
          </a:p>
          <a:p>
            <a:pPr marL="12700" marR="647065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latin typeface="Verdana"/>
                <a:cs typeface="Verdana"/>
              </a:rPr>
              <a:t>Teste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músicas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MP3.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2155" y="836675"/>
            <a:ext cx="6100572" cy="50596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4107"/>
            <a:ext cx="5683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6F2F9F"/>
                </a:solidFill>
              </a:rPr>
              <a:t>Revisando</a:t>
            </a:r>
            <a:r>
              <a:rPr sz="4400" spc="-40" dirty="0">
                <a:solidFill>
                  <a:srgbClr val="6F2F9F"/>
                </a:solidFill>
              </a:rPr>
              <a:t> </a:t>
            </a:r>
            <a:r>
              <a:rPr sz="4400" spc="-5" dirty="0">
                <a:solidFill>
                  <a:srgbClr val="6F2F9F"/>
                </a:solidFill>
              </a:rPr>
              <a:t>os</a:t>
            </a:r>
            <a:r>
              <a:rPr sz="4400" spc="-20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drivers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06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Todos</a:t>
            </a:r>
            <a:r>
              <a:rPr spc="-15" dirty="0"/>
              <a:t> </a:t>
            </a:r>
            <a:r>
              <a:rPr spc="-5" dirty="0"/>
              <a:t>os</a:t>
            </a:r>
            <a:r>
              <a:rPr spc="-10" dirty="0"/>
              <a:t> </a:t>
            </a:r>
            <a:r>
              <a:rPr spc="-5" dirty="0"/>
              <a:t>drivers instalados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66725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ir agora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constatar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foram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instalados.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instalamos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 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modem,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XP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tinha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esses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dispositivos.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deixar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esses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nativos.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observarmos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seu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funcionamento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procurar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respectivos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instalá-los.</a:t>
            </a:r>
            <a:endParaRPr sz="1600">
              <a:latin typeface="Verdana"/>
              <a:cs typeface="Verdana"/>
            </a:endParaRPr>
          </a:p>
          <a:p>
            <a:pPr marL="12700" marR="112395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como: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PCI</a:t>
            </a:r>
            <a:r>
              <a:rPr sz="1600" spc="-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Communications</a:t>
            </a:r>
            <a:r>
              <a:rPr sz="1600" spc="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Device</a:t>
            </a:r>
            <a:endParaRPr sz="1600">
              <a:latin typeface="Verdana"/>
              <a:cs typeface="Verdana"/>
            </a:endParaRPr>
          </a:p>
          <a:p>
            <a:pPr marL="12700" marR="4997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PCI</a:t>
            </a:r>
            <a:r>
              <a:rPr sz="16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Ethernet</a:t>
            </a:r>
            <a:r>
              <a:rPr sz="16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Controller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852" y="908303"/>
            <a:ext cx="3610355" cy="40858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Checando</a:t>
            </a:r>
            <a:r>
              <a:rPr spc="-10" dirty="0"/>
              <a:t> </a:t>
            </a:r>
            <a:r>
              <a:rPr spc="-5" dirty="0"/>
              <a:t>a placa de rede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6475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Verdana"/>
                <a:cs typeface="Verdana"/>
              </a:rPr>
              <a:t>Vejamos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propriades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confirmar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funcionamento.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ícone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botão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direito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mouse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escolhemos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opção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Propriedades</a:t>
            </a:r>
            <a:r>
              <a:rPr sz="1600" spc="-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852" y="836675"/>
            <a:ext cx="3610355" cy="40858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833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Fornecedor</a:t>
            </a:r>
            <a:r>
              <a:rPr dirty="0"/>
              <a:t> </a:t>
            </a:r>
            <a:r>
              <a:rPr spc="-10" dirty="0"/>
              <a:t>do</a:t>
            </a:r>
            <a:r>
              <a:rPr dirty="0"/>
              <a:t> </a:t>
            </a:r>
            <a:r>
              <a:rPr spc="-5" dirty="0"/>
              <a:t>driver</a:t>
            </a:r>
            <a:r>
              <a:rPr spc="5" dirty="0"/>
              <a:t> </a:t>
            </a:r>
            <a:r>
              <a:rPr spc="-5" dirty="0"/>
              <a:t>da</a:t>
            </a:r>
            <a:r>
              <a:rPr dirty="0"/>
              <a:t> </a:t>
            </a:r>
            <a:r>
              <a:rPr spc="-5" dirty="0"/>
              <a:t>placa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dirty="0"/>
              <a:t>rede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39610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2265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 quadro </a:t>
            </a:r>
            <a:r>
              <a:rPr sz="1600" spc="-5" dirty="0">
                <a:latin typeface="Verdana"/>
                <a:cs typeface="Verdana"/>
              </a:rPr>
              <a:t>de propriedades da </a:t>
            </a:r>
            <a:r>
              <a:rPr sz="1600" spc="-10" dirty="0">
                <a:latin typeface="Verdana"/>
                <a:cs typeface="Verdana"/>
              </a:rPr>
              <a:t>placa 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rede, </a:t>
            </a:r>
            <a:r>
              <a:rPr sz="1600" spc="-10" dirty="0">
                <a:latin typeface="Verdana"/>
                <a:cs typeface="Verdana"/>
              </a:rPr>
              <a:t>clicamos </a:t>
            </a:r>
            <a:r>
              <a:rPr sz="1600" spc="-5" dirty="0">
                <a:latin typeface="Verdana"/>
                <a:cs typeface="Verdana"/>
              </a:rPr>
              <a:t>na </a:t>
            </a:r>
            <a:r>
              <a:rPr sz="1600" spc="-10" dirty="0">
                <a:latin typeface="Verdana"/>
                <a:cs typeface="Verdana"/>
              </a:rPr>
              <a:t>guia </a:t>
            </a:r>
            <a:r>
              <a:rPr sz="1600" spc="-40" dirty="0">
                <a:latin typeface="Verdana"/>
                <a:cs typeface="Verdana"/>
              </a:rPr>
              <a:t>Driver. </a:t>
            </a:r>
            <a:r>
              <a:rPr sz="1600" spc="-10" dirty="0">
                <a:latin typeface="Verdana"/>
                <a:cs typeface="Verdana"/>
              </a:rPr>
              <a:t>Podemos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verificar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indicação: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Fornecedor</a:t>
            </a:r>
            <a:r>
              <a:rPr sz="1600" spc="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do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 driver:</a:t>
            </a:r>
            <a:r>
              <a:rPr sz="1600" spc="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Microsoft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Isto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operando </a:t>
            </a:r>
            <a:r>
              <a:rPr sz="1600" spc="-5" dirty="0">
                <a:latin typeface="Verdana"/>
                <a:cs typeface="Verdana"/>
              </a:rPr>
              <a:t> com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seja,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fornecido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junto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próprio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908303"/>
            <a:ext cx="3848100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02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Driver</a:t>
            </a:r>
            <a:r>
              <a:rPr spc="-25" dirty="0"/>
              <a:t> </a:t>
            </a:r>
            <a:r>
              <a:rPr spc="-5" dirty="0"/>
              <a:t>da</a:t>
            </a:r>
            <a:r>
              <a:rPr spc="-15" dirty="0"/>
              <a:t> </a:t>
            </a:r>
            <a:r>
              <a:rPr spc="-5" dirty="0"/>
              <a:t>placa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som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27355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Verdana"/>
                <a:cs typeface="Verdana"/>
              </a:rPr>
              <a:t>Fazendo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coisa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som,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verificamos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claro,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Windows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tinha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 </a:t>
            </a:r>
            <a:r>
              <a:rPr sz="1600" spc="-5" dirty="0">
                <a:latin typeface="Verdana"/>
                <a:cs typeface="Verdana"/>
              </a:rPr>
              <a:t> Sound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Blaster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Audigy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nosso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fabricante.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Veja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indicação: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Fornecedor</a:t>
            </a:r>
            <a:r>
              <a:rPr sz="1600" spc="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do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driver:</a:t>
            </a:r>
            <a:r>
              <a:rPr sz="1600" spc="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Creative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908303"/>
            <a:ext cx="3924299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Exemplo: Problema com som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139827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som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funcionando,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programa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Windows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Media </a:t>
            </a:r>
            <a:r>
              <a:rPr sz="1600" spc="-10" dirty="0">
                <a:latin typeface="Verdana"/>
                <a:cs typeface="Verdana"/>
              </a:rPr>
              <a:t>Player </a:t>
            </a:r>
            <a:r>
              <a:rPr sz="1600" spc="-5" dirty="0">
                <a:latin typeface="Verdana"/>
                <a:cs typeface="Verdana"/>
              </a:rPr>
              <a:t> não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consegue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reproduzir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músicas. </a:t>
            </a:r>
            <a:r>
              <a:rPr sz="1600" spc="-5" dirty="0">
                <a:latin typeface="Verdana"/>
                <a:cs typeface="Verdana"/>
              </a:rPr>
              <a:t>Isto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 ocorrer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 os </a:t>
            </a:r>
            <a:r>
              <a:rPr sz="1600" spc="-10" dirty="0">
                <a:latin typeface="Verdana"/>
                <a:cs typeface="Verdana"/>
              </a:rPr>
              <a:t>drivers </a:t>
            </a:r>
            <a:r>
              <a:rPr sz="1600" spc="-5" dirty="0">
                <a:latin typeface="Verdana"/>
                <a:cs typeface="Verdana"/>
              </a:rPr>
              <a:t> da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som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estiverem </a:t>
            </a:r>
            <a:r>
              <a:rPr sz="1600" spc="-5" dirty="0">
                <a:latin typeface="Verdana"/>
                <a:cs typeface="Verdana"/>
              </a:rPr>
              <a:t> instalados.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762000"/>
            <a:ext cx="7429499" cy="523494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78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Driver</a:t>
            </a:r>
            <a:r>
              <a:rPr spc="-40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spc="-5" dirty="0"/>
              <a:t>modem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2970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modem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Robotics.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possui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maioria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desses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desde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estejamos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versão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nova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modem.</a:t>
            </a:r>
            <a:endParaRPr sz="1600">
              <a:latin typeface="Verdana"/>
              <a:cs typeface="Verdana"/>
            </a:endParaRPr>
          </a:p>
          <a:p>
            <a:pPr marL="12700" marR="29209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modem,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são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CD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-10" dirty="0">
                <a:latin typeface="Verdana"/>
                <a:cs typeface="Verdana"/>
              </a:rPr>
              <a:t> disquete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acompanha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modem.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buscar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modem.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Fornecedor</a:t>
            </a:r>
            <a:r>
              <a:rPr sz="1600" spc="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do</a:t>
            </a:r>
            <a:r>
              <a:rPr sz="1600" spc="-10" dirty="0">
                <a:solidFill>
                  <a:srgbClr val="FFFF00"/>
                </a:solidFill>
                <a:latin typeface="Verdana"/>
                <a:cs typeface="Verdana"/>
              </a:rPr>
              <a:t> driver:</a:t>
            </a:r>
            <a:r>
              <a:rPr sz="1600" spc="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Microsoft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291" y="908303"/>
            <a:ext cx="3848100" cy="45049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4107"/>
            <a:ext cx="6461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6F2F9F"/>
                </a:solidFill>
              </a:rPr>
              <a:t>Driver</a:t>
            </a:r>
            <a:r>
              <a:rPr sz="4400" spc="-20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da</a:t>
            </a:r>
            <a:r>
              <a:rPr sz="4400" spc="-15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placa</a:t>
            </a:r>
            <a:r>
              <a:rPr sz="4400" spc="-20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de</a:t>
            </a:r>
            <a:r>
              <a:rPr sz="4400" spc="-10" dirty="0">
                <a:solidFill>
                  <a:srgbClr val="6F2F9F"/>
                </a:solidFill>
              </a:rPr>
              <a:t> </a:t>
            </a:r>
            <a:r>
              <a:rPr sz="4400" dirty="0">
                <a:solidFill>
                  <a:srgbClr val="6F2F9F"/>
                </a:solidFill>
              </a:rPr>
              <a:t>vídeo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28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Driver</a:t>
            </a:r>
            <a:r>
              <a:rPr spc="-25" dirty="0"/>
              <a:t> </a:t>
            </a:r>
            <a:r>
              <a:rPr spc="-5" dirty="0"/>
              <a:t>da</a:t>
            </a:r>
            <a:r>
              <a:rPr spc="-15" dirty="0"/>
              <a:t> </a:t>
            </a:r>
            <a:r>
              <a:rPr spc="-5" dirty="0"/>
              <a:t>placa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vídeo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29641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Verdana"/>
                <a:cs typeface="Verdana"/>
              </a:rPr>
              <a:t>Fazendo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vídeo,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observamos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 </a:t>
            </a:r>
            <a:r>
              <a:rPr sz="1600" spc="-5" dirty="0">
                <a:latin typeface="Verdana"/>
                <a:cs typeface="Verdana"/>
              </a:rPr>
              <a:t> usando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contrário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demais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hardware,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recomendável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vídeo,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três motivos:</a:t>
            </a:r>
            <a:endParaRPr sz="1600">
              <a:latin typeface="Verdana"/>
              <a:cs typeface="Verdana"/>
            </a:endParaRPr>
          </a:p>
          <a:p>
            <a:pPr marL="12700" marR="88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05435" algn="l"/>
              </a:tabLst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normalmente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desempenho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menor</a:t>
            </a:r>
            <a:endParaRPr sz="1600">
              <a:latin typeface="Verdana"/>
              <a:cs typeface="Verdana"/>
            </a:endParaRPr>
          </a:p>
          <a:p>
            <a:pPr marL="12700" marR="307340">
              <a:lnSpc>
                <a:spcPct val="100000"/>
              </a:lnSpc>
              <a:buAutoNum type="arabicParenR"/>
              <a:tabLst>
                <a:tab pos="305435" algn="l"/>
              </a:tabLst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nativo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dá </a:t>
            </a:r>
            <a:r>
              <a:rPr sz="1600" spc="-5" dirty="0">
                <a:latin typeface="Verdana"/>
                <a:cs typeface="Verdana"/>
              </a:rPr>
              <a:t> suporte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recursos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especiais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placa, </a:t>
            </a:r>
            <a:r>
              <a:rPr sz="1600" spc="-5" dirty="0">
                <a:latin typeface="Verdana"/>
                <a:cs typeface="Verdana"/>
              </a:rPr>
              <a:t> por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habilitação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saída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TV,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presente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muitas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placas.</a:t>
            </a:r>
            <a:endParaRPr sz="1600">
              <a:latin typeface="Verdana"/>
              <a:cs typeface="Verdana"/>
            </a:endParaRPr>
          </a:p>
          <a:p>
            <a:pPr marL="12700" marR="17145">
              <a:lnSpc>
                <a:spcPct val="100000"/>
              </a:lnSpc>
              <a:buAutoNum type="arabicParenR"/>
              <a:tabLst>
                <a:tab pos="305435" algn="l"/>
              </a:tabLst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Windows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OpenGL,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é 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API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gráfica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utilizada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 muitos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jogos.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 apenas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5" dirty="0">
                <a:latin typeface="Verdana"/>
                <a:cs typeface="Verdana"/>
              </a:rPr>
              <a:t>Direct3D,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API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Microsoft.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preciso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fabricante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chip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gráfico</a:t>
            </a:r>
            <a:r>
              <a:rPr sz="1600" spc="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ter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OpenGL,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veremos </a:t>
            </a:r>
            <a:r>
              <a:rPr sz="1600" spc="-5" dirty="0">
                <a:latin typeface="Verdana"/>
                <a:cs typeface="Verdana"/>
              </a:rPr>
              <a:t> a </a:t>
            </a:r>
            <a:r>
              <a:rPr sz="1600" spc="-40" dirty="0">
                <a:latin typeface="Verdana"/>
                <a:cs typeface="Verdana"/>
              </a:rPr>
              <a:t>seguir.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836675"/>
            <a:ext cx="3848100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09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Instalando </a:t>
            </a:r>
            <a:r>
              <a:rPr dirty="0"/>
              <a:t>o </a:t>
            </a:r>
            <a:r>
              <a:rPr spc="-5" dirty="0"/>
              <a:t>driver</a:t>
            </a:r>
            <a:r>
              <a:rPr dirty="0"/>
              <a:t> </a:t>
            </a:r>
            <a:r>
              <a:rPr spc="-5" dirty="0"/>
              <a:t>de vídeo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43611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049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Verdana"/>
                <a:cs typeface="Verdana"/>
              </a:rPr>
              <a:t>Para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fabricente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vídeo,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CD-ROM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acompanha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placa.</a:t>
            </a:r>
            <a:endParaRPr sz="1600">
              <a:latin typeface="Verdana"/>
              <a:cs typeface="Verdana"/>
            </a:endParaRPr>
          </a:p>
          <a:p>
            <a:pPr marL="12700" marR="812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CD-ROM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acompanha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mãe.</a:t>
            </a:r>
            <a:endParaRPr sz="1600">
              <a:latin typeface="Verdana"/>
              <a:cs typeface="Verdana"/>
            </a:endParaRPr>
          </a:p>
          <a:p>
            <a:pPr marL="12700" marR="1587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perdeu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CD,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obtenha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mãe.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perdeu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acompanhavam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vídeo, </a:t>
            </a:r>
            <a:r>
              <a:rPr sz="1600" spc="-5" dirty="0">
                <a:latin typeface="Verdana"/>
                <a:cs typeface="Verdana"/>
              </a:rPr>
              <a:t> obtenha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site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fabricante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Placas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chips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 Nvidia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(ex: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GeForce,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TNT),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encontrados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www.nvidia.com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Drivers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ATI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encontrados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3"/>
              </a:rPr>
              <a:t>www.ati.com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8071" y="981455"/>
            <a:ext cx="3563112" cy="25816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27701" y="3821684"/>
            <a:ext cx="342265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54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usaremos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instalação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obtidos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www.nvidia.com</a:t>
            </a:r>
            <a:r>
              <a:rPr sz="1600" spc="-10" dirty="0">
                <a:latin typeface="Verdana"/>
                <a:cs typeface="Verdana"/>
              </a:rPr>
              <a:t>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nossa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chip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GeForce.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0" dirty="0">
                <a:latin typeface="Verdana"/>
                <a:cs typeface="Verdana"/>
              </a:rPr>
              <a:t>Tome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cuidado,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normalmente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diferentes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" dirty="0">
                <a:latin typeface="Verdana"/>
                <a:cs typeface="Verdana"/>
              </a:rPr>
              <a:t> cada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versão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 </a:t>
            </a:r>
            <a:r>
              <a:rPr sz="1600" spc="-5" dirty="0">
                <a:latin typeface="Verdana"/>
                <a:cs typeface="Verdana"/>
              </a:rPr>
              <a:t> operacional.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Win </a:t>
            </a:r>
            <a:r>
              <a:rPr sz="1600" spc="-35" dirty="0">
                <a:latin typeface="Verdana"/>
                <a:cs typeface="Verdana"/>
              </a:rPr>
              <a:t>2000/XP.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27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Instalador </a:t>
            </a:r>
            <a:r>
              <a:rPr dirty="0"/>
              <a:t>do</a:t>
            </a:r>
            <a:r>
              <a:rPr spc="5" dirty="0"/>
              <a:t> </a:t>
            </a:r>
            <a:r>
              <a:rPr spc="-5" dirty="0"/>
              <a:t>driver</a:t>
            </a:r>
            <a:r>
              <a:rPr spc="-15" dirty="0"/>
              <a:t> </a:t>
            </a:r>
            <a:r>
              <a:rPr spc="-5" dirty="0"/>
              <a:t>de vídeo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1680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Executamos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instalação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-10" dirty="0">
                <a:latin typeface="Verdana"/>
                <a:cs typeface="Verdana"/>
              </a:rPr>
              <a:t> driver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inicialmente </a:t>
            </a:r>
            <a:r>
              <a:rPr sz="1600" spc="-5" dirty="0">
                <a:latin typeface="Verdana"/>
                <a:cs typeface="Verdana"/>
              </a:rPr>
              <a:t> um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contrato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licença.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908303"/>
            <a:ext cx="4791456" cy="37429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61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Instalação</a:t>
            </a:r>
            <a:r>
              <a:rPr spc="-10" dirty="0"/>
              <a:t> </a:t>
            </a:r>
            <a:r>
              <a:rPr spc="-5" dirty="0"/>
              <a:t>em andamento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5621832"/>
            <a:ext cx="4841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fará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trabalho.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836675"/>
            <a:ext cx="6963156" cy="464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72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Driver</a:t>
            </a:r>
            <a:r>
              <a:rPr spc="-50" dirty="0"/>
              <a:t> </a:t>
            </a:r>
            <a:r>
              <a:rPr dirty="0"/>
              <a:t>não</a:t>
            </a:r>
            <a:r>
              <a:rPr spc="-35" dirty="0"/>
              <a:t> </a:t>
            </a:r>
            <a:r>
              <a:rPr dirty="0"/>
              <a:t>certificado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9585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XP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informa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foi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homologado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Microsoft.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Continuar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1053083"/>
            <a:ext cx="3771899" cy="29992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8965"/>
            <a:ext cx="398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É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preciso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reiniciar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8771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Verdana"/>
                <a:cs typeface="Verdana"/>
              </a:rPr>
              <a:t>Terminada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drivers,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preciso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reiniciar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28" y="908303"/>
            <a:ext cx="4800600" cy="3675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20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Configurações</a:t>
            </a:r>
            <a:r>
              <a:rPr spc="-10" dirty="0"/>
              <a:t> </a:t>
            </a:r>
            <a:r>
              <a:rPr spc="-5" dirty="0"/>
              <a:t>de vídeo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3186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6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Depois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reiniciar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vamos </a:t>
            </a:r>
            <a:r>
              <a:rPr sz="1600" spc="-5" dirty="0">
                <a:latin typeface="Verdana"/>
                <a:cs typeface="Verdana"/>
              </a:rPr>
              <a:t> ao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propriedades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obtido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duas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formas:</a:t>
            </a:r>
            <a:endParaRPr sz="1600">
              <a:latin typeface="Verdana"/>
              <a:cs typeface="Verdana"/>
            </a:endParaRPr>
          </a:p>
          <a:p>
            <a:pPr marL="297815" indent="-285750">
              <a:lnSpc>
                <a:spcPct val="100000"/>
              </a:lnSpc>
              <a:buAutoNum type="alphaLcParenR"/>
              <a:tabLst>
                <a:tab pos="298450" algn="l"/>
              </a:tabLst>
            </a:pPr>
            <a:r>
              <a:rPr sz="1600" spc="-15" dirty="0">
                <a:latin typeface="Verdana"/>
                <a:cs typeface="Verdana"/>
              </a:rPr>
              <a:t>Painel</a:t>
            </a:r>
            <a:r>
              <a:rPr sz="1600" spc="-5" dirty="0">
                <a:latin typeface="Verdana"/>
                <a:cs typeface="Verdana"/>
              </a:rPr>
              <a:t> 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controle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lphaLcParenR"/>
              <a:tabLst>
                <a:tab pos="304165" algn="l"/>
              </a:tabLst>
            </a:pP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vazia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área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trabalho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direito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mouse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escolhemos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Propriedades.</a:t>
            </a:r>
            <a:endParaRPr sz="1600">
              <a:latin typeface="Verdana"/>
              <a:cs typeface="Verdana"/>
            </a:endParaRPr>
          </a:p>
          <a:p>
            <a:pPr marL="12700" marR="9017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Chegando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propriedades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vídeo,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guia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Configurações,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mostra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figura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lado.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Aqui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regular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resolução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número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Clicamos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seguir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Avançadas.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291" y="836675"/>
            <a:ext cx="3848100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69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Configurações</a:t>
            </a:r>
            <a:r>
              <a:rPr spc="-50" dirty="0"/>
              <a:t> </a:t>
            </a:r>
            <a:r>
              <a:rPr dirty="0"/>
              <a:t>avançadas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0233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 quadro </a:t>
            </a:r>
            <a:r>
              <a:rPr sz="1600" spc="-5" dirty="0">
                <a:latin typeface="Verdana"/>
                <a:cs typeface="Verdana"/>
              </a:rPr>
              <a:t>de configurações </a:t>
            </a:r>
            <a:r>
              <a:rPr sz="1600" spc="-10" dirty="0">
                <a:latin typeface="Verdana"/>
                <a:cs typeface="Verdana"/>
              </a:rPr>
              <a:t>avançadas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vídeo, podemos observar agora que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nova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guia: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GeForce2</a:t>
            </a:r>
            <a:r>
              <a:rPr sz="1600" spc="-5" dirty="0">
                <a:latin typeface="Verdana"/>
                <a:cs typeface="Verdana"/>
              </a:rPr>
              <a:t> MX/MX400</a:t>
            </a:r>
            <a:endParaRPr sz="1600">
              <a:latin typeface="Verdana"/>
              <a:cs typeface="Verdana"/>
            </a:endParaRPr>
          </a:p>
          <a:p>
            <a:pPr marL="12700" marR="17145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guia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foi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criada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fizemos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Nvidia.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408" y="908303"/>
            <a:ext cx="4076699" cy="4686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6779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Exemplo:</a:t>
            </a:r>
            <a:r>
              <a:rPr spc="-15" dirty="0"/>
              <a:t> </a:t>
            </a:r>
            <a:r>
              <a:rPr spc="-5" dirty="0"/>
              <a:t>Modem </a:t>
            </a:r>
            <a:r>
              <a:rPr dirty="0"/>
              <a:t>não</a:t>
            </a:r>
            <a:r>
              <a:rPr spc="-15" dirty="0"/>
              <a:t> </a:t>
            </a:r>
            <a:r>
              <a:rPr spc="-5" dirty="0"/>
              <a:t>funciona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7109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Neste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apesar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ter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sido </a:t>
            </a:r>
            <a:r>
              <a:rPr sz="1600" spc="-5" dirty="0">
                <a:latin typeface="Verdana"/>
                <a:cs typeface="Verdana"/>
              </a:rPr>
              <a:t> criada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provedor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acesso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 Internet,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modem,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conexão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 </a:t>
            </a:r>
            <a:r>
              <a:rPr sz="1600" spc="-5" dirty="0">
                <a:latin typeface="Verdana"/>
                <a:cs typeface="Verdana"/>
              </a:rPr>
              <a:t> feita –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spc="-10" dirty="0">
                <a:latin typeface="Verdana"/>
                <a:cs typeface="Verdana"/>
              </a:rPr>
              <a:t>indicado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modem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funcionando.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914400"/>
            <a:ext cx="4354067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2598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spc="-170" dirty="0"/>
              <a:t> </a:t>
            </a:r>
            <a:r>
              <a:rPr spc="-5" dirty="0"/>
              <a:t>nova</a:t>
            </a:r>
            <a:r>
              <a:rPr spc="-45" dirty="0"/>
              <a:t> </a:t>
            </a:r>
            <a:r>
              <a:rPr spc="-5" dirty="0"/>
              <a:t>guia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5549290"/>
            <a:ext cx="83870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Selecionando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nova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guia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criada,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assumirá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aspecto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diferente.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quadro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propriedades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pequena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configurações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esquerda.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lista,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selecionamos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Configurações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OpenGL</a:t>
            </a:r>
            <a:r>
              <a:rPr sz="1600" spc="-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908303"/>
            <a:ext cx="5971032" cy="44775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84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Configurações</a:t>
            </a:r>
            <a:r>
              <a:rPr spc="-30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dirty="0"/>
              <a:t>OpenGL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12432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necessário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alterar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configurações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OpenGL.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importante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spc="-10" dirty="0">
                <a:latin typeface="Verdana"/>
                <a:cs typeface="Verdana"/>
              </a:rPr>
              <a:t>observar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partir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fornecido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 </a:t>
            </a:r>
            <a:r>
              <a:rPr sz="1600" spc="-5" dirty="0">
                <a:latin typeface="Verdana"/>
                <a:cs typeface="Verdana"/>
              </a:rPr>
              <a:t> fabricante,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passa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operar </a:t>
            </a:r>
            <a:r>
              <a:rPr sz="1600" spc="-5" dirty="0">
                <a:latin typeface="Verdana"/>
                <a:cs typeface="Verdana"/>
              </a:rPr>
              <a:t> tanto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Direct3D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OpenGL.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necessitam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OpenGL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agora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perfeitamente.</a:t>
            </a:r>
            <a:endParaRPr sz="1600">
              <a:latin typeface="Verdana"/>
              <a:cs typeface="Verdana"/>
            </a:endParaRPr>
          </a:p>
          <a:p>
            <a:pPr marL="12700" marR="101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Muitos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jogos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modernos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0" dirty="0">
                <a:latin typeface="Verdana"/>
                <a:cs typeface="Verdana"/>
              </a:rPr>
              <a:t>programas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3D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profissional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necessitam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OpenGL.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836675"/>
            <a:ext cx="4076700" cy="4686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18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Ativando </a:t>
            </a:r>
            <a:r>
              <a:rPr dirty="0"/>
              <a:t>o </a:t>
            </a:r>
            <a:r>
              <a:rPr spc="-5" dirty="0"/>
              <a:t>anti-aliasing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410464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39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Placas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avançadas,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baseadas </a:t>
            </a:r>
            <a:r>
              <a:rPr sz="1600" spc="-5" dirty="0">
                <a:latin typeface="Verdana"/>
                <a:cs typeface="Verdana"/>
              </a:rPr>
              <a:t> nos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GeForce,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têm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recurso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chamado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anti-aliasing,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melhora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qualidade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imagens.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ativá-lo,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selecione: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Configurações</a:t>
            </a:r>
            <a:r>
              <a:rPr sz="1600" b="1" spc="5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de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desempenho</a:t>
            </a:r>
            <a:r>
              <a:rPr sz="1600" b="1" spc="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Verdana"/>
                <a:cs typeface="Verdana"/>
              </a:rPr>
              <a:t>qualidade.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opções:</a:t>
            </a:r>
            <a:endParaRPr sz="1600">
              <a:latin typeface="Verdana"/>
              <a:cs typeface="Verdana"/>
            </a:endParaRPr>
          </a:p>
          <a:p>
            <a:pPr marL="12700" marR="2455545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Suavização </a:t>
            </a:r>
            <a:r>
              <a:rPr sz="1600" b="1" spc="-5" dirty="0">
                <a:latin typeface="Verdana"/>
                <a:cs typeface="Verdana"/>
              </a:rPr>
              <a:t>2x </a:t>
            </a:r>
            <a:r>
              <a:rPr sz="1600" b="1" spc="-5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Suavização </a:t>
            </a:r>
            <a:r>
              <a:rPr sz="1600" b="1" spc="-5" dirty="0">
                <a:latin typeface="Verdana"/>
                <a:cs typeface="Verdana"/>
              </a:rPr>
              <a:t>4x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Isto </a:t>
            </a:r>
            <a:r>
              <a:rPr sz="1600" spc="-15" dirty="0">
                <a:latin typeface="Verdana"/>
                <a:cs typeface="Verdana"/>
              </a:rPr>
              <a:t>vai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acabar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efeito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serrilhamento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ocorre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maioria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jogos,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mostraremos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seguir.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</a:t>
            </a:r>
            <a:r>
              <a:rPr sz="1600" spc="-5" dirty="0">
                <a:latin typeface="Verdana"/>
                <a:cs typeface="Verdana"/>
              </a:rPr>
              <a:t> alguns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aparece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nomes,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“Force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anti-aliasing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applications”.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908303"/>
            <a:ext cx="4076700" cy="4686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808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</a:t>
            </a:r>
            <a:r>
              <a:rPr spc="-40" dirty="0"/>
              <a:t> </a:t>
            </a:r>
            <a:r>
              <a:rPr spc="-5" dirty="0"/>
              <a:t>anti-aliaging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42697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Alguns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jogos</a:t>
            </a:r>
            <a:r>
              <a:rPr sz="1600" spc="-10" dirty="0">
                <a:latin typeface="Verdana"/>
                <a:cs typeface="Verdana"/>
              </a:rPr>
              <a:t> ativam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anti-aliasing </a:t>
            </a:r>
            <a:r>
              <a:rPr sz="1600" spc="-5" dirty="0">
                <a:latin typeface="Verdana"/>
                <a:cs typeface="Verdana"/>
              </a:rPr>
              <a:t> automaticamente,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não.</a:t>
            </a:r>
            <a:r>
              <a:rPr sz="1600" spc="-10" dirty="0">
                <a:latin typeface="Verdana"/>
                <a:cs typeface="Verdana"/>
              </a:rPr>
              <a:t> Observe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figura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efeito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serrilhamento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bordas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nave.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981455"/>
            <a:ext cx="5675376" cy="41940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3836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</a:t>
            </a:r>
            <a:r>
              <a:rPr spc="-30" dirty="0"/>
              <a:t> </a:t>
            </a:r>
            <a:r>
              <a:rPr spc="-5" dirty="0"/>
              <a:t>anti-aliasing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253047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ensinamos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ativa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anti-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aliasing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todos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jogos,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melhora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muito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qualidade, </a:t>
            </a:r>
            <a:r>
              <a:rPr sz="1600" spc="-5" dirty="0">
                <a:latin typeface="Verdana"/>
                <a:cs typeface="Verdana"/>
              </a:rPr>
              <a:t> acabando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efeito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serrilhamento.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OBS: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Normalmente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menor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custo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oferecem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recurso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anti-aliasing.</a:t>
            </a:r>
            <a:endParaRPr sz="1600">
              <a:latin typeface="Verdana"/>
              <a:cs typeface="Verdana"/>
            </a:endParaRPr>
          </a:p>
          <a:p>
            <a:pPr marL="12700" marR="19685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Chips</a:t>
            </a:r>
            <a:r>
              <a:rPr sz="1600" spc="-5" dirty="0">
                <a:latin typeface="Verdana"/>
                <a:cs typeface="Verdana"/>
              </a:rPr>
              <a:t> gráficos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antigos,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0" dirty="0">
                <a:latin typeface="Verdana"/>
                <a:cs typeface="Verdana"/>
              </a:rPr>
              <a:t>TNT2,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oferecem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-5" dirty="0">
                <a:latin typeface="Verdana"/>
                <a:cs typeface="Verdana"/>
              </a:rPr>
              <a:t> recurso.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8667" y="981455"/>
            <a:ext cx="5736335" cy="41879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4107"/>
            <a:ext cx="425196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dirty="0">
                <a:solidFill>
                  <a:srgbClr val="001F5F"/>
                </a:solidFill>
              </a:rPr>
              <a:t>Modo</a:t>
            </a:r>
            <a:r>
              <a:rPr sz="4400" spc="1220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DMA </a:t>
            </a:r>
            <a:r>
              <a:rPr sz="4400" spc="5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(Bus</a:t>
            </a:r>
            <a:r>
              <a:rPr sz="4400" spc="-75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Mastering)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92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Ativando</a:t>
            </a:r>
            <a:r>
              <a:rPr spc="-20" dirty="0"/>
              <a:t> </a:t>
            </a:r>
            <a:r>
              <a:rPr dirty="0"/>
              <a:t>o</a:t>
            </a:r>
            <a:r>
              <a:rPr spc="-20" dirty="0"/>
              <a:t> </a:t>
            </a:r>
            <a:r>
              <a:rPr dirty="0"/>
              <a:t>modo</a:t>
            </a:r>
            <a:r>
              <a:rPr spc="-35" dirty="0"/>
              <a:t> </a:t>
            </a:r>
            <a:r>
              <a:rPr dirty="0"/>
              <a:t>DMA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2421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7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necessária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98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Windows </a:t>
            </a:r>
            <a:r>
              <a:rPr sz="1600" spc="-10" dirty="0">
                <a:latin typeface="Verdana"/>
                <a:cs typeface="Verdana"/>
              </a:rPr>
              <a:t> XP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ativada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automaticamente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fazemos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necessário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-5" dirty="0">
                <a:latin typeface="Verdana"/>
                <a:cs typeface="Verdana"/>
              </a:rPr>
              <a:t> 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DVD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operem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máxima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velocidade.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ativar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(para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HD)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Unidades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CD-ROM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unidades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-5" dirty="0">
                <a:latin typeface="Verdana"/>
                <a:cs typeface="Verdana"/>
              </a:rPr>
              <a:t> 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DVD).</a:t>
            </a:r>
            <a:endParaRPr sz="1600">
              <a:latin typeface="Verdana"/>
              <a:cs typeface="Verdana"/>
            </a:endParaRPr>
          </a:p>
          <a:p>
            <a:pPr marL="12700" marR="14160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Discos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modernos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operar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ATA-100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(100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MB/s)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ATA- 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133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(133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MB/s).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ativado,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esses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operarão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chamado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PIO</a:t>
            </a:r>
            <a:r>
              <a:rPr sz="16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Modo</a:t>
            </a:r>
            <a:r>
              <a:rPr sz="1600" spc="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00"/>
                </a:solidFill>
                <a:latin typeface="Verdana"/>
                <a:cs typeface="Verdana"/>
              </a:rPr>
              <a:t>4</a:t>
            </a:r>
            <a:r>
              <a:rPr sz="1600" dirty="0">
                <a:latin typeface="Verdana"/>
                <a:cs typeface="Verdana"/>
              </a:rPr>
              <a:t>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apenas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Verdana"/>
                <a:cs typeface="Verdana"/>
              </a:rPr>
              <a:t>16 MB/s</a:t>
            </a:r>
            <a:r>
              <a:rPr sz="1600" spc="-5" dirty="0">
                <a:latin typeface="Verdana"/>
                <a:cs typeface="Verdana"/>
              </a:rPr>
              <a:t>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resultado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operações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acesso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lentas.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Outro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PIO Modo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4, 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processador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90%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tempo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ocupado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fazendo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leituras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gravações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discos.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Sobra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10%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seu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tempo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processamento.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Por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exibir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filme,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sobra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pouco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tempo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descompactar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arquivo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enviá-lo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vídeo.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resultado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filme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apresentará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pausas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imagem.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Devemos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20" dirty="0">
                <a:latin typeface="Verdana"/>
                <a:cs typeface="Verdana"/>
              </a:rPr>
              <a:t>DVD.</a:t>
            </a:r>
            <a:endParaRPr sz="1600">
              <a:latin typeface="Verdana"/>
              <a:cs typeface="Verdana"/>
            </a:endParaRPr>
          </a:p>
          <a:p>
            <a:pPr marL="12700" marR="5905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DMA,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processador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livre,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maior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trabalho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gravar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dados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processador.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492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Ativando</a:t>
            </a:r>
            <a:r>
              <a:rPr spc="-20" dirty="0"/>
              <a:t> </a:t>
            </a:r>
            <a:r>
              <a:rPr dirty="0"/>
              <a:t>o</a:t>
            </a:r>
            <a:r>
              <a:rPr spc="-20" dirty="0"/>
              <a:t> </a:t>
            </a:r>
            <a:r>
              <a:rPr dirty="0"/>
              <a:t>modo</a:t>
            </a:r>
            <a:r>
              <a:rPr spc="-35" dirty="0"/>
              <a:t> </a:t>
            </a:r>
            <a:r>
              <a:rPr dirty="0"/>
              <a:t>DMA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908303"/>
            <a:ext cx="6239256" cy="5334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67" y="1111377"/>
            <a:ext cx="19856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Verdana"/>
                <a:cs typeface="Verdana"/>
              </a:rPr>
              <a:t>Para </a:t>
            </a:r>
            <a:r>
              <a:rPr sz="1600" spc="-10" dirty="0">
                <a:latin typeface="Verdana"/>
                <a:cs typeface="Verdana"/>
              </a:rPr>
              <a:t>ativar </a:t>
            </a:r>
            <a:r>
              <a:rPr sz="1600" spc="-5" dirty="0">
                <a:latin typeface="Verdana"/>
                <a:cs typeface="Verdana"/>
              </a:rPr>
              <a:t>o modo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DMA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 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Gerenciador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Clique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disco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0" dirty="0">
                <a:latin typeface="Verdana"/>
                <a:cs typeface="Verdana"/>
              </a:rPr>
              <a:t>Generico </a:t>
            </a:r>
            <a:r>
              <a:rPr sz="1600" spc="-5" dirty="0">
                <a:latin typeface="Verdana"/>
                <a:cs typeface="Verdana"/>
              </a:rPr>
              <a:t> IDE DISK.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</a:t>
            </a:r>
            <a:endParaRPr sz="1600">
              <a:latin typeface="Verdana"/>
              <a:cs typeface="Verdana"/>
            </a:endParaRPr>
          </a:p>
          <a:p>
            <a:pPr marL="12700" marR="31369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quadro </a:t>
            </a:r>
            <a:r>
              <a:rPr sz="1600" spc="-5" dirty="0">
                <a:latin typeface="Verdana"/>
                <a:cs typeface="Verdana"/>
              </a:rPr>
              <a:t> apresentado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selecione </a:t>
            </a:r>
            <a:r>
              <a:rPr sz="1600" spc="-5" dirty="0">
                <a:latin typeface="Verdana"/>
                <a:cs typeface="Verdana"/>
              </a:rPr>
              <a:t> configurações 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marque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opção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DMA.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Reinicie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2174"/>
            <a:ext cx="636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1F5F"/>
                </a:solidFill>
              </a:rPr>
              <a:t>Conexão</a:t>
            </a:r>
            <a:r>
              <a:rPr sz="4400" spc="-25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com</a:t>
            </a:r>
            <a:r>
              <a:rPr sz="4400" spc="-15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a</a:t>
            </a:r>
            <a:r>
              <a:rPr sz="4400" spc="-15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Internet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98</a:t>
            </a:fld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965"/>
            <a:ext cx="5206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Conexão</a:t>
            </a:r>
            <a:r>
              <a:rPr spc="-10" dirty="0"/>
              <a:t> </a:t>
            </a:r>
            <a:r>
              <a:rPr spc="-5" dirty="0"/>
              <a:t>com</a:t>
            </a:r>
            <a:r>
              <a:rPr spc="-10" dirty="0"/>
              <a:t> </a:t>
            </a:r>
            <a:r>
              <a:rPr spc="-5" dirty="0"/>
              <a:t>a 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41122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contratou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banda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larga,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técnico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irá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configuração.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feita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via modem,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provavelmente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terá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criar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conexão.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qualquer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dois casos,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muito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fácil,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 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tem </a:t>
            </a:r>
            <a:r>
              <a:rPr sz="1600" spc="-10" dirty="0">
                <a:latin typeface="Verdana"/>
                <a:cs typeface="Verdana"/>
              </a:rPr>
              <a:t>assistentes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" dirty="0">
                <a:latin typeface="Verdana"/>
                <a:cs typeface="Verdana"/>
              </a:rPr>
              <a:t> criar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conexão.</a:t>
            </a:r>
            <a:endParaRPr sz="1600">
              <a:latin typeface="Verdana"/>
              <a:cs typeface="Verdana"/>
            </a:endParaRPr>
          </a:p>
          <a:p>
            <a:pPr marL="12700" marR="17081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XP criamos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 </a:t>
            </a:r>
            <a:r>
              <a:rPr sz="1600" spc="-5" dirty="0">
                <a:latin typeface="Verdana"/>
                <a:cs typeface="Verdana"/>
              </a:rPr>
              <a:t> conexão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Conexões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Painel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controle.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908303"/>
            <a:ext cx="4666488" cy="47914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7152</Words>
  <Application>Microsoft Office PowerPoint</Application>
  <PresentationFormat>Apresentação na tela (4:3)</PresentationFormat>
  <Paragraphs>471</Paragraphs>
  <Slides>109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109</vt:i4>
      </vt:variant>
    </vt:vector>
  </HeadingPairs>
  <TitlesOfParts>
    <vt:vector size="115" baseType="lpstr">
      <vt:lpstr>Arial</vt:lpstr>
      <vt:lpstr>Arial MT</vt:lpstr>
      <vt:lpstr>Calibri</vt:lpstr>
      <vt:lpstr>Verdana</vt:lpstr>
      <vt:lpstr>Wingdings</vt:lpstr>
      <vt:lpstr>Office Theme</vt:lpstr>
      <vt:lpstr>Apresentação do PowerPoint</vt:lpstr>
      <vt:lpstr>Apresentação do PowerPoint</vt:lpstr>
      <vt:lpstr>Configurando o Windows</vt:lpstr>
      <vt:lpstr>Problemas depois da instalação do Windows</vt:lpstr>
      <vt:lpstr>Problemas após a instalação</vt:lpstr>
      <vt:lpstr>É preciso configurar!</vt:lpstr>
      <vt:lpstr>Exemplo: Vídeo com 16 cores</vt:lpstr>
      <vt:lpstr>Exemplo: Problema com som</vt:lpstr>
      <vt:lpstr>Exemplo: Modem não funciona</vt:lpstr>
      <vt:lpstr>Gerenciador de dispositivos</vt:lpstr>
      <vt:lpstr>Gerenciador de dispositivos</vt:lpstr>
      <vt:lpstr>Gerenciador de dispositivos</vt:lpstr>
      <vt:lpstr>Drivers das placas</vt:lpstr>
      <vt:lpstr>As placas precisam de drivers</vt:lpstr>
      <vt:lpstr>De onde vêm os drivers</vt:lpstr>
      <vt:lpstr>Dispositivos sem drivers</vt:lpstr>
      <vt:lpstr>É o chipset!</vt:lpstr>
      <vt:lpstr>Driver do chipset</vt:lpstr>
      <vt:lpstr>Problemas do driver genérico</vt:lpstr>
      <vt:lpstr>Instalando o driver do chipset</vt:lpstr>
      <vt:lpstr>Instalando o driver do chipset</vt:lpstr>
      <vt:lpstr>A culpa é do Windows?</vt:lpstr>
      <vt:lpstr>Chipsets de placas antigas</vt:lpstr>
      <vt:lpstr>Usando o HWINFO32</vt:lpstr>
      <vt:lpstr>Usando o AIDA32</vt:lpstr>
      <vt:lpstr>Fabricantes de chipsets</vt:lpstr>
      <vt:lpstr>Quando instalar o driver do chipset</vt:lpstr>
      <vt:lpstr>Fornecedor do driver</vt:lpstr>
      <vt:lpstr>Dispositivos onboard</vt:lpstr>
      <vt:lpstr>Perdi o CD de instalação!</vt:lpstr>
      <vt:lpstr>Exemplo de obtenção de drivers</vt:lpstr>
      <vt:lpstr>Site da Asus: Support / Download</vt:lpstr>
      <vt:lpstr>Placa A7V8X-X, Drivers, Go</vt:lpstr>
      <vt:lpstr>Drivers da placa</vt:lpstr>
      <vt:lpstr>Drivers da placa (cont).</vt:lpstr>
      <vt:lpstr>Versão do Windows</vt:lpstr>
      <vt:lpstr>Instalando drivers</vt:lpstr>
      <vt:lpstr>Como instalar drivers</vt:lpstr>
      <vt:lpstr>a) Programa de instalação</vt:lpstr>
      <vt:lpstr>Descompactação</vt:lpstr>
      <vt:lpstr>Programa SETUP.EXE</vt:lpstr>
      <vt:lpstr>Outro contrato</vt:lpstr>
      <vt:lpstr>Reiniciar o computador</vt:lpstr>
      <vt:lpstr>b) Programa compactado</vt:lpstr>
      <vt:lpstr>c) Instalação manual</vt:lpstr>
      <vt:lpstr>Gerenciador de dispositivos</vt:lpstr>
      <vt:lpstr>Propriedades do controlador USB</vt:lpstr>
      <vt:lpstr>Assistente</vt:lpstr>
      <vt:lpstr>Procurar os drivers</vt:lpstr>
      <vt:lpstr>Indicando manualmente o local</vt:lpstr>
      <vt:lpstr>Indicando o local do driver</vt:lpstr>
      <vt:lpstr>Driver já localizado</vt:lpstr>
      <vt:lpstr>Driver não certificado</vt:lpstr>
      <vt:lpstr>Instalação terminada</vt:lpstr>
      <vt:lpstr>Dispositivo OK</vt:lpstr>
      <vt:lpstr>Gerenciador de dispositivos</vt:lpstr>
      <vt:lpstr>Sumiu o “?”</vt:lpstr>
      <vt:lpstr>d) Arquivo ZIP</vt:lpstr>
      <vt:lpstr>Assistente de pastas zipadas</vt:lpstr>
      <vt:lpstr>Indicando local para descompactar</vt:lpstr>
      <vt:lpstr>Extração concluída</vt:lpstr>
      <vt:lpstr>Arquivos descompactados</vt:lpstr>
      <vt:lpstr>Usando o WinZIP</vt:lpstr>
      <vt:lpstr>Drivers da placa de som</vt:lpstr>
      <vt:lpstr>Drivers da placa de som</vt:lpstr>
      <vt:lpstr>CD da placa mãe</vt:lpstr>
      <vt:lpstr>Gerenciador de dispositivos</vt:lpstr>
      <vt:lpstr>CD da placa de som</vt:lpstr>
      <vt:lpstr>Drivers obtidos por download</vt:lpstr>
      <vt:lpstr>Terminada a instalação</vt:lpstr>
      <vt:lpstr>Ajuste de alto-falantes</vt:lpstr>
      <vt:lpstr>Indicando os alto-falantes</vt:lpstr>
      <vt:lpstr>No Windows 98/ME</vt:lpstr>
      <vt:lpstr>Testando a placa de som</vt:lpstr>
      <vt:lpstr>Revisando os drivers</vt:lpstr>
      <vt:lpstr>Todos os drivers instalados</vt:lpstr>
      <vt:lpstr>Checando a placa de rede</vt:lpstr>
      <vt:lpstr>Fornecedor do driver da placa de rede</vt:lpstr>
      <vt:lpstr>Driver da placa de som</vt:lpstr>
      <vt:lpstr>Driver do modem</vt:lpstr>
      <vt:lpstr>Driver da placa de vídeo</vt:lpstr>
      <vt:lpstr>Driver da placa de vídeo</vt:lpstr>
      <vt:lpstr>Instalando o driver de vídeo</vt:lpstr>
      <vt:lpstr>Instalador do driver de vídeo</vt:lpstr>
      <vt:lpstr>Instalação em andamento</vt:lpstr>
      <vt:lpstr>Driver não certificado</vt:lpstr>
      <vt:lpstr>Apresentação do PowerPoint</vt:lpstr>
      <vt:lpstr>Configurações de vídeo</vt:lpstr>
      <vt:lpstr>Configurações avançadas</vt:lpstr>
      <vt:lpstr>A nova guia</vt:lpstr>
      <vt:lpstr>Configurações do OpenGL</vt:lpstr>
      <vt:lpstr>Ativando o anti-aliasing</vt:lpstr>
      <vt:lpstr>Sem anti-aliaging</vt:lpstr>
      <vt:lpstr>Com anti-aliasing</vt:lpstr>
      <vt:lpstr>Modo DMA  (Bus Mastering)</vt:lpstr>
      <vt:lpstr>Ativando o modo DMA</vt:lpstr>
      <vt:lpstr>Ativando o modo DMA</vt:lpstr>
      <vt:lpstr>Conexão com a Internet</vt:lpstr>
      <vt:lpstr>Conexão com a Internet</vt:lpstr>
      <vt:lpstr>Conexões de rede</vt:lpstr>
      <vt:lpstr>Assistente para novas conexões</vt:lpstr>
      <vt:lpstr>Tipo de conexão</vt:lpstr>
      <vt:lpstr>Configuração manual</vt:lpstr>
      <vt:lpstr>Modem ou banda larga?</vt:lpstr>
      <vt:lpstr>Nome do provedor</vt:lpstr>
      <vt:lpstr>Telefone do provedor</vt:lpstr>
      <vt:lpstr>Login e senha</vt:lpstr>
      <vt:lpstr>Conexão configurada</vt:lpstr>
      <vt:lpstr>Conexão funcionando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Lidio Soares Teixeira Filho</cp:lastModifiedBy>
  <cp:revision>2</cp:revision>
  <dcterms:created xsi:type="dcterms:W3CDTF">2023-02-17T12:42:10Z</dcterms:created>
  <dcterms:modified xsi:type="dcterms:W3CDTF">2023-02-17T12:44:31Z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2023-02-17T00:00:00Z</vt:filetime>
  </property>
</Properties>
</file>