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09550" y="-147638"/>
            <a:ext cx="9563100" cy="715327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-209550" y="-147638"/>
            <a:ext cx="9563100" cy="715327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12085" y="25145"/>
            <a:ext cx="4719828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93241" y="1390650"/>
            <a:ext cx="6739890" cy="2603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9550" y="-147638"/>
            <a:ext cx="9563100" cy="71532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68935" y="1143000"/>
            <a:ext cx="84061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00498E"/>
                </a:solidFill>
                <a:latin typeface="Arial MT"/>
                <a:cs typeface="Arial MT"/>
              </a:rPr>
              <a:t>Manutenção</a:t>
            </a:r>
            <a:r>
              <a:rPr sz="4800" spc="70" dirty="0">
                <a:solidFill>
                  <a:srgbClr val="00498E"/>
                </a:solidFill>
                <a:latin typeface="Arial MT"/>
                <a:cs typeface="Arial MT"/>
              </a:rPr>
              <a:t> </a:t>
            </a:r>
            <a:r>
              <a:rPr sz="4800" spc="-5" dirty="0">
                <a:solidFill>
                  <a:srgbClr val="00498E"/>
                </a:solidFill>
                <a:latin typeface="Arial MT"/>
                <a:cs typeface="Arial MT"/>
              </a:rPr>
              <a:t>de</a:t>
            </a:r>
            <a:r>
              <a:rPr sz="4800" spc="20" dirty="0">
                <a:solidFill>
                  <a:srgbClr val="00498E"/>
                </a:solidFill>
                <a:latin typeface="Arial MT"/>
                <a:cs typeface="Arial MT"/>
              </a:rPr>
              <a:t> </a:t>
            </a:r>
            <a:r>
              <a:rPr sz="4800" spc="-5" dirty="0">
                <a:solidFill>
                  <a:srgbClr val="00498E"/>
                </a:solidFill>
                <a:latin typeface="Arial MT"/>
                <a:cs typeface="Arial MT"/>
              </a:rPr>
              <a:t>Computadores</a:t>
            </a:r>
            <a:endParaRPr sz="48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67940" y="2705131"/>
            <a:ext cx="4008120" cy="643766"/>
          </a:xfrm>
          <a:prstGeom prst="rect">
            <a:avLst/>
          </a:prstGeom>
        </p:spPr>
        <p:txBody>
          <a:bodyPr vert="horz" wrap="square" lIns="0" tIns="210820" rIns="0" bIns="0" rtlCol="0">
            <a:spAutoFit/>
          </a:bodyPr>
          <a:lstStyle/>
          <a:p>
            <a:pPr marR="123189" algn="ctr">
              <a:lnSpc>
                <a:spcPct val="100000"/>
              </a:lnSpc>
              <a:spcBef>
                <a:spcPts val="1660"/>
              </a:spcBef>
            </a:pPr>
            <a:r>
              <a:rPr sz="2800" spc="-5" dirty="0">
                <a:solidFill>
                  <a:srgbClr val="00498E"/>
                </a:solidFill>
                <a:latin typeface="Arial MT"/>
                <a:cs typeface="Arial MT"/>
              </a:rPr>
              <a:t>Aula</a:t>
            </a:r>
            <a:r>
              <a:rPr sz="2800" spc="-35" dirty="0">
                <a:solidFill>
                  <a:srgbClr val="00498E"/>
                </a:solidFill>
                <a:latin typeface="Arial MT"/>
                <a:cs typeface="Arial MT"/>
              </a:rPr>
              <a:t> </a:t>
            </a:r>
            <a:r>
              <a:rPr sz="2800" spc="-5" dirty="0" smtClean="0">
                <a:solidFill>
                  <a:srgbClr val="00498E"/>
                </a:solidFill>
                <a:latin typeface="Arial MT"/>
                <a:cs typeface="Arial MT"/>
              </a:rPr>
              <a:t>9</a:t>
            </a:r>
            <a:endParaRPr sz="2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201929"/>
            <a:ext cx="4317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Selecionando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padrão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do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teclado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495" y="650748"/>
            <a:ext cx="7620000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201929"/>
            <a:ext cx="3778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Configurando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senha</a:t>
            </a:r>
            <a:r>
              <a:rPr sz="2400" b="1" dirty="0">
                <a:latin typeface="Calibri"/>
                <a:cs typeface="Calibri"/>
              </a:rPr>
              <a:t> do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root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495" y="836675"/>
            <a:ext cx="7848600" cy="561441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201929"/>
            <a:ext cx="34156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Criando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primeiro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usuário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5676" y="650748"/>
            <a:ext cx="7776972" cy="323392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5676" y="4076700"/>
            <a:ext cx="7776972" cy="252069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201929"/>
            <a:ext cx="34156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Criando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primeiro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usuário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088" y="1053083"/>
            <a:ext cx="8478012" cy="453542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201929"/>
            <a:ext cx="1610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Fuso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horário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0100" y="1053083"/>
            <a:ext cx="7088124" cy="468020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201929"/>
            <a:ext cx="3479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Calibri"/>
                <a:cs typeface="Calibri"/>
              </a:rPr>
              <a:t>Fazendo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particionamento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401" y="5908649"/>
            <a:ext cx="858837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Use as </a:t>
            </a:r>
            <a:r>
              <a:rPr sz="1800" spc="-10" dirty="0">
                <a:latin typeface="Calibri"/>
                <a:cs typeface="Calibri"/>
              </a:rPr>
              <a:t>setas direcionais "para </a:t>
            </a:r>
            <a:r>
              <a:rPr sz="1800" spc="-5" dirty="0">
                <a:latin typeface="Calibri"/>
                <a:cs typeface="Calibri"/>
              </a:rPr>
              <a:t>cima" 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10" dirty="0">
                <a:latin typeface="Calibri"/>
                <a:cs typeface="Calibri"/>
              </a:rPr>
              <a:t>"para </a:t>
            </a:r>
            <a:r>
              <a:rPr sz="1800" spc="-15" dirty="0">
                <a:latin typeface="Calibri"/>
                <a:cs typeface="Calibri"/>
              </a:rPr>
              <a:t>baixo" para </a:t>
            </a:r>
            <a:r>
              <a:rPr sz="1800" spc="-10" dirty="0">
                <a:latin typeface="Calibri"/>
                <a:cs typeface="Calibri"/>
              </a:rPr>
              <a:t>navegar </a:t>
            </a:r>
            <a:r>
              <a:rPr sz="1800" spc="-5" dirty="0">
                <a:latin typeface="Calibri"/>
                <a:cs typeface="Calibri"/>
              </a:rPr>
              <a:t>no </a:t>
            </a:r>
            <a:r>
              <a:rPr sz="1800" dirty="0">
                <a:latin typeface="Calibri"/>
                <a:cs typeface="Calibri"/>
              </a:rPr>
              <a:t>menu; a </a:t>
            </a:r>
            <a:r>
              <a:rPr sz="1800" spc="-10" dirty="0">
                <a:latin typeface="Calibri"/>
                <a:cs typeface="Calibri"/>
              </a:rPr>
              <a:t>tecla </a:t>
            </a:r>
            <a:r>
              <a:rPr sz="1800" dirty="0">
                <a:latin typeface="Calibri"/>
                <a:cs typeface="Calibri"/>
              </a:rPr>
              <a:t>"tab" </a:t>
            </a:r>
            <a:r>
              <a:rPr sz="1800" spc="-15" dirty="0">
                <a:latin typeface="Calibri"/>
                <a:cs typeface="Calibri"/>
              </a:rPr>
              <a:t>para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selecionar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opção desejada 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20" dirty="0">
                <a:latin typeface="Calibri"/>
                <a:cs typeface="Calibri"/>
              </a:rPr>
              <a:t>avançar/retroceder. </a:t>
            </a:r>
            <a:r>
              <a:rPr sz="1800" spc="-10" dirty="0">
                <a:latin typeface="Calibri"/>
                <a:cs typeface="Calibri"/>
              </a:rPr>
              <a:t>Neste </a:t>
            </a:r>
            <a:r>
              <a:rPr sz="1800" spc="-15" dirty="0">
                <a:latin typeface="Calibri"/>
                <a:cs typeface="Calibri"/>
              </a:rPr>
              <a:t>estágio, opte </a:t>
            </a:r>
            <a:r>
              <a:rPr sz="1800" spc="-5" dirty="0">
                <a:latin typeface="Calibri"/>
                <a:cs typeface="Calibri"/>
              </a:rPr>
              <a:t>pelo </a:t>
            </a:r>
            <a:r>
              <a:rPr sz="1800" spc="-10" dirty="0">
                <a:latin typeface="Calibri"/>
                <a:cs typeface="Calibri"/>
              </a:rPr>
              <a:t>particionamento </a:t>
            </a:r>
            <a:r>
              <a:rPr sz="1800" spc="-5" dirty="0">
                <a:latin typeface="Calibri"/>
                <a:cs typeface="Calibri"/>
              </a:rPr>
              <a:t> manual: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904" y="650748"/>
            <a:ext cx="7056120" cy="516940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201929"/>
            <a:ext cx="3479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Calibri"/>
                <a:cs typeface="Calibri"/>
              </a:rPr>
              <a:t>Fazendo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particionamento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401" y="5908649"/>
            <a:ext cx="88677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próximo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quadro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vai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aparecer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 </a:t>
            </a:r>
            <a:r>
              <a:rPr sz="1800" spc="-5" dirty="0">
                <a:latin typeface="Calibri"/>
                <a:cs typeface="Calibri"/>
              </a:rPr>
              <a:t>nome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seu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HD.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Aqui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temos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"VBOX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HARDDISK",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criado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pelo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Virtualbox.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 </a:t>
            </a:r>
            <a:r>
              <a:rPr sz="1800" spc="-5" dirty="0">
                <a:latin typeface="Calibri"/>
                <a:cs typeface="Calibri"/>
              </a:rPr>
              <a:t>nome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não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é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importante.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importante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é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você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perceber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 </a:t>
            </a:r>
            <a:r>
              <a:rPr sz="1800" spc="-5" dirty="0">
                <a:latin typeface="Calibri"/>
                <a:cs typeface="Calibri"/>
              </a:rPr>
              <a:t>HD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foi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detectado: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1975" y="650748"/>
            <a:ext cx="6257544" cy="522274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5908649"/>
            <a:ext cx="856869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Você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fez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opção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utilizar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todo</a:t>
            </a:r>
            <a:r>
              <a:rPr sz="1800" spc="-5" dirty="0">
                <a:latin typeface="Calibri"/>
                <a:cs typeface="Calibri"/>
              </a:rPr>
              <a:t> um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HD.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5" dirty="0">
                <a:latin typeface="Calibri"/>
                <a:cs typeface="Calibri"/>
              </a:rPr>
              <a:t> mudanças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realizadas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farão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dados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previamente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armazenados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percam-se </a:t>
            </a:r>
            <a:r>
              <a:rPr sz="1800" spc="-10" dirty="0">
                <a:latin typeface="Calibri"/>
                <a:cs typeface="Calibri"/>
              </a:rPr>
              <a:t>definitivamente.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estiver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certo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desta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opção,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siga</a:t>
            </a:r>
            <a:r>
              <a:rPr sz="1800" dirty="0">
                <a:latin typeface="Calibri"/>
                <a:cs typeface="Calibri"/>
              </a:rPr>
              <a:t> em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frente: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5567" y="481583"/>
            <a:ext cx="6483096" cy="54117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0789" y="100329"/>
            <a:ext cx="3479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Calibri"/>
                <a:cs typeface="Calibri"/>
              </a:rPr>
              <a:t>Fazendo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particionamento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5908649"/>
            <a:ext cx="815975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Direcione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faixa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vermelha </a:t>
            </a:r>
            <a:r>
              <a:rPr sz="1800" spc="-15" dirty="0">
                <a:latin typeface="Calibri"/>
                <a:cs typeface="Calibri"/>
              </a:rPr>
              <a:t>até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 seu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HD,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apertando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[ENTER].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Você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irá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iniciar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particionamento.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Note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todo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 espaço do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disco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(8.4GB)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estão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livres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pra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uso </a:t>
            </a:r>
            <a:r>
              <a:rPr sz="1800" spc="-10" dirty="0">
                <a:latin typeface="Calibri"/>
                <a:cs typeface="Calibri"/>
              </a:rPr>
              <a:t>(embora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possam</a:t>
            </a:r>
            <a:r>
              <a:rPr sz="1800" spc="-15" dirty="0">
                <a:latin typeface="Calibri"/>
                <a:cs typeface="Calibri"/>
              </a:rPr>
              <a:t> conter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dados </a:t>
            </a:r>
            <a:r>
              <a:rPr sz="1800" spc="-10" dirty="0">
                <a:latin typeface="Calibri"/>
                <a:cs typeface="Calibri"/>
              </a:rPr>
              <a:t>anteriores):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0789" y="100329"/>
            <a:ext cx="3479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Calibri"/>
                <a:cs typeface="Calibri"/>
              </a:rPr>
              <a:t>Fazendo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particionamento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0347" y="548640"/>
            <a:ext cx="6804659" cy="534162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5908649"/>
            <a:ext cx="836295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Selecione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"criar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uma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nova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partição",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ficará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partição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raiz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"/".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Defina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tamanho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terá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próxima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tela,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indicando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 tamanho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GB</a:t>
            </a:r>
            <a:r>
              <a:rPr sz="1800" spc="-5" dirty="0">
                <a:latin typeface="Calibri"/>
                <a:cs typeface="Calibri"/>
              </a:rPr>
              <a:t> (gigabytes).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Isto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é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extremamente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importante: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0789" y="100329"/>
            <a:ext cx="3479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Calibri"/>
                <a:cs typeface="Calibri"/>
              </a:rPr>
              <a:t>Fazendo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particionamento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204" y="1124711"/>
            <a:ext cx="4226052" cy="396087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43628" y="1159763"/>
            <a:ext cx="4343400" cy="39639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9550" y="-147638"/>
            <a:ext cx="9563100" cy="71532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30200" y="631062"/>
            <a:ext cx="6362065" cy="34474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libri"/>
                <a:cs typeface="Calibri"/>
              </a:rPr>
              <a:t>9ª</a:t>
            </a:r>
            <a:r>
              <a:rPr sz="2800" b="1" spc="-20" dirty="0">
                <a:latin typeface="Calibri"/>
                <a:cs typeface="Calibri"/>
              </a:rPr>
              <a:t> AULA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2800" b="1" spc="-10" dirty="0">
                <a:latin typeface="Calibri"/>
                <a:cs typeface="Calibri"/>
              </a:rPr>
              <a:t>CRONOGRAMA</a:t>
            </a:r>
            <a:endParaRPr sz="28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1260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-20" dirty="0">
                <a:latin typeface="Calibri"/>
                <a:cs typeface="Calibri"/>
              </a:rPr>
              <a:t>Limpeza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contatos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da </a:t>
            </a:r>
            <a:r>
              <a:rPr sz="2800" spc="-10" dirty="0">
                <a:latin typeface="Calibri"/>
                <a:cs typeface="Calibri"/>
              </a:rPr>
              <a:t>CPU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Memória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75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-55" dirty="0">
                <a:latin typeface="Calibri"/>
                <a:cs typeface="Calibri"/>
              </a:rPr>
              <a:t>Troca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HDs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 Memória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RAM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75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-15" dirty="0">
                <a:latin typeface="Calibri"/>
                <a:cs typeface="Calibri"/>
              </a:rPr>
              <a:t>Problemas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 </a:t>
            </a:r>
            <a:r>
              <a:rPr sz="2800" spc="-20" dirty="0">
                <a:latin typeface="Calibri"/>
                <a:cs typeface="Calibri"/>
              </a:rPr>
              <a:t>refrigeração</a:t>
            </a:r>
            <a:r>
              <a:rPr sz="2800" spc="-5" dirty="0">
                <a:latin typeface="Calibri"/>
                <a:cs typeface="Calibri"/>
              </a:rPr>
              <a:t> 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limpeza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2359" y="6040323"/>
            <a:ext cx="86696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Esta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primeira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partição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será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primária,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estará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também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diretório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/boot;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ela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também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ficará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 início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 HD: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0789" y="100329"/>
            <a:ext cx="3479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Calibri"/>
                <a:cs typeface="Calibri"/>
              </a:rPr>
              <a:t>Fazendo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particionamento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831" y="566927"/>
            <a:ext cx="3860291" cy="322173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00371" y="2060448"/>
            <a:ext cx="4535424" cy="378714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5824220"/>
            <a:ext cx="85293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Leve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faixa</a:t>
            </a:r>
            <a:r>
              <a:rPr sz="1800" spc="-5" dirty="0">
                <a:latin typeface="Calibri"/>
                <a:cs typeface="Calibri"/>
              </a:rPr>
              <a:t> vermelha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para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campo </a:t>
            </a:r>
            <a:r>
              <a:rPr sz="1800" dirty="0">
                <a:latin typeface="Calibri"/>
                <a:cs typeface="Calibri"/>
              </a:rPr>
              <a:t>"usar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como",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vai</a:t>
            </a:r>
            <a:r>
              <a:rPr sz="1800" spc="-5" dirty="0">
                <a:latin typeface="Calibri"/>
                <a:cs typeface="Calibri"/>
              </a:rPr>
              <a:t> ser definido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tipo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sistema</a:t>
            </a:r>
            <a:r>
              <a:rPr sz="1800" spc="-5" dirty="0">
                <a:latin typeface="Calibri"/>
                <a:cs typeface="Calibri"/>
              </a:rPr>
              <a:t> de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arquivos. </a:t>
            </a:r>
            <a:r>
              <a:rPr sz="1800" spc="-20" dirty="0">
                <a:latin typeface="Calibri"/>
                <a:cs typeface="Calibri"/>
              </a:rPr>
              <a:t>Por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padrão,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Debian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vai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utilizar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ext3.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Para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alterá-lo,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dê</a:t>
            </a:r>
            <a:r>
              <a:rPr sz="1800" dirty="0">
                <a:latin typeface="Calibri"/>
                <a:cs typeface="Calibri"/>
              </a:rPr>
              <a:t> um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[ENTER]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mesmo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0789" y="100329"/>
            <a:ext cx="3479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Calibri"/>
                <a:cs typeface="Calibri"/>
              </a:rPr>
              <a:t>Fazendo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particionamento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459" y="548640"/>
            <a:ext cx="3968496" cy="331165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42459" y="1988820"/>
            <a:ext cx="4521708" cy="377494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5824220"/>
            <a:ext cx="87001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No </a:t>
            </a:r>
            <a:r>
              <a:rPr sz="1800" spc="-10" dirty="0">
                <a:latin typeface="Calibri"/>
                <a:cs typeface="Calibri"/>
              </a:rPr>
              <a:t>sistema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raiz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"/", </a:t>
            </a:r>
            <a:r>
              <a:rPr sz="1800" spc="-5" dirty="0">
                <a:latin typeface="Calibri"/>
                <a:cs typeface="Calibri"/>
              </a:rPr>
              <a:t>escolha</a:t>
            </a:r>
            <a:r>
              <a:rPr sz="1800" dirty="0">
                <a:latin typeface="Calibri"/>
                <a:cs typeface="Calibri"/>
              </a:rPr>
              <a:t> 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ext3/ext4</a:t>
            </a:r>
            <a:r>
              <a:rPr sz="1800" spc="3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pois são suportados pelo </a:t>
            </a:r>
            <a:r>
              <a:rPr sz="1800" dirty="0">
                <a:latin typeface="Calibri"/>
                <a:cs typeface="Calibri"/>
              </a:rPr>
              <a:t>grub2. </a:t>
            </a:r>
            <a:r>
              <a:rPr sz="1800" spc="-15" dirty="0">
                <a:latin typeface="Calibri"/>
                <a:cs typeface="Calibri"/>
              </a:rPr>
              <a:t>Agora</a:t>
            </a:r>
            <a:r>
              <a:rPr sz="1800" spc="3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defina </a:t>
            </a:r>
            <a:r>
              <a:rPr sz="1800" dirty="0">
                <a:latin typeface="Calibri"/>
                <a:cs typeface="Calibri"/>
              </a:rPr>
              <a:t>o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ponto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 </a:t>
            </a:r>
            <a:r>
              <a:rPr sz="1800" spc="-10" dirty="0">
                <a:latin typeface="Calibri"/>
                <a:cs typeface="Calibri"/>
              </a:rPr>
              <a:t>montagem</a:t>
            </a:r>
            <a:r>
              <a:rPr sz="1800" spc="-5" dirty="0">
                <a:latin typeface="Calibri"/>
                <a:cs typeface="Calibri"/>
              </a:rPr>
              <a:t> "/".Se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quiser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ver </a:t>
            </a:r>
            <a:r>
              <a:rPr sz="1800" spc="-10" dirty="0">
                <a:latin typeface="Calibri"/>
                <a:cs typeface="Calibri"/>
              </a:rPr>
              <a:t>as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opções</a:t>
            </a:r>
            <a:r>
              <a:rPr sz="1800" spc="-5" dirty="0">
                <a:latin typeface="Calibri"/>
                <a:cs typeface="Calibri"/>
              </a:rPr>
              <a:t> disponíveis, </a:t>
            </a:r>
            <a:r>
              <a:rPr sz="1800" spc="-15" dirty="0">
                <a:latin typeface="Calibri"/>
                <a:cs typeface="Calibri"/>
              </a:rPr>
              <a:t>basta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{ENTER]</a:t>
            </a:r>
            <a:r>
              <a:rPr sz="1800" spc="3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 </a:t>
            </a:r>
            <a:r>
              <a:rPr sz="1800" spc="-5" dirty="0">
                <a:latin typeface="Calibri"/>
                <a:cs typeface="Calibri"/>
              </a:rPr>
              <a:t>linha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"ponto</a:t>
            </a:r>
            <a:r>
              <a:rPr sz="1800" dirty="0">
                <a:latin typeface="Calibri"/>
                <a:cs typeface="Calibri"/>
              </a:rPr>
              <a:t> 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montagem":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0789" y="100329"/>
            <a:ext cx="3479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Calibri"/>
                <a:cs typeface="Calibri"/>
              </a:rPr>
              <a:t>Fazendo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particionamento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979" y="556259"/>
            <a:ext cx="4044696" cy="337718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43628" y="2060448"/>
            <a:ext cx="4226052" cy="352806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6042152"/>
            <a:ext cx="8507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Terminada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configuração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"/",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selecione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"finalizar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configuração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partição"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[ENTER]: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0789" y="100329"/>
            <a:ext cx="3479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Calibri"/>
                <a:cs typeface="Calibri"/>
              </a:rPr>
              <a:t>Fazendo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particionamento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495" y="579119"/>
            <a:ext cx="6301739" cy="526084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6042152"/>
            <a:ext cx="84061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Automaticamente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você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vai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cair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próximo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quadro,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mostra</a:t>
            </a:r>
            <a:r>
              <a:rPr sz="1800" dirty="0">
                <a:latin typeface="Calibri"/>
                <a:cs typeface="Calibri"/>
              </a:rPr>
              <a:t> 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espaço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disponível.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Como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reservamos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4GB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para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"/",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sobram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4.6GB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para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demais: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0789" y="100329"/>
            <a:ext cx="3479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Calibri"/>
                <a:cs typeface="Calibri"/>
              </a:rPr>
              <a:t>Fazendo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particionamento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5127" y="702563"/>
            <a:ext cx="6170676" cy="514959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789" y="100329"/>
            <a:ext cx="4973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Configurando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</a:t>
            </a:r>
            <a:r>
              <a:rPr sz="2400" b="1" spc="-10" dirty="0">
                <a:latin typeface="Calibri"/>
                <a:cs typeface="Calibri"/>
              </a:rPr>
              <a:t> gerenciador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de</a:t>
            </a:r>
            <a:r>
              <a:rPr sz="2400" b="1" spc="-10" dirty="0">
                <a:latin typeface="Calibri"/>
                <a:cs typeface="Calibri"/>
              </a:rPr>
              <a:t> pacotes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3603" y="981455"/>
            <a:ext cx="6492240" cy="475183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789" y="100329"/>
            <a:ext cx="4973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Configurando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</a:t>
            </a:r>
            <a:r>
              <a:rPr sz="2400" b="1" spc="-10" dirty="0">
                <a:latin typeface="Calibri"/>
                <a:cs typeface="Calibri"/>
              </a:rPr>
              <a:t> gerenciador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de</a:t>
            </a:r>
            <a:r>
              <a:rPr sz="2400" b="1" spc="-10" dirty="0">
                <a:latin typeface="Calibri"/>
                <a:cs typeface="Calibri"/>
              </a:rPr>
              <a:t> pacotes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459" y="765048"/>
            <a:ext cx="8662416" cy="554431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789" y="100329"/>
            <a:ext cx="4973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Configurando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</a:t>
            </a:r>
            <a:r>
              <a:rPr sz="2400" b="1" spc="-10" dirty="0">
                <a:latin typeface="Calibri"/>
                <a:cs typeface="Calibri"/>
              </a:rPr>
              <a:t> gerenciador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de</a:t>
            </a:r>
            <a:r>
              <a:rPr sz="2400" b="1" spc="-10" dirty="0">
                <a:latin typeface="Calibri"/>
                <a:cs typeface="Calibri"/>
              </a:rPr>
              <a:t> pacotes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088" y="765048"/>
            <a:ext cx="7982711" cy="4608576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789" y="100329"/>
            <a:ext cx="4973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Configurando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</a:t>
            </a:r>
            <a:r>
              <a:rPr sz="2400" b="1" spc="-10" dirty="0">
                <a:latin typeface="Calibri"/>
                <a:cs typeface="Calibri"/>
              </a:rPr>
              <a:t> gerenciador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de</a:t>
            </a:r>
            <a:r>
              <a:rPr sz="2400" b="1" spc="-10" dirty="0">
                <a:latin typeface="Calibri"/>
                <a:cs typeface="Calibri"/>
              </a:rPr>
              <a:t> pacotes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459" y="765048"/>
            <a:ext cx="8648700" cy="5327904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789" y="100329"/>
            <a:ext cx="2616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Configurando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grub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240" y="693419"/>
            <a:ext cx="8215883" cy="51831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693" y="246126"/>
            <a:ext cx="51885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Calibri"/>
                <a:cs typeface="Calibri"/>
              </a:rPr>
              <a:t>Dispositivos</a:t>
            </a:r>
            <a:r>
              <a:rPr b="1" spc="-5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IDE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no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GNU/Linux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93241" y="1390650"/>
          <a:ext cx="6720840" cy="2590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48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2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Dispositivo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Designação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15" dirty="0">
                          <a:latin typeface="Calibri"/>
                          <a:cs typeface="Calibri"/>
                        </a:rPr>
                        <a:t>Master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na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IDE0</a:t>
                      </a:r>
                      <a:r>
                        <a:rPr sz="2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ou IDE1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10" dirty="0">
                          <a:latin typeface="Calibri"/>
                          <a:cs typeface="Calibri"/>
                        </a:rPr>
                        <a:t>hda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25" dirty="0">
                          <a:latin typeface="Calibri"/>
                          <a:cs typeface="Calibri"/>
                        </a:rPr>
                        <a:t>Slave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 na</a:t>
                      </a:r>
                      <a:r>
                        <a:rPr sz="2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IDE0</a:t>
                      </a:r>
                      <a:r>
                        <a:rPr sz="2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ou IDE1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10" dirty="0">
                          <a:latin typeface="Calibri"/>
                          <a:cs typeface="Calibri"/>
                        </a:rPr>
                        <a:t>hdb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15" dirty="0">
                          <a:latin typeface="Calibri"/>
                          <a:cs typeface="Calibri"/>
                        </a:rPr>
                        <a:t>Master</a:t>
                      </a:r>
                      <a:r>
                        <a:rPr sz="2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na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IDE1</a:t>
                      </a:r>
                      <a:r>
                        <a:rPr sz="2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ou IDE2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10" dirty="0">
                          <a:latin typeface="Calibri"/>
                          <a:cs typeface="Calibri"/>
                        </a:rPr>
                        <a:t>hdc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25" dirty="0">
                          <a:latin typeface="Calibri"/>
                          <a:cs typeface="Calibri"/>
                        </a:rPr>
                        <a:t>Slave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 na IDE1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ou IDE2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10" dirty="0">
                          <a:latin typeface="Calibri"/>
                          <a:cs typeface="Calibri"/>
                        </a:rPr>
                        <a:t>hdd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8739" y="4526407"/>
            <a:ext cx="8206105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144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No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sistema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GNU/Linux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todos</a:t>
            </a:r>
            <a:r>
              <a:rPr sz="2000" spc="-5" dirty="0">
                <a:latin typeface="Calibri"/>
                <a:cs typeface="Calibri"/>
              </a:rPr>
              <a:t> os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dispositivos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 </a:t>
            </a:r>
            <a:r>
              <a:rPr sz="2000" spc="-10" dirty="0">
                <a:latin typeface="Calibri"/>
                <a:cs typeface="Calibri"/>
              </a:rPr>
              <a:t>hardware</a:t>
            </a:r>
            <a:r>
              <a:rPr sz="2000" spc="-5" dirty="0">
                <a:latin typeface="Calibri"/>
                <a:cs typeface="Calibri"/>
              </a:rPr>
              <a:t> possuem </a:t>
            </a:r>
            <a:r>
              <a:rPr sz="2000" dirty="0">
                <a:latin typeface="Calibri"/>
                <a:cs typeface="Calibri"/>
              </a:rPr>
              <a:t>um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arquivo </a:t>
            </a:r>
            <a:r>
              <a:rPr sz="2000" spc="-5" dirty="0">
                <a:latin typeface="Calibri"/>
                <a:cs typeface="Calibri"/>
              </a:rPr>
              <a:t>de </a:t>
            </a:r>
            <a:r>
              <a:rPr sz="2000" spc="-10" dirty="0">
                <a:latin typeface="Calibri"/>
                <a:cs typeface="Calibri"/>
              </a:rPr>
              <a:t>ligação presente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dentro </a:t>
            </a:r>
            <a:r>
              <a:rPr sz="2000" spc="-5" dirty="0">
                <a:latin typeface="Calibri"/>
                <a:cs typeface="Calibri"/>
              </a:rPr>
              <a:t>do </a:t>
            </a:r>
            <a:r>
              <a:rPr sz="2000" spc="-15" dirty="0">
                <a:latin typeface="Calibri"/>
                <a:cs typeface="Calibri"/>
              </a:rPr>
              <a:t>diretório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/dev.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tabLst>
                <a:tab pos="2812415" algn="l"/>
                <a:tab pos="4585335" algn="l"/>
                <a:tab pos="6414135" algn="l"/>
              </a:tabLst>
            </a:pPr>
            <a:r>
              <a:rPr sz="2000" dirty="0">
                <a:latin typeface="Calibri"/>
                <a:cs typeface="Calibri"/>
              </a:rPr>
              <a:t>/dev/hda	/dev/hdb	/dev/hdc	/dev/hdd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1188" y="2259279"/>
            <a:ext cx="669480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marR="5080" indent="-459105">
              <a:lnSpc>
                <a:spcPct val="100000"/>
              </a:lnSpc>
              <a:spcBef>
                <a:spcPts val="100"/>
              </a:spcBef>
            </a:pPr>
            <a:r>
              <a:rPr sz="6000" b="1" spc="-20" dirty="0">
                <a:latin typeface="Calibri"/>
                <a:cs typeface="Calibri"/>
              </a:rPr>
              <a:t>Entendendo </a:t>
            </a:r>
            <a:r>
              <a:rPr sz="6000" b="1" dirty="0">
                <a:latin typeface="Calibri"/>
                <a:cs typeface="Calibri"/>
              </a:rPr>
              <a:t>os </a:t>
            </a:r>
            <a:r>
              <a:rPr sz="6000" b="1" spc="-5" dirty="0">
                <a:latin typeface="Calibri"/>
                <a:cs typeface="Calibri"/>
              </a:rPr>
              <a:t>sinais </a:t>
            </a:r>
            <a:r>
              <a:rPr sz="6000" b="1" spc="-1345" dirty="0">
                <a:latin typeface="Calibri"/>
                <a:cs typeface="Calibri"/>
              </a:rPr>
              <a:t> </a:t>
            </a:r>
            <a:r>
              <a:rPr sz="6000" b="1" spc="-15" dirty="0">
                <a:latin typeface="Calibri"/>
                <a:cs typeface="Calibri"/>
              </a:rPr>
              <a:t>sonoros </a:t>
            </a:r>
            <a:r>
              <a:rPr sz="6000" b="1" dirty="0">
                <a:latin typeface="Calibri"/>
                <a:cs typeface="Calibri"/>
              </a:rPr>
              <a:t>do</a:t>
            </a:r>
            <a:r>
              <a:rPr sz="6000" b="1" spc="-10" dirty="0">
                <a:latin typeface="Calibri"/>
                <a:cs typeface="Calibri"/>
              </a:rPr>
              <a:t> </a:t>
            </a:r>
            <a:r>
              <a:rPr sz="6000" b="1" dirty="0">
                <a:latin typeface="Calibri"/>
                <a:cs typeface="Calibri"/>
              </a:rPr>
              <a:t>seu</a:t>
            </a:r>
            <a:r>
              <a:rPr sz="6000" b="1" spc="-10" dirty="0">
                <a:latin typeface="Calibri"/>
                <a:cs typeface="Calibri"/>
              </a:rPr>
              <a:t> </a:t>
            </a:r>
            <a:r>
              <a:rPr sz="6000" b="1" spc="-5" dirty="0">
                <a:latin typeface="Calibri"/>
                <a:cs typeface="Calibri"/>
              </a:rPr>
              <a:t>PC</a:t>
            </a:r>
            <a:endParaRPr sz="6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7908" y="5283"/>
            <a:ext cx="24542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1</a:t>
            </a:r>
            <a:r>
              <a:rPr sz="4000" spc="-30" dirty="0"/>
              <a:t> </a:t>
            </a:r>
            <a:r>
              <a:rPr sz="4000" spc="-10" dirty="0"/>
              <a:t>Bip</a:t>
            </a:r>
            <a:r>
              <a:rPr sz="4000" spc="-30" dirty="0"/>
              <a:t> </a:t>
            </a:r>
            <a:r>
              <a:rPr sz="4000" spc="-15" dirty="0"/>
              <a:t>Curto: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46710" y="4221860"/>
            <a:ext cx="8812530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2800" spc="-30" dirty="0">
                <a:latin typeface="Calibri"/>
                <a:cs typeface="Calibri"/>
              </a:rPr>
              <a:t>Post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Executado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sucesso: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Este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é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um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Bip </a:t>
            </a:r>
            <a:r>
              <a:rPr sz="2800" spc="-20" dirty="0">
                <a:latin typeface="Calibri"/>
                <a:cs typeface="Calibri"/>
              </a:rPr>
              <a:t>feliz</a:t>
            </a:r>
            <a:r>
              <a:rPr sz="2800" spc="-5" dirty="0">
                <a:latin typeface="Calibri"/>
                <a:cs typeface="Calibri"/>
              </a:rPr>
              <a:t> emitido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pelo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BIOS </a:t>
            </a:r>
            <a:r>
              <a:rPr sz="2800" spc="-10" dirty="0">
                <a:latin typeface="Calibri"/>
                <a:cs typeface="Calibri"/>
              </a:rPr>
              <a:t>quando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POST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é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executado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sucesso.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Caso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 </a:t>
            </a:r>
            <a:r>
              <a:rPr sz="2800" spc="-10" dirty="0">
                <a:latin typeface="Calibri"/>
                <a:cs typeface="Calibri"/>
              </a:rPr>
              <a:t>seu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sistema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esteja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inicializando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normalmente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você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não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esteja </a:t>
            </a:r>
            <a:r>
              <a:rPr sz="2800" spc="-10" dirty="0">
                <a:latin typeface="Calibri"/>
                <a:cs typeface="Calibri"/>
              </a:rPr>
              <a:t> ouvindo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este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Bip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verifique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speaker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está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ligado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à </a:t>
            </a:r>
            <a:r>
              <a:rPr sz="2800" spc="-10" dirty="0">
                <a:latin typeface="Calibri"/>
                <a:cs typeface="Calibri"/>
              </a:rPr>
              <a:t>placa </a:t>
            </a:r>
            <a:r>
              <a:rPr sz="2800" spc="-5" dirty="0">
                <a:latin typeface="Calibri"/>
                <a:cs typeface="Calibri"/>
              </a:rPr>
              <a:t> mãe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corretamente.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4972" y="1196339"/>
            <a:ext cx="3284220" cy="26289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4859" y="74167"/>
            <a:ext cx="24612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1</a:t>
            </a:r>
            <a:r>
              <a:rPr sz="4000" spc="-40" dirty="0"/>
              <a:t> </a:t>
            </a:r>
            <a:r>
              <a:rPr sz="4000" spc="-5" dirty="0"/>
              <a:t>Bip</a:t>
            </a:r>
            <a:r>
              <a:rPr sz="4000" spc="-40" dirty="0"/>
              <a:t> </a:t>
            </a:r>
            <a:r>
              <a:rPr sz="4000" spc="-10" dirty="0"/>
              <a:t>longo: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47015" y="4960696"/>
            <a:ext cx="8807450" cy="1306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7620" algn="ctr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Calibri"/>
                <a:cs typeface="Calibri"/>
              </a:rPr>
              <a:t>Falha</a:t>
            </a:r>
            <a:r>
              <a:rPr sz="2800" spc="-5" dirty="0">
                <a:latin typeface="Calibri"/>
                <a:cs typeface="Calibri"/>
              </a:rPr>
              <a:t> no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Refresh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(refresh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Failure)</a:t>
            </a:r>
            <a:r>
              <a:rPr sz="2800" spc="-5" dirty="0">
                <a:latin typeface="Calibri"/>
                <a:cs typeface="Calibri"/>
              </a:rPr>
              <a:t> :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 </a:t>
            </a:r>
            <a:r>
              <a:rPr sz="2800" spc="-15" dirty="0">
                <a:latin typeface="Calibri"/>
                <a:cs typeface="Calibri"/>
              </a:rPr>
              <a:t>circuito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refresh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placa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mãe </a:t>
            </a:r>
            <a:r>
              <a:rPr sz="2800" spc="-20" dirty="0">
                <a:latin typeface="Calibri"/>
                <a:cs typeface="Calibri"/>
              </a:rPr>
              <a:t>está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problemas,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isto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pode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causado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por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danos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na </a:t>
            </a:r>
            <a:r>
              <a:rPr sz="2800" spc="-10" dirty="0">
                <a:latin typeface="Calibri"/>
                <a:cs typeface="Calibri"/>
              </a:rPr>
              <a:t>placa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mãe ou </a:t>
            </a:r>
            <a:r>
              <a:rPr sz="2800" spc="-15" dirty="0">
                <a:latin typeface="Calibri"/>
                <a:cs typeface="Calibri"/>
              </a:rPr>
              <a:t>falhas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módulos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memória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RAM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5811" y="836675"/>
            <a:ext cx="4750308" cy="4104131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5617" y="5283"/>
            <a:ext cx="607758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7185" marR="5080" indent="-32512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1 </a:t>
            </a:r>
            <a:r>
              <a:rPr sz="4000" spc="-10" dirty="0"/>
              <a:t>Bip longo </a:t>
            </a:r>
            <a:r>
              <a:rPr sz="4000" spc="-5" dirty="0"/>
              <a:t>e</a:t>
            </a:r>
            <a:r>
              <a:rPr sz="4000" dirty="0"/>
              <a:t> </a:t>
            </a:r>
            <a:r>
              <a:rPr sz="4000" spc="-5" dirty="0"/>
              <a:t>2 </a:t>
            </a:r>
            <a:r>
              <a:rPr sz="4000" spc="-15" dirty="0"/>
              <a:t>bips </a:t>
            </a:r>
            <a:r>
              <a:rPr sz="4000" spc="-10" dirty="0"/>
              <a:t>curtos ou </a:t>
            </a:r>
            <a:r>
              <a:rPr sz="4000" spc="-890" dirty="0"/>
              <a:t> </a:t>
            </a:r>
            <a:r>
              <a:rPr sz="4000" spc="-5" dirty="0"/>
              <a:t>1</a:t>
            </a:r>
            <a:r>
              <a:rPr sz="4000" spc="-10" dirty="0"/>
              <a:t> </a:t>
            </a:r>
            <a:r>
              <a:rPr sz="4000" spc="-5" dirty="0"/>
              <a:t>Bip</a:t>
            </a:r>
            <a:r>
              <a:rPr sz="4000" spc="-10" dirty="0"/>
              <a:t> longo </a:t>
            </a:r>
            <a:r>
              <a:rPr sz="4000" spc="-5" dirty="0"/>
              <a:t>e</a:t>
            </a:r>
            <a:r>
              <a:rPr sz="4000" spc="-10" dirty="0"/>
              <a:t> </a:t>
            </a:r>
            <a:r>
              <a:rPr sz="4000" spc="-5" dirty="0"/>
              <a:t>3 </a:t>
            </a:r>
            <a:r>
              <a:rPr sz="4000" spc="-15" dirty="0"/>
              <a:t>bips</a:t>
            </a:r>
            <a:r>
              <a:rPr sz="4000" spc="-5" dirty="0"/>
              <a:t> </a:t>
            </a:r>
            <a:r>
              <a:rPr sz="4000" spc="-10" dirty="0"/>
              <a:t>curtos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82346" y="4648276"/>
            <a:ext cx="8542020" cy="17329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Calibri"/>
                <a:cs typeface="Calibri"/>
              </a:rPr>
              <a:t>Falha</a:t>
            </a:r>
            <a:r>
              <a:rPr sz="2800" spc="-5" dirty="0">
                <a:latin typeface="Calibri"/>
                <a:cs typeface="Calibri"/>
              </a:rPr>
              <a:t> no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Vídeo: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Problemas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 BIOS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placa</a:t>
            </a:r>
            <a:r>
              <a:rPr sz="2800" spc="-5" dirty="0">
                <a:latin typeface="Calibri"/>
                <a:cs typeface="Calibri"/>
              </a:rPr>
              <a:t> de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vídeo.</a:t>
            </a:r>
            <a:endParaRPr sz="2800">
              <a:latin typeface="Calibri"/>
              <a:cs typeface="Calibri"/>
            </a:endParaRPr>
          </a:p>
          <a:p>
            <a:pPr marL="12065" marR="5080" indent="-1905" algn="ctr">
              <a:lnSpc>
                <a:spcPct val="100000"/>
              </a:lnSpc>
              <a:spcBef>
                <a:spcPts val="5"/>
              </a:spcBef>
            </a:pPr>
            <a:r>
              <a:rPr sz="2800" spc="-65" dirty="0">
                <a:latin typeface="Calibri"/>
                <a:cs typeface="Calibri"/>
              </a:rPr>
              <a:t>Tente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retirar</a:t>
            </a:r>
            <a:r>
              <a:rPr sz="2800" spc="-5" dirty="0">
                <a:latin typeface="Calibri"/>
                <a:cs typeface="Calibri"/>
              </a:rPr>
              <a:t> 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placa,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passar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borracha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 </a:t>
            </a:r>
            <a:r>
              <a:rPr sz="2800" spc="-10" dirty="0">
                <a:latin typeface="Calibri"/>
                <a:cs typeface="Calibri"/>
              </a:rPr>
              <a:t>vinil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seus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contatos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recolocá-la,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talvez</a:t>
            </a:r>
            <a:r>
              <a:rPr sz="2800" spc="-10" dirty="0">
                <a:latin typeface="Calibri"/>
                <a:cs typeface="Calibri"/>
              </a:rPr>
              <a:t> em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outro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slot.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maioria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vezes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este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problema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é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causado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mau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contato.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69107" y="1341119"/>
            <a:ext cx="3570732" cy="30845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1895" y="5283"/>
            <a:ext cx="26473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2</a:t>
            </a:r>
            <a:r>
              <a:rPr sz="4000" spc="-35" dirty="0"/>
              <a:t> </a:t>
            </a:r>
            <a:r>
              <a:rPr sz="4000" spc="-15" dirty="0"/>
              <a:t>bips</a:t>
            </a:r>
            <a:r>
              <a:rPr sz="4000" spc="-40" dirty="0"/>
              <a:t> </a:t>
            </a:r>
            <a:r>
              <a:rPr sz="4000" spc="-10" dirty="0"/>
              <a:t>curtos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1178" y="4465701"/>
            <a:ext cx="895159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9525" algn="ctr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Calibri"/>
                <a:cs typeface="Calibri"/>
              </a:rPr>
              <a:t>Falha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Geral: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Não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foi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possível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iniciar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 </a:t>
            </a:r>
            <a:r>
              <a:rPr sz="2800" spc="-40" dirty="0">
                <a:latin typeface="Calibri"/>
                <a:cs typeface="Calibri"/>
              </a:rPr>
              <a:t>computador.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Este </a:t>
            </a:r>
            <a:r>
              <a:rPr sz="2800" spc="-15" dirty="0">
                <a:latin typeface="Calibri"/>
                <a:cs typeface="Calibri"/>
              </a:rPr>
              <a:t> problema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é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causado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uma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falha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grave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em</a:t>
            </a:r>
            <a:r>
              <a:rPr sz="2800" spc="-5" dirty="0">
                <a:latin typeface="Calibri"/>
                <a:cs typeface="Calibri"/>
              </a:rPr>
              <a:t> algum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componente,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que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BIOS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não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capaz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identificar.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geral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problema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é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na </a:t>
            </a:r>
            <a:r>
              <a:rPr sz="2800" spc="-10" dirty="0">
                <a:latin typeface="Calibri"/>
                <a:cs typeface="Calibri"/>
              </a:rPr>
              <a:t>placa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mãe ou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módulos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 memória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5748" y="693419"/>
            <a:ext cx="4427220" cy="3823716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5320" y="5283"/>
            <a:ext cx="27209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2</a:t>
            </a:r>
            <a:r>
              <a:rPr sz="4000" spc="-30" dirty="0"/>
              <a:t> </a:t>
            </a:r>
            <a:r>
              <a:rPr sz="4000" spc="-15" dirty="0"/>
              <a:t>Bips</a:t>
            </a:r>
            <a:r>
              <a:rPr sz="4000" spc="-30" dirty="0"/>
              <a:t> </a:t>
            </a:r>
            <a:r>
              <a:rPr sz="4000" spc="-10" dirty="0"/>
              <a:t>longos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0322" y="4042029"/>
            <a:ext cx="892048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Erro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 paridade: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Durante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POST,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foi</a:t>
            </a:r>
            <a:r>
              <a:rPr sz="2400" spc="-10" dirty="0">
                <a:latin typeface="Calibri"/>
                <a:cs typeface="Calibri"/>
              </a:rPr>
              <a:t> detectado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um</a:t>
            </a:r>
            <a:r>
              <a:rPr sz="2400" spc="-10" dirty="0">
                <a:latin typeface="Calibri"/>
                <a:cs typeface="Calibri"/>
              </a:rPr>
              <a:t> erro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 paridade na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memória RAM. </a:t>
            </a:r>
            <a:r>
              <a:rPr sz="2400" spc="-15" dirty="0">
                <a:latin typeface="Calibri"/>
                <a:cs typeface="Calibri"/>
              </a:rPr>
              <a:t>Este </a:t>
            </a:r>
            <a:r>
              <a:rPr sz="2400" spc="-10" dirty="0">
                <a:latin typeface="Calibri"/>
                <a:cs typeface="Calibri"/>
              </a:rPr>
              <a:t>problema </a:t>
            </a:r>
            <a:r>
              <a:rPr sz="2400" spc="-5" dirty="0">
                <a:latin typeface="Calibri"/>
                <a:cs typeface="Calibri"/>
              </a:rPr>
              <a:t>pode ser </a:t>
            </a:r>
            <a:r>
              <a:rPr sz="2400" spc="-15" dirty="0">
                <a:latin typeface="Calibri"/>
                <a:cs typeface="Calibri"/>
              </a:rPr>
              <a:t>tanto </a:t>
            </a:r>
            <a:r>
              <a:rPr sz="2400" spc="-5" dirty="0">
                <a:latin typeface="Calibri"/>
                <a:cs typeface="Calibri"/>
              </a:rPr>
              <a:t>nos módulos de </a:t>
            </a:r>
            <a:r>
              <a:rPr sz="2400" dirty="0">
                <a:latin typeface="Calibri"/>
                <a:cs typeface="Calibri"/>
              </a:rPr>
              <a:t>memória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quanto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próprios circuitos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</a:t>
            </a:r>
            <a:r>
              <a:rPr sz="2400" dirty="0">
                <a:latin typeface="Calibri"/>
                <a:cs typeface="Calibri"/>
              </a:rPr>
              <a:t> paridade.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Para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determinar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causa do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problema, </a:t>
            </a:r>
            <a:r>
              <a:rPr sz="2400" spc="-15" dirty="0">
                <a:latin typeface="Calibri"/>
                <a:cs typeface="Calibri"/>
              </a:rPr>
              <a:t>basta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fazer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um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teste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outros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pentes</a:t>
            </a:r>
            <a:r>
              <a:rPr sz="2400" dirty="0">
                <a:latin typeface="Calibri"/>
                <a:cs typeface="Calibri"/>
              </a:rPr>
              <a:t> de </a:t>
            </a:r>
            <a:r>
              <a:rPr sz="2400" spc="-5" dirty="0">
                <a:latin typeface="Calibri"/>
                <a:cs typeface="Calibri"/>
              </a:rPr>
              <a:t>memória.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Caso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esteja utilizando pentes </a:t>
            </a:r>
            <a:r>
              <a:rPr sz="2400" dirty="0">
                <a:latin typeface="Calibri"/>
                <a:cs typeface="Calibri"/>
              </a:rPr>
              <a:t>de memória </a:t>
            </a:r>
            <a:r>
              <a:rPr sz="2400" spc="-5" dirty="0">
                <a:latin typeface="Calibri"/>
                <a:cs typeface="Calibri"/>
              </a:rPr>
              <a:t>sem </a:t>
            </a:r>
            <a:r>
              <a:rPr sz="2400" dirty="0">
                <a:latin typeface="Calibri"/>
                <a:cs typeface="Calibri"/>
              </a:rPr>
              <a:t>o Bit </a:t>
            </a:r>
            <a:r>
              <a:rPr sz="2400" spc="-5" dirty="0">
                <a:latin typeface="Calibri"/>
                <a:cs typeface="Calibri"/>
              </a:rPr>
              <a:t>de paridade </a:t>
            </a:r>
            <a:r>
              <a:rPr sz="2400" spc="-10" dirty="0">
                <a:latin typeface="Calibri"/>
                <a:cs typeface="Calibri"/>
              </a:rPr>
              <a:t>você </a:t>
            </a:r>
            <a:r>
              <a:rPr sz="2400" spc="-15" dirty="0">
                <a:latin typeface="Calibri"/>
                <a:cs typeface="Calibri"/>
              </a:rPr>
              <a:t>deve </a:t>
            </a:r>
            <a:r>
              <a:rPr sz="2400" spc="-10" dirty="0">
                <a:latin typeface="Calibri"/>
                <a:cs typeface="Calibri"/>
              </a:rPr>
              <a:t> desativar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opção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"Parity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Check"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encontrada </a:t>
            </a:r>
            <a:r>
              <a:rPr sz="2400" spc="-5" dirty="0">
                <a:latin typeface="Calibri"/>
                <a:cs typeface="Calibri"/>
              </a:rPr>
              <a:t>no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Setup.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2304" y="765048"/>
            <a:ext cx="4245864" cy="3023616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5320" y="5283"/>
            <a:ext cx="27209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3</a:t>
            </a:r>
            <a:r>
              <a:rPr sz="4000" spc="-30" dirty="0"/>
              <a:t> </a:t>
            </a:r>
            <a:r>
              <a:rPr sz="4000" spc="-15" dirty="0"/>
              <a:t>Bips</a:t>
            </a:r>
            <a:r>
              <a:rPr sz="4000" spc="-25" dirty="0"/>
              <a:t> </a:t>
            </a:r>
            <a:r>
              <a:rPr sz="4000" spc="-10" dirty="0"/>
              <a:t>longos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4414" y="3615308"/>
            <a:ext cx="898017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libri"/>
                <a:cs typeface="Calibri"/>
              </a:rPr>
              <a:t>Falha </a:t>
            </a:r>
            <a:r>
              <a:rPr sz="2400" spc="-5" dirty="0">
                <a:latin typeface="Calibri"/>
                <a:cs typeface="Calibri"/>
              </a:rPr>
              <a:t>nos </a:t>
            </a:r>
            <a:r>
              <a:rPr sz="2400" spc="-10" dirty="0">
                <a:latin typeface="Calibri"/>
                <a:cs typeface="Calibri"/>
              </a:rPr>
              <a:t>primeiros </a:t>
            </a:r>
            <a:r>
              <a:rPr sz="2400" dirty="0">
                <a:latin typeface="Calibri"/>
                <a:cs typeface="Calibri"/>
              </a:rPr>
              <a:t>64 KB </a:t>
            </a:r>
            <a:r>
              <a:rPr sz="2400" spc="-5" dirty="0">
                <a:latin typeface="Calibri"/>
                <a:cs typeface="Calibri"/>
              </a:rPr>
              <a:t>da </a:t>
            </a:r>
            <a:r>
              <a:rPr sz="2400" dirty="0">
                <a:latin typeface="Calibri"/>
                <a:cs typeface="Calibri"/>
              </a:rPr>
              <a:t>memória RAM </a:t>
            </a:r>
            <a:r>
              <a:rPr sz="2400" spc="-5" dirty="0">
                <a:latin typeface="Calibri"/>
                <a:cs typeface="Calibri"/>
              </a:rPr>
              <a:t>(Base 64k </a:t>
            </a:r>
            <a:r>
              <a:rPr sz="2400" dirty="0">
                <a:latin typeface="Calibri"/>
                <a:cs typeface="Calibri"/>
              </a:rPr>
              <a:t>memory </a:t>
            </a:r>
            <a:r>
              <a:rPr sz="2400" spc="-10" dirty="0">
                <a:latin typeface="Calibri"/>
                <a:cs typeface="Calibri"/>
              </a:rPr>
              <a:t>failure) </a:t>
            </a:r>
            <a:r>
              <a:rPr sz="2400" dirty="0">
                <a:latin typeface="Calibri"/>
                <a:cs typeface="Calibri"/>
              </a:rPr>
              <a:t>&gt;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Foi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detectado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um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problema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grave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nos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primeiros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64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KB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memória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RAM. </a:t>
            </a:r>
            <a:r>
              <a:rPr sz="2400" spc="-15" dirty="0">
                <a:latin typeface="Calibri"/>
                <a:cs typeface="Calibri"/>
              </a:rPr>
              <a:t>Isto </a:t>
            </a:r>
            <a:r>
              <a:rPr sz="2400" spc="-5" dirty="0">
                <a:latin typeface="Calibri"/>
                <a:cs typeface="Calibri"/>
              </a:rPr>
              <a:t>pode ser causado </a:t>
            </a:r>
            <a:r>
              <a:rPr sz="2400" spc="-10" dirty="0">
                <a:latin typeface="Calibri"/>
                <a:cs typeface="Calibri"/>
              </a:rPr>
              <a:t>por </a:t>
            </a:r>
            <a:r>
              <a:rPr sz="2400" spc="-5" dirty="0">
                <a:latin typeface="Calibri"/>
                <a:cs typeface="Calibri"/>
              </a:rPr>
              <a:t>um </a:t>
            </a:r>
            <a:r>
              <a:rPr sz="2400" spc="-20" dirty="0">
                <a:latin typeface="Calibri"/>
                <a:cs typeface="Calibri"/>
              </a:rPr>
              <a:t>defeito </a:t>
            </a:r>
            <a:r>
              <a:rPr sz="2400" spc="-5" dirty="0">
                <a:latin typeface="Calibri"/>
                <a:cs typeface="Calibri"/>
              </a:rPr>
              <a:t>nas </a:t>
            </a:r>
            <a:r>
              <a:rPr sz="2400" dirty="0">
                <a:latin typeface="Calibri"/>
                <a:cs typeface="Calibri"/>
              </a:rPr>
              <a:t>memórias </a:t>
            </a:r>
            <a:r>
              <a:rPr sz="2400" spc="-5" dirty="0">
                <a:latin typeface="Calibri"/>
                <a:cs typeface="Calibri"/>
              </a:rPr>
              <a:t>ou na </a:t>
            </a:r>
            <a:r>
              <a:rPr sz="2400" spc="-10" dirty="0">
                <a:latin typeface="Calibri"/>
                <a:cs typeface="Calibri"/>
              </a:rPr>
              <a:t>própria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placa </a:t>
            </a:r>
            <a:r>
              <a:rPr sz="2400" dirty="0">
                <a:latin typeface="Calibri"/>
                <a:cs typeface="Calibri"/>
              </a:rPr>
              <a:t>mãe. </a:t>
            </a:r>
            <a:r>
              <a:rPr sz="2400" spc="-15" dirty="0">
                <a:latin typeface="Calibri"/>
                <a:cs typeface="Calibri"/>
              </a:rPr>
              <a:t>Outra </a:t>
            </a:r>
            <a:r>
              <a:rPr sz="2400" spc="-5" dirty="0">
                <a:latin typeface="Calibri"/>
                <a:cs typeface="Calibri"/>
              </a:rPr>
              <a:t>possibilidade </a:t>
            </a:r>
            <a:r>
              <a:rPr sz="2400" dirty="0">
                <a:latin typeface="Calibri"/>
                <a:cs typeface="Calibri"/>
              </a:rPr>
              <a:t>é o </a:t>
            </a:r>
            <a:r>
              <a:rPr sz="2400" spc="-10" dirty="0">
                <a:latin typeface="Calibri"/>
                <a:cs typeface="Calibri"/>
              </a:rPr>
              <a:t>problema estar </a:t>
            </a:r>
            <a:r>
              <a:rPr sz="2400" spc="-5" dirty="0">
                <a:latin typeface="Calibri"/>
                <a:cs typeface="Calibri"/>
              </a:rPr>
              <a:t>sendo causado por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um simples </a:t>
            </a:r>
            <a:r>
              <a:rPr sz="2400" dirty="0">
                <a:latin typeface="Calibri"/>
                <a:cs typeface="Calibri"/>
              </a:rPr>
              <a:t>mal </a:t>
            </a:r>
            <a:r>
              <a:rPr sz="2400" spc="-20" dirty="0">
                <a:latin typeface="Calibri"/>
                <a:cs typeface="Calibri"/>
              </a:rPr>
              <a:t>contato. </a:t>
            </a:r>
            <a:r>
              <a:rPr sz="2400" spc="-5" dirty="0">
                <a:latin typeface="Calibri"/>
                <a:cs typeface="Calibri"/>
              </a:rPr>
              <a:t>Experimente </a:t>
            </a:r>
            <a:r>
              <a:rPr sz="2400" spc="-10" dirty="0">
                <a:latin typeface="Calibri"/>
                <a:cs typeface="Calibri"/>
              </a:rPr>
              <a:t>antes </a:t>
            </a:r>
            <a:r>
              <a:rPr sz="2400" spc="-5" dirty="0">
                <a:latin typeface="Calibri"/>
                <a:cs typeface="Calibri"/>
              </a:rPr>
              <a:t>de </a:t>
            </a:r>
            <a:r>
              <a:rPr sz="2400" dirty="0">
                <a:latin typeface="Calibri"/>
                <a:cs typeface="Calibri"/>
              </a:rPr>
              <a:t>mais </a:t>
            </a:r>
            <a:r>
              <a:rPr sz="2400" spc="-5" dirty="0">
                <a:latin typeface="Calibri"/>
                <a:cs typeface="Calibri"/>
              </a:rPr>
              <a:t>nada </a:t>
            </a:r>
            <a:r>
              <a:rPr sz="2400" spc="-15" dirty="0">
                <a:latin typeface="Calibri"/>
                <a:cs typeface="Calibri"/>
              </a:rPr>
              <a:t>retirar </a:t>
            </a:r>
            <a:r>
              <a:rPr sz="2400" spc="-5" dirty="0">
                <a:latin typeface="Calibri"/>
                <a:cs typeface="Calibri"/>
              </a:rPr>
              <a:t>os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pentes </a:t>
            </a:r>
            <a:r>
              <a:rPr sz="2400" spc="-5" dirty="0">
                <a:latin typeface="Calibri"/>
                <a:cs typeface="Calibri"/>
              </a:rPr>
              <a:t>de </a:t>
            </a:r>
            <a:r>
              <a:rPr sz="2400" dirty="0">
                <a:latin typeface="Calibri"/>
                <a:cs typeface="Calibri"/>
              </a:rPr>
              <a:t>memória, limpar </a:t>
            </a:r>
            <a:r>
              <a:rPr sz="2400" spc="-5" dirty="0">
                <a:latin typeface="Calibri"/>
                <a:cs typeface="Calibri"/>
              </a:rPr>
              <a:t>seus </a:t>
            </a:r>
            <a:r>
              <a:rPr sz="2400" spc="-20" dirty="0">
                <a:latin typeface="Calibri"/>
                <a:cs typeface="Calibri"/>
              </a:rPr>
              <a:t>contatos </a:t>
            </a:r>
            <a:r>
              <a:rPr sz="2400" spc="-5" dirty="0">
                <a:latin typeface="Calibri"/>
                <a:cs typeface="Calibri"/>
              </a:rPr>
              <a:t>usando </a:t>
            </a:r>
            <a:r>
              <a:rPr sz="2400" dirty="0">
                <a:latin typeface="Calibri"/>
                <a:cs typeface="Calibri"/>
              </a:rPr>
              <a:t>uma </a:t>
            </a:r>
            <a:r>
              <a:rPr sz="2400" spc="-10" dirty="0">
                <a:latin typeface="Calibri"/>
                <a:cs typeface="Calibri"/>
              </a:rPr>
              <a:t>borracha </a:t>
            </a:r>
            <a:r>
              <a:rPr sz="2400" spc="-5" dirty="0">
                <a:latin typeface="Calibri"/>
                <a:cs typeface="Calibri"/>
              </a:rPr>
              <a:t>de </a:t>
            </a:r>
            <a:r>
              <a:rPr sz="2400" dirty="0">
                <a:latin typeface="Calibri"/>
                <a:cs typeface="Calibri"/>
              </a:rPr>
              <a:t>vinil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(aquelas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borrachas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plásticas </a:t>
            </a:r>
            <a:r>
              <a:rPr sz="2400" spc="-5" dirty="0">
                <a:latin typeface="Calibri"/>
                <a:cs typeface="Calibri"/>
              </a:rPr>
              <a:t>de </a:t>
            </a:r>
            <a:r>
              <a:rPr sz="2400" spc="-10" dirty="0">
                <a:latin typeface="Calibri"/>
                <a:cs typeface="Calibri"/>
              </a:rPr>
              <a:t>escola) 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5" dirty="0">
                <a:latin typeface="Calibri"/>
                <a:cs typeface="Calibri"/>
              </a:rPr>
              <a:t>recoloca-los </a:t>
            </a:r>
            <a:r>
              <a:rPr sz="2400" spc="-10" dirty="0">
                <a:latin typeface="Calibri"/>
                <a:cs typeface="Calibri"/>
              </a:rPr>
              <a:t>com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cuidado.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5811" y="836675"/>
            <a:ext cx="4750308" cy="2808732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551" y="5283"/>
            <a:ext cx="28174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4</a:t>
            </a:r>
            <a:r>
              <a:rPr sz="4000" spc="-35" dirty="0"/>
              <a:t> </a:t>
            </a:r>
            <a:r>
              <a:rPr sz="4000" spc="-15" dirty="0"/>
              <a:t>Bips</a:t>
            </a:r>
            <a:r>
              <a:rPr sz="4000" spc="-30" dirty="0"/>
              <a:t> </a:t>
            </a:r>
            <a:r>
              <a:rPr sz="4000" spc="-10" dirty="0"/>
              <a:t>Longos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93903" y="5322519"/>
            <a:ext cx="831786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254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Timer não </a:t>
            </a:r>
            <a:r>
              <a:rPr sz="2400" spc="-10" dirty="0">
                <a:latin typeface="Calibri"/>
                <a:cs typeface="Calibri"/>
              </a:rPr>
              <a:t>operacional: </a:t>
            </a:r>
            <a:r>
              <a:rPr sz="2400" dirty="0">
                <a:latin typeface="Calibri"/>
                <a:cs typeface="Calibri"/>
              </a:rPr>
              <a:t>O </a:t>
            </a:r>
            <a:r>
              <a:rPr sz="2400" spc="-5" dirty="0">
                <a:latin typeface="Calibri"/>
                <a:cs typeface="Calibri"/>
              </a:rPr>
              <a:t>Timer </a:t>
            </a:r>
            <a:r>
              <a:rPr sz="2400" dirty="0">
                <a:latin typeface="Calibri"/>
                <a:cs typeface="Calibri"/>
              </a:rPr>
              <a:t>1 </a:t>
            </a:r>
            <a:r>
              <a:rPr sz="2400" spc="-5" dirty="0">
                <a:latin typeface="Calibri"/>
                <a:cs typeface="Calibri"/>
              </a:rPr>
              <a:t>não </a:t>
            </a:r>
            <a:r>
              <a:rPr sz="2400" spc="-15" dirty="0">
                <a:latin typeface="Calibri"/>
                <a:cs typeface="Calibri"/>
              </a:rPr>
              <a:t>está </a:t>
            </a:r>
            <a:r>
              <a:rPr sz="2400" spc="-10" dirty="0">
                <a:latin typeface="Calibri"/>
                <a:cs typeface="Calibri"/>
              </a:rPr>
              <a:t>operacional </a:t>
            </a:r>
            <a:r>
              <a:rPr sz="2400" spc="-5" dirty="0">
                <a:latin typeface="Calibri"/>
                <a:cs typeface="Calibri"/>
              </a:rPr>
              <a:t>ou não </a:t>
            </a:r>
            <a:r>
              <a:rPr sz="2400" spc="-15" dirty="0">
                <a:latin typeface="Calibri"/>
                <a:cs typeface="Calibri"/>
              </a:rPr>
              <a:t>está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conseguindo </a:t>
            </a:r>
            <a:r>
              <a:rPr sz="2400" spc="-15" dirty="0">
                <a:latin typeface="Calibri"/>
                <a:cs typeface="Calibri"/>
              </a:rPr>
              <a:t>encontrar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memória </a:t>
            </a:r>
            <a:r>
              <a:rPr sz="2400" dirty="0">
                <a:latin typeface="Calibri"/>
                <a:cs typeface="Calibri"/>
              </a:rPr>
              <a:t>RAM. O </a:t>
            </a:r>
            <a:r>
              <a:rPr sz="2400" spc="-10" dirty="0">
                <a:latin typeface="Calibri"/>
                <a:cs typeface="Calibri"/>
              </a:rPr>
              <a:t>problema </a:t>
            </a:r>
            <a:r>
              <a:rPr sz="2400" spc="-5" dirty="0">
                <a:latin typeface="Calibri"/>
                <a:cs typeface="Calibri"/>
              </a:rPr>
              <a:t>pode </a:t>
            </a:r>
            <a:r>
              <a:rPr sz="2400" spc="-10" dirty="0">
                <a:latin typeface="Calibri"/>
                <a:cs typeface="Calibri"/>
              </a:rPr>
              <a:t>estar </a:t>
            </a:r>
            <a:r>
              <a:rPr sz="2400" spc="-5" dirty="0">
                <a:latin typeface="Calibri"/>
                <a:cs typeface="Calibri"/>
              </a:rPr>
              <a:t>na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placa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mãe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(mais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provável)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ou nos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módulos de</a:t>
            </a:r>
            <a:r>
              <a:rPr sz="2400" dirty="0">
                <a:latin typeface="Calibri"/>
                <a:cs typeface="Calibri"/>
              </a:rPr>
              <a:t> memória.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5811" y="836675"/>
            <a:ext cx="4750308" cy="4104131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9888" y="5283"/>
            <a:ext cx="12522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5</a:t>
            </a:r>
            <a:r>
              <a:rPr sz="4000" spc="-90" dirty="0"/>
              <a:t> </a:t>
            </a:r>
            <a:r>
              <a:rPr sz="4000" spc="-10" dirty="0"/>
              <a:t>Bips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69570" y="5322519"/>
            <a:ext cx="876617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Erro </a:t>
            </a:r>
            <a:r>
              <a:rPr sz="2400" spc="-5" dirty="0">
                <a:latin typeface="Calibri"/>
                <a:cs typeface="Calibri"/>
              </a:rPr>
              <a:t>no </a:t>
            </a:r>
            <a:r>
              <a:rPr sz="2400" spc="-10" dirty="0">
                <a:latin typeface="Calibri"/>
                <a:cs typeface="Calibri"/>
              </a:rPr>
              <a:t>processador: </a:t>
            </a:r>
            <a:r>
              <a:rPr sz="2400" dirty="0">
                <a:latin typeface="Calibri"/>
                <a:cs typeface="Calibri"/>
              </a:rPr>
              <a:t>O </a:t>
            </a:r>
            <a:r>
              <a:rPr sz="2400" spc="-10" dirty="0">
                <a:latin typeface="Calibri"/>
                <a:cs typeface="Calibri"/>
              </a:rPr>
              <a:t>processador </a:t>
            </a:r>
            <a:r>
              <a:rPr sz="2400" spc="-15" dirty="0">
                <a:latin typeface="Calibri"/>
                <a:cs typeface="Calibri"/>
              </a:rPr>
              <a:t>está </a:t>
            </a:r>
            <a:r>
              <a:rPr sz="2400" spc="-10" dirty="0">
                <a:latin typeface="Calibri"/>
                <a:cs typeface="Calibri"/>
              </a:rPr>
              <a:t>danificado, </a:t>
            </a:r>
            <a:r>
              <a:rPr sz="2400" spc="-5" dirty="0">
                <a:latin typeface="Calibri"/>
                <a:cs typeface="Calibri"/>
              </a:rPr>
              <a:t>ou </a:t>
            </a:r>
            <a:r>
              <a:rPr sz="2400" dirty="0">
                <a:latin typeface="Calibri"/>
                <a:cs typeface="Calibri"/>
              </a:rPr>
              <a:t>mal </a:t>
            </a:r>
            <a:r>
              <a:rPr sz="2400" spc="-10" dirty="0">
                <a:latin typeface="Calibri"/>
                <a:cs typeface="Calibri"/>
              </a:rPr>
              <a:t>encaixado.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Verifique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processador</a:t>
            </a:r>
            <a:r>
              <a:rPr sz="2400" spc="-15" dirty="0">
                <a:latin typeface="Calibri"/>
                <a:cs typeface="Calibri"/>
              </a:rPr>
              <a:t> está </a:t>
            </a:r>
            <a:r>
              <a:rPr sz="2400" spc="-5" dirty="0">
                <a:latin typeface="Calibri"/>
                <a:cs typeface="Calibri"/>
              </a:rPr>
              <a:t>bem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encaixado,</a:t>
            </a:r>
            <a:r>
              <a:rPr sz="2400" dirty="0">
                <a:latin typeface="Calibri"/>
                <a:cs typeface="Calibri"/>
              </a:rPr>
              <a:t> 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 por descuido </a:t>
            </a:r>
            <a:r>
              <a:rPr sz="2400" spc="-15" dirty="0">
                <a:latin typeface="Calibri"/>
                <a:cs typeface="Calibri"/>
              </a:rPr>
              <a:t>você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não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esqueceu</a:t>
            </a:r>
            <a:r>
              <a:rPr sz="2400" spc="-5" dirty="0">
                <a:latin typeface="Calibri"/>
                <a:cs typeface="Calibri"/>
              </a:rPr>
              <a:t> de </a:t>
            </a:r>
            <a:r>
              <a:rPr sz="2400" spc="-15" dirty="0">
                <a:latin typeface="Calibri"/>
                <a:cs typeface="Calibri"/>
              </a:rPr>
              <a:t>baixar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alavanca </a:t>
            </a:r>
            <a:r>
              <a:rPr sz="2400" spc="-5" dirty="0">
                <a:latin typeface="Calibri"/>
                <a:cs typeface="Calibri"/>
              </a:rPr>
              <a:t>do</a:t>
            </a:r>
            <a:r>
              <a:rPr sz="2400" spc="-10" dirty="0">
                <a:latin typeface="Calibri"/>
                <a:cs typeface="Calibri"/>
              </a:rPr>
              <a:t> soquete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Zif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(acontece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nas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melhores </a:t>
            </a:r>
            <a:r>
              <a:rPr sz="2400" spc="-10" dirty="0">
                <a:latin typeface="Calibri"/>
                <a:cs typeface="Calibri"/>
              </a:rPr>
              <a:t>famílias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:-)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5811" y="836675"/>
            <a:ext cx="4750308" cy="4104131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9888" y="5283"/>
            <a:ext cx="12528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6</a:t>
            </a:r>
            <a:r>
              <a:rPr sz="4000" spc="-80" dirty="0"/>
              <a:t> </a:t>
            </a:r>
            <a:r>
              <a:rPr sz="4000" spc="-10" dirty="0"/>
              <a:t>Bips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68046" y="4895850"/>
            <a:ext cx="877316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libri"/>
                <a:cs typeface="Calibri"/>
              </a:rPr>
              <a:t>Falha </a:t>
            </a:r>
            <a:r>
              <a:rPr sz="2400" spc="-5" dirty="0">
                <a:latin typeface="Calibri"/>
                <a:cs typeface="Calibri"/>
              </a:rPr>
              <a:t>no </a:t>
            </a:r>
            <a:r>
              <a:rPr sz="2400" spc="-15" dirty="0">
                <a:latin typeface="Calibri"/>
                <a:cs typeface="Calibri"/>
              </a:rPr>
              <a:t>Gate </a:t>
            </a:r>
            <a:r>
              <a:rPr sz="2400" dirty="0">
                <a:latin typeface="Calibri"/>
                <a:cs typeface="Calibri"/>
              </a:rPr>
              <a:t>20 </a:t>
            </a:r>
            <a:r>
              <a:rPr sz="2400" spc="-10" dirty="0">
                <a:latin typeface="Calibri"/>
                <a:cs typeface="Calibri"/>
              </a:rPr>
              <a:t>(8042 </a:t>
            </a:r>
            <a:r>
              <a:rPr sz="2400" dirty="0">
                <a:latin typeface="Calibri"/>
                <a:cs typeface="Calibri"/>
              </a:rPr>
              <a:t>- </a:t>
            </a:r>
            <a:r>
              <a:rPr sz="2400" spc="-15" dirty="0">
                <a:latin typeface="Calibri"/>
                <a:cs typeface="Calibri"/>
              </a:rPr>
              <a:t>Gate </a:t>
            </a:r>
            <a:r>
              <a:rPr sz="2400" dirty="0">
                <a:latin typeface="Calibri"/>
                <a:cs typeface="Calibri"/>
              </a:rPr>
              <a:t>A20 </a:t>
            </a:r>
            <a:r>
              <a:rPr sz="2400" spc="-10" dirty="0">
                <a:latin typeface="Calibri"/>
                <a:cs typeface="Calibri"/>
              </a:rPr>
              <a:t>failure): </a:t>
            </a:r>
            <a:r>
              <a:rPr sz="2400" dirty="0">
                <a:latin typeface="Calibri"/>
                <a:cs typeface="Calibri"/>
              </a:rPr>
              <a:t>O </a:t>
            </a:r>
            <a:r>
              <a:rPr sz="2400" spc="-25" dirty="0">
                <a:latin typeface="Calibri"/>
                <a:cs typeface="Calibri"/>
              </a:rPr>
              <a:t>gate </a:t>
            </a:r>
            <a:r>
              <a:rPr sz="2400" dirty="0">
                <a:latin typeface="Calibri"/>
                <a:cs typeface="Calibri"/>
              </a:rPr>
              <a:t>20 é </a:t>
            </a:r>
            <a:r>
              <a:rPr sz="2400" spc="-5" dirty="0">
                <a:latin typeface="Calibri"/>
                <a:cs typeface="Calibri"/>
              </a:rPr>
              <a:t>um sinal </a:t>
            </a:r>
            <a:r>
              <a:rPr sz="2400" spc="-15" dirty="0">
                <a:latin typeface="Calibri"/>
                <a:cs typeface="Calibri"/>
              </a:rPr>
              <a:t>gerado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pelo </a:t>
            </a:r>
            <a:r>
              <a:rPr sz="2400" dirty="0">
                <a:latin typeface="Calibri"/>
                <a:cs typeface="Calibri"/>
              </a:rPr>
              <a:t>chip </a:t>
            </a:r>
            <a:r>
              <a:rPr sz="2400" spc="-5" dirty="0">
                <a:latin typeface="Calibri"/>
                <a:cs typeface="Calibri"/>
              </a:rPr>
              <a:t>8042, </a:t>
            </a:r>
            <a:r>
              <a:rPr sz="2400" spc="-10" dirty="0">
                <a:latin typeface="Calibri"/>
                <a:cs typeface="Calibri"/>
              </a:rPr>
              <a:t>responsável </a:t>
            </a:r>
            <a:r>
              <a:rPr sz="2400" spc="-5" dirty="0">
                <a:latin typeface="Calibri"/>
                <a:cs typeface="Calibri"/>
              </a:rPr>
              <a:t>por </a:t>
            </a:r>
            <a:r>
              <a:rPr sz="2400" spc="-10" dirty="0">
                <a:latin typeface="Calibri"/>
                <a:cs typeface="Calibri"/>
              </a:rPr>
              <a:t>colocar </a:t>
            </a:r>
            <a:r>
              <a:rPr sz="2400" dirty="0">
                <a:latin typeface="Calibri"/>
                <a:cs typeface="Calibri"/>
              </a:rPr>
              <a:t>o </a:t>
            </a:r>
            <a:r>
              <a:rPr sz="2400" spc="-10" dirty="0">
                <a:latin typeface="Calibri"/>
                <a:cs typeface="Calibri"/>
              </a:rPr>
              <a:t>processador </a:t>
            </a:r>
            <a:r>
              <a:rPr sz="2400" dirty="0">
                <a:latin typeface="Calibri"/>
                <a:cs typeface="Calibri"/>
              </a:rPr>
              <a:t>em modo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protegido. Neste </a:t>
            </a:r>
            <a:r>
              <a:rPr sz="2400" spc="-15" dirty="0">
                <a:latin typeface="Calibri"/>
                <a:cs typeface="Calibri"/>
              </a:rPr>
              <a:t>caso, </a:t>
            </a:r>
            <a:r>
              <a:rPr sz="2400" dirty="0">
                <a:latin typeface="Calibri"/>
                <a:cs typeface="Calibri"/>
              </a:rPr>
              <a:t>o </a:t>
            </a:r>
            <a:r>
              <a:rPr sz="2400" spc="-10" dirty="0">
                <a:latin typeface="Calibri"/>
                <a:cs typeface="Calibri"/>
              </a:rPr>
              <a:t>problema </a:t>
            </a:r>
            <a:r>
              <a:rPr sz="2400" spc="-5" dirty="0">
                <a:latin typeface="Calibri"/>
                <a:cs typeface="Calibri"/>
              </a:rPr>
              <a:t>poderia ser </a:t>
            </a:r>
            <a:r>
              <a:rPr sz="2400" dirty="0">
                <a:latin typeface="Calibri"/>
                <a:cs typeface="Calibri"/>
              </a:rPr>
              <a:t>algum </a:t>
            </a:r>
            <a:r>
              <a:rPr sz="2400" spc="-5" dirty="0">
                <a:latin typeface="Calibri"/>
                <a:cs typeface="Calibri"/>
              </a:rPr>
              <a:t>dano no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processador </a:t>
            </a:r>
            <a:r>
              <a:rPr sz="2400" spc="-5" dirty="0">
                <a:latin typeface="Calibri"/>
                <a:cs typeface="Calibri"/>
              </a:rPr>
              <a:t>ou </a:t>
            </a:r>
            <a:r>
              <a:rPr sz="2400" dirty="0">
                <a:latin typeface="Calibri"/>
                <a:cs typeface="Calibri"/>
              </a:rPr>
              <a:t>mesmo </a:t>
            </a:r>
            <a:r>
              <a:rPr sz="2400" spc="-10" dirty="0">
                <a:latin typeface="Calibri"/>
                <a:cs typeface="Calibri"/>
              </a:rPr>
              <a:t>problemas </a:t>
            </a:r>
            <a:r>
              <a:rPr sz="2400" spc="-5" dirty="0">
                <a:latin typeface="Calibri"/>
                <a:cs typeface="Calibri"/>
              </a:rPr>
              <a:t>relacionados </a:t>
            </a:r>
            <a:r>
              <a:rPr sz="2400" spc="-10" dirty="0">
                <a:latin typeface="Calibri"/>
                <a:cs typeface="Calibri"/>
              </a:rPr>
              <a:t>com </a:t>
            </a:r>
            <a:r>
              <a:rPr sz="2400" dirty="0">
                <a:latin typeface="Calibri"/>
                <a:cs typeface="Calibri"/>
              </a:rPr>
              <a:t>o chip </a:t>
            </a:r>
            <a:r>
              <a:rPr sz="2400" spc="-5" dirty="0">
                <a:latin typeface="Calibri"/>
                <a:cs typeface="Calibri"/>
              </a:rPr>
              <a:t>8042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localizado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na </a:t>
            </a:r>
            <a:r>
              <a:rPr sz="2400" spc="-10" dirty="0">
                <a:latin typeface="Calibri"/>
                <a:cs typeface="Calibri"/>
              </a:rPr>
              <a:t>placa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mãe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5811" y="836675"/>
            <a:ext cx="4750308" cy="410413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693" y="246126"/>
            <a:ext cx="40589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Calibri"/>
                <a:cs typeface="Calibri"/>
              </a:rPr>
              <a:t>Dispositivos</a:t>
            </a:r>
            <a:r>
              <a:rPr b="1" spc="-5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SCSI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e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spc="-135" dirty="0">
                <a:latin typeface="Calibri"/>
                <a:cs typeface="Calibri"/>
              </a:rPr>
              <a:t>SATA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4526407"/>
            <a:ext cx="8740140" cy="1303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144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diferença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discos</a:t>
            </a:r>
            <a:r>
              <a:rPr sz="2000" dirty="0">
                <a:latin typeface="Calibri"/>
                <a:cs typeface="Calibri"/>
              </a:rPr>
              <a:t> IDE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para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 disco</a:t>
            </a:r>
            <a:r>
              <a:rPr sz="2000" dirty="0">
                <a:latin typeface="Calibri"/>
                <a:cs typeface="Calibri"/>
              </a:rPr>
              <a:t> SCSI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85" dirty="0">
                <a:latin typeface="Calibri"/>
                <a:cs typeface="Calibri"/>
              </a:rPr>
              <a:t>SATA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é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denominação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hda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para </a:t>
            </a:r>
            <a:r>
              <a:rPr sz="2000" spc="-5" dirty="0">
                <a:latin typeface="Calibri"/>
                <a:cs typeface="Calibri"/>
              </a:rPr>
              <a:t>sda.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tabLst>
                <a:tab pos="2824480" algn="l"/>
                <a:tab pos="4585335" algn="l"/>
                <a:tab pos="6414135" algn="l"/>
              </a:tabLst>
            </a:pPr>
            <a:r>
              <a:rPr sz="2400" spc="-15" dirty="0">
                <a:latin typeface="Calibri"/>
                <a:cs typeface="Calibri"/>
              </a:rPr>
              <a:t>/dev/sda	/dev/sdb	/dev/sdc	/dev/sdd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495" y="822960"/>
            <a:ext cx="7743444" cy="3412236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9888" y="5283"/>
            <a:ext cx="12528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7</a:t>
            </a:r>
            <a:r>
              <a:rPr sz="4000" spc="-80" dirty="0"/>
              <a:t> </a:t>
            </a:r>
            <a:r>
              <a:rPr sz="4000" spc="-10" dirty="0"/>
              <a:t>Bips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63474" y="4468748"/>
            <a:ext cx="877887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Processor exception (interrupt error): </a:t>
            </a:r>
            <a:r>
              <a:rPr sz="2400" dirty="0">
                <a:latin typeface="Calibri"/>
                <a:cs typeface="Calibri"/>
              </a:rPr>
              <a:t>O </a:t>
            </a:r>
            <a:r>
              <a:rPr sz="2400" spc="-10" dirty="0">
                <a:latin typeface="Calibri"/>
                <a:cs typeface="Calibri"/>
              </a:rPr>
              <a:t>processador </a:t>
            </a:r>
            <a:r>
              <a:rPr sz="2400" spc="-15" dirty="0">
                <a:latin typeface="Calibri"/>
                <a:cs typeface="Calibri"/>
              </a:rPr>
              <a:t>gerou </a:t>
            </a:r>
            <a:r>
              <a:rPr sz="2400" spc="-5" dirty="0">
                <a:latin typeface="Calibri"/>
                <a:cs typeface="Calibri"/>
              </a:rPr>
              <a:t>uma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interrupção </a:t>
            </a:r>
            <a:r>
              <a:rPr sz="2400" spc="-5" dirty="0">
                <a:latin typeface="Calibri"/>
                <a:cs typeface="Calibri"/>
              </a:rPr>
              <a:t>de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exceção.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Significa</a:t>
            </a:r>
            <a:r>
              <a:rPr sz="2400" spc="-5" dirty="0">
                <a:latin typeface="Calibri"/>
                <a:cs typeface="Calibri"/>
              </a:rPr>
              <a:t> que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processador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está </a:t>
            </a:r>
            <a:r>
              <a:rPr sz="2400" spc="-10" dirty="0">
                <a:latin typeface="Calibri"/>
                <a:cs typeface="Calibri"/>
              </a:rPr>
              <a:t>apresentando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um </a:t>
            </a:r>
            <a:r>
              <a:rPr sz="2400" spc="-10" dirty="0">
                <a:latin typeface="Calibri"/>
                <a:cs typeface="Calibri"/>
              </a:rPr>
              <a:t>comportamento errático. </a:t>
            </a:r>
            <a:r>
              <a:rPr sz="2400" spc="-5" dirty="0">
                <a:latin typeface="Calibri"/>
                <a:cs typeface="Calibri"/>
              </a:rPr>
              <a:t>Isso </a:t>
            </a:r>
            <a:r>
              <a:rPr sz="2400" spc="-10" dirty="0">
                <a:latin typeface="Calibri"/>
                <a:cs typeface="Calibri"/>
              </a:rPr>
              <a:t>acontece </a:t>
            </a:r>
            <a:r>
              <a:rPr sz="2400" dirty="0">
                <a:latin typeface="Calibri"/>
                <a:cs typeface="Calibri"/>
              </a:rPr>
              <a:t>às </a:t>
            </a:r>
            <a:r>
              <a:rPr sz="2400" spc="-25" dirty="0">
                <a:latin typeface="Calibri"/>
                <a:cs typeface="Calibri"/>
              </a:rPr>
              <a:t>vezes </a:t>
            </a:r>
            <a:r>
              <a:rPr sz="2400" spc="-5" dirty="0">
                <a:latin typeface="Calibri"/>
                <a:cs typeface="Calibri"/>
              </a:rPr>
              <a:t>no caso de um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overclock </a:t>
            </a:r>
            <a:r>
              <a:rPr sz="2400" dirty="0">
                <a:latin typeface="Calibri"/>
                <a:cs typeface="Calibri"/>
              </a:rPr>
              <a:t>mal </a:t>
            </a:r>
            <a:r>
              <a:rPr sz="2400" spc="-5" dirty="0">
                <a:latin typeface="Calibri"/>
                <a:cs typeface="Calibri"/>
              </a:rPr>
              <a:t>sucedido. Se </a:t>
            </a:r>
            <a:r>
              <a:rPr sz="2400" dirty="0">
                <a:latin typeface="Calibri"/>
                <a:cs typeface="Calibri"/>
              </a:rPr>
              <a:t>o </a:t>
            </a:r>
            <a:r>
              <a:rPr sz="2400" spc="-10" dirty="0">
                <a:latin typeface="Calibri"/>
                <a:cs typeface="Calibri"/>
              </a:rPr>
              <a:t>problema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5" dirty="0">
                <a:latin typeface="Calibri"/>
                <a:cs typeface="Calibri"/>
              </a:rPr>
              <a:t>persistente, </a:t>
            </a:r>
            <a:r>
              <a:rPr sz="2400" spc="-10" dirty="0">
                <a:latin typeface="Calibri"/>
                <a:cs typeface="Calibri"/>
              </a:rPr>
              <a:t>experimente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baixar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freqüência de </a:t>
            </a:r>
            <a:r>
              <a:rPr sz="2400" spc="-10" dirty="0">
                <a:latin typeface="Calibri"/>
                <a:cs typeface="Calibri"/>
              </a:rPr>
              <a:t>operação </a:t>
            </a:r>
            <a:r>
              <a:rPr sz="2400" spc="-5" dirty="0">
                <a:latin typeface="Calibri"/>
                <a:cs typeface="Calibri"/>
              </a:rPr>
              <a:t>do </a:t>
            </a:r>
            <a:r>
              <a:rPr sz="2400" spc="-30" dirty="0">
                <a:latin typeface="Calibri"/>
                <a:cs typeface="Calibri"/>
              </a:rPr>
              <a:t>processador. </a:t>
            </a:r>
            <a:r>
              <a:rPr sz="2400" spc="-5" dirty="0">
                <a:latin typeface="Calibri"/>
                <a:cs typeface="Calibri"/>
              </a:rPr>
              <a:t>Caso não dê </a:t>
            </a:r>
            <a:r>
              <a:rPr sz="2400" spc="-15" dirty="0">
                <a:latin typeface="Calibri"/>
                <a:cs typeface="Calibri"/>
              </a:rPr>
              <a:t>certo, </a:t>
            </a:r>
            <a:r>
              <a:rPr sz="2400" spc="-10" dirty="0">
                <a:latin typeface="Calibri"/>
                <a:cs typeface="Calibri"/>
              </a:rPr>
              <a:t> considere</a:t>
            </a:r>
            <a:r>
              <a:rPr sz="2400" spc="-5" dirty="0">
                <a:latin typeface="Calibri"/>
                <a:cs typeface="Calibri"/>
              </a:rPr>
              <a:t> uma</a:t>
            </a:r>
            <a:r>
              <a:rPr sz="2400" spc="-15" dirty="0">
                <a:latin typeface="Calibri"/>
                <a:cs typeface="Calibri"/>
              </a:rPr>
              <a:t> troca.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5811" y="836675"/>
            <a:ext cx="4750308" cy="352806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0141" y="5283"/>
            <a:ext cx="12515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8</a:t>
            </a:r>
            <a:r>
              <a:rPr sz="4000" spc="-90" dirty="0"/>
              <a:t> </a:t>
            </a:r>
            <a:r>
              <a:rPr sz="4000" spc="-10" dirty="0"/>
              <a:t>Bips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4602" y="4468748"/>
            <a:ext cx="902779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9525" algn="ctr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Erro </a:t>
            </a:r>
            <a:r>
              <a:rPr sz="2400" spc="-5" dirty="0">
                <a:latin typeface="Calibri"/>
                <a:cs typeface="Calibri"/>
              </a:rPr>
              <a:t>na </a:t>
            </a:r>
            <a:r>
              <a:rPr sz="2400" dirty="0">
                <a:latin typeface="Calibri"/>
                <a:cs typeface="Calibri"/>
              </a:rPr>
              <a:t>memória </a:t>
            </a:r>
            <a:r>
              <a:rPr sz="2400" spc="-5" dirty="0">
                <a:latin typeface="Calibri"/>
                <a:cs typeface="Calibri"/>
              </a:rPr>
              <a:t>da </a:t>
            </a:r>
            <a:r>
              <a:rPr sz="2400" spc="-10" dirty="0">
                <a:latin typeface="Calibri"/>
                <a:cs typeface="Calibri"/>
              </a:rPr>
              <a:t>placa </a:t>
            </a:r>
            <a:r>
              <a:rPr sz="2400" spc="-5" dirty="0">
                <a:latin typeface="Calibri"/>
                <a:cs typeface="Calibri"/>
              </a:rPr>
              <a:t>de </a:t>
            </a:r>
            <a:r>
              <a:rPr sz="2400" dirty="0">
                <a:latin typeface="Calibri"/>
                <a:cs typeface="Calibri"/>
              </a:rPr>
              <a:t>vídeo </a:t>
            </a:r>
            <a:r>
              <a:rPr sz="2400" spc="-10" dirty="0">
                <a:latin typeface="Calibri"/>
                <a:cs typeface="Calibri"/>
              </a:rPr>
              <a:t>(display </a:t>
            </a:r>
            <a:r>
              <a:rPr sz="2400" dirty="0">
                <a:latin typeface="Calibri"/>
                <a:cs typeface="Calibri"/>
              </a:rPr>
              <a:t>memory </a:t>
            </a:r>
            <a:r>
              <a:rPr sz="2400" spc="-10" dirty="0">
                <a:latin typeface="Calibri"/>
                <a:cs typeface="Calibri"/>
              </a:rPr>
              <a:t>error) </a:t>
            </a:r>
            <a:r>
              <a:rPr sz="2400" dirty="0">
                <a:latin typeface="Calibri"/>
                <a:cs typeface="Calibri"/>
              </a:rPr>
              <a:t>: </a:t>
            </a:r>
            <a:r>
              <a:rPr sz="2400" spc="-10" dirty="0">
                <a:latin typeface="Calibri"/>
                <a:cs typeface="Calibri"/>
              </a:rPr>
              <a:t>Problemas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placa de </a:t>
            </a:r>
            <a:r>
              <a:rPr sz="2400" spc="-10" dirty="0">
                <a:latin typeface="Calibri"/>
                <a:cs typeface="Calibri"/>
              </a:rPr>
              <a:t>vídeo, </a:t>
            </a:r>
            <a:r>
              <a:rPr sz="2400" spc="-5" dirty="0">
                <a:latin typeface="Calibri"/>
                <a:cs typeface="Calibri"/>
              </a:rPr>
              <a:t>que podem </a:t>
            </a:r>
            <a:r>
              <a:rPr sz="2400" spc="-10" dirty="0">
                <a:latin typeface="Calibri"/>
                <a:cs typeface="Calibri"/>
              </a:rPr>
              <a:t>estar </a:t>
            </a:r>
            <a:r>
              <a:rPr sz="2400" spc="-5" dirty="0">
                <a:latin typeface="Calibri"/>
                <a:cs typeface="Calibri"/>
              </a:rPr>
              <a:t>sendo causados também por </a:t>
            </a:r>
            <a:r>
              <a:rPr sz="2400" dirty="0">
                <a:latin typeface="Calibri"/>
                <a:cs typeface="Calibri"/>
              </a:rPr>
              <a:t>mal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contato. </a:t>
            </a:r>
            <a:r>
              <a:rPr sz="2400" spc="-5" dirty="0">
                <a:latin typeface="Calibri"/>
                <a:cs typeface="Calibri"/>
              </a:rPr>
              <a:t>Experimente, </a:t>
            </a:r>
            <a:r>
              <a:rPr sz="2400" spc="-10" dirty="0">
                <a:latin typeface="Calibri"/>
                <a:cs typeface="Calibri"/>
              </a:rPr>
              <a:t>como </a:t>
            </a:r>
            <a:r>
              <a:rPr sz="2400" spc="-5" dirty="0">
                <a:latin typeface="Calibri"/>
                <a:cs typeface="Calibri"/>
              </a:rPr>
              <a:t>no caso das memórias, </a:t>
            </a:r>
            <a:r>
              <a:rPr sz="2400" spc="-15" dirty="0">
                <a:latin typeface="Calibri"/>
                <a:cs typeface="Calibri"/>
              </a:rPr>
              <a:t>retirar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placa </a:t>
            </a:r>
            <a:r>
              <a:rPr sz="2400" spc="-5" dirty="0">
                <a:latin typeface="Calibri"/>
                <a:cs typeface="Calibri"/>
              </a:rPr>
              <a:t>de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vídeo,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passar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borracha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 </a:t>
            </a:r>
            <a:r>
              <a:rPr sz="2400" spc="-5" dirty="0">
                <a:latin typeface="Calibri"/>
                <a:cs typeface="Calibri"/>
              </a:rPr>
              <a:t>seus </a:t>
            </a:r>
            <a:r>
              <a:rPr sz="2400" spc="-20" dirty="0">
                <a:latin typeface="Calibri"/>
                <a:cs typeface="Calibri"/>
              </a:rPr>
              <a:t>contatos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10" dirty="0">
                <a:latin typeface="Calibri"/>
                <a:cs typeface="Calibri"/>
              </a:rPr>
              <a:t>recolocar</a:t>
            </a:r>
            <a:r>
              <a:rPr sz="2400" spc="-5" dirty="0">
                <a:latin typeface="Calibri"/>
                <a:cs typeface="Calibri"/>
              </a:rPr>
              <a:t> cuidadosamente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slot.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Caso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não </a:t>
            </a:r>
            <a:r>
              <a:rPr sz="2400" spc="-15" dirty="0">
                <a:latin typeface="Calibri"/>
                <a:cs typeface="Calibri"/>
              </a:rPr>
              <a:t>resolva,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provavelmente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placa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</a:t>
            </a:r>
            <a:r>
              <a:rPr sz="2400" dirty="0">
                <a:latin typeface="Calibri"/>
                <a:cs typeface="Calibri"/>
              </a:rPr>
              <a:t> vídeo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está </a:t>
            </a:r>
            <a:r>
              <a:rPr sz="2400" spc="-5" dirty="0">
                <a:latin typeface="Calibri"/>
                <a:cs typeface="Calibri"/>
              </a:rPr>
              <a:t>danificada.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5811" y="836675"/>
            <a:ext cx="4750308" cy="3599688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0141" y="5283"/>
            <a:ext cx="12515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9</a:t>
            </a:r>
            <a:r>
              <a:rPr sz="4000" spc="-75" dirty="0"/>
              <a:t> </a:t>
            </a:r>
            <a:r>
              <a:rPr sz="4000" spc="-15" dirty="0"/>
              <a:t>Bips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9174" y="4895850"/>
            <a:ext cx="900874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Erro </a:t>
            </a:r>
            <a:r>
              <a:rPr sz="2400" spc="-5" dirty="0">
                <a:latin typeface="Calibri"/>
                <a:cs typeface="Calibri"/>
              </a:rPr>
              <a:t>na </a:t>
            </a:r>
            <a:r>
              <a:rPr sz="2400" dirty="0">
                <a:latin typeface="Calibri"/>
                <a:cs typeface="Calibri"/>
              </a:rPr>
              <a:t>memória </a:t>
            </a:r>
            <a:r>
              <a:rPr sz="2400" spc="-10" dirty="0">
                <a:latin typeface="Calibri"/>
                <a:cs typeface="Calibri"/>
              </a:rPr>
              <a:t>ROM </a:t>
            </a:r>
            <a:r>
              <a:rPr sz="2400" spc="-15" dirty="0">
                <a:latin typeface="Calibri"/>
                <a:cs typeface="Calibri"/>
              </a:rPr>
              <a:t>(rom </a:t>
            </a:r>
            <a:r>
              <a:rPr sz="2400" spc="-5" dirty="0">
                <a:latin typeface="Calibri"/>
                <a:cs typeface="Calibri"/>
              </a:rPr>
              <a:t>checksum </a:t>
            </a:r>
            <a:r>
              <a:rPr sz="2400" spc="-10" dirty="0">
                <a:latin typeface="Calibri"/>
                <a:cs typeface="Calibri"/>
              </a:rPr>
              <a:t>error): Problemas com </a:t>
            </a:r>
            <a:r>
              <a:rPr sz="2400" dirty="0">
                <a:latin typeface="Calibri"/>
                <a:cs typeface="Calibri"/>
              </a:rPr>
              <a:t>a memória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Flash, onde </a:t>
            </a:r>
            <a:r>
              <a:rPr sz="2400" spc="-15" dirty="0">
                <a:latin typeface="Calibri"/>
                <a:cs typeface="Calibri"/>
              </a:rPr>
              <a:t>está </a:t>
            </a:r>
            <a:r>
              <a:rPr sz="2400" spc="-20" dirty="0">
                <a:latin typeface="Calibri"/>
                <a:cs typeface="Calibri"/>
              </a:rPr>
              <a:t>gravado </a:t>
            </a:r>
            <a:r>
              <a:rPr sz="2400" dirty="0">
                <a:latin typeface="Calibri"/>
                <a:cs typeface="Calibri"/>
              </a:rPr>
              <a:t>o BIOS. </a:t>
            </a:r>
            <a:r>
              <a:rPr sz="2400" spc="-15" dirty="0">
                <a:latin typeface="Calibri"/>
                <a:cs typeface="Calibri"/>
              </a:rPr>
              <a:t>Isto </a:t>
            </a:r>
            <a:r>
              <a:rPr sz="2400" spc="-5" dirty="0">
                <a:latin typeface="Calibri"/>
                <a:cs typeface="Calibri"/>
              </a:rPr>
              <a:t>pode ser causado </a:t>
            </a:r>
            <a:r>
              <a:rPr sz="2400" spc="-10" dirty="0">
                <a:latin typeface="Calibri"/>
                <a:cs typeface="Calibri"/>
              </a:rPr>
              <a:t>por </a:t>
            </a:r>
            <a:r>
              <a:rPr sz="2400" spc="-5" dirty="0">
                <a:latin typeface="Calibri"/>
                <a:cs typeface="Calibri"/>
              </a:rPr>
              <a:t>um dano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físico </a:t>
            </a:r>
            <a:r>
              <a:rPr sz="2400" spc="-5" dirty="0">
                <a:latin typeface="Calibri"/>
                <a:cs typeface="Calibri"/>
              </a:rPr>
              <a:t>no </a:t>
            </a:r>
            <a:r>
              <a:rPr sz="2400" dirty="0">
                <a:latin typeface="Calibri"/>
                <a:cs typeface="Calibri"/>
              </a:rPr>
              <a:t>chip </a:t>
            </a:r>
            <a:r>
              <a:rPr sz="2400" spc="-5" dirty="0">
                <a:latin typeface="Calibri"/>
                <a:cs typeface="Calibri"/>
              </a:rPr>
              <a:t>do </a:t>
            </a:r>
            <a:r>
              <a:rPr sz="2400" dirty="0">
                <a:latin typeface="Calibri"/>
                <a:cs typeface="Calibri"/>
              </a:rPr>
              <a:t>BIOS, </a:t>
            </a:r>
            <a:r>
              <a:rPr sz="2400" spc="-5" dirty="0">
                <a:latin typeface="Calibri"/>
                <a:cs typeface="Calibri"/>
              </a:rPr>
              <a:t>por um </a:t>
            </a:r>
            <a:r>
              <a:rPr sz="2400" spc="-10" dirty="0">
                <a:latin typeface="Calibri"/>
                <a:cs typeface="Calibri"/>
              </a:rPr>
              <a:t>upgrade </a:t>
            </a:r>
            <a:r>
              <a:rPr sz="2400" dirty="0">
                <a:latin typeface="Calibri"/>
                <a:cs typeface="Calibri"/>
              </a:rPr>
              <a:t>de </a:t>
            </a:r>
            <a:r>
              <a:rPr sz="2400" spc="-5" dirty="0">
                <a:latin typeface="Calibri"/>
                <a:cs typeface="Calibri"/>
              </a:rPr>
              <a:t>BIOS </a:t>
            </a:r>
            <a:r>
              <a:rPr sz="2400" dirty="0">
                <a:latin typeface="Calibri"/>
                <a:cs typeface="Calibri"/>
              </a:rPr>
              <a:t>mal sucedido </a:t>
            </a:r>
            <a:r>
              <a:rPr sz="2400" spc="-5" dirty="0">
                <a:latin typeface="Calibri"/>
                <a:cs typeface="Calibri"/>
              </a:rPr>
              <a:t>ou </a:t>
            </a:r>
            <a:r>
              <a:rPr sz="2400" dirty="0">
                <a:latin typeface="Calibri"/>
                <a:cs typeface="Calibri"/>
              </a:rPr>
              <a:t>mesmo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pela ação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 um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vírus </a:t>
            </a:r>
            <a:r>
              <a:rPr sz="2400" spc="-5" dirty="0">
                <a:latin typeface="Calibri"/>
                <a:cs typeface="Calibri"/>
              </a:rPr>
              <a:t>da linhagem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Chernobil.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33244" y="548639"/>
            <a:ext cx="4750308" cy="4104132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1871" y="5283"/>
            <a:ext cx="15081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10</a:t>
            </a:r>
            <a:r>
              <a:rPr sz="4000" spc="-100" dirty="0"/>
              <a:t> </a:t>
            </a:r>
            <a:r>
              <a:rPr sz="4000" spc="-10" dirty="0"/>
              <a:t>Bips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07670" y="4895850"/>
            <a:ext cx="870140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7620" algn="ctr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libri"/>
                <a:cs typeface="Calibri"/>
              </a:rPr>
              <a:t>Falha</a:t>
            </a:r>
            <a:r>
              <a:rPr sz="2400" spc="-5" dirty="0">
                <a:latin typeface="Calibri"/>
                <a:cs typeface="Calibri"/>
              </a:rPr>
              <a:t> no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CMOS</a:t>
            </a:r>
            <a:r>
              <a:rPr sz="2400" spc="-10" dirty="0">
                <a:latin typeface="Calibri"/>
                <a:cs typeface="Calibri"/>
              </a:rPr>
              <a:t> shutdown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register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(CMOS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shutdown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register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error):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chamado </a:t>
            </a:r>
            <a:r>
              <a:rPr sz="2400" spc="-5" dirty="0">
                <a:latin typeface="Calibri"/>
                <a:cs typeface="Calibri"/>
              </a:rPr>
              <a:t>de </a:t>
            </a:r>
            <a:r>
              <a:rPr sz="2400" spc="-10" dirty="0">
                <a:latin typeface="Calibri"/>
                <a:cs typeface="Calibri"/>
              </a:rPr>
              <a:t>shutdown </a:t>
            </a:r>
            <a:r>
              <a:rPr sz="2400" spc="-15" dirty="0">
                <a:latin typeface="Calibri"/>
                <a:cs typeface="Calibri"/>
              </a:rPr>
              <a:t>register </a:t>
            </a:r>
            <a:r>
              <a:rPr sz="2400" spc="-5" dirty="0">
                <a:latin typeface="Calibri"/>
                <a:cs typeface="Calibri"/>
              </a:rPr>
              <a:t>enviado pelo CMOS </a:t>
            </a:r>
            <a:r>
              <a:rPr sz="2400" spc="-10" dirty="0">
                <a:latin typeface="Calibri"/>
                <a:cs typeface="Calibri"/>
              </a:rPr>
              <a:t>apresentou erro.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Este </a:t>
            </a:r>
            <a:r>
              <a:rPr sz="2400" spc="-10" dirty="0">
                <a:latin typeface="Calibri"/>
                <a:cs typeface="Calibri"/>
              </a:rPr>
              <a:t>problema </a:t>
            </a:r>
            <a:r>
              <a:rPr sz="2400" dirty="0">
                <a:latin typeface="Calibri"/>
                <a:cs typeface="Calibri"/>
              </a:rPr>
              <a:t>é </a:t>
            </a:r>
            <a:r>
              <a:rPr sz="2400" spc="-5" dirty="0">
                <a:latin typeface="Calibri"/>
                <a:cs typeface="Calibri"/>
              </a:rPr>
              <a:t>causado por </a:t>
            </a:r>
            <a:r>
              <a:rPr sz="2400" dirty="0">
                <a:latin typeface="Calibri"/>
                <a:cs typeface="Calibri"/>
              </a:rPr>
              <a:t>algum </a:t>
            </a:r>
            <a:r>
              <a:rPr sz="2400" spc="-20" dirty="0">
                <a:latin typeface="Calibri"/>
                <a:cs typeface="Calibri"/>
              </a:rPr>
              <a:t>defeito </a:t>
            </a:r>
            <a:r>
              <a:rPr sz="2400" spc="-5" dirty="0">
                <a:latin typeface="Calibri"/>
                <a:cs typeface="Calibri"/>
              </a:rPr>
              <a:t>no </a:t>
            </a:r>
            <a:r>
              <a:rPr sz="2400" dirty="0">
                <a:latin typeface="Calibri"/>
                <a:cs typeface="Calibri"/>
              </a:rPr>
              <a:t>CMOS. Nesse </a:t>
            </a:r>
            <a:r>
              <a:rPr sz="2400" spc="-5" dirty="0">
                <a:latin typeface="Calibri"/>
                <a:cs typeface="Calibri"/>
              </a:rPr>
              <a:t>caso </a:t>
            </a:r>
            <a:r>
              <a:rPr sz="2400" spc="-15" dirty="0">
                <a:latin typeface="Calibri"/>
                <a:cs typeface="Calibri"/>
              </a:rPr>
              <a:t>será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um </a:t>
            </a:r>
            <a:r>
              <a:rPr sz="2400" spc="-10" dirty="0">
                <a:latin typeface="Calibri"/>
                <a:cs typeface="Calibri"/>
              </a:rPr>
              <a:t>problema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físico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chip, não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restando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outra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opção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senão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trocar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placa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mãe.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5811" y="620268"/>
            <a:ext cx="4750308" cy="4104132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1871" y="5283"/>
            <a:ext cx="15081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11</a:t>
            </a:r>
            <a:r>
              <a:rPr sz="4000" spc="-100" dirty="0"/>
              <a:t> </a:t>
            </a:r>
            <a:r>
              <a:rPr sz="4000" spc="-10" dirty="0"/>
              <a:t>Bips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18338" y="3615308"/>
            <a:ext cx="868172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8890" algn="ctr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Problemas com </a:t>
            </a:r>
            <a:r>
              <a:rPr sz="2400" dirty="0">
                <a:latin typeface="Calibri"/>
                <a:cs typeface="Calibri"/>
              </a:rPr>
              <a:t>a memória </a:t>
            </a:r>
            <a:r>
              <a:rPr sz="2400" spc="-5" dirty="0">
                <a:latin typeface="Calibri"/>
                <a:cs typeface="Calibri"/>
              </a:rPr>
              <a:t>cache (cache </a:t>
            </a:r>
            <a:r>
              <a:rPr sz="2400" dirty="0">
                <a:latin typeface="Calibri"/>
                <a:cs typeface="Calibri"/>
              </a:rPr>
              <a:t>memory </a:t>
            </a:r>
            <a:r>
              <a:rPr sz="2400" spc="-5" dirty="0">
                <a:latin typeface="Calibri"/>
                <a:cs typeface="Calibri"/>
              </a:rPr>
              <a:t>bad): </a:t>
            </a:r>
            <a:r>
              <a:rPr sz="2400" spc="-15" dirty="0">
                <a:latin typeface="Calibri"/>
                <a:cs typeface="Calibri"/>
              </a:rPr>
              <a:t>Foi </a:t>
            </a:r>
            <a:r>
              <a:rPr sz="2400" spc="-10" dirty="0">
                <a:latin typeface="Calibri"/>
                <a:cs typeface="Calibri"/>
              </a:rPr>
              <a:t>detectado </a:t>
            </a:r>
            <a:r>
              <a:rPr sz="2400" spc="-5" dirty="0">
                <a:latin typeface="Calibri"/>
                <a:cs typeface="Calibri"/>
              </a:rPr>
              <a:t> um </a:t>
            </a:r>
            <a:r>
              <a:rPr sz="2400" spc="-10" dirty="0">
                <a:latin typeface="Calibri"/>
                <a:cs typeface="Calibri"/>
              </a:rPr>
              <a:t>erro </a:t>
            </a:r>
            <a:r>
              <a:rPr sz="2400" spc="-5" dirty="0">
                <a:latin typeface="Calibri"/>
                <a:cs typeface="Calibri"/>
              </a:rPr>
              <a:t>na </a:t>
            </a:r>
            <a:r>
              <a:rPr sz="2400" dirty="0">
                <a:latin typeface="Calibri"/>
                <a:cs typeface="Calibri"/>
              </a:rPr>
              <a:t>memória </a:t>
            </a:r>
            <a:r>
              <a:rPr sz="2400" spc="-5" dirty="0">
                <a:latin typeface="Calibri"/>
                <a:cs typeface="Calibri"/>
              </a:rPr>
              <a:t>cache. </a:t>
            </a:r>
            <a:r>
              <a:rPr sz="2400" spc="-10" dirty="0">
                <a:latin typeface="Calibri"/>
                <a:cs typeface="Calibri"/>
              </a:rPr>
              <a:t>Geralmente </a:t>
            </a:r>
            <a:r>
              <a:rPr sz="2400" spc="-5" dirty="0">
                <a:latin typeface="Calibri"/>
                <a:cs typeface="Calibri"/>
              </a:rPr>
              <a:t>quando </a:t>
            </a:r>
            <a:r>
              <a:rPr sz="2400" dirty="0">
                <a:latin typeface="Calibri"/>
                <a:cs typeface="Calibri"/>
              </a:rPr>
              <a:t>isso </a:t>
            </a:r>
            <a:r>
              <a:rPr sz="2400" spc="-10" dirty="0">
                <a:latin typeface="Calibri"/>
                <a:cs typeface="Calibri"/>
              </a:rPr>
              <a:t>acontece, </a:t>
            </a:r>
            <a:r>
              <a:rPr sz="2400" dirty="0">
                <a:latin typeface="Calibri"/>
                <a:cs typeface="Calibri"/>
              </a:rPr>
              <a:t>o BIOS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consegue inicializar </a:t>
            </a:r>
            <a:r>
              <a:rPr sz="2400" dirty="0">
                <a:latin typeface="Calibri"/>
                <a:cs typeface="Calibri"/>
              </a:rPr>
              <a:t>o </a:t>
            </a:r>
            <a:r>
              <a:rPr sz="2400" spc="-10" dirty="0">
                <a:latin typeface="Calibri"/>
                <a:cs typeface="Calibri"/>
              </a:rPr>
              <a:t>sistema </a:t>
            </a:r>
            <a:r>
              <a:rPr sz="2400" spc="-5" dirty="0">
                <a:latin typeface="Calibri"/>
                <a:cs typeface="Calibri"/>
              </a:rPr>
              <a:t>normalmente, desabilitando </a:t>
            </a:r>
            <a:r>
              <a:rPr sz="2400" dirty="0">
                <a:latin typeface="Calibri"/>
                <a:cs typeface="Calibri"/>
              </a:rPr>
              <a:t>a memória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cache. </a:t>
            </a:r>
            <a:r>
              <a:rPr sz="2400" dirty="0">
                <a:latin typeface="Calibri"/>
                <a:cs typeface="Calibri"/>
              </a:rPr>
              <a:t>Mas, </a:t>
            </a:r>
            <a:r>
              <a:rPr sz="2400" spc="-15" dirty="0">
                <a:latin typeface="Calibri"/>
                <a:cs typeface="Calibri"/>
              </a:rPr>
              <a:t>claro, </a:t>
            </a:r>
            <a:r>
              <a:rPr sz="2400" spc="-5" dirty="0">
                <a:latin typeface="Calibri"/>
                <a:cs typeface="Calibri"/>
              </a:rPr>
              <a:t>isso não </a:t>
            </a:r>
            <a:r>
              <a:rPr sz="2400" dirty="0">
                <a:latin typeface="Calibri"/>
                <a:cs typeface="Calibri"/>
              </a:rPr>
              <a:t>é </a:t>
            </a:r>
            <a:r>
              <a:rPr sz="2400" spc="-10" dirty="0">
                <a:latin typeface="Calibri"/>
                <a:cs typeface="Calibri"/>
              </a:rPr>
              <a:t>desejável, </a:t>
            </a:r>
            <a:r>
              <a:rPr sz="2400" spc="-5" dirty="0">
                <a:latin typeface="Calibri"/>
                <a:cs typeface="Calibri"/>
              </a:rPr>
              <a:t>pois </a:t>
            </a:r>
            <a:r>
              <a:rPr sz="2400" spc="-10" dirty="0">
                <a:latin typeface="Calibri"/>
                <a:cs typeface="Calibri"/>
              </a:rPr>
              <a:t>deteriora </a:t>
            </a:r>
            <a:r>
              <a:rPr sz="2400" spc="-5" dirty="0">
                <a:latin typeface="Calibri"/>
                <a:cs typeface="Calibri"/>
              </a:rPr>
              <a:t>muito </a:t>
            </a:r>
            <a:r>
              <a:rPr sz="2400" dirty="0">
                <a:latin typeface="Calibri"/>
                <a:cs typeface="Calibri"/>
              </a:rPr>
              <a:t>o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desempenho do </a:t>
            </a:r>
            <a:r>
              <a:rPr sz="2400" spc="-10" dirty="0">
                <a:latin typeface="Calibri"/>
                <a:cs typeface="Calibri"/>
              </a:rPr>
              <a:t>sistema. </a:t>
            </a:r>
            <a:r>
              <a:rPr sz="2400" dirty="0">
                <a:latin typeface="Calibri"/>
                <a:cs typeface="Calibri"/>
              </a:rPr>
              <a:t>Uma </a:t>
            </a:r>
            <a:r>
              <a:rPr sz="2400" spc="-10" dirty="0">
                <a:latin typeface="Calibri"/>
                <a:cs typeface="Calibri"/>
              </a:rPr>
              <a:t>coisa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ser </a:t>
            </a:r>
            <a:r>
              <a:rPr sz="2400" spc="-10" dirty="0">
                <a:latin typeface="Calibri"/>
                <a:cs typeface="Calibri"/>
              </a:rPr>
              <a:t>tentada </a:t>
            </a:r>
            <a:r>
              <a:rPr sz="2400" dirty="0">
                <a:latin typeface="Calibri"/>
                <a:cs typeface="Calibri"/>
              </a:rPr>
              <a:t>é </a:t>
            </a:r>
            <a:r>
              <a:rPr sz="2400" spc="-15" dirty="0">
                <a:latin typeface="Calibri"/>
                <a:cs typeface="Calibri"/>
              </a:rPr>
              <a:t>entrar </a:t>
            </a:r>
            <a:r>
              <a:rPr sz="2400" spc="-5" dirty="0">
                <a:latin typeface="Calibri"/>
                <a:cs typeface="Calibri"/>
              </a:rPr>
              <a:t>no Setup 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aumentar os tempos de </a:t>
            </a:r>
            <a:r>
              <a:rPr sz="2400" spc="-10" dirty="0">
                <a:latin typeface="Calibri"/>
                <a:cs typeface="Calibri"/>
              </a:rPr>
              <a:t>espera </a:t>
            </a:r>
            <a:r>
              <a:rPr sz="2400" spc="-5" dirty="0">
                <a:latin typeface="Calibri"/>
                <a:cs typeface="Calibri"/>
              </a:rPr>
              <a:t>da </a:t>
            </a:r>
            <a:r>
              <a:rPr sz="2400" dirty="0">
                <a:latin typeface="Calibri"/>
                <a:cs typeface="Calibri"/>
              </a:rPr>
              <a:t>memória </a:t>
            </a:r>
            <a:r>
              <a:rPr sz="2400" spc="-5" dirty="0">
                <a:latin typeface="Calibri"/>
                <a:cs typeface="Calibri"/>
              </a:rPr>
              <a:t>cache. Muitas </a:t>
            </a:r>
            <a:r>
              <a:rPr sz="2400" spc="-20" dirty="0">
                <a:latin typeface="Calibri"/>
                <a:cs typeface="Calibri"/>
              </a:rPr>
              <a:t>vezes </a:t>
            </a:r>
            <a:r>
              <a:rPr sz="2400" spc="-10" dirty="0">
                <a:latin typeface="Calibri"/>
                <a:cs typeface="Calibri"/>
              </a:rPr>
              <a:t>com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esse </a:t>
            </a:r>
            <a:r>
              <a:rPr sz="2400" spc="-15" dirty="0">
                <a:latin typeface="Calibri"/>
                <a:cs typeface="Calibri"/>
              </a:rPr>
              <a:t>"refresco"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conseguimos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que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volte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-5" dirty="0">
                <a:latin typeface="Calibri"/>
                <a:cs typeface="Calibri"/>
              </a:rPr>
              <a:t> funcionar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normalmente.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5811" y="620268"/>
            <a:ext cx="4750308" cy="288036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3691" y="352043"/>
            <a:ext cx="8119872" cy="650595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Simulador</a:t>
            </a:r>
            <a:r>
              <a:rPr spc="15" dirty="0"/>
              <a:t> </a:t>
            </a:r>
            <a:r>
              <a:rPr spc="-5" dirty="0"/>
              <a:t>de</a:t>
            </a:r>
            <a:r>
              <a:rPr spc="-10" dirty="0"/>
              <a:t> </a:t>
            </a:r>
            <a:r>
              <a:rPr spc="-25" dirty="0"/>
              <a:t>Defeitos</a:t>
            </a:r>
            <a:r>
              <a:rPr spc="2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5" dirty="0"/>
              <a:t>Intel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807"/>
            <a:ext cx="45904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Calibri"/>
                <a:cs typeface="Calibri"/>
              </a:rPr>
              <a:t>MBR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–</a:t>
            </a:r>
            <a:r>
              <a:rPr b="1" spc="-15" dirty="0">
                <a:latin typeface="Calibri"/>
                <a:cs typeface="Calibri"/>
              </a:rPr>
              <a:t> Master</a:t>
            </a:r>
            <a:r>
              <a:rPr b="1" spc="-3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Boot</a:t>
            </a:r>
            <a:r>
              <a:rPr b="1" spc="-5" dirty="0">
                <a:latin typeface="Calibri"/>
                <a:cs typeface="Calibri"/>
              </a:rPr>
              <a:t> </a:t>
            </a:r>
            <a:r>
              <a:rPr b="1" spc="-20" dirty="0">
                <a:latin typeface="Calibri"/>
                <a:cs typeface="Calibri"/>
              </a:rPr>
              <a:t>Record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4891278"/>
            <a:ext cx="891794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-	O</a:t>
            </a:r>
            <a:r>
              <a:rPr sz="2400" spc="-10" dirty="0">
                <a:latin typeface="Calibri"/>
                <a:cs typeface="Calibri"/>
              </a:rPr>
              <a:t> master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boot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record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é </a:t>
            </a:r>
            <a:r>
              <a:rPr sz="2400" spc="-5" dirty="0">
                <a:latin typeface="Calibri"/>
                <a:cs typeface="Calibri"/>
              </a:rPr>
              <a:t>um espaço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512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bytes,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existente </a:t>
            </a:r>
            <a:r>
              <a:rPr sz="2400" spc="-5" dirty="0">
                <a:latin typeface="Calibri"/>
                <a:cs typeface="Calibri"/>
              </a:rPr>
              <a:t>no </a:t>
            </a:r>
            <a:r>
              <a:rPr sz="2400" dirty="0">
                <a:latin typeface="Calibri"/>
                <a:cs typeface="Calibri"/>
              </a:rPr>
              <a:t>inicio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 HD que </a:t>
            </a:r>
            <a:r>
              <a:rPr sz="2400" spc="-10" dirty="0">
                <a:latin typeface="Calibri"/>
                <a:cs typeface="Calibri"/>
              </a:rPr>
              <a:t>acomoda gerenciadores </a:t>
            </a:r>
            <a:r>
              <a:rPr sz="2400" spc="-5" dirty="0">
                <a:latin typeface="Calibri"/>
                <a:cs typeface="Calibri"/>
              </a:rPr>
              <a:t>de boot, </a:t>
            </a:r>
            <a:r>
              <a:rPr sz="2400" spc="-10" dirty="0">
                <a:latin typeface="Calibri"/>
                <a:cs typeface="Calibri"/>
              </a:rPr>
              <a:t>como </a:t>
            </a:r>
            <a:r>
              <a:rPr sz="2400" dirty="0">
                <a:latin typeface="Calibri"/>
                <a:cs typeface="Calibri"/>
              </a:rPr>
              <a:t>o </a:t>
            </a:r>
            <a:r>
              <a:rPr sz="2400" spc="-20" dirty="0">
                <a:latin typeface="Calibri"/>
                <a:cs typeface="Calibri"/>
              </a:rPr>
              <a:t>LILO </a:t>
            </a:r>
            <a:r>
              <a:rPr sz="2400" dirty="0">
                <a:latin typeface="Calibri"/>
                <a:cs typeface="Calibri"/>
              </a:rPr>
              <a:t>e o </a:t>
            </a:r>
            <a:r>
              <a:rPr sz="2400" spc="-10" dirty="0">
                <a:latin typeface="Calibri"/>
                <a:cs typeface="Calibri"/>
              </a:rPr>
              <a:t>GRUB, 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parte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esquema</a:t>
            </a:r>
            <a:r>
              <a:rPr sz="2400" spc="-5" dirty="0">
                <a:latin typeface="Calibri"/>
                <a:cs typeface="Calibri"/>
              </a:rPr>
              <a:t> de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particionamento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disco.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(HDs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pendrives).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1639" y="836675"/>
            <a:ext cx="5977127" cy="37444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807"/>
            <a:ext cx="46139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Calibri"/>
                <a:cs typeface="Calibri"/>
              </a:rPr>
              <a:t>Sequência</a:t>
            </a:r>
            <a:r>
              <a:rPr b="1" spc="-3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de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boot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nos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HDs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866902"/>
            <a:ext cx="8932545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8265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-	</a:t>
            </a:r>
            <a:r>
              <a:rPr sz="2400" spc="-5" dirty="0">
                <a:latin typeface="Calibri"/>
                <a:cs typeface="Calibri"/>
              </a:rPr>
              <a:t>Quando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computador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ligado,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BIOS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lerá</a:t>
            </a:r>
            <a:r>
              <a:rPr sz="2400" dirty="0">
                <a:latin typeface="Calibri"/>
                <a:cs typeface="Calibri"/>
              </a:rPr>
              <a:t> as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informações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MBR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para </a:t>
            </a:r>
            <a:r>
              <a:rPr sz="2400" spc="-5" dirty="0">
                <a:latin typeface="Calibri"/>
                <a:cs typeface="Calibri"/>
              </a:rPr>
              <a:t>saber </a:t>
            </a:r>
            <a:r>
              <a:rPr sz="2400" spc="-10" dirty="0">
                <a:latin typeface="Calibri"/>
                <a:cs typeface="Calibri"/>
              </a:rPr>
              <a:t>como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proceder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para </a:t>
            </a:r>
            <a:r>
              <a:rPr sz="2400" spc="-5" dirty="0">
                <a:latin typeface="Calibri"/>
                <a:cs typeface="Calibri"/>
              </a:rPr>
              <a:t>que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inicialização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HD </a:t>
            </a:r>
            <a:r>
              <a:rPr sz="2400" spc="-15" dirty="0">
                <a:latin typeface="Calibri"/>
                <a:cs typeface="Calibri"/>
              </a:rPr>
              <a:t>ocorra: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20" dirty="0">
                <a:latin typeface="Wingdings"/>
                <a:cs typeface="Wingdings"/>
              </a:rPr>
              <a:t></a:t>
            </a:r>
            <a:r>
              <a:rPr sz="2400" spc="20" dirty="0">
                <a:latin typeface="Calibri"/>
                <a:cs typeface="Calibri"/>
              </a:rPr>
              <a:t>Irá</a:t>
            </a:r>
            <a:r>
              <a:rPr sz="2400" spc="-15" dirty="0">
                <a:latin typeface="Calibri"/>
                <a:cs typeface="Calibri"/>
              </a:rPr>
              <a:t> procurar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por </a:t>
            </a:r>
            <a:r>
              <a:rPr sz="2400" spc="-10" dirty="0">
                <a:latin typeface="Calibri"/>
                <a:cs typeface="Calibri"/>
              </a:rPr>
              <a:t>boot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loader(como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GRUB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ou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LILO)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 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executará.</a:t>
            </a:r>
            <a:endParaRPr sz="2400">
              <a:latin typeface="Calibri"/>
              <a:cs typeface="Calibri"/>
            </a:endParaRPr>
          </a:p>
          <a:p>
            <a:pPr marL="355600" marR="537210" indent="-342900">
              <a:lnSpc>
                <a:spcPct val="100000"/>
              </a:lnSpc>
              <a:spcBef>
                <a:spcPts val="1200"/>
              </a:spcBef>
            </a:pPr>
            <a:r>
              <a:rPr sz="2400" spc="25" dirty="0">
                <a:latin typeface="Wingdings"/>
                <a:cs typeface="Wingdings"/>
              </a:rPr>
              <a:t></a:t>
            </a:r>
            <a:r>
              <a:rPr sz="2400" spc="25" dirty="0">
                <a:latin typeface="Calibri"/>
                <a:cs typeface="Calibri"/>
              </a:rPr>
              <a:t>Caso </a:t>
            </a:r>
            <a:r>
              <a:rPr sz="2400" spc="-5" dirty="0">
                <a:latin typeface="Calibri"/>
                <a:cs typeface="Calibri"/>
              </a:rPr>
              <a:t>não </a:t>
            </a:r>
            <a:r>
              <a:rPr sz="2400" spc="-10" dirty="0">
                <a:latin typeface="Calibri"/>
                <a:cs typeface="Calibri"/>
              </a:rPr>
              <a:t>tenha </a:t>
            </a:r>
            <a:r>
              <a:rPr sz="2400" spc="-5" dirty="0">
                <a:latin typeface="Calibri"/>
                <a:cs typeface="Calibri"/>
              </a:rPr>
              <a:t>boot </a:t>
            </a:r>
            <a:r>
              <a:rPr sz="2400" spc="-30" dirty="0">
                <a:latin typeface="Calibri"/>
                <a:cs typeface="Calibri"/>
              </a:rPr>
              <a:t>loader, </a:t>
            </a:r>
            <a:r>
              <a:rPr sz="2400" spc="-15" dirty="0">
                <a:latin typeface="Calibri"/>
                <a:cs typeface="Calibri"/>
              </a:rPr>
              <a:t>irá para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partição </a:t>
            </a:r>
            <a:r>
              <a:rPr sz="2400" spc="-5" dirty="0">
                <a:latin typeface="Calibri"/>
                <a:cs typeface="Calibri"/>
              </a:rPr>
              <a:t>primária </a:t>
            </a:r>
            <a:r>
              <a:rPr sz="2400" spc="-10" dirty="0">
                <a:latin typeface="Calibri"/>
                <a:cs typeface="Calibri"/>
              </a:rPr>
              <a:t>marcada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ativa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 lá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procura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boot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loader.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1200"/>
              </a:spcBef>
            </a:pPr>
            <a:r>
              <a:rPr sz="2400" spc="65" dirty="0">
                <a:latin typeface="Wingdings"/>
                <a:cs typeface="Wingdings"/>
              </a:rPr>
              <a:t></a:t>
            </a:r>
            <a:r>
              <a:rPr sz="2400" spc="65" dirty="0">
                <a:latin typeface="Calibri"/>
                <a:cs typeface="Calibri"/>
              </a:rPr>
              <a:t>O </a:t>
            </a:r>
            <a:r>
              <a:rPr sz="2400" spc="-5" dirty="0">
                <a:latin typeface="Calibri"/>
                <a:cs typeface="Calibri"/>
              </a:rPr>
              <a:t>último passo </a:t>
            </a:r>
            <a:r>
              <a:rPr sz="2400" spc="-15" dirty="0">
                <a:latin typeface="Calibri"/>
                <a:cs typeface="Calibri"/>
              </a:rPr>
              <a:t>será procurar </a:t>
            </a:r>
            <a:r>
              <a:rPr sz="2400" spc="-5" dirty="0">
                <a:latin typeface="Calibri"/>
                <a:cs typeface="Calibri"/>
              </a:rPr>
              <a:t>um </a:t>
            </a:r>
            <a:r>
              <a:rPr sz="2400" spc="-15" dirty="0">
                <a:latin typeface="Calibri"/>
                <a:cs typeface="Calibri"/>
              </a:rPr>
              <a:t>outro </a:t>
            </a:r>
            <a:r>
              <a:rPr sz="2400" spc="-10" dirty="0">
                <a:latin typeface="Calibri"/>
                <a:cs typeface="Calibri"/>
              </a:rPr>
              <a:t>dispositivo </a:t>
            </a:r>
            <a:r>
              <a:rPr sz="2400" spc="-5" dirty="0">
                <a:latin typeface="Calibri"/>
                <a:cs typeface="Calibri"/>
              </a:rPr>
              <a:t>de boot, </a:t>
            </a:r>
            <a:r>
              <a:rPr sz="2400" spc="-10" dirty="0">
                <a:latin typeface="Calibri"/>
                <a:cs typeface="Calibri"/>
              </a:rPr>
              <a:t>como </a:t>
            </a:r>
            <a:r>
              <a:rPr sz="2400" spc="-5" dirty="0">
                <a:latin typeface="Calibri"/>
                <a:cs typeface="Calibri"/>
              </a:rPr>
              <a:t>CD-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Rom,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pendrive,</a:t>
            </a:r>
            <a:r>
              <a:rPr sz="2400" dirty="0">
                <a:latin typeface="Calibri"/>
                <a:cs typeface="Calibri"/>
              </a:rPr>
              <a:t> e </a:t>
            </a:r>
            <a:r>
              <a:rPr sz="2400" spc="-15" dirty="0">
                <a:latin typeface="Calibri"/>
                <a:cs typeface="Calibri"/>
              </a:rPr>
              <a:t>outro.</a:t>
            </a:r>
            <a:endParaRPr sz="2400">
              <a:latin typeface="Calibri"/>
              <a:cs typeface="Calibri"/>
            </a:endParaRPr>
          </a:p>
          <a:p>
            <a:pPr marL="355600" marR="202565" indent="-342900">
              <a:lnSpc>
                <a:spcPct val="100000"/>
              </a:lnSpc>
              <a:spcBef>
                <a:spcPts val="1200"/>
              </a:spcBef>
            </a:pPr>
            <a:r>
              <a:rPr sz="2400" spc="40" dirty="0">
                <a:latin typeface="Wingdings"/>
                <a:cs typeface="Wingdings"/>
              </a:rPr>
              <a:t></a:t>
            </a:r>
            <a:r>
              <a:rPr sz="2400" spc="40" dirty="0">
                <a:latin typeface="Calibri"/>
                <a:cs typeface="Calibri"/>
              </a:rPr>
              <a:t>Se </a:t>
            </a:r>
            <a:r>
              <a:rPr sz="2400" spc="-5" dirty="0">
                <a:latin typeface="Calibri"/>
                <a:cs typeface="Calibri"/>
              </a:rPr>
              <a:t>não </a:t>
            </a:r>
            <a:r>
              <a:rPr sz="2400" spc="-10" dirty="0">
                <a:latin typeface="Calibri"/>
                <a:cs typeface="Calibri"/>
              </a:rPr>
              <a:t>existir </a:t>
            </a:r>
            <a:r>
              <a:rPr sz="2400" spc="-5" dirty="0">
                <a:latin typeface="Calibri"/>
                <a:cs typeface="Calibri"/>
              </a:rPr>
              <a:t>nenhuma das </a:t>
            </a:r>
            <a:r>
              <a:rPr sz="2400" spc="-10" dirty="0">
                <a:latin typeface="Calibri"/>
                <a:cs typeface="Calibri"/>
              </a:rPr>
              <a:t>opções </a:t>
            </a:r>
            <a:r>
              <a:rPr sz="2400" spc="-15" dirty="0">
                <a:latin typeface="Calibri"/>
                <a:cs typeface="Calibri"/>
              </a:rPr>
              <a:t>será </a:t>
            </a:r>
            <a:r>
              <a:rPr sz="2400" spc="-5" dirty="0">
                <a:latin typeface="Calibri"/>
                <a:cs typeface="Calibri"/>
              </a:rPr>
              <a:t>lançado uma mensagem na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tela informando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que não</a:t>
            </a:r>
            <a:r>
              <a:rPr sz="2400" spc="-15" dirty="0">
                <a:latin typeface="Calibri"/>
                <a:cs typeface="Calibri"/>
              </a:rPr>
              <a:t> existe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paraadar </a:t>
            </a:r>
            <a:r>
              <a:rPr sz="2400" spc="-5" dirty="0">
                <a:latin typeface="Calibri"/>
                <a:cs typeface="Calibri"/>
              </a:rPr>
              <a:t>boot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na</a:t>
            </a:r>
            <a:r>
              <a:rPr sz="2400" dirty="0">
                <a:latin typeface="Calibri"/>
                <a:cs typeface="Calibri"/>
              </a:rPr>
              <a:t> máquina.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160" y="693419"/>
            <a:ext cx="7272528" cy="545439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7" y="201929"/>
            <a:ext cx="1343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5" dirty="0">
                <a:latin typeface="Calibri"/>
                <a:cs typeface="Calibri"/>
              </a:rPr>
              <a:t>Tela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Inicial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201929"/>
            <a:ext cx="2898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Selecionando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idioma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088" y="678180"/>
            <a:ext cx="7993380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201929"/>
            <a:ext cx="2533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Selecionando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país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868" y="650748"/>
            <a:ext cx="7833359" cy="58750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1373</Words>
  <Application>Microsoft Office PowerPoint</Application>
  <PresentationFormat>Apresentação na tela (4:3)</PresentationFormat>
  <Paragraphs>102</Paragraphs>
  <Slides>45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45</vt:i4>
      </vt:variant>
    </vt:vector>
  </HeadingPairs>
  <TitlesOfParts>
    <vt:vector size="49" baseType="lpstr">
      <vt:lpstr>Arial MT</vt:lpstr>
      <vt:lpstr>Calibri</vt:lpstr>
      <vt:lpstr>Wingdings</vt:lpstr>
      <vt:lpstr>Office Theme</vt:lpstr>
      <vt:lpstr>Apresentação do PowerPoint</vt:lpstr>
      <vt:lpstr>Apresentação do PowerPoint</vt:lpstr>
      <vt:lpstr>Dispositivos IDE no GNU/Linux</vt:lpstr>
      <vt:lpstr>Dispositivos SCSI e SATA</vt:lpstr>
      <vt:lpstr>MBR – Master Boot Record</vt:lpstr>
      <vt:lpstr>Sequência de boot nos HDs</vt:lpstr>
      <vt:lpstr>Tela Inicial</vt:lpstr>
      <vt:lpstr>Selecionando o idioma</vt:lpstr>
      <vt:lpstr>Selecionando o país</vt:lpstr>
      <vt:lpstr>Selecionando o padrão do teclado</vt:lpstr>
      <vt:lpstr>Configurando a senha do root</vt:lpstr>
      <vt:lpstr>Criando o primeiro usuário</vt:lpstr>
      <vt:lpstr>Criando o primeiro usuário</vt:lpstr>
      <vt:lpstr>Fuso horário</vt:lpstr>
      <vt:lpstr>Fazendo o particionamento</vt:lpstr>
      <vt:lpstr>Fazendo o particionamento</vt:lpstr>
      <vt:lpstr>Fazendo o particionamento</vt:lpstr>
      <vt:lpstr>Fazendo o particionamento</vt:lpstr>
      <vt:lpstr>Fazendo o particionamento</vt:lpstr>
      <vt:lpstr>Fazendo o particionamento</vt:lpstr>
      <vt:lpstr>Fazendo o particionamento</vt:lpstr>
      <vt:lpstr>Fazendo o particionamento</vt:lpstr>
      <vt:lpstr>Fazendo o particionamento</vt:lpstr>
      <vt:lpstr>Fazendo o particionamento</vt:lpstr>
      <vt:lpstr>Configurando o gerenciador de pacotes</vt:lpstr>
      <vt:lpstr>Configurando o gerenciador de pacotes</vt:lpstr>
      <vt:lpstr>Configurando o gerenciador de pacotes</vt:lpstr>
      <vt:lpstr>Configurando o gerenciador de pacotes</vt:lpstr>
      <vt:lpstr>Configurando o grub</vt:lpstr>
      <vt:lpstr>Entendendo os sinais  sonoros do seu PC</vt:lpstr>
      <vt:lpstr>1 Bip Curto:</vt:lpstr>
      <vt:lpstr>1 Bip longo:</vt:lpstr>
      <vt:lpstr>1 Bip longo e 2 bips curtos ou  1 Bip longo e 3 bips curtos</vt:lpstr>
      <vt:lpstr>2 bips curtos</vt:lpstr>
      <vt:lpstr>2 Bips longos</vt:lpstr>
      <vt:lpstr>3 Bips longos</vt:lpstr>
      <vt:lpstr>4 Bips Longos</vt:lpstr>
      <vt:lpstr>5 Bips</vt:lpstr>
      <vt:lpstr>6 Bips</vt:lpstr>
      <vt:lpstr>7 Bips</vt:lpstr>
      <vt:lpstr>8 Bips</vt:lpstr>
      <vt:lpstr>9 Bips</vt:lpstr>
      <vt:lpstr>10 Bips</vt:lpstr>
      <vt:lpstr>11 Bips</vt:lpstr>
      <vt:lpstr>Simulador de Defeitos - Intel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lastModifiedBy>Lidio Soares Teixeira Filho</cp:lastModifiedBy>
  <cp:revision>2</cp:revision>
  <dcterms:created xsi:type="dcterms:W3CDTF">2023-02-17T12:59:48Z</dcterms:created>
  <dcterms:modified xsi:type="dcterms:W3CDTF">2023-02-17T13:01:09Z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2017-10-21T00:00:00Z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2023-02-17T00:00:00Z</vt:filetime>
  </property>
</Properties>
</file>