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693400" cy="7556500"/>
  <p:notesSz cx="10693400" cy="7556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2" d="100"/>
          <a:sy n="62" d="100"/>
        </p:scale>
        <p:origin x="132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07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11191D-7FEA-18F4-259F-AA9B1B4AB3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086" y="311904"/>
            <a:ext cx="2119366" cy="570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1">
                <a:solidFill>
                  <a:srgbClr val="FF0000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07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0C8422C-A7A4-67DA-DC8C-7240018D19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086" y="311904"/>
            <a:ext cx="2119366" cy="570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1">
                <a:solidFill>
                  <a:srgbClr val="FF0000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07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214213-47D2-6052-DEF0-7E360785F6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086" y="311904"/>
            <a:ext cx="2119366" cy="570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1">
                <a:solidFill>
                  <a:srgbClr val="FF0000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07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8CFD76-6AB2-6614-56BC-1B3F563497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086" y="311904"/>
            <a:ext cx="2119366" cy="570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07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3053AA-97C1-F37A-4F08-52A74E1F56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086" y="311904"/>
            <a:ext cx="2119366" cy="5707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536" y="347465"/>
            <a:ext cx="9145905" cy="6859905"/>
          </a:xfrm>
          <a:custGeom>
            <a:avLst/>
            <a:gdLst/>
            <a:ahLst/>
            <a:cxnLst/>
            <a:rect l="l" t="t" r="r" b="b"/>
            <a:pathLst>
              <a:path w="9145905" h="6859905">
                <a:moveTo>
                  <a:pt x="9145523" y="6859523"/>
                </a:moveTo>
                <a:lnTo>
                  <a:pt x="9145523" y="0"/>
                </a:lnTo>
                <a:lnTo>
                  <a:pt x="0" y="0"/>
                </a:lnTo>
                <a:lnTo>
                  <a:pt x="0" y="6859523"/>
                </a:lnTo>
                <a:lnTo>
                  <a:pt x="9145523" y="6859523"/>
                </a:lnTo>
                <a:close/>
              </a:path>
            </a:pathLst>
          </a:custGeom>
          <a:solidFill>
            <a:srgbClr val="FFF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72536" y="348989"/>
            <a:ext cx="611505" cy="4876800"/>
          </a:xfrm>
          <a:custGeom>
            <a:avLst/>
            <a:gdLst/>
            <a:ahLst/>
            <a:cxnLst/>
            <a:rect l="l" t="t" r="r" b="b"/>
            <a:pathLst>
              <a:path w="611505" h="4876800">
                <a:moveTo>
                  <a:pt x="611123" y="4876799"/>
                </a:moveTo>
                <a:lnTo>
                  <a:pt x="611123" y="0"/>
                </a:lnTo>
                <a:lnTo>
                  <a:pt x="0" y="0"/>
                </a:lnTo>
                <a:lnTo>
                  <a:pt x="0" y="4876799"/>
                </a:lnTo>
                <a:lnTo>
                  <a:pt x="611123" y="487679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32054" y="1766316"/>
            <a:ext cx="1828800" cy="182880"/>
          </a:xfrm>
          <a:custGeom>
            <a:avLst/>
            <a:gdLst/>
            <a:ahLst/>
            <a:cxnLst/>
            <a:rect l="l" t="t" r="r" b="b"/>
            <a:pathLst>
              <a:path w="1828800" h="182880">
                <a:moveTo>
                  <a:pt x="1828799" y="182879"/>
                </a:moveTo>
                <a:lnTo>
                  <a:pt x="1828799" y="0"/>
                </a:lnTo>
                <a:lnTo>
                  <a:pt x="0" y="0"/>
                </a:lnTo>
                <a:lnTo>
                  <a:pt x="0" y="182879"/>
                </a:lnTo>
                <a:lnTo>
                  <a:pt x="1828799" y="18287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55060" y="1842516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793" y="0"/>
                </a:lnTo>
              </a:path>
            </a:pathLst>
          </a:custGeom>
          <a:ln w="19049">
            <a:solidFill>
              <a:srgbClr val="33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74060" y="5203570"/>
            <a:ext cx="609600" cy="44450"/>
          </a:xfrm>
          <a:custGeom>
            <a:avLst/>
            <a:gdLst/>
            <a:ahLst/>
            <a:cxnLst/>
            <a:rect l="l" t="t" r="r" b="b"/>
            <a:pathLst>
              <a:path w="609600" h="44450">
                <a:moveTo>
                  <a:pt x="0" y="0"/>
                </a:moveTo>
                <a:lnTo>
                  <a:pt x="0" y="44449"/>
                </a:lnTo>
                <a:lnTo>
                  <a:pt x="609599" y="44449"/>
                </a:lnTo>
                <a:lnTo>
                  <a:pt x="609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33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1810" y="397757"/>
            <a:ext cx="1005843" cy="196596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286130" y="59206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FDFC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06758" y="589781"/>
            <a:ext cx="54864" cy="4572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720474" y="59663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DEF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4650" y="589781"/>
            <a:ext cx="1229868" cy="9144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0078" y="676649"/>
            <a:ext cx="1220727" cy="13716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51790" y="685793"/>
            <a:ext cx="1239015" cy="36576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7218" y="717797"/>
            <a:ext cx="1229871" cy="13716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8930" y="726941"/>
            <a:ext cx="1243587" cy="548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3998" y="311905"/>
            <a:ext cx="4945402" cy="1310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1">
                <a:solidFill>
                  <a:srgbClr val="FF0000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4888" y="1915159"/>
            <a:ext cx="8075930" cy="286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006457" y="6988834"/>
            <a:ext cx="1466215" cy="160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140"/>
              </a:lnSpc>
            </a:pPr>
            <a:r>
              <a:rPr spc="-10" dirty="0"/>
              <a:t>Unip</a:t>
            </a:r>
            <a:r>
              <a:rPr spc="-15" dirty="0"/>
              <a:t> </a:t>
            </a:r>
            <a:r>
              <a:rPr spc="-5" dirty="0"/>
              <a:t>/</a:t>
            </a:r>
            <a:r>
              <a:rPr spc="-15" dirty="0"/>
              <a:t> </a:t>
            </a:r>
            <a:r>
              <a:rPr spc="-5" dirty="0"/>
              <a:t>Prof</a:t>
            </a:r>
            <a:r>
              <a:rPr sz="1050" spc="-7" baseline="23809" dirty="0"/>
              <a:t>a</a:t>
            </a:r>
            <a:r>
              <a:rPr sz="1050" spc="502" baseline="23809" dirty="0"/>
              <a:t> </a:t>
            </a:r>
            <a:r>
              <a:rPr sz="1000" spc="-5" dirty="0"/>
              <a:t>Dr</a:t>
            </a:r>
            <a:r>
              <a:rPr sz="1050" spc="-7" baseline="23809" dirty="0"/>
              <a:t>a</a:t>
            </a:r>
            <a:r>
              <a:rPr sz="1000" spc="-5" dirty="0"/>
              <a:t>.</a:t>
            </a:r>
            <a:r>
              <a:rPr sz="1000" spc="-10" dirty="0"/>
              <a:t> </a:t>
            </a:r>
            <a:r>
              <a:rPr sz="1000" spc="-5" dirty="0"/>
              <a:t>Carolina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87354" y="6997495"/>
            <a:ext cx="2171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07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AA6C408-DFBB-38AC-193C-3EAC5412C38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07086" y="311904"/>
            <a:ext cx="2119366" cy="5707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5215" y="396852"/>
            <a:ext cx="9145905" cy="6859905"/>
          </a:xfrm>
          <a:custGeom>
            <a:avLst/>
            <a:gdLst/>
            <a:ahLst/>
            <a:cxnLst/>
            <a:rect l="l" t="t" r="r" b="b"/>
            <a:pathLst>
              <a:path w="9145905" h="6859905">
                <a:moveTo>
                  <a:pt x="9145523" y="6859523"/>
                </a:moveTo>
                <a:lnTo>
                  <a:pt x="9145523" y="0"/>
                </a:lnTo>
                <a:lnTo>
                  <a:pt x="0" y="0"/>
                </a:lnTo>
                <a:lnTo>
                  <a:pt x="0" y="6859523"/>
                </a:lnTo>
                <a:lnTo>
                  <a:pt x="9145523" y="6859523"/>
                </a:lnTo>
                <a:close/>
              </a:path>
            </a:pathLst>
          </a:custGeom>
          <a:solidFill>
            <a:srgbClr val="FFF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2528" y="348995"/>
            <a:ext cx="8714240" cy="5872481"/>
            <a:chOff x="772528" y="348995"/>
            <a:chExt cx="8714240" cy="5872481"/>
          </a:xfrm>
        </p:grpSpPr>
        <p:sp>
          <p:nvSpPr>
            <p:cNvPr id="4" name="object 4"/>
            <p:cNvSpPr/>
            <p:nvPr/>
          </p:nvSpPr>
          <p:spPr>
            <a:xfrm>
              <a:off x="772528" y="348995"/>
              <a:ext cx="1754505" cy="4876800"/>
            </a:xfrm>
            <a:custGeom>
              <a:avLst/>
              <a:gdLst/>
              <a:ahLst/>
              <a:cxnLst/>
              <a:rect l="l" t="t" r="r" b="b"/>
              <a:pathLst>
                <a:path w="1754505" h="4876800">
                  <a:moveTo>
                    <a:pt x="1754124" y="0"/>
                  </a:moveTo>
                  <a:lnTo>
                    <a:pt x="0" y="0"/>
                  </a:lnTo>
                  <a:lnTo>
                    <a:pt x="0" y="3505200"/>
                  </a:lnTo>
                  <a:lnTo>
                    <a:pt x="0" y="4876800"/>
                  </a:lnTo>
                  <a:lnTo>
                    <a:pt x="1754124" y="4876800"/>
                  </a:lnTo>
                  <a:lnTo>
                    <a:pt x="1754124" y="3505200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11898" y="4082796"/>
              <a:ext cx="7649209" cy="2138680"/>
            </a:xfrm>
            <a:custGeom>
              <a:avLst/>
              <a:gdLst/>
              <a:ahLst/>
              <a:cxnLst/>
              <a:rect l="l" t="t" r="r" b="b"/>
              <a:pathLst>
                <a:path w="7649209" h="2138679">
                  <a:moveTo>
                    <a:pt x="7648955" y="2138171"/>
                  </a:moveTo>
                  <a:lnTo>
                    <a:pt x="7648955" y="0"/>
                  </a:lnTo>
                  <a:lnTo>
                    <a:pt x="0" y="0"/>
                  </a:lnTo>
                  <a:lnTo>
                    <a:pt x="0" y="2138171"/>
                  </a:lnTo>
                  <a:lnTo>
                    <a:pt x="7648955" y="2138171"/>
                  </a:lnTo>
                  <a:close/>
                </a:path>
              </a:pathLst>
            </a:custGeom>
            <a:solidFill>
              <a:srgbClr val="FFF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060" y="5225795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593" y="0"/>
                  </a:lnTo>
                </a:path>
              </a:pathLst>
            </a:custGeom>
            <a:ln w="50799">
              <a:solidFill>
                <a:srgbClr val="33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6838" y="882389"/>
              <a:ext cx="2438400" cy="304800"/>
            </a:xfrm>
            <a:custGeom>
              <a:avLst/>
              <a:gdLst/>
              <a:ahLst/>
              <a:cxnLst/>
              <a:rect l="l" t="t" r="r" b="b"/>
              <a:pathLst>
                <a:path w="2438400" h="304800">
                  <a:moveTo>
                    <a:pt x="2438399" y="304799"/>
                  </a:moveTo>
                  <a:lnTo>
                    <a:pt x="24383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2438399" y="304799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9568" y="1034789"/>
              <a:ext cx="8077200" cy="0"/>
            </a:xfrm>
            <a:custGeom>
              <a:avLst/>
              <a:gdLst/>
              <a:ahLst/>
              <a:cxnLst/>
              <a:rect l="l" t="t" r="r" b="b"/>
              <a:pathLst>
                <a:path w="8077200">
                  <a:moveTo>
                    <a:pt x="0" y="0"/>
                  </a:moveTo>
                  <a:lnTo>
                    <a:pt x="8077193" y="0"/>
                  </a:lnTo>
                </a:path>
              </a:pathLst>
            </a:custGeom>
            <a:ln w="44449">
              <a:solidFill>
                <a:srgbClr val="33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65039" y="2244343"/>
            <a:ext cx="40068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320032"/>
                </a:solidFill>
                <a:latin typeface="Times New Roman"/>
                <a:cs typeface="Times New Roman"/>
              </a:rPr>
              <a:t>Aritmética</a:t>
            </a:r>
            <a:r>
              <a:rPr sz="4200" spc="-70" dirty="0">
                <a:solidFill>
                  <a:srgbClr val="320032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320032"/>
                </a:solidFill>
                <a:latin typeface="Times New Roman"/>
                <a:cs typeface="Times New Roman"/>
              </a:rPr>
              <a:t>Binária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2" name="Título 31">
            <a:extLst>
              <a:ext uri="{FF2B5EF4-FFF2-40B4-BE49-F238E27FC236}">
                <a16:creationId xmlns:a16="http://schemas.microsoft.com/office/drawing/2014/main" id="{EEB0CB8A-0E0B-FE09-BFF1-76271BCE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 algn="ctr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Aritmética</a:t>
            </a:r>
            <a:r>
              <a:rPr spc="-90" dirty="0"/>
              <a:t> </a:t>
            </a:r>
            <a:r>
              <a:rPr spc="250" dirty="0"/>
              <a:t>binária</a:t>
            </a:r>
          </a:p>
          <a:p>
            <a:pPr marL="140970" algn="ctr">
              <a:lnSpc>
                <a:spcPct val="100000"/>
              </a:lnSpc>
              <a:spcBef>
                <a:spcPts val="30"/>
              </a:spcBef>
            </a:pPr>
            <a:r>
              <a:rPr sz="4000" spc="200" dirty="0"/>
              <a:t>Divisão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15668" y="1891078"/>
            <a:ext cx="3272790" cy="114554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85"/>
              </a:spcBef>
            </a:pPr>
            <a:r>
              <a:rPr sz="2800" spc="-5" dirty="0">
                <a:latin typeface="Constantia"/>
                <a:cs typeface="Constantia"/>
              </a:rPr>
              <a:t>Binário:</a:t>
            </a:r>
            <a:endParaRPr sz="2800">
              <a:latin typeface="Constantia"/>
              <a:cs typeface="Constantia"/>
            </a:endParaRPr>
          </a:p>
          <a:p>
            <a:pPr marL="133985">
              <a:lnSpc>
                <a:spcPct val="100000"/>
              </a:lnSpc>
              <a:spcBef>
                <a:spcPts val="1190"/>
              </a:spcBef>
            </a:pPr>
            <a:r>
              <a:rPr sz="2400" spc="-5" dirty="0">
                <a:latin typeface="Constantia"/>
                <a:cs typeface="Constantia"/>
              </a:rPr>
              <a:t>Exemplo: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(1001)</a:t>
            </a:r>
            <a:r>
              <a:rPr sz="2400" spc="-7" baseline="-20833" dirty="0">
                <a:latin typeface="Constantia"/>
                <a:cs typeface="Constantia"/>
              </a:rPr>
              <a:t>2</a:t>
            </a:r>
            <a:r>
              <a:rPr sz="2400" spc="270" baseline="-20833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/</a:t>
            </a:r>
            <a:r>
              <a:rPr sz="2400" spc="-10" dirty="0">
                <a:latin typeface="Constantia"/>
                <a:cs typeface="Constantia"/>
              </a:rPr>
              <a:t> (101)</a:t>
            </a:r>
            <a:r>
              <a:rPr sz="2400" spc="-15" baseline="-20833" dirty="0">
                <a:latin typeface="Constantia"/>
                <a:cs typeface="Constantia"/>
              </a:rPr>
              <a:t>2</a:t>
            </a:r>
            <a:endParaRPr sz="2400" baseline="-20833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37322" y="3634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216407" y="0"/>
                </a:moveTo>
                <a:lnTo>
                  <a:pt x="0" y="216407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46684" y="2668014"/>
            <a:ext cx="13938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nstantia"/>
                <a:cs typeface="Constantia"/>
              </a:rPr>
              <a:t>Em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decimal: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92122" y="3561588"/>
          <a:ext cx="7019288" cy="15543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3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5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53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815">
                <a:tc>
                  <a:txBody>
                    <a:bodyPr/>
                    <a:lstStyle/>
                    <a:p>
                      <a:pPr marR="14859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85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2000">
                        <a:latin typeface="Constantia"/>
                        <a:cs typeface="Constantia"/>
                      </a:endParaRPr>
                    </a:p>
                    <a:p>
                      <a:pPr marL="156210">
                        <a:lnSpc>
                          <a:spcPts val="2050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259"/>
                        </a:spcBef>
                        <a:tabLst>
                          <a:tab pos="467359" algn="l"/>
                          <a:tab pos="936625" algn="l"/>
                        </a:tabLst>
                      </a:pPr>
                      <a:r>
                        <a:rPr sz="2200" spc="-5" dirty="0">
                          <a:latin typeface="Arial MT"/>
                          <a:cs typeface="Arial MT"/>
                        </a:rPr>
                        <a:t>1	0	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9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5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291">
                <a:tc>
                  <a:txBody>
                    <a:bodyPr/>
                    <a:lstStyle/>
                    <a:p>
                      <a:pPr marR="18034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-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-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5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272">
                <a:tc>
                  <a:txBody>
                    <a:bodyPr/>
                    <a:lstStyle/>
                    <a:p>
                      <a:pPr marR="148590" algn="r">
                        <a:lnSpc>
                          <a:spcPts val="26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onstantia"/>
                          <a:cs typeface="Constantia"/>
                        </a:rPr>
                        <a:t>Resto</a:t>
                      </a:r>
                      <a:r>
                        <a:rPr sz="2000" spc="-4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000" spc="459" dirty="0">
                          <a:latin typeface="Lucida Sans Unicode"/>
                          <a:cs typeface="Lucida Sans Unicode"/>
                        </a:rPr>
                        <a:t>🡪</a:t>
                      </a:r>
                      <a:r>
                        <a:rPr sz="2000" spc="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2625"/>
                        </a:lnSpc>
                        <a:spcBef>
                          <a:spcPts val="21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667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2625"/>
                        </a:lnSpc>
                        <a:spcBef>
                          <a:spcPts val="21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667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625"/>
                        </a:lnSpc>
                        <a:spcBef>
                          <a:spcPts val="21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667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4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 algn="ctr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Aritmética</a:t>
            </a:r>
            <a:r>
              <a:rPr spc="-90" dirty="0"/>
              <a:t> </a:t>
            </a:r>
            <a:r>
              <a:rPr spc="250" dirty="0"/>
              <a:t>binária</a:t>
            </a:r>
          </a:p>
          <a:p>
            <a:pPr marL="140970" algn="ctr">
              <a:lnSpc>
                <a:spcPct val="100000"/>
              </a:lnSpc>
              <a:spcBef>
                <a:spcPts val="30"/>
              </a:spcBef>
            </a:pPr>
            <a:r>
              <a:rPr sz="4000" spc="200" dirty="0"/>
              <a:t>Divisão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85895" y="3362958"/>
            <a:ext cx="25215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0059" algn="l"/>
                <a:tab pos="948055" algn="l"/>
                <a:tab pos="1416050" algn="l"/>
                <a:tab pos="1884045" algn="l"/>
                <a:tab pos="2353310" algn="l"/>
              </a:tabLst>
            </a:pPr>
            <a:r>
              <a:rPr sz="2200" spc="-5" dirty="0">
                <a:latin typeface="Arial MT"/>
                <a:cs typeface="Arial MT"/>
              </a:rPr>
              <a:t>0	0	0	1	1	1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2858" y="3865776"/>
            <a:ext cx="1555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2200" spc="-5" dirty="0">
                <a:latin typeface="Arial MT"/>
                <a:cs typeface="Arial MT"/>
              </a:rPr>
              <a:t>1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3098" y="4122824"/>
            <a:ext cx="2175510" cy="8788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583565" algn="l"/>
                <a:tab pos="1051560" algn="l"/>
                <a:tab pos="1539240" algn="l"/>
              </a:tabLst>
            </a:pPr>
            <a:r>
              <a:rPr sz="22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sng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-	1	1	0</a:t>
            </a:r>
            <a:r>
              <a:rPr sz="2200" u="sng" spc="-30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endParaRPr sz="2200">
              <a:latin typeface="Arial MT"/>
              <a:cs typeface="Arial MT"/>
            </a:endParaRPr>
          </a:p>
          <a:p>
            <a:pPr marL="584200">
              <a:lnSpc>
                <a:spcPct val="100000"/>
              </a:lnSpc>
              <a:spcBef>
                <a:spcPts val="720"/>
              </a:spcBef>
              <a:tabLst>
                <a:tab pos="1051560" algn="l"/>
                <a:tab pos="1539240" algn="l"/>
                <a:tab pos="2007235" algn="l"/>
              </a:tabLst>
            </a:pPr>
            <a:r>
              <a:rPr sz="2200" spc="-5" dirty="0">
                <a:latin typeface="Arial MT"/>
                <a:cs typeface="Arial MT"/>
              </a:rPr>
              <a:t>0	1	1	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9313" y="5144411"/>
            <a:ext cx="154686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  <a:tabLst>
                <a:tab pos="435609" algn="l"/>
                <a:tab pos="923290" algn="l"/>
                <a:tab pos="1391285" algn="l"/>
              </a:tabLst>
            </a:pPr>
            <a:r>
              <a:rPr sz="2200" spc="-5" dirty="0">
                <a:latin typeface="Arial MT"/>
                <a:cs typeface="Arial MT"/>
              </a:rPr>
              <a:t>-	1	1	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5178" y="5572655"/>
            <a:ext cx="1555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2200" spc="-5" dirty="0">
                <a:latin typeface="Arial MT"/>
                <a:cs typeface="Arial MT"/>
              </a:rPr>
              <a:t>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2859" y="5572655"/>
            <a:ext cx="1555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2200" spc="-5" dirty="0">
                <a:latin typeface="Arial MT"/>
                <a:cs typeface="Arial MT"/>
              </a:rPr>
              <a:t>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0728" y="5572655"/>
            <a:ext cx="1555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2200" spc="-5" dirty="0">
                <a:latin typeface="Arial MT"/>
                <a:cs typeface="Arial MT"/>
              </a:rPr>
              <a:t>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13238" y="2913888"/>
            <a:ext cx="3240405" cy="447040"/>
          </a:xfrm>
          <a:custGeom>
            <a:avLst/>
            <a:gdLst/>
            <a:ahLst/>
            <a:cxnLst/>
            <a:rect l="l" t="t" r="r" b="b"/>
            <a:pathLst>
              <a:path w="3240404" h="447039">
                <a:moveTo>
                  <a:pt x="0" y="0"/>
                </a:moveTo>
                <a:lnTo>
                  <a:pt x="0" y="446531"/>
                </a:lnTo>
                <a:lnTo>
                  <a:pt x="3240023" y="44653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68870" y="3747515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47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0414" y="3057144"/>
            <a:ext cx="287020" cy="144780"/>
          </a:xfrm>
          <a:custGeom>
            <a:avLst/>
            <a:gdLst/>
            <a:ahLst/>
            <a:cxnLst/>
            <a:rect l="l" t="t" r="r" b="b"/>
            <a:pathLst>
              <a:path w="287019" h="144780">
                <a:moveTo>
                  <a:pt x="286511" y="0"/>
                </a:moveTo>
                <a:lnTo>
                  <a:pt x="0" y="144779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81627" y="3695190"/>
            <a:ext cx="3873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2</a:t>
            </a:r>
            <a:r>
              <a:rPr sz="2000" spc="-2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300" spc="-7" baseline="-18939" dirty="0">
                <a:latin typeface="Arial MT"/>
                <a:cs typeface="Arial MT"/>
              </a:rPr>
              <a:t>0</a:t>
            </a:r>
            <a:endParaRPr sz="3300" baseline="-18939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08950" y="3922776"/>
            <a:ext cx="288290" cy="144780"/>
          </a:xfrm>
          <a:custGeom>
            <a:avLst/>
            <a:gdLst/>
            <a:ahLst/>
            <a:cxnLst/>
            <a:rect l="l" t="t" r="r" b="b"/>
            <a:pathLst>
              <a:path w="288289" h="144779">
                <a:moveTo>
                  <a:pt x="288035" y="0"/>
                </a:moveTo>
                <a:lnTo>
                  <a:pt x="0" y="144779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68614" y="3777995"/>
            <a:ext cx="216535" cy="144780"/>
          </a:xfrm>
          <a:custGeom>
            <a:avLst/>
            <a:gdLst/>
            <a:ahLst/>
            <a:cxnLst/>
            <a:rect l="l" t="t" r="r" b="b"/>
            <a:pathLst>
              <a:path w="216535" h="144779">
                <a:moveTo>
                  <a:pt x="0" y="144779"/>
                </a:moveTo>
                <a:lnTo>
                  <a:pt x="21640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50236" y="2707638"/>
            <a:ext cx="4003040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>
              <a:lnSpc>
                <a:spcPts val="209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2</a:t>
            </a:r>
            <a:endParaRPr sz="2000">
              <a:latin typeface="Constantia"/>
              <a:cs typeface="Constantia"/>
            </a:endParaRPr>
          </a:p>
          <a:p>
            <a:pPr marL="38100">
              <a:lnSpc>
                <a:spcPts val="2330"/>
              </a:lnSpc>
              <a:tabLst>
                <a:tab pos="507365" algn="l"/>
                <a:tab pos="956944" algn="l"/>
                <a:tab pos="1424305" algn="l"/>
                <a:tab pos="1911985" algn="l"/>
                <a:tab pos="2379980" algn="l"/>
                <a:tab pos="2847975" algn="l"/>
                <a:tab pos="3315970" algn="l"/>
                <a:tab pos="3783965" algn="l"/>
              </a:tabLst>
            </a:pPr>
            <a:r>
              <a:rPr sz="2200" spc="-5" dirty="0">
                <a:latin typeface="Arial MT"/>
                <a:cs typeface="Arial MT"/>
              </a:rPr>
              <a:t>1	0	1	0	1	0	1	1	0</a:t>
            </a:r>
            <a:endParaRPr sz="2200">
              <a:latin typeface="Arial MT"/>
              <a:cs typeface="Arial MT"/>
            </a:endParaRPr>
          </a:p>
          <a:p>
            <a:pPr marL="68580">
              <a:lnSpc>
                <a:spcPts val="2170"/>
              </a:lnSpc>
              <a:spcBef>
                <a:spcPts val="735"/>
              </a:spcBef>
              <a:tabLst>
                <a:tab pos="507365" algn="l"/>
                <a:tab pos="956944" algn="l"/>
                <a:tab pos="1424305" algn="l"/>
              </a:tabLst>
            </a:pPr>
            <a:r>
              <a:rPr sz="2200" spc="-5" dirty="0">
                <a:latin typeface="Arial MT"/>
                <a:cs typeface="Arial MT"/>
              </a:rPr>
              <a:t>-	1	1	0</a:t>
            </a:r>
            <a:endParaRPr sz="2200">
              <a:latin typeface="Arial MT"/>
              <a:cs typeface="Arial MT"/>
            </a:endParaRPr>
          </a:p>
          <a:p>
            <a:pPr marR="2339975" algn="ctr">
              <a:lnSpc>
                <a:spcPts val="1560"/>
              </a:lnSpc>
            </a:pP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1</a:t>
            </a:r>
            <a:r>
              <a:rPr sz="2000" spc="-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000" baseline="-22222" dirty="0">
                <a:solidFill>
                  <a:srgbClr val="FF0000"/>
                </a:solidFill>
                <a:latin typeface="Constantia"/>
                <a:cs typeface="Constantia"/>
              </a:rPr>
              <a:t>2</a:t>
            </a:r>
            <a:endParaRPr sz="3000" baseline="-22222">
              <a:latin typeface="Constantia"/>
              <a:cs typeface="Constantia"/>
            </a:endParaRPr>
          </a:p>
          <a:p>
            <a:pPr marR="2374900" algn="ctr">
              <a:lnSpc>
                <a:spcPts val="2270"/>
              </a:lnSpc>
              <a:tabLst>
                <a:tab pos="448945" algn="l"/>
              </a:tabLst>
            </a:pPr>
            <a:r>
              <a:rPr sz="2200" spc="-5" dirty="0">
                <a:latin typeface="Arial MT"/>
                <a:cs typeface="Arial MT"/>
              </a:rPr>
              <a:t>1	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01542" y="2625852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5265" y="213202"/>
                </a:moveTo>
                <a:lnTo>
                  <a:pt x="35552" y="126492"/>
                </a:lnTo>
                <a:lnTo>
                  <a:pt x="30218" y="120824"/>
                </a:lnTo>
                <a:lnTo>
                  <a:pt x="23741" y="117729"/>
                </a:lnTo>
                <a:lnTo>
                  <a:pt x="16692" y="117490"/>
                </a:lnTo>
                <a:lnTo>
                  <a:pt x="9644" y="120396"/>
                </a:lnTo>
                <a:lnTo>
                  <a:pt x="3952" y="125087"/>
                </a:lnTo>
                <a:lnTo>
                  <a:pt x="690" y="131635"/>
                </a:lnTo>
                <a:lnTo>
                  <a:pt x="0" y="139041"/>
                </a:lnTo>
                <a:lnTo>
                  <a:pt x="2024" y="146304"/>
                </a:lnTo>
                <a:lnTo>
                  <a:pt x="66032" y="254535"/>
                </a:lnTo>
                <a:lnTo>
                  <a:pt x="66032" y="249936"/>
                </a:lnTo>
                <a:lnTo>
                  <a:pt x="69080" y="249936"/>
                </a:lnTo>
                <a:lnTo>
                  <a:pt x="69080" y="240792"/>
                </a:lnTo>
                <a:lnTo>
                  <a:pt x="85265" y="213202"/>
                </a:lnTo>
                <a:close/>
              </a:path>
              <a:path w="171450" h="288289">
                <a:moveTo>
                  <a:pt x="104132" y="181044"/>
                </a:moveTo>
                <a:lnTo>
                  <a:pt x="104132" y="0"/>
                </a:lnTo>
                <a:lnTo>
                  <a:pt x="66032" y="0"/>
                </a:lnTo>
                <a:lnTo>
                  <a:pt x="66032" y="179654"/>
                </a:lnTo>
                <a:lnTo>
                  <a:pt x="85265" y="213202"/>
                </a:lnTo>
                <a:lnTo>
                  <a:pt x="104132" y="181044"/>
                </a:lnTo>
                <a:close/>
              </a:path>
              <a:path w="171450" h="288289">
                <a:moveTo>
                  <a:pt x="104132" y="256540"/>
                </a:moveTo>
                <a:lnTo>
                  <a:pt x="104132" y="249936"/>
                </a:lnTo>
                <a:lnTo>
                  <a:pt x="66032" y="249936"/>
                </a:lnTo>
                <a:lnTo>
                  <a:pt x="66032" y="254535"/>
                </a:lnTo>
                <a:lnTo>
                  <a:pt x="85844" y="288036"/>
                </a:lnTo>
                <a:lnTo>
                  <a:pt x="104132" y="256540"/>
                </a:lnTo>
                <a:close/>
              </a:path>
              <a:path w="171450" h="288289">
                <a:moveTo>
                  <a:pt x="101084" y="240792"/>
                </a:moveTo>
                <a:lnTo>
                  <a:pt x="85265" y="213202"/>
                </a:lnTo>
                <a:lnTo>
                  <a:pt x="69080" y="240792"/>
                </a:lnTo>
                <a:lnTo>
                  <a:pt x="101084" y="240792"/>
                </a:lnTo>
                <a:close/>
              </a:path>
              <a:path w="171450" h="288289">
                <a:moveTo>
                  <a:pt x="101084" y="249936"/>
                </a:moveTo>
                <a:lnTo>
                  <a:pt x="101084" y="240792"/>
                </a:lnTo>
                <a:lnTo>
                  <a:pt x="69080" y="240792"/>
                </a:lnTo>
                <a:lnTo>
                  <a:pt x="69080" y="249936"/>
                </a:lnTo>
                <a:lnTo>
                  <a:pt x="101084" y="249936"/>
                </a:lnTo>
                <a:close/>
              </a:path>
              <a:path w="171450" h="288289">
                <a:moveTo>
                  <a:pt x="171045" y="139041"/>
                </a:moveTo>
                <a:lnTo>
                  <a:pt x="170807" y="131635"/>
                </a:lnTo>
                <a:lnTo>
                  <a:pt x="167711" y="125087"/>
                </a:lnTo>
                <a:lnTo>
                  <a:pt x="162044" y="120396"/>
                </a:lnTo>
                <a:lnTo>
                  <a:pt x="154781" y="117490"/>
                </a:lnTo>
                <a:lnTo>
                  <a:pt x="147375" y="117729"/>
                </a:lnTo>
                <a:lnTo>
                  <a:pt x="140827" y="120824"/>
                </a:lnTo>
                <a:lnTo>
                  <a:pt x="136136" y="126492"/>
                </a:lnTo>
                <a:lnTo>
                  <a:pt x="85265" y="213202"/>
                </a:lnTo>
                <a:lnTo>
                  <a:pt x="101084" y="240792"/>
                </a:lnTo>
                <a:lnTo>
                  <a:pt x="101084" y="249936"/>
                </a:lnTo>
                <a:lnTo>
                  <a:pt x="104132" y="249936"/>
                </a:lnTo>
                <a:lnTo>
                  <a:pt x="104132" y="256540"/>
                </a:lnTo>
                <a:lnTo>
                  <a:pt x="168140" y="146304"/>
                </a:lnTo>
                <a:lnTo>
                  <a:pt x="171045" y="139041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54170" y="2612136"/>
            <a:ext cx="171450" cy="289560"/>
          </a:xfrm>
          <a:custGeom>
            <a:avLst/>
            <a:gdLst/>
            <a:ahLst/>
            <a:cxnLst/>
            <a:rect l="l" t="t" r="r" b="b"/>
            <a:pathLst>
              <a:path w="171450" h="289560">
                <a:moveTo>
                  <a:pt x="85265" y="214726"/>
                </a:moveTo>
                <a:lnTo>
                  <a:pt x="35552" y="128016"/>
                </a:lnTo>
                <a:lnTo>
                  <a:pt x="30003" y="122324"/>
                </a:lnTo>
                <a:lnTo>
                  <a:pt x="23169" y="119062"/>
                </a:lnTo>
                <a:lnTo>
                  <a:pt x="16049" y="118371"/>
                </a:lnTo>
                <a:lnTo>
                  <a:pt x="9644" y="120396"/>
                </a:lnTo>
                <a:lnTo>
                  <a:pt x="3952" y="125730"/>
                </a:lnTo>
                <a:lnTo>
                  <a:pt x="690" y="132207"/>
                </a:lnTo>
                <a:lnTo>
                  <a:pt x="0" y="139255"/>
                </a:lnTo>
                <a:lnTo>
                  <a:pt x="2024" y="146304"/>
                </a:lnTo>
                <a:lnTo>
                  <a:pt x="66032" y="255699"/>
                </a:lnTo>
                <a:lnTo>
                  <a:pt x="66032" y="251460"/>
                </a:lnTo>
                <a:lnTo>
                  <a:pt x="69080" y="251460"/>
                </a:lnTo>
                <a:lnTo>
                  <a:pt x="69080" y="242316"/>
                </a:lnTo>
                <a:lnTo>
                  <a:pt x="85265" y="214726"/>
                </a:lnTo>
                <a:close/>
              </a:path>
              <a:path w="171450" h="289560">
                <a:moveTo>
                  <a:pt x="104132" y="182568"/>
                </a:moveTo>
                <a:lnTo>
                  <a:pt x="104132" y="0"/>
                </a:lnTo>
                <a:lnTo>
                  <a:pt x="66032" y="0"/>
                </a:lnTo>
                <a:lnTo>
                  <a:pt x="66032" y="181178"/>
                </a:lnTo>
                <a:lnTo>
                  <a:pt x="85265" y="214726"/>
                </a:lnTo>
                <a:lnTo>
                  <a:pt x="104132" y="182568"/>
                </a:lnTo>
                <a:close/>
              </a:path>
              <a:path w="171450" h="289560">
                <a:moveTo>
                  <a:pt x="104132" y="257725"/>
                </a:moveTo>
                <a:lnTo>
                  <a:pt x="104132" y="251460"/>
                </a:lnTo>
                <a:lnTo>
                  <a:pt x="66032" y="251460"/>
                </a:lnTo>
                <a:lnTo>
                  <a:pt x="66032" y="255699"/>
                </a:lnTo>
                <a:lnTo>
                  <a:pt x="85844" y="289560"/>
                </a:lnTo>
                <a:lnTo>
                  <a:pt x="104132" y="257725"/>
                </a:lnTo>
                <a:close/>
              </a:path>
              <a:path w="171450" h="289560">
                <a:moveTo>
                  <a:pt x="101084" y="242316"/>
                </a:moveTo>
                <a:lnTo>
                  <a:pt x="85265" y="214726"/>
                </a:lnTo>
                <a:lnTo>
                  <a:pt x="69080" y="242316"/>
                </a:lnTo>
                <a:lnTo>
                  <a:pt x="101084" y="242316"/>
                </a:lnTo>
                <a:close/>
              </a:path>
              <a:path w="171450" h="289560">
                <a:moveTo>
                  <a:pt x="101084" y="251460"/>
                </a:moveTo>
                <a:lnTo>
                  <a:pt x="101084" y="242316"/>
                </a:lnTo>
                <a:lnTo>
                  <a:pt x="69080" y="242316"/>
                </a:lnTo>
                <a:lnTo>
                  <a:pt x="69080" y="251460"/>
                </a:lnTo>
                <a:lnTo>
                  <a:pt x="101084" y="251460"/>
                </a:lnTo>
                <a:close/>
              </a:path>
              <a:path w="171450" h="289560">
                <a:moveTo>
                  <a:pt x="171045" y="139255"/>
                </a:moveTo>
                <a:lnTo>
                  <a:pt x="170807" y="132207"/>
                </a:lnTo>
                <a:lnTo>
                  <a:pt x="167711" y="125730"/>
                </a:lnTo>
                <a:lnTo>
                  <a:pt x="162044" y="120396"/>
                </a:lnTo>
                <a:lnTo>
                  <a:pt x="154781" y="118371"/>
                </a:lnTo>
                <a:lnTo>
                  <a:pt x="147375" y="119062"/>
                </a:lnTo>
                <a:lnTo>
                  <a:pt x="140827" y="122324"/>
                </a:lnTo>
                <a:lnTo>
                  <a:pt x="136136" y="128016"/>
                </a:lnTo>
                <a:lnTo>
                  <a:pt x="85265" y="214726"/>
                </a:lnTo>
                <a:lnTo>
                  <a:pt x="101084" y="242316"/>
                </a:lnTo>
                <a:lnTo>
                  <a:pt x="101084" y="251460"/>
                </a:lnTo>
                <a:lnTo>
                  <a:pt x="104132" y="251460"/>
                </a:lnTo>
                <a:lnTo>
                  <a:pt x="104132" y="257725"/>
                </a:lnTo>
                <a:lnTo>
                  <a:pt x="168140" y="146304"/>
                </a:lnTo>
                <a:lnTo>
                  <a:pt x="171045" y="139255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9821" y="2625852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5201" y="212217"/>
                </a:moveTo>
                <a:lnTo>
                  <a:pt x="34909" y="126492"/>
                </a:lnTo>
                <a:lnTo>
                  <a:pt x="30218" y="120824"/>
                </a:lnTo>
                <a:lnTo>
                  <a:pt x="23669" y="117729"/>
                </a:lnTo>
                <a:lnTo>
                  <a:pt x="16263" y="117490"/>
                </a:lnTo>
                <a:lnTo>
                  <a:pt x="9001" y="120396"/>
                </a:lnTo>
                <a:lnTo>
                  <a:pt x="3333" y="125087"/>
                </a:lnTo>
                <a:lnTo>
                  <a:pt x="238" y="131635"/>
                </a:lnTo>
                <a:lnTo>
                  <a:pt x="0" y="139041"/>
                </a:lnTo>
                <a:lnTo>
                  <a:pt x="2905" y="146304"/>
                </a:lnTo>
                <a:lnTo>
                  <a:pt x="66913" y="256540"/>
                </a:lnTo>
                <a:lnTo>
                  <a:pt x="66913" y="249936"/>
                </a:lnTo>
                <a:lnTo>
                  <a:pt x="68437" y="249936"/>
                </a:lnTo>
                <a:lnTo>
                  <a:pt x="68437" y="240792"/>
                </a:lnTo>
                <a:lnTo>
                  <a:pt x="85201" y="212217"/>
                </a:lnTo>
                <a:close/>
              </a:path>
              <a:path w="171450" h="288289">
                <a:moveTo>
                  <a:pt x="105013" y="178446"/>
                </a:moveTo>
                <a:lnTo>
                  <a:pt x="105013" y="0"/>
                </a:lnTo>
                <a:lnTo>
                  <a:pt x="66913" y="0"/>
                </a:lnTo>
                <a:lnTo>
                  <a:pt x="66913" y="181044"/>
                </a:lnTo>
                <a:lnTo>
                  <a:pt x="85201" y="212217"/>
                </a:lnTo>
                <a:lnTo>
                  <a:pt x="105013" y="178446"/>
                </a:lnTo>
                <a:close/>
              </a:path>
              <a:path w="171450" h="288289">
                <a:moveTo>
                  <a:pt x="105013" y="254535"/>
                </a:moveTo>
                <a:lnTo>
                  <a:pt x="105013" y="249936"/>
                </a:lnTo>
                <a:lnTo>
                  <a:pt x="66913" y="249936"/>
                </a:lnTo>
                <a:lnTo>
                  <a:pt x="66913" y="256540"/>
                </a:lnTo>
                <a:lnTo>
                  <a:pt x="85201" y="288036"/>
                </a:lnTo>
                <a:lnTo>
                  <a:pt x="105013" y="254535"/>
                </a:lnTo>
                <a:close/>
              </a:path>
              <a:path w="171450" h="288289">
                <a:moveTo>
                  <a:pt x="101965" y="240792"/>
                </a:moveTo>
                <a:lnTo>
                  <a:pt x="85201" y="212217"/>
                </a:lnTo>
                <a:lnTo>
                  <a:pt x="68437" y="240792"/>
                </a:lnTo>
                <a:lnTo>
                  <a:pt x="101965" y="240792"/>
                </a:lnTo>
                <a:close/>
              </a:path>
              <a:path w="171450" h="288289">
                <a:moveTo>
                  <a:pt x="101965" y="249936"/>
                </a:moveTo>
                <a:lnTo>
                  <a:pt x="101965" y="240792"/>
                </a:lnTo>
                <a:lnTo>
                  <a:pt x="68437" y="240792"/>
                </a:lnTo>
                <a:lnTo>
                  <a:pt x="68437" y="249936"/>
                </a:lnTo>
                <a:lnTo>
                  <a:pt x="101965" y="249936"/>
                </a:lnTo>
                <a:close/>
              </a:path>
              <a:path w="171450" h="288289">
                <a:moveTo>
                  <a:pt x="171045" y="139041"/>
                </a:moveTo>
                <a:lnTo>
                  <a:pt x="170354" y="131635"/>
                </a:lnTo>
                <a:lnTo>
                  <a:pt x="167092" y="125087"/>
                </a:lnTo>
                <a:lnTo>
                  <a:pt x="161401" y="120396"/>
                </a:lnTo>
                <a:lnTo>
                  <a:pt x="154352" y="117490"/>
                </a:lnTo>
                <a:lnTo>
                  <a:pt x="147304" y="117729"/>
                </a:lnTo>
                <a:lnTo>
                  <a:pt x="140827" y="120824"/>
                </a:lnTo>
                <a:lnTo>
                  <a:pt x="135493" y="126492"/>
                </a:lnTo>
                <a:lnTo>
                  <a:pt x="85201" y="212217"/>
                </a:lnTo>
                <a:lnTo>
                  <a:pt x="101965" y="240792"/>
                </a:lnTo>
                <a:lnTo>
                  <a:pt x="101965" y="249936"/>
                </a:lnTo>
                <a:lnTo>
                  <a:pt x="105013" y="249936"/>
                </a:lnTo>
                <a:lnTo>
                  <a:pt x="105013" y="254535"/>
                </a:lnTo>
                <a:lnTo>
                  <a:pt x="169021" y="146304"/>
                </a:lnTo>
                <a:lnTo>
                  <a:pt x="171045" y="139041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57021" y="2647188"/>
            <a:ext cx="171450" cy="289560"/>
          </a:xfrm>
          <a:custGeom>
            <a:avLst/>
            <a:gdLst/>
            <a:ahLst/>
            <a:cxnLst/>
            <a:rect l="l" t="t" r="r" b="b"/>
            <a:pathLst>
              <a:path w="171450" h="289560">
                <a:moveTo>
                  <a:pt x="85201" y="213741"/>
                </a:moveTo>
                <a:lnTo>
                  <a:pt x="34909" y="128016"/>
                </a:lnTo>
                <a:lnTo>
                  <a:pt x="30218" y="122324"/>
                </a:lnTo>
                <a:lnTo>
                  <a:pt x="23669" y="119062"/>
                </a:lnTo>
                <a:lnTo>
                  <a:pt x="16263" y="118371"/>
                </a:lnTo>
                <a:lnTo>
                  <a:pt x="9001" y="120396"/>
                </a:lnTo>
                <a:lnTo>
                  <a:pt x="3333" y="125730"/>
                </a:lnTo>
                <a:lnTo>
                  <a:pt x="238" y="132207"/>
                </a:lnTo>
                <a:lnTo>
                  <a:pt x="0" y="139255"/>
                </a:lnTo>
                <a:lnTo>
                  <a:pt x="2905" y="146304"/>
                </a:lnTo>
                <a:lnTo>
                  <a:pt x="66913" y="257725"/>
                </a:lnTo>
                <a:lnTo>
                  <a:pt x="66913" y="251460"/>
                </a:lnTo>
                <a:lnTo>
                  <a:pt x="68437" y="251460"/>
                </a:lnTo>
                <a:lnTo>
                  <a:pt x="68437" y="242316"/>
                </a:lnTo>
                <a:lnTo>
                  <a:pt x="85201" y="213741"/>
                </a:lnTo>
                <a:close/>
              </a:path>
              <a:path w="171450" h="289560">
                <a:moveTo>
                  <a:pt x="105013" y="179970"/>
                </a:moveTo>
                <a:lnTo>
                  <a:pt x="105013" y="0"/>
                </a:lnTo>
                <a:lnTo>
                  <a:pt x="66913" y="0"/>
                </a:lnTo>
                <a:lnTo>
                  <a:pt x="66913" y="182568"/>
                </a:lnTo>
                <a:lnTo>
                  <a:pt x="85201" y="213741"/>
                </a:lnTo>
                <a:lnTo>
                  <a:pt x="105013" y="179970"/>
                </a:lnTo>
                <a:close/>
              </a:path>
              <a:path w="171450" h="289560">
                <a:moveTo>
                  <a:pt x="105013" y="255699"/>
                </a:moveTo>
                <a:lnTo>
                  <a:pt x="105013" y="251460"/>
                </a:lnTo>
                <a:lnTo>
                  <a:pt x="66913" y="251460"/>
                </a:lnTo>
                <a:lnTo>
                  <a:pt x="66913" y="257725"/>
                </a:lnTo>
                <a:lnTo>
                  <a:pt x="85201" y="289560"/>
                </a:lnTo>
                <a:lnTo>
                  <a:pt x="105013" y="255699"/>
                </a:lnTo>
                <a:close/>
              </a:path>
              <a:path w="171450" h="289560">
                <a:moveTo>
                  <a:pt x="101965" y="242316"/>
                </a:moveTo>
                <a:lnTo>
                  <a:pt x="85201" y="213741"/>
                </a:lnTo>
                <a:lnTo>
                  <a:pt x="68437" y="242316"/>
                </a:lnTo>
                <a:lnTo>
                  <a:pt x="101965" y="242316"/>
                </a:lnTo>
                <a:close/>
              </a:path>
              <a:path w="171450" h="289560">
                <a:moveTo>
                  <a:pt x="101965" y="251460"/>
                </a:moveTo>
                <a:lnTo>
                  <a:pt x="101965" y="242316"/>
                </a:lnTo>
                <a:lnTo>
                  <a:pt x="68437" y="242316"/>
                </a:lnTo>
                <a:lnTo>
                  <a:pt x="68437" y="251460"/>
                </a:lnTo>
                <a:lnTo>
                  <a:pt x="101965" y="251460"/>
                </a:lnTo>
                <a:close/>
              </a:path>
              <a:path w="171450" h="289560">
                <a:moveTo>
                  <a:pt x="171045" y="139255"/>
                </a:moveTo>
                <a:lnTo>
                  <a:pt x="170354" y="132207"/>
                </a:lnTo>
                <a:lnTo>
                  <a:pt x="167092" y="125730"/>
                </a:lnTo>
                <a:lnTo>
                  <a:pt x="161401" y="120396"/>
                </a:lnTo>
                <a:lnTo>
                  <a:pt x="154352" y="118371"/>
                </a:lnTo>
                <a:lnTo>
                  <a:pt x="147304" y="119062"/>
                </a:lnTo>
                <a:lnTo>
                  <a:pt x="140827" y="122324"/>
                </a:lnTo>
                <a:lnTo>
                  <a:pt x="135493" y="128016"/>
                </a:lnTo>
                <a:lnTo>
                  <a:pt x="85201" y="213741"/>
                </a:lnTo>
                <a:lnTo>
                  <a:pt x="101965" y="242316"/>
                </a:lnTo>
                <a:lnTo>
                  <a:pt x="101965" y="251460"/>
                </a:lnTo>
                <a:lnTo>
                  <a:pt x="105013" y="251460"/>
                </a:lnTo>
                <a:lnTo>
                  <a:pt x="105013" y="255699"/>
                </a:lnTo>
                <a:lnTo>
                  <a:pt x="169021" y="146304"/>
                </a:lnTo>
                <a:lnTo>
                  <a:pt x="171045" y="139255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47749" y="2625852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5201" y="212217"/>
                </a:moveTo>
                <a:lnTo>
                  <a:pt x="34909" y="126492"/>
                </a:lnTo>
                <a:lnTo>
                  <a:pt x="30218" y="120824"/>
                </a:lnTo>
                <a:lnTo>
                  <a:pt x="23669" y="117729"/>
                </a:lnTo>
                <a:lnTo>
                  <a:pt x="16263" y="117490"/>
                </a:lnTo>
                <a:lnTo>
                  <a:pt x="9001" y="120396"/>
                </a:lnTo>
                <a:lnTo>
                  <a:pt x="3333" y="125087"/>
                </a:lnTo>
                <a:lnTo>
                  <a:pt x="238" y="131635"/>
                </a:lnTo>
                <a:lnTo>
                  <a:pt x="0" y="139041"/>
                </a:lnTo>
                <a:lnTo>
                  <a:pt x="2905" y="146304"/>
                </a:lnTo>
                <a:lnTo>
                  <a:pt x="66913" y="256540"/>
                </a:lnTo>
                <a:lnTo>
                  <a:pt x="66913" y="249936"/>
                </a:lnTo>
                <a:lnTo>
                  <a:pt x="68437" y="249936"/>
                </a:lnTo>
                <a:lnTo>
                  <a:pt x="68437" y="240792"/>
                </a:lnTo>
                <a:lnTo>
                  <a:pt x="85201" y="212217"/>
                </a:lnTo>
                <a:close/>
              </a:path>
              <a:path w="171450" h="288289">
                <a:moveTo>
                  <a:pt x="105013" y="178446"/>
                </a:moveTo>
                <a:lnTo>
                  <a:pt x="105013" y="0"/>
                </a:lnTo>
                <a:lnTo>
                  <a:pt x="66913" y="0"/>
                </a:lnTo>
                <a:lnTo>
                  <a:pt x="66913" y="181044"/>
                </a:lnTo>
                <a:lnTo>
                  <a:pt x="85201" y="212217"/>
                </a:lnTo>
                <a:lnTo>
                  <a:pt x="105013" y="178446"/>
                </a:lnTo>
                <a:close/>
              </a:path>
              <a:path w="171450" h="288289">
                <a:moveTo>
                  <a:pt x="105013" y="254535"/>
                </a:moveTo>
                <a:lnTo>
                  <a:pt x="105013" y="249936"/>
                </a:lnTo>
                <a:lnTo>
                  <a:pt x="66913" y="249936"/>
                </a:lnTo>
                <a:lnTo>
                  <a:pt x="66913" y="256540"/>
                </a:lnTo>
                <a:lnTo>
                  <a:pt x="85201" y="288036"/>
                </a:lnTo>
                <a:lnTo>
                  <a:pt x="105013" y="254535"/>
                </a:lnTo>
                <a:close/>
              </a:path>
              <a:path w="171450" h="288289">
                <a:moveTo>
                  <a:pt x="101965" y="240792"/>
                </a:moveTo>
                <a:lnTo>
                  <a:pt x="85201" y="212217"/>
                </a:lnTo>
                <a:lnTo>
                  <a:pt x="68437" y="240792"/>
                </a:lnTo>
                <a:lnTo>
                  <a:pt x="101965" y="240792"/>
                </a:lnTo>
                <a:close/>
              </a:path>
              <a:path w="171450" h="288289">
                <a:moveTo>
                  <a:pt x="101965" y="249936"/>
                </a:moveTo>
                <a:lnTo>
                  <a:pt x="101965" y="240792"/>
                </a:lnTo>
                <a:lnTo>
                  <a:pt x="68437" y="240792"/>
                </a:lnTo>
                <a:lnTo>
                  <a:pt x="68437" y="249936"/>
                </a:lnTo>
                <a:lnTo>
                  <a:pt x="101965" y="249936"/>
                </a:lnTo>
                <a:close/>
              </a:path>
              <a:path w="171450" h="288289">
                <a:moveTo>
                  <a:pt x="171045" y="139041"/>
                </a:moveTo>
                <a:lnTo>
                  <a:pt x="170354" y="131635"/>
                </a:lnTo>
                <a:lnTo>
                  <a:pt x="167092" y="125087"/>
                </a:lnTo>
                <a:lnTo>
                  <a:pt x="161401" y="120396"/>
                </a:lnTo>
                <a:lnTo>
                  <a:pt x="154352" y="117490"/>
                </a:lnTo>
                <a:lnTo>
                  <a:pt x="147304" y="117729"/>
                </a:lnTo>
                <a:lnTo>
                  <a:pt x="140827" y="120824"/>
                </a:lnTo>
                <a:lnTo>
                  <a:pt x="135493" y="126492"/>
                </a:lnTo>
                <a:lnTo>
                  <a:pt x="85201" y="212217"/>
                </a:lnTo>
                <a:lnTo>
                  <a:pt x="101965" y="240792"/>
                </a:lnTo>
                <a:lnTo>
                  <a:pt x="101965" y="249936"/>
                </a:lnTo>
                <a:lnTo>
                  <a:pt x="105013" y="249936"/>
                </a:lnTo>
                <a:lnTo>
                  <a:pt x="105013" y="254535"/>
                </a:lnTo>
                <a:lnTo>
                  <a:pt x="169021" y="146304"/>
                </a:lnTo>
                <a:lnTo>
                  <a:pt x="171045" y="139041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7502" y="3848100"/>
            <a:ext cx="431800" cy="289560"/>
          </a:xfrm>
          <a:custGeom>
            <a:avLst/>
            <a:gdLst/>
            <a:ahLst/>
            <a:cxnLst/>
            <a:rect l="l" t="t" r="r" b="b"/>
            <a:pathLst>
              <a:path w="431800" h="289560">
                <a:moveTo>
                  <a:pt x="431291" y="289559"/>
                </a:moveTo>
                <a:lnTo>
                  <a:pt x="431291" y="0"/>
                </a:lnTo>
                <a:lnTo>
                  <a:pt x="0" y="0"/>
                </a:lnTo>
                <a:lnTo>
                  <a:pt x="0" y="289559"/>
                </a:lnTo>
                <a:lnTo>
                  <a:pt x="431291" y="289559"/>
                </a:lnTo>
                <a:close/>
              </a:path>
            </a:pathLst>
          </a:custGeom>
          <a:solidFill>
            <a:srgbClr val="FFF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14093" y="2647188"/>
            <a:ext cx="171450" cy="289560"/>
          </a:xfrm>
          <a:custGeom>
            <a:avLst/>
            <a:gdLst/>
            <a:ahLst/>
            <a:cxnLst/>
            <a:rect l="l" t="t" r="r" b="b"/>
            <a:pathLst>
              <a:path w="171450" h="289560">
                <a:moveTo>
                  <a:pt x="85779" y="214726"/>
                </a:moveTo>
                <a:lnTo>
                  <a:pt x="34909" y="128016"/>
                </a:lnTo>
                <a:lnTo>
                  <a:pt x="30218" y="122324"/>
                </a:lnTo>
                <a:lnTo>
                  <a:pt x="23669" y="119062"/>
                </a:lnTo>
                <a:lnTo>
                  <a:pt x="16263" y="118371"/>
                </a:lnTo>
                <a:lnTo>
                  <a:pt x="9001" y="120396"/>
                </a:lnTo>
                <a:lnTo>
                  <a:pt x="3333" y="125730"/>
                </a:lnTo>
                <a:lnTo>
                  <a:pt x="238" y="132207"/>
                </a:lnTo>
                <a:lnTo>
                  <a:pt x="0" y="139255"/>
                </a:lnTo>
                <a:lnTo>
                  <a:pt x="2905" y="146304"/>
                </a:lnTo>
                <a:lnTo>
                  <a:pt x="66913" y="257725"/>
                </a:lnTo>
                <a:lnTo>
                  <a:pt x="66913" y="251460"/>
                </a:lnTo>
                <a:lnTo>
                  <a:pt x="69961" y="251460"/>
                </a:lnTo>
                <a:lnTo>
                  <a:pt x="69961" y="242316"/>
                </a:lnTo>
                <a:lnTo>
                  <a:pt x="85779" y="214726"/>
                </a:lnTo>
                <a:close/>
              </a:path>
              <a:path w="171450" h="289560">
                <a:moveTo>
                  <a:pt x="105013" y="181178"/>
                </a:moveTo>
                <a:lnTo>
                  <a:pt x="105013" y="0"/>
                </a:lnTo>
                <a:lnTo>
                  <a:pt x="66913" y="0"/>
                </a:lnTo>
                <a:lnTo>
                  <a:pt x="66913" y="182568"/>
                </a:lnTo>
                <a:lnTo>
                  <a:pt x="85779" y="214726"/>
                </a:lnTo>
                <a:lnTo>
                  <a:pt x="105013" y="181178"/>
                </a:lnTo>
                <a:close/>
              </a:path>
              <a:path w="171450" h="289560">
                <a:moveTo>
                  <a:pt x="105013" y="255699"/>
                </a:moveTo>
                <a:lnTo>
                  <a:pt x="105013" y="251460"/>
                </a:lnTo>
                <a:lnTo>
                  <a:pt x="66913" y="251460"/>
                </a:lnTo>
                <a:lnTo>
                  <a:pt x="66913" y="257725"/>
                </a:lnTo>
                <a:lnTo>
                  <a:pt x="85201" y="289560"/>
                </a:lnTo>
                <a:lnTo>
                  <a:pt x="105013" y="255699"/>
                </a:lnTo>
                <a:close/>
              </a:path>
              <a:path w="171450" h="289560">
                <a:moveTo>
                  <a:pt x="101965" y="242316"/>
                </a:moveTo>
                <a:lnTo>
                  <a:pt x="85779" y="214726"/>
                </a:lnTo>
                <a:lnTo>
                  <a:pt x="69961" y="242316"/>
                </a:lnTo>
                <a:lnTo>
                  <a:pt x="101965" y="242316"/>
                </a:lnTo>
                <a:close/>
              </a:path>
              <a:path w="171450" h="289560">
                <a:moveTo>
                  <a:pt x="101965" y="251460"/>
                </a:moveTo>
                <a:lnTo>
                  <a:pt x="101965" y="242316"/>
                </a:lnTo>
                <a:lnTo>
                  <a:pt x="69961" y="242316"/>
                </a:lnTo>
                <a:lnTo>
                  <a:pt x="69961" y="251460"/>
                </a:lnTo>
                <a:lnTo>
                  <a:pt x="101965" y="251460"/>
                </a:lnTo>
                <a:close/>
              </a:path>
              <a:path w="171450" h="289560">
                <a:moveTo>
                  <a:pt x="171045" y="139255"/>
                </a:moveTo>
                <a:lnTo>
                  <a:pt x="170354" y="132207"/>
                </a:lnTo>
                <a:lnTo>
                  <a:pt x="167092" y="125730"/>
                </a:lnTo>
                <a:lnTo>
                  <a:pt x="161401" y="120396"/>
                </a:lnTo>
                <a:lnTo>
                  <a:pt x="154352" y="118371"/>
                </a:lnTo>
                <a:lnTo>
                  <a:pt x="147304" y="119062"/>
                </a:lnTo>
                <a:lnTo>
                  <a:pt x="140827" y="122324"/>
                </a:lnTo>
                <a:lnTo>
                  <a:pt x="135493" y="128016"/>
                </a:lnTo>
                <a:lnTo>
                  <a:pt x="85779" y="214726"/>
                </a:lnTo>
                <a:lnTo>
                  <a:pt x="101965" y="242316"/>
                </a:lnTo>
                <a:lnTo>
                  <a:pt x="101965" y="251460"/>
                </a:lnTo>
                <a:lnTo>
                  <a:pt x="105013" y="251460"/>
                </a:lnTo>
                <a:lnTo>
                  <a:pt x="105013" y="255699"/>
                </a:lnTo>
                <a:lnTo>
                  <a:pt x="169021" y="146304"/>
                </a:lnTo>
                <a:lnTo>
                  <a:pt x="171045" y="139255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95460" y="5073395"/>
            <a:ext cx="2161540" cy="792480"/>
          </a:xfrm>
          <a:custGeom>
            <a:avLst/>
            <a:gdLst/>
            <a:ahLst/>
            <a:cxnLst/>
            <a:rect l="l" t="t" r="r" b="b"/>
            <a:pathLst>
              <a:path w="2161540" h="792479">
                <a:moveTo>
                  <a:pt x="937260" y="504444"/>
                </a:moveTo>
                <a:lnTo>
                  <a:pt x="504444" y="504444"/>
                </a:lnTo>
                <a:lnTo>
                  <a:pt x="504444" y="792480"/>
                </a:lnTo>
                <a:lnTo>
                  <a:pt x="937260" y="792480"/>
                </a:lnTo>
                <a:lnTo>
                  <a:pt x="937260" y="504444"/>
                </a:lnTo>
                <a:close/>
              </a:path>
              <a:path w="2161540" h="792479">
                <a:moveTo>
                  <a:pt x="1440180" y="490728"/>
                </a:moveTo>
                <a:lnTo>
                  <a:pt x="1008888" y="490728"/>
                </a:lnTo>
                <a:lnTo>
                  <a:pt x="1008888" y="780288"/>
                </a:lnTo>
                <a:lnTo>
                  <a:pt x="1440180" y="780288"/>
                </a:lnTo>
                <a:lnTo>
                  <a:pt x="1440180" y="490728"/>
                </a:lnTo>
                <a:close/>
              </a:path>
              <a:path w="2161540" h="792479">
                <a:moveTo>
                  <a:pt x="2161032" y="0"/>
                </a:moveTo>
                <a:lnTo>
                  <a:pt x="0" y="0"/>
                </a:lnTo>
                <a:lnTo>
                  <a:pt x="0" y="445008"/>
                </a:lnTo>
                <a:lnTo>
                  <a:pt x="1513332" y="445008"/>
                </a:lnTo>
                <a:lnTo>
                  <a:pt x="1513332" y="720852"/>
                </a:lnTo>
                <a:lnTo>
                  <a:pt x="1944624" y="720852"/>
                </a:lnTo>
                <a:lnTo>
                  <a:pt x="1944624" y="445008"/>
                </a:lnTo>
                <a:lnTo>
                  <a:pt x="2161032" y="445008"/>
                </a:lnTo>
                <a:lnTo>
                  <a:pt x="2161032" y="0"/>
                </a:lnTo>
                <a:close/>
              </a:path>
            </a:pathLst>
          </a:custGeom>
          <a:solidFill>
            <a:srgbClr val="FFF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9064" y="1739899"/>
            <a:ext cx="4761865" cy="495109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05"/>
              </a:spcBef>
              <a:buClr>
                <a:srgbClr val="B2B2B2"/>
              </a:buClr>
              <a:buSzPct val="90476"/>
              <a:buFont typeface="Lucida Sans Unicode"/>
              <a:buChar char="■"/>
              <a:tabLst>
                <a:tab pos="469265" algn="l"/>
                <a:tab pos="469900" algn="l"/>
              </a:tabLst>
            </a:pPr>
            <a:r>
              <a:rPr sz="2100" spc="-5" dirty="0">
                <a:latin typeface="Arial MT"/>
                <a:cs typeface="Arial MT"/>
              </a:rPr>
              <a:t>Efetue as </a:t>
            </a:r>
            <a:r>
              <a:rPr sz="2100" spc="-10" dirty="0">
                <a:latin typeface="Arial MT"/>
                <a:cs typeface="Arial MT"/>
              </a:rPr>
              <a:t>seguintes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somas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binárias:</a:t>
            </a:r>
            <a:endParaRPr sz="21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010"/>
              </a:spcBef>
              <a:tabLst>
                <a:tab pos="8883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1.	</a:t>
            </a:r>
            <a:r>
              <a:rPr sz="2100" spc="-5" dirty="0">
                <a:latin typeface="Arial MT"/>
                <a:cs typeface="Arial MT"/>
              </a:rPr>
              <a:t>1101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+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1001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005"/>
              </a:spcBef>
              <a:tabLst>
                <a:tab pos="8883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2.	</a:t>
            </a:r>
            <a:r>
              <a:rPr sz="2100" spc="-5" dirty="0">
                <a:latin typeface="Arial MT"/>
                <a:cs typeface="Arial MT"/>
              </a:rPr>
              <a:t>1010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+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1011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000"/>
              </a:spcBef>
              <a:tabLst>
                <a:tab pos="8883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3.	</a:t>
            </a:r>
            <a:r>
              <a:rPr sz="2100" spc="-5" dirty="0">
                <a:latin typeface="Arial MT"/>
                <a:cs typeface="Arial MT"/>
              </a:rPr>
              <a:t>1111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+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1000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005"/>
              </a:spcBef>
              <a:tabLst>
                <a:tab pos="8883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4.	</a:t>
            </a:r>
            <a:r>
              <a:rPr sz="2100" spc="-5" dirty="0">
                <a:latin typeface="Arial MT"/>
                <a:cs typeface="Arial MT"/>
              </a:rPr>
              <a:t>1001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+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1100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010"/>
              </a:spcBef>
              <a:tabLst>
                <a:tab pos="8883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5.	</a:t>
            </a:r>
            <a:r>
              <a:rPr sz="2100" spc="-5" dirty="0">
                <a:latin typeface="Arial MT"/>
                <a:cs typeface="Arial MT"/>
              </a:rPr>
              <a:t>1111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+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0001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005"/>
              </a:spcBef>
              <a:tabLst>
                <a:tab pos="8883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6.	</a:t>
            </a:r>
            <a:r>
              <a:rPr sz="2100" spc="-5" dirty="0">
                <a:latin typeface="Arial MT"/>
                <a:cs typeface="Arial MT"/>
              </a:rPr>
              <a:t>1001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+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1010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000"/>
              </a:spcBef>
              <a:tabLst>
                <a:tab pos="8883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7.	</a:t>
            </a:r>
            <a:r>
              <a:rPr sz="2100" spc="-5" dirty="0">
                <a:latin typeface="Arial MT"/>
                <a:cs typeface="Arial MT"/>
              </a:rPr>
              <a:t>11111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+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101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005"/>
              </a:spcBef>
              <a:tabLst>
                <a:tab pos="8883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8.	</a:t>
            </a:r>
            <a:r>
              <a:rPr sz="2100" spc="-5" dirty="0">
                <a:latin typeface="Arial MT"/>
                <a:cs typeface="Arial MT"/>
              </a:rPr>
              <a:t>111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+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10001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010"/>
              </a:spcBef>
              <a:tabLst>
                <a:tab pos="8883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9.	</a:t>
            </a:r>
            <a:r>
              <a:rPr sz="2100" spc="-5" dirty="0">
                <a:latin typeface="Arial MT"/>
                <a:cs typeface="Arial MT"/>
              </a:rPr>
              <a:t>101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+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11001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005"/>
              </a:spcBef>
              <a:tabLst>
                <a:tab pos="8883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10.	</a:t>
            </a:r>
            <a:r>
              <a:rPr sz="2100" spc="-5" dirty="0">
                <a:latin typeface="Arial MT"/>
                <a:cs typeface="Arial MT"/>
              </a:rPr>
              <a:t>1000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+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0001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2659" y="392677"/>
            <a:ext cx="26835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Exercícios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4784" y="1834387"/>
            <a:ext cx="5278755" cy="483362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60"/>
              </a:spcBef>
              <a:buClr>
                <a:srgbClr val="B2B2B2"/>
              </a:buClr>
              <a:buSzPct val="90476"/>
              <a:buFont typeface="Lucida Sans Unicode"/>
              <a:buChar char="■"/>
              <a:tabLst>
                <a:tab pos="469265" algn="l"/>
                <a:tab pos="469900" algn="l"/>
              </a:tabLst>
            </a:pPr>
            <a:r>
              <a:rPr sz="2100" spc="-5" dirty="0">
                <a:latin typeface="Arial MT"/>
                <a:cs typeface="Arial MT"/>
              </a:rPr>
              <a:t>Efetue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as </a:t>
            </a:r>
            <a:r>
              <a:rPr sz="2100" spc="-10" dirty="0">
                <a:latin typeface="Arial MT"/>
                <a:cs typeface="Arial MT"/>
              </a:rPr>
              <a:t>seguintes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subtrações binárias:</a:t>
            </a:r>
            <a:endParaRPr sz="21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260"/>
              </a:spcBef>
              <a:tabLst>
                <a:tab pos="8883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1.	</a:t>
            </a:r>
            <a:r>
              <a:rPr sz="2100" spc="-5" dirty="0">
                <a:latin typeface="Arial MT"/>
                <a:cs typeface="Arial MT"/>
              </a:rPr>
              <a:t>1111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–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101</a:t>
            </a:r>
            <a:r>
              <a:rPr sz="2100" spc="-4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270"/>
              </a:spcBef>
              <a:tabLst>
                <a:tab pos="8883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2.	</a:t>
            </a:r>
            <a:r>
              <a:rPr sz="2100" spc="-5" dirty="0">
                <a:latin typeface="Arial MT"/>
                <a:cs typeface="Arial MT"/>
              </a:rPr>
              <a:t>1010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–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11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270"/>
              </a:spcBef>
              <a:tabLst>
                <a:tab pos="8883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3.	</a:t>
            </a:r>
            <a:r>
              <a:rPr sz="2100" spc="-5" dirty="0">
                <a:latin typeface="Arial MT"/>
                <a:cs typeface="Arial MT"/>
              </a:rPr>
              <a:t>10000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–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1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260"/>
              </a:spcBef>
              <a:tabLst>
                <a:tab pos="8883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4.	</a:t>
            </a:r>
            <a:r>
              <a:rPr sz="2100" spc="-5" dirty="0">
                <a:latin typeface="Arial MT"/>
                <a:cs typeface="Arial MT"/>
              </a:rPr>
              <a:t>1000010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–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11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275"/>
              </a:spcBef>
              <a:tabLst>
                <a:tab pos="8883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5.	</a:t>
            </a:r>
            <a:r>
              <a:rPr sz="2100" spc="-5" dirty="0">
                <a:latin typeface="Arial MT"/>
                <a:cs typeface="Arial MT"/>
              </a:rPr>
              <a:t>1010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–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11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260"/>
              </a:spcBef>
              <a:tabLst>
                <a:tab pos="8883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6.	</a:t>
            </a:r>
            <a:r>
              <a:rPr sz="2100" spc="-5" dirty="0">
                <a:latin typeface="Arial MT"/>
                <a:cs typeface="Arial MT"/>
              </a:rPr>
              <a:t>10001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–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1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270"/>
              </a:spcBef>
              <a:tabLst>
                <a:tab pos="8883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7.	</a:t>
            </a:r>
            <a:r>
              <a:rPr sz="2100" spc="-5" dirty="0">
                <a:latin typeface="Arial MT"/>
                <a:cs typeface="Arial MT"/>
              </a:rPr>
              <a:t>101010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–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10101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275"/>
              </a:spcBef>
              <a:tabLst>
                <a:tab pos="8883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8.	</a:t>
            </a:r>
            <a:r>
              <a:rPr sz="2100" spc="-5" dirty="0">
                <a:latin typeface="Arial MT"/>
                <a:cs typeface="Arial MT"/>
              </a:rPr>
              <a:t>100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–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10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260"/>
              </a:spcBef>
              <a:tabLst>
                <a:tab pos="8883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9.	</a:t>
            </a:r>
            <a:r>
              <a:rPr sz="2100" spc="-5" dirty="0">
                <a:latin typeface="Arial MT"/>
                <a:cs typeface="Arial MT"/>
              </a:rPr>
              <a:t>1011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–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10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1984" y="6804149"/>
            <a:ext cx="20193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1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10.	</a:t>
            </a:r>
            <a:r>
              <a:rPr sz="2100" spc="-5" dirty="0">
                <a:latin typeface="Arial MT"/>
                <a:cs typeface="Arial MT"/>
              </a:rPr>
              <a:t>1111-</a:t>
            </a:r>
            <a:r>
              <a:rPr sz="2100" spc="-4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1000</a:t>
            </a:r>
            <a:r>
              <a:rPr sz="2100" spc="-5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72659" y="546601"/>
            <a:ext cx="26835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Exercícios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446" y="1858901"/>
            <a:ext cx="3098163" cy="865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500"/>
              </a:lnSpc>
              <a:spcBef>
                <a:spcPts val="100"/>
              </a:spcBef>
            </a:pPr>
            <a:r>
              <a:rPr sz="2100" spc="480" dirty="0">
                <a:latin typeface="Lucida Sans Unicode"/>
                <a:cs typeface="Lucida Sans Unicode"/>
              </a:rPr>
              <a:t>🡪 </a:t>
            </a:r>
            <a:r>
              <a:rPr sz="2100" spc="-5" dirty="0" err="1">
                <a:latin typeface="Arial MT"/>
                <a:cs typeface="Arial MT"/>
              </a:rPr>
              <a:t>Efetue</a:t>
            </a:r>
            <a:r>
              <a:rPr sz="2100" spc="-5" dirty="0">
                <a:latin typeface="Arial MT"/>
                <a:cs typeface="Arial MT"/>
              </a:rPr>
              <a:t> as</a:t>
            </a:r>
            <a:r>
              <a:rPr lang="pt-BR" sz="2100" spc="-5" dirty="0">
                <a:latin typeface="Arial MT"/>
                <a:cs typeface="Arial MT"/>
              </a:rPr>
              <a:t> </a:t>
            </a:r>
            <a:r>
              <a:rPr sz="2100" spc="-5" dirty="0" err="1">
                <a:latin typeface="Arial MT"/>
                <a:cs typeface="Arial MT"/>
              </a:rPr>
              <a:t>seguintes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multiplicações</a:t>
            </a:r>
            <a:r>
              <a:rPr sz="2100" spc="-7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binárias:</a:t>
            </a:r>
            <a:endParaRPr sz="21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5324" y="2885946"/>
            <a:ext cx="2106295" cy="252222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5454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1.	</a:t>
            </a:r>
            <a:r>
              <a:rPr sz="2100" spc="-5" dirty="0">
                <a:latin typeface="Arial MT"/>
                <a:cs typeface="Arial MT"/>
              </a:rPr>
              <a:t>111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x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10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454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2.	</a:t>
            </a:r>
            <a:r>
              <a:rPr sz="2100" spc="-5" dirty="0">
                <a:latin typeface="Arial MT"/>
                <a:cs typeface="Arial MT"/>
              </a:rPr>
              <a:t>1110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x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11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454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3.	</a:t>
            </a:r>
            <a:r>
              <a:rPr sz="2100" spc="-5" dirty="0">
                <a:latin typeface="Arial MT"/>
                <a:cs typeface="Arial MT"/>
              </a:rPr>
              <a:t>110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x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101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454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4.	</a:t>
            </a:r>
            <a:r>
              <a:rPr sz="2100" spc="-5" dirty="0">
                <a:latin typeface="Arial MT"/>
                <a:cs typeface="Arial MT"/>
              </a:rPr>
              <a:t>1010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x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101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5454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5.	</a:t>
            </a:r>
            <a:r>
              <a:rPr sz="2100" spc="-5" dirty="0">
                <a:latin typeface="Arial MT"/>
                <a:cs typeface="Arial MT"/>
              </a:rPr>
              <a:t>10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x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1010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454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6.	</a:t>
            </a:r>
            <a:r>
              <a:rPr sz="2100" spc="-5" dirty="0">
                <a:latin typeface="Arial MT"/>
                <a:cs typeface="Arial MT"/>
              </a:rPr>
              <a:t>111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x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101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5324" y="5382257"/>
            <a:ext cx="2400300" cy="168973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5454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7.	</a:t>
            </a:r>
            <a:r>
              <a:rPr sz="2100" spc="-5" dirty="0">
                <a:latin typeface="Arial MT"/>
                <a:cs typeface="Arial MT"/>
              </a:rPr>
              <a:t>10001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x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1001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454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8.	</a:t>
            </a:r>
            <a:r>
              <a:rPr sz="2100" spc="-5" dirty="0">
                <a:latin typeface="Arial MT"/>
                <a:cs typeface="Arial MT"/>
              </a:rPr>
              <a:t>1010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x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1010</a:t>
            </a:r>
            <a:r>
              <a:rPr sz="2100" spc="-4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454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9.	</a:t>
            </a:r>
            <a:r>
              <a:rPr sz="2100" spc="-5" dirty="0">
                <a:latin typeface="Arial MT"/>
                <a:cs typeface="Arial MT"/>
              </a:rPr>
              <a:t>111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x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101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45465" algn="l"/>
              </a:tabLst>
            </a:pPr>
            <a:r>
              <a:rPr sz="1600" spc="-5" dirty="0">
                <a:solidFill>
                  <a:srgbClr val="CCCC99"/>
                </a:solidFill>
                <a:latin typeface="Arial MT"/>
                <a:cs typeface="Arial MT"/>
              </a:rPr>
              <a:t>10.	</a:t>
            </a:r>
            <a:r>
              <a:rPr sz="2100" spc="-5" dirty="0">
                <a:latin typeface="Arial MT"/>
                <a:cs typeface="Arial MT"/>
              </a:rPr>
              <a:t>1010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x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11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2659" y="738631"/>
            <a:ext cx="26835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Exercícios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78821" y="1872570"/>
            <a:ext cx="3098164" cy="875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500"/>
              </a:lnSpc>
              <a:spcBef>
                <a:spcPts val="100"/>
              </a:spcBef>
            </a:pPr>
            <a:r>
              <a:rPr sz="2100" spc="640" dirty="0">
                <a:latin typeface="Lucida Sans Unicode"/>
                <a:cs typeface="Lucida Sans Unicode"/>
              </a:rPr>
              <a:t>🡪</a:t>
            </a:r>
            <a:r>
              <a:rPr sz="2100" spc="-145" dirty="0">
                <a:latin typeface="Lucida Sans Unicode"/>
                <a:cs typeface="Lucida Sans Unicode"/>
              </a:rPr>
              <a:t> </a:t>
            </a:r>
            <a:r>
              <a:rPr sz="2100" spc="5" dirty="0">
                <a:latin typeface="Constantia"/>
                <a:cs typeface="Constantia"/>
              </a:rPr>
              <a:t>E</a:t>
            </a:r>
            <a:r>
              <a:rPr sz="2100" spc="-5" dirty="0">
                <a:latin typeface="Constantia"/>
                <a:cs typeface="Constantia"/>
              </a:rPr>
              <a:t>f</a:t>
            </a:r>
            <a:r>
              <a:rPr sz="2100" dirty="0">
                <a:latin typeface="Constantia"/>
                <a:cs typeface="Constantia"/>
              </a:rPr>
              <a:t>etue </a:t>
            </a:r>
            <a:r>
              <a:rPr sz="2100" spc="-5" dirty="0">
                <a:latin typeface="Constantia"/>
                <a:cs typeface="Constantia"/>
              </a:rPr>
              <a:t>a</a:t>
            </a:r>
            <a:r>
              <a:rPr sz="2100" dirty="0">
                <a:latin typeface="Constantia"/>
                <a:cs typeface="Constantia"/>
              </a:rPr>
              <a:t>s </a:t>
            </a:r>
            <a:r>
              <a:rPr sz="2100" spc="-15" dirty="0">
                <a:latin typeface="Constantia"/>
                <a:cs typeface="Constantia"/>
              </a:rPr>
              <a:t>s</a:t>
            </a:r>
            <a:r>
              <a:rPr sz="2100" dirty="0">
                <a:latin typeface="Constantia"/>
                <a:cs typeface="Constantia"/>
              </a:rPr>
              <a:t>egui</a:t>
            </a:r>
            <a:r>
              <a:rPr sz="2100" spc="-15" dirty="0">
                <a:latin typeface="Constantia"/>
                <a:cs typeface="Constantia"/>
              </a:rPr>
              <a:t>n</a:t>
            </a:r>
            <a:r>
              <a:rPr sz="2100" dirty="0">
                <a:latin typeface="Constantia"/>
                <a:cs typeface="Constantia"/>
              </a:rPr>
              <a:t>tes  </a:t>
            </a:r>
            <a:r>
              <a:rPr sz="2100" spc="-5" dirty="0">
                <a:latin typeface="Constantia"/>
                <a:cs typeface="Constantia"/>
              </a:rPr>
              <a:t>divisões binárias:</a:t>
            </a:r>
            <a:endParaRPr sz="2100" dirty="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0838" y="2882899"/>
            <a:ext cx="2026920" cy="418592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545465" algn="l"/>
              </a:tabLst>
            </a:pPr>
            <a:r>
              <a:rPr sz="2100" dirty="0">
                <a:latin typeface="Constantia"/>
                <a:cs typeface="Constantia"/>
              </a:rPr>
              <a:t>1.	111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: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10</a:t>
            </a:r>
            <a:r>
              <a:rPr sz="2100" spc="-3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endParaRPr sz="21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45465" algn="l"/>
              </a:tabLst>
            </a:pPr>
            <a:r>
              <a:rPr sz="2100" dirty="0">
                <a:latin typeface="Constantia"/>
                <a:cs typeface="Constantia"/>
              </a:rPr>
              <a:t>2.	1110</a:t>
            </a:r>
            <a:r>
              <a:rPr sz="2100" spc="-3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: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11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endParaRPr sz="21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46100" algn="l"/>
              </a:tabLst>
            </a:pPr>
            <a:r>
              <a:rPr sz="2100" dirty="0">
                <a:latin typeface="Constantia"/>
                <a:cs typeface="Constantia"/>
              </a:rPr>
              <a:t>3.	110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: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101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endParaRPr sz="21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46100" algn="l"/>
              </a:tabLst>
            </a:pPr>
            <a:r>
              <a:rPr sz="2100" dirty="0">
                <a:latin typeface="Constantia"/>
                <a:cs typeface="Constantia"/>
              </a:rPr>
              <a:t>4.	</a:t>
            </a:r>
            <a:r>
              <a:rPr sz="2100" spc="-5" dirty="0">
                <a:latin typeface="Constantia"/>
                <a:cs typeface="Constantia"/>
              </a:rPr>
              <a:t>1010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:</a:t>
            </a:r>
            <a:r>
              <a:rPr sz="2100" spc="-1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101</a:t>
            </a:r>
            <a:r>
              <a:rPr sz="2100" spc="-1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endParaRPr sz="21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546100" algn="l"/>
              </a:tabLst>
            </a:pPr>
            <a:r>
              <a:rPr sz="2100" spc="-5" dirty="0">
                <a:latin typeface="Constantia"/>
                <a:cs typeface="Constantia"/>
              </a:rPr>
              <a:t>5.	</a:t>
            </a:r>
            <a:r>
              <a:rPr sz="2100" dirty="0">
                <a:latin typeface="Constantia"/>
                <a:cs typeface="Constantia"/>
              </a:rPr>
              <a:t>10</a:t>
            </a:r>
            <a:r>
              <a:rPr sz="2100" spc="-3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:</a:t>
            </a:r>
            <a:r>
              <a:rPr sz="2100" spc="-3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101</a:t>
            </a:r>
            <a:r>
              <a:rPr sz="2100" spc="-3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endParaRPr sz="21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45465" algn="l"/>
              </a:tabLst>
            </a:pPr>
            <a:r>
              <a:rPr sz="2100" dirty="0">
                <a:latin typeface="Constantia"/>
                <a:cs typeface="Constantia"/>
              </a:rPr>
              <a:t>6.	111</a:t>
            </a:r>
            <a:r>
              <a:rPr sz="2100" spc="-3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:</a:t>
            </a:r>
            <a:r>
              <a:rPr sz="2100" spc="-3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101</a:t>
            </a:r>
            <a:r>
              <a:rPr sz="2100" spc="-3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endParaRPr sz="21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45465" algn="l"/>
              </a:tabLst>
            </a:pPr>
            <a:r>
              <a:rPr sz="2100" dirty="0">
                <a:latin typeface="Constantia"/>
                <a:cs typeface="Constantia"/>
              </a:rPr>
              <a:t>7.	</a:t>
            </a:r>
            <a:r>
              <a:rPr sz="2100" spc="-5" dirty="0">
                <a:latin typeface="Constantia"/>
                <a:cs typeface="Constantia"/>
              </a:rPr>
              <a:t>10001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: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1001</a:t>
            </a:r>
            <a:r>
              <a:rPr sz="2100" spc="-3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endParaRPr sz="21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46100" algn="l"/>
              </a:tabLst>
            </a:pPr>
            <a:r>
              <a:rPr sz="2100" dirty="0">
                <a:latin typeface="Constantia"/>
                <a:cs typeface="Constantia"/>
              </a:rPr>
              <a:t>8.	</a:t>
            </a:r>
            <a:r>
              <a:rPr sz="2100" spc="-5" dirty="0">
                <a:latin typeface="Constantia"/>
                <a:cs typeface="Constantia"/>
              </a:rPr>
              <a:t>1010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:</a:t>
            </a:r>
            <a:r>
              <a:rPr sz="2100" spc="-1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1010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endParaRPr sz="21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45465" algn="l"/>
              </a:tabLst>
            </a:pPr>
            <a:r>
              <a:rPr sz="2100" dirty="0">
                <a:latin typeface="Constantia"/>
                <a:cs typeface="Constantia"/>
              </a:rPr>
              <a:t>9.	111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: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101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endParaRPr sz="21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546100" algn="l"/>
              </a:tabLst>
            </a:pPr>
            <a:r>
              <a:rPr sz="2100" spc="-5" dirty="0">
                <a:latin typeface="Constantia"/>
                <a:cs typeface="Constantia"/>
              </a:rPr>
              <a:t>10.	1010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: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11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endParaRPr sz="2100">
              <a:latin typeface="Constantia"/>
              <a:cs typeface="Constant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81362" y="1805939"/>
            <a:ext cx="0" cy="5400040"/>
          </a:xfrm>
          <a:custGeom>
            <a:avLst/>
            <a:gdLst/>
            <a:ahLst/>
            <a:cxnLst/>
            <a:rect l="l" t="t" r="r" b="b"/>
            <a:pathLst>
              <a:path h="5400040">
                <a:moveTo>
                  <a:pt x="0" y="0"/>
                </a:moveTo>
                <a:lnTo>
                  <a:pt x="0" y="5399531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1312" y="1813051"/>
            <a:ext cx="4504055" cy="334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405" indent="-256540">
              <a:lnSpc>
                <a:spcPct val="100000"/>
              </a:lnSpc>
              <a:spcBef>
                <a:spcPts val="100"/>
              </a:spcBef>
              <a:buClr>
                <a:srgbClr val="B2B2B2"/>
              </a:buClr>
              <a:buSzPct val="90476"/>
              <a:buFont typeface="Lucida Sans Unicode"/>
              <a:buChar char="■"/>
              <a:tabLst>
                <a:tab pos="320040" algn="l"/>
              </a:tabLst>
            </a:pPr>
            <a:r>
              <a:rPr sz="2100" spc="-5" dirty="0">
                <a:latin typeface="Arial MT"/>
                <a:cs typeface="Arial MT"/>
              </a:rPr>
              <a:t>Soma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de</a:t>
            </a:r>
            <a:r>
              <a:rPr sz="2100" spc="-10" dirty="0">
                <a:latin typeface="Arial MT"/>
                <a:cs typeface="Arial MT"/>
              </a:rPr>
              <a:t> dois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números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em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Base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2.</a:t>
            </a:r>
            <a:endParaRPr sz="2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B2B2B2"/>
              </a:buClr>
              <a:buFont typeface="Lucida Sans Unicode"/>
              <a:buChar char="■"/>
            </a:pPr>
            <a:endParaRPr sz="3050" dirty="0">
              <a:latin typeface="Arial MT"/>
              <a:cs typeface="Arial MT"/>
            </a:endParaRPr>
          </a:p>
          <a:p>
            <a:pPr marL="319405" indent="-256540">
              <a:lnSpc>
                <a:spcPct val="100000"/>
              </a:lnSpc>
              <a:buClr>
                <a:srgbClr val="B2B2B2"/>
              </a:buClr>
              <a:buSzPct val="90476"/>
              <a:buFont typeface="Lucida Sans Unicode"/>
              <a:buChar char="■"/>
              <a:tabLst>
                <a:tab pos="320040" algn="l"/>
              </a:tabLst>
            </a:pPr>
            <a:r>
              <a:rPr sz="2100" b="1" spc="-5" dirty="0">
                <a:latin typeface="Arial"/>
                <a:cs typeface="Arial"/>
              </a:rPr>
              <a:t>Regras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de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Adição</a:t>
            </a:r>
            <a:endParaRPr sz="2100" dirty="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Arial MT"/>
                <a:cs typeface="Arial MT"/>
              </a:rPr>
              <a:t>0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+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0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0</a:t>
            </a:r>
          </a:p>
          <a:p>
            <a:pPr marL="344805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Arial MT"/>
                <a:cs typeface="Arial MT"/>
              </a:rPr>
              <a:t>0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+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1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1</a:t>
            </a:r>
          </a:p>
          <a:p>
            <a:pPr marL="344805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Arial MT"/>
                <a:cs typeface="Arial MT"/>
              </a:rPr>
              <a:t>1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+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0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1</a:t>
            </a:r>
          </a:p>
          <a:p>
            <a:pPr marL="344805">
              <a:lnSpc>
                <a:spcPct val="100000"/>
              </a:lnSpc>
              <a:spcBef>
                <a:spcPts val="500"/>
              </a:spcBef>
              <a:tabLst>
                <a:tab pos="1325245" algn="l"/>
                <a:tab pos="1769745" algn="l"/>
                <a:tab pos="2704465" algn="l"/>
              </a:tabLst>
            </a:pPr>
            <a:r>
              <a:rPr sz="2100" dirty="0">
                <a:latin typeface="Arial MT"/>
                <a:cs typeface="Arial MT"/>
              </a:rPr>
              <a:t>1 + 1 =	0	e </a:t>
            </a:r>
            <a:r>
              <a:rPr sz="2100" spc="-5" dirty="0">
                <a:latin typeface="Arial MT"/>
                <a:cs typeface="Arial MT"/>
              </a:rPr>
              <a:t>vai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1	=</a:t>
            </a:r>
            <a:r>
              <a:rPr sz="2100" spc="-4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10</a:t>
            </a:r>
            <a:r>
              <a:rPr sz="2100" spc="-7" baseline="-19841" dirty="0">
                <a:latin typeface="Arial MT"/>
                <a:cs typeface="Arial MT"/>
              </a:rPr>
              <a:t>2</a:t>
            </a:r>
            <a:endParaRPr sz="2100" baseline="-19841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 dirty="0">
              <a:latin typeface="Arial MT"/>
              <a:cs typeface="Arial MT"/>
            </a:endParaRPr>
          </a:p>
          <a:p>
            <a:pPr marL="319405" indent="-256540">
              <a:lnSpc>
                <a:spcPct val="100000"/>
              </a:lnSpc>
              <a:buClr>
                <a:srgbClr val="B2B2B2"/>
              </a:buClr>
              <a:buSzPct val="90476"/>
              <a:buFont typeface="Lucida Sans Unicode"/>
              <a:buChar char="■"/>
              <a:tabLst>
                <a:tab pos="320040" algn="l"/>
              </a:tabLst>
            </a:pPr>
            <a:r>
              <a:rPr sz="2100" spc="-5" dirty="0">
                <a:latin typeface="Arial MT"/>
                <a:cs typeface="Arial MT"/>
              </a:rPr>
              <a:t>Exemplos:</a:t>
            </a:r>
            <a:endParaRPr sz="21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Aritmética</a:t>
            </a:r>
            <a:r>
              <a:rPr spc="-90" dirty="0"/>
              <a:t> </a:t>
            </a:r>
            <a:r>
              <a:rPr spc="250" dirty="0"/>
              <a:t>binária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67375" y="987043"/>
            <a:ext cx="1354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145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4000" i="1" spc="24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4000" i="1" spc="285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4000" i="1" spc="254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endParaRPr sz="4000">
              <a:latin typeface="Constantia"/>
              <a:cs typeface="Constant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11202" y="5691527"/>
          <a:ext cx="1726564" cy="1132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54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+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Bef>
                          <a:spcPts val="18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00"/>
                        </a:lnSpc>
                        <a:spcBef>
                          <a:spcPts val="18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600"/>
                        </a:lnSpc>
                        <a:spcBef>
                          <a:spcPts val="18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299835" y="6397241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6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3322" y="6393179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30443" y="5134626"/>
            <a:ext cx="941069" cy="11963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latin typeface="Constantia"/>
                <a:cs typeface="Constantia"/>
              </a:rPr>
              <a:t>Decimal</a:t>
            </a:r>
            <a:endParaRPr sz="2000">
              <a:latin typeface="Constantia"/>
              <a:cs typeface="Constantia"/>
            </a:endParaRPr>
          </a:p>
          <a:p>
            <a:pPr marR="295910" algn="r">
              <a:lnSpc>
                <a:spcPct val="100000"/>
              </a:lnSpc>
              <a:spcBef>
                <a:spcPts val="425"/>
              </a:spcBef>
            </a:pPr>
            <a:r>
              <a:rPr sz="2200" spc="-5" dirty="0">
                <a:latin typeface="Arial MT"/>
                <a:cs typeface="Arial MT"/>
              </a:rPr>
              <a:t>4</a:t>
            </a:r>
            <a:endParaRPr sz="2200">
              <a:latin typeface="Arial MT"/>
              <a:cs typeface="Arial MT"/>
            </a:endParaRPr>
          </a:p>
          <a:p>
            <a:pPr marR="295910" algn="r">
              <a:lnSpc>
                <a:spcPct val="100000"/>
              </a:lnSpc>
              <a:spcBef>
                <a:spcPts val="720"/>
              </a:spcBef>
              <a:tabLst>
                <a:tab pos="467359" algn="l"/>
              </a:tabLst>
            </a:pPr>
            <a:r>
              <a:rPr sz="2200" spc="-5" dirty="0">
                <a:latin typeface="Arial MT"/>
                <a:cs typeface="Arial MT"/>
              </a:rPr>
              <a:t>+	2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7422615" y="5184137"/>
            <a:ext cx="826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nstantia"/>
                <a:cs typeface="Constantia"/>
              </a:rPr>
              <a:t>Binário</a:t>
            </a:r>
            <a:endParaRPr sz="2000">
              <a:latin typeface="Constantia"/>
              <a:cs typeface="Constantia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421F418-F345-E427-DA30-91DC2581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331723"/>
            <a:ext cx="145732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0334" y="2383941"/>
            <a:ext cx="1584325" cy="8820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30"/>
              </a:spcBef>
              <a:tabLst>
                <a:tab pos="469265" algn="l"/>
                <a:tab pos="935355" algn="l"/>
              </a:tabLst>
            </a:pPr>
            <a:r>
              <a:rPr sz="2200" spc="-5" dirty="0">
                <a:latin typeface="Arial MT"/>
                <a:cs typeface="Arial MT"/>
              </a:rPr>
              <a:t>1	0	1</a:t>
            </a:r>
            <a:endParaRPr sz="22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735"/>
              </a:spcBef>
              <a:tabLst>
                <a:tab pos="467359" algn="l"/>
                <a:tab pos="936625" algn="l"/>
                <a:tab pos="1403350" algn="l"/>
              </a:tabLst>
            </a:pPr>
            <a:r>
              <a:rPr sz="2200" spc="-5" dirty="0">
                <a:latin typeface="Arial MT"/>
                <a:cs typeface="Arial MT"/>
              </a:rPr>
              <a:t>+	0	1	1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3034" y="3408576"/>
            <a:ext cx="1555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2200" spc="-5" dirty="0">
                <a:latin typeface="Arial MT"/>
                <a:cs typeface="Arial MT"/>
              </a:rPr>
              <a:t>1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8203" y="3332478"/>
            <a:ext cx="11163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  <a:tab pos="948055" algn="l"/>
              </a:tabLst>
            </a:pPr>
            <a:r>
              <a:rPr sz="2200" spc="-5" dirty="0">
                <a:latin typeface="Arial MT"/>
                <a:cs typeface="Arial MT"/>
              </a:rPr>
              <a:t>0	0	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5354" y="526789"/>
            <a:ext cx="49104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Aritmética</a:t>
            </a:r>
            <a:r>
              <a:rPr spc="-90" dirty="0"/>
              <a:t> </a:t>
            </a:r>
            <a:r>
              <a:rPr spc="250" dirty="0"/>
              <a:t>binária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83782" y="1201927"/>
            <a:ext cx="1354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145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4000" i="1" spc="24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4000" i="1" spc="285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4000" i="1" spc="254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endParaRPr sz="40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2387" y="3213606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8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2995" y="1949468"/>
            <a:ext cx="941069" cy="11963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latin typeface="Constantia"/>
                <a:cs typeface="Constantia"/>
              </a:rPr>
              <a:t>Decimal</a:t>
            </a:r>
            <a:endParaRPr sz="2000">
              <a:latin typeface="Constantia"/>
              <a:cs typeface="Constantia"/>
            </a:endParaRPr>
          </a:p>
          <a:p>
            <a:pPr marR="295910" algn="r">
              <a:lnSpc>
                <a:spcPct val="100000"/>
              </a:lnSpc>
              <a:spcBef>
                <a:spcPts val="425"/>
              </a:spcBef>
            </a:pPr>
            <a:r>
              <a:rPr sz="2200" spc="-5" dirty="0">
                <a:latin typeface="Arial MT"/>
                <a:cs typeface="Arial MT"/>
              </a:rPr>
              <a:t>5</a:t>
            </a:r>
            <a:endParaRPr sz="2200">
              <a:latin typeface="Arial MT"/>
              <a:cs typeface="Arial MT"/>
            </a:endParaRPr>
          </a:p>
          <a:p>
            <a:pPr marR="295910" algn="r">
              <a:lnSpc>
                <a:spcPct val="100000"/>
              </a:lnSpc>
              <a:spcBef>
                <a:spcPts val="720"/>
              </a:spcBef>
              <a:tabLst>
                <a:tab pos="467359" algn="l"/>
              </a:tabLst>
            </a:pPr>
            <a:r>
              <a:rPr sz="2200" spc="-5" dirty="0">
                <a:latin typeface="Arial MT"/>
                <a:cs typeface="Arial MT"/>
              </a:rPr>
              <a:t>+	3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1192" y="1998979"/>
            <a:ext cx="826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nstantia"/>
                <a:cs typeface="Constantia"/>
              </a:rPr>
              <a:t>Binário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93682" y="3201923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1586" y="3346703"/>
            <a:ext cx="1656714" cy="0"/>
          </a:xfrm>
          <a:custGeom>
            <a:avLst/>
            <a:gdLst/>
            <a:ahLst/>
            <a:cxnLst/>
            <a:rect l="l" t="t" r="r" b="b"/>
            <a:pathLst>
              <a:path w="1656714">
                <a:moveTo>
                  <a:pt x="0" y="0"/>
                </a:moveTo>
                <a:lnTo>
                  <a:pt x="165658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50183" y="2430270"/>
            <a:ext cx="105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3173" y="2422651"/>
            <a:ext cx="105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0734" y="2430270"/>
            <a:ext cx="105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61022" y="3404615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19" h="288289">
                <a:moveTo>
                  <a:pt x="286511" y="288035"/>
                </a:moveTo>
                <a:lnTo>
                  <a:pt x="286511" y="0"/>
                </a:lnTo>
                <a:lnTo>
                  <a:pt x="0" y="0"/>
                </a:lnTo>
                <a:lnTo>
                  <a:pt x="0" y="288035"/>
                </a:lnTo>
                <a:lnTo>
                  <a:pt x="286511" y="288035"/>
                </a:lnTo>
                <a:close/>
              </a:path>
            </a:pathLst>
          </a:custGeom>
          <a:solidFill>
            <a:srgbClr val="FFF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7069508" y="2188273"/>
            <a:ext cx="2602230" cy="1210945"/>
            <a:chOff x="7069508" y="2188273"/>
            <a:chExt cx="2602230" cy="1210945"/>
          </a:xfrm>
        </p:grpSpPr>
        <p:sp>
          <p:nvSpPr>
            <p:cNvPr id="17" name="object 17"/>
            <p:cNvSpPr/>
            <p:nvPr/>
          </p:nvSpPr>
          <p:spPr>
            <a:xfrm>
              <a:off x="7074270" y="2193035"/>
              <a:ext cx="2592705" cy="1199515"/>
            </a:xfrm>
            <a:custGeom>
              <a:avLst/>
              <a:gdLst/>
              <a:ahLst/>
              <a:cxnLst/>
              <a:rect l="l" t="t" r="r" b="b"/>
              <a:pathLst>
                <a:path w="2592704" h="1199514">
                  <a:moveTo>
                    <a:pt x="2592323" y="1199387"/>
                  </a:moveTo>
                  <a:lnTo>
                    <a:pt x="2592323" y="0"/>
                  </a:lnTo>
                  <a:lnTo>
                    <a:pt x="0" y="0"/>
                  </a:lnTo>
                  <a:lnTo>
                    <a:pt x="0" y="1199387"/>
                  </a:lnTo>
                  <a:lnTo>
                    <a:pt x="2592323" y="119938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74270" y="2193035"/>
              <a:ext cx="2592705" cy="1201420"/>
            </a:xfrm>
            <a:custGeom>
              <a:avLst/>
              <a:gdLst/>
              <a:ahLst/>
              <a:cxnLst/>
              <a:rect l="l" t="t" r="r" b="b"/>
              <a:pathLst>
                <a:path w="2592704" h="1201420">
                  <a:moveTo>
                    <a:pt x="0" y="0"/>
                  </a:moveTo>
                  <a:lnTo>
                    <a:pt x="0" y="1200911"/>
                  </a:lnTo>
                  <a:lnTo>
                    <a:pt x="2592323" y="1200911"/>
                  </a:lnTo>
                  <a:lnTo>
                    <a:pt x="259232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616314" y="2219959"/>
            <a:ext cx="970915" cy="124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nstantia"/>
                <a:cs typeface="Constantia"/>
              </a:rPr>
              <a:t>0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+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0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0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0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+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1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ts val="2380"/>
              </a:lnSpc>
            </a:pPr>
            <a:r>
              <a:rPr sz="2000" dirty="0">
                <a:latin typeface="Constantia"/>
                <a:cs typeface="Constantia"/>
              </a:rPr>
              <a:t>1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+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0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ts val="2380"/>
              </a:lnSpc>
            </a:pPr>
            <a:r>
              <a:rPr sz="2000" dirty="0">
                <a:latin typeface="Constantia"/>
                <a:cs typeface="Constantia"/>
              </a:rPr>
              <a:t>1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+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1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459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0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64176" y="3129786"/>
            <a:ext cx="6692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vai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779" y="5592467"/>
            <a:ext cx="1555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2200" spc="-5" dirty="0">
                <a:latin typeface="Arial MT"/>
                <a:cs typeface="Arial MT"/>
              </a:rPr>
              <a:t>1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81547" y="4412994"/>
            <a:ext cx="105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36540" y="4405374"/>
            <a:ext cx="105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59013" y="4452618"/>
            <a:ext cx="105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30614" y="4160010"/>
            <a:ext cx="9410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nstantia"/>
                <a:cs typeface="Constantia"/>
              </a:rPr>
              <a:t>Decimal</a:t>
            </a:r>
            <a:endParaRPr sz="2000">
              <a:latin typeface="Constantia"/>
              <a:cs typeface="Constantia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313556" y="4739027"/>
          <a:ext cx="7346946" cy="1132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132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49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01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52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3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5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7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78"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+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306070" algn="l"/>
                        </a:tabLst>
                      </a:pPr>
                      <a:r>
                        <a:rPr sz="2200" spc="-5" dirty="0">
                          <a:latin typeface="Arial MT"/>
                          <a:cs typeface="Arial MT"/>
                        </a:rPr>
                        <a:t>+	3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5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6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7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2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4358003" y="4408422"/>
            <a:ext cx="105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65311" y="4160010"/>
            <a:ext cx="82613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81610" marR="5080" indent="-169545">
              <a:lnSpc>
                <a:spcPts val="2160"/>
              </a:lnSpc>
              <a:spcBef>
                <a:spcPts val="375"/>
              </a:spcBef>
              <a:tabLst>
                <a:tab pos="634365" algn="l"/>
              </a:tabLst>
            </a:pPr>
            <a:r>
              <a:rPr sz="2000" dirty="0">
                <a:latin typeface="Constantia"/>
                <a:cs typeface="Constantia"/>
              </a:rPr>
              <a:t>B</a:t>
            </a:r>
            <a:r>
              <a:rPr sz="2000" spc="-5" dirty="0">
                <a:latin typeface="Constantia"/>
                <a:cs typeface="Constantia"/>
              </a:rPr>
              <a:t>inári</a:t>
            </a:r>
            <a:r>
              <a:rPr sz="2000" dirty="0">
                <a:latin typeface="Constantia"/>
                <a:cs typeface="Constantia"/>
              </a:rPr>
              <a:t>o  </a:t>
            </a:r>
            <a:r>
              <a:rPr sz="3000" baseline="1388" dirty="0">
                <a:solidFill>
                  <a:srgbClr val="FF0000"/>
                </a:solidFill>
                <a:latin typeface="Constantia"/>
                <a:cs typeface="Constantia"/>
              </a:rPr>
              <a:t>1	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07872" y="4426710"/>
            <a:ext cx="562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1	</a:t>
            </a:r>
            <a:r>
              <a:rPr sz="3000" baseline="1388" dirty="0">
                <a:solidFill>
                  <a:srgbClr val="FF0000"/>
                </a:solidFill>
                <a:latin typeface="Constantia"/>
                <a:cs typeface="Constantia"/>
              </a:rPr>
              <a:t>1</a:t>
            </a:r>
            <a:endParaRPr sz="3000" baseline="1388">
              <a:latin typeface="Constantia"/>
              <a:cs typeface="Constant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28434" y="557783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288035" y="288035"/>
                </a:moveTo>
                <a:lnTo>
                  <a:pt x="288035" y="0"/>
                </a:lnTo>
                <a:lnTo>
                  <a:pt x="0" y="0"/>
                </a:lnTo>
                <a:lnTo>
                  <a:pt x="0" y="288035"/>
                </a:lnTo>
                <a:lnTo>
                  <a:pt x="288035" y="288035"/>
                </a:lnTo>
                <a:close/>
              </a:path>
            </a:pathLst>
          </a:custGeom>
          <a:solidFill>
            <a:srgbClr val="FFF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5536" y="1805431"/>
            <a:ext cx="5009515" cy="239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B2B2B2"/>
              </a:buClr>
              <a:buSzPct val="90476"/>
              <a:buFont typeface="Lucida Sans Unicode"/>
              <a:buChar char="■"/>
              <a:tabLst>
                <a:tab pos="269240" algn="l"/>
              </a:tabLst>
            </a:pPr>
            <a:r>
              <a:rPr sz="2100" spc="-5" dirty="0">
                <a:latin typeface="Arial MT"/>
                <a:cs typeface="Arial MT"/>
              </a:rPr>
              <a:t>Subtração </a:t>
            </a:r>
            <a:r>
              <a:rPr sz="2100" spc="-10" dirty="0">
                <a:latin typeface="Arial MT"/>
                <a:cs typeface="Arial MT"/>
              </a:rPr>
              <a:t>de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dois </a:t>
            </a:r>
            <a:r>
              <a:rPr sz="2100" spc="-10" dirty="0">
                <a:latin typeface="Arial MT"/>
                <a:cs typeface="Arial MT"/>
              </a:rPr>
              <a:t>números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em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Base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2.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B2B2B2"/>
              </a:buClr>
              <a:buFont typeface="Lucida Sans Unicode"/>
              <a:buChar char="■"/>
            </a:pPr>
            <a:endParaRPr sz="3050">
              <a:latin typeface="Arial MT"/>
              <a:cs typeface="Arial MT"/>
            </a:endParaRPr>
          </a:p>
          <a:p>
            <a:pPr marL="269240" marR="2142490" indent="-269240">
              <a:lnSpc>
                <a:spcPct val="100499"/>
              </a:lnSpc>
              <a:buClr>
                <a:srgbClr val="B2B2B2"/>
              </a:buClr>
              <a:buSzPct val="90476"/>
              <a:buFont typeface="Lucida Sans Unicode"/>
              <a:buChar char="■"/>
              <a:tabLst>
                <a:tab pos="269240" algn="l"/>
              </a:tabLst>
            </a:pPr>
            <a:r>
              <a:rPr sz="2100" spc="-5" dirty="0">
                <a:latin typeface="Arial MT"/>
                <a:cs typeface="Arial MT"/>
              </a:rPr>
              <a:t>Regras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de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Subtração: </a:t>
            </a:r>
            <a:r>
              <a:rPr sz="2100" spc="-56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0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-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0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0</a:t>
            </a:r>
            <a:endParaRPr sz="2100">
              <a:latin typeface="Arial MT"/>
              <a:cs typeface="Arial MT"/>
            </a:endParaRPr>
          </a:p>
          <a:p>
            <a:pPr marL="294005">
              <a:lnSpc>
                <a:spcPct val="100000"/>
              </a:lnSpc>
            </a:pPr>
            <a:r>
              <a:rPr sz="2100" dirty="0">
                <a:latin typeface="Arial MT"/>
                <a:cs typeface="Arial MT"/>
              </a:rPr>
              <a:t>0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-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1 =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1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e </a:t>
            </a:r>
            <a:r>
              <a:rPr sz="2100" spc="-5" dirty="0">
                <a:latin typeface="Arial MT"/>
                <a:cs typeface="Arial MT"/>
              </a:rPr>
              <a:t>empresta </a:t>
            </a:r>
            <a:r>
              <a:rPr sz="2100" dirty="0">
                <a:latin typeface="Arial MT"/>
                <a:cs typeface="Arial MT"/>
              </a:rPr>
              <a:t>2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(pois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Base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é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2)</a:t>
            </a:r>
            <a:endParaRPr sz="2100">
              <a:latin typeface="Arial MT"/>
              <a:cs typeface="Arial MT"/>
            </a:endParaRPr>
          </a:p>
          <a:p>
            <a:pPr marL="294005">
              <a:lnSpc>
                <a:spcPct val="100000"/>
              </a:lnSpc>
              <a:spcBef>
                <a:spcPts val="15"/>
              </a:spcBef>
            </a:pPr>
            <a:r>
              <a:rPr sz="2100" dirty="0">
                <a:latin typeface="Arial MT"/>
                <a:cs typeface="Arial MT"/>
              </a:rPr>
              <a:t>1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-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0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1</a:t>
            </a:r>
            <a:endParaRPr sz="2100">
              <a:latin typeface="Arial MT"/>
              <a:cs typeface="Arial MT"/>
            </a:endParaRPr>
          </a:p>
          <a:p>
            <a:pPr marL="294005">
              <a:lnSpc>
                <a:spcPct val="100000"/>
              </a:lnSpc>
              <a:tabLst>
                <a:tab pos="1207135" algn="l"/>
              </a:tabLst>
            </a:pPr>
            <a:r>
              <a:rPr sz="2100" dirty="0">
                <a:latin typeface="Arial MT"/>
                <a:cs typeface="Arial MT"/>
              </a:rPr>
              <a:t>1 - 1 =	0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5536" y="4498338"/>
            <a:ext cx="13925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B2B2B2"/>
              </a:buClr>
              <a:buSzPct val="90476"/>
              <a:buFont typeface="Lucida Sans Unicode"/>
              <a:buChar char="■"/>
              <a:tabLst>
                <a:tab pos="269240" algn="l"/>
              </a:tabLst>
            </a:pPr>
            <a:r>
              <a:rPr sz="2100" dirty="0">
                <a:latin typeface="Arial MT"/>
                <a:cs typeface="Arial MT"/>
              </a:rPr>
              <a:t>E</a:t>
            </a:r>
            <a:r>
              <a:rPr sz="2100" spc="-10" dirty="0">
                <a:latin typeface="Arial MT"/>
                <a:cs typeface="Arial MT"/>
              </a:rPr>
              <a:t>x</a:t>
            </a:r>
            <a:r>
              <a:rPr sz="2100" spc="-5" dirty="0">
                <a:latin typeface="Arial MT"/>
                <a:cs typeface="Arial MT"/>
              </a:rPr>
              <a:t>e</a:t>
            </a:r>
            <a:r>
              <a:rPr sz="2100" dirty="0">
                <a:latin typeface="Arial MT"/>
                <a:cs typeface="Arial MT"/>
              </a:rPr>
              <a:t>m</a:t>
            </a:r>
            <a:r>
              <a:rPr sz="2100" spc="-5" dirty="0">
                <a:latin typeface="Arial MT"/>
                <a:cs typeface="Arial MT"/>
              </a:rPr>
              <a:t>plo</a:t>
            </a:r>
            <a:r>
              <a:rPr sz="2100" dirty="0">
                <a:latin typeface="Arial MT"/>
                <a:cs typeface="Arial MT"/>
              </a:rPr>
              <a:t>: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5354" y="302761"/>
            <a:ext cx="49104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Aritmética</a:t>
            </a:r>
            <a:r>
              <a:rPr spc="-90" dirty="0"/>
              <a:t> </a:t>
            </a:r>
            <a:r>
              <a:rPr spc="250" dirty="0"/>
              <a:t>binária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06543" y="977899"/>
            <a:ext cx="2480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215" dirty="0">
                <a:solidFill>
                  <a:srgbClr val="FF0000"/>
                </a:solidFill>
                <a:latin typeface="Constantia"/>
                <a:cs typeface="Constantia"/>
              </a:rPr>
              <a:t>Subtração</a:t>
            </a:r>
            <a:endParaRPr sz="4000">
              <a:latin typeface="Constantia"/>
              <a:cs typeface="Constant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97342" y="6057287"/>
          <a:ext cx="3099433" cy="707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7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1988">
                <a:tc>
                  <a:txBody>
                    <a:bodyPr/>
                    <a:lstStyle/>
                    <a:p>
                      <a:pPr marL="92710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-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149225" algn="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21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149225" algn="r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604129" y="5084468"/>
            <a:ext cx="1115060" cy="87630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05"/>
              </a:spcBef>
              <a:tabLst>
                <a:tab pos="466090" algn="l"/>
              </a:tabLst>
            </a:pPr>
            <a:r>
              <a:rPr sz="2200" spc="-5" dirty="0">
                <a:latin typeface="Arial MT"/>
                <a:cs typeface="Arial MT"/>
              </a:rPr>
              <a:t>4	5</a:t>
            </a:r>
            <a:endParaRPr sz="22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710"/>
              </a:spcBef>
              <a:tabLst>
                <a:tab pos="467359" algn="l"/>
                <a:tab pos="934085" algn="l"/>
              </a:tabLst>
            </a:pPr>
            <a:r>
              <a:rPr sz="2200" spc="-5" dirty="0">
                <a:latin typeface="Arial MT"/>
                <a:cs typeface="Arial MT"/>
              </a:rPr>
              <a:t>-	3	9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71998" y="6025385"/>
            <a:ext cx="6470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8790" algn="l"/>
              </a:tabLst>
            </a:pPr>
            <a:r>
              <a:rPr sz="2200" spc="-5" dirty="0">
                <a:latin typeface="Arial MT"/>
                <a:cs typeface="Arial MT"/>
              </a:rPr>
              <a:t>0	6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63785" y="4527294"/>
            <a:ext cx="9410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nstantia"/>
                <a:cs typeface="Constantia"/>
              </a:rPr>
              <a:t>Decimal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2916" y="4527294"/>
            <a:ext cx="826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nstantia"/>
                <a:cs typeface="Constantia"/>
              </a:rPr>
              <a:t>Binário</a:t>
            </a:r>
            <a:endParaRPr sz="2000">
              <a:latin typeface="Constantia"/>
              <a:cs typeface="Constanti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226433" y="5401948"/>
          <a:ext cx="2556509" cy="507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46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188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0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88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0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88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914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151130" algn="r">
                        <a:lnSpc>
                          <a:spcPts val="1914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914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1914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1914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4688711" y="5078982"/>
            <a:ext cx="1492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2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43490" y="5634227"/>
            <a:ext cx="215265" cy="215265"/>
          </a:xfrm>
          <a:custGeom>
            <a:avLst/>
            <a:gdLst/>
            <a:ahLst/>
            <a:cxnLst/>
            <a:rect l="l" t="t" r="r" b="b"/>
            <a:pathLst>
              <a:path w="215264" h="215264">
                <a:moveTo>
                  <a:pt x="214883" y="0"/>
                </a:moveTo>
                <a:lnTo>
                  <a:pt x="0" y="21488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77146" y="564641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216407" y="0"/>
                </a:moveTo>
                <a:lnTo>
                  <a:pt x="0" y="21640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95479" y="6018275"/>
            <a:ext cx="1224280" cy="0"/>
          </a:xfrm>
          <a:custGeom>
            <a:avLst/>
            <a:gdLst/>
            <a:ahLst/>
            <a:cxnLst/>
            <a:rect l="l" t="t" r="r" b="b"/>
            <a:pathLst>
              <a:path w="1224279">
                <a:moveTo>
                  <a:pt x="0" y="0"/>
                </a:moveTo>
                <a:lnTo>
                  <a:pt x="122377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5350763"/>
            <a:ext cx="2950845" cy="1324610"/>
          </a:xfrm>
          <a:prstGeom prst="rect">
            <a:avLst/>
          </a:prstGeom>
          <a:solidFill>
            <a:srgbClr val="FFFFCC"/>
          </a:solidFill>
          <a:ln w="9524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53085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latin typeface="Constantia"/>
                <a:cs typeface="Constantia"/>
              </a:rPr>
              <a:t>0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-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0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0</a:t>
            </a:r>
            <a:endParaRPr sz="2000">
              <a:latin typeface="Constantia"/>
              <a:cs typeface="Constantia"/>
            </a:endParaRPr>
          </a:p>
          <a:p>
            <a:pPr marL="553085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0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-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1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1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empresta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2</a:t>
            </a:r>
            <a:endParaRPr sz="2000">
              <a:latin typeface="Constantia"/>
              <a:cs typeface="Constantia"/>
            </a:endParaRPr>
          </a:p>
          <a:p>
            <a:pPr marL="553085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1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-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0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  <a:p>
            <a:pPr marL="553085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1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-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1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4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0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2370" y="302761"/>
            <a:ext cx="49104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Aritmética</a:t>
            </a:r>
            <a:r>
              <a:rPr spc="-90" dirty="0"/>
              <a:t> </a:t>
            </a:r>
            <a:r>
              <a:rPr spc="250" dirty="0"/>
              <a:t>binária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53559" y="977899"/>
            <a:ext cx="2480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215" dirty="0">
                <a:solidFill>
                  <a:srgbClr val="FF0000"/>
                </a:solidFill>
                <a:latin typeface="Constantia"/>
                <a:cs typeface="Constantia"/>
              </a:rPr>
              <a:t>Subtração</a:t>
            </a:r>
            <a:endParaRPr sz="4000">
              <a:latin typeface="Constantia"/>
              <a:cs typeface="Constant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61250" y="2795909"/>
          <a:ext cx="4464680" cy="1706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2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736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90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1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213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0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214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218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0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212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216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16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6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16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16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16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6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216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77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-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26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408794" y="3346703"/>
            <a:ext cx="216535" cy="215265"/>
          </a:xfrm>
          <a:custGeom>
            <a:avLst/>
            <a:gdLst/>
            <a:ahLst/>
            <a:cxnLst/>
            <a:rect l="l" t="t" r="r" b="b"/>
            <a:pathLst>
              <a:path w="216535" h="215264">
                <a:moveTo>
                  <a:pt x="216407" y="0"/>
                </a:moveTo>
                <a:lnTo>
                  <a:pt x="0" y="21488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2938" y="3358895"/>
            <a:ext cx="215265" cy="216535"/>
          </a:xfrm>
          <a:custGeom>
            <a:avLst/>
            <a:gdLst/>
            <a:ahLst/>
            <a:cxnLst/>
            <a:rect l="l" t="t" r="r" b="b"/>
            <a:pathLst>
              <a:path w="215264" h="216535">
                <a:moveTo>
                  <a:pt x="214883" y="0"/>
                </a:moveTo>
                <a:lnTo>
                  <a:pt x="0" y="21640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9418" y="3057144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216407" y="0"/>
                </a:moveTo>
                <a:lnTo>
                  <a:pt x="0" y="21640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869" y="2070607"/>
            <a:ext cx="9410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nstantia"/>
                <a:cs typeface="Constantia"/>
              </a:rPr>
              <a:t>Decimal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69754" y="2143759"/>
            <a:ext cx="826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nstantia"/>
                <a:cs typeface="Constantia"/>
              </a:rPr>
              <a:t>Binário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78714" y="363321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21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22198" y="2875788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216407" y="0"/>
                </a:moveTo>
                <a:lnTo>
                  <a:pt x="0" y="21640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19360" y="2700932"/>
            <a:ext cx="1421765" cy="130111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805"/>
              </a:spcBef>
              <a:tabLst>
                <a:tab pos="1202690" algn="l"/>
              </a:tabLst>
            </a:pPr>
            <a:r>
              <a:rPr sz="3000" baseline="20833" dirty="0">
                <a:solidFill>
                  <a:srgbClr val="FF0000"/>
                </a:solidFill>
                <a:latin typeface="Constantia"/>
                <a:cs typeface="Constantia"/>
              </a:rPr>
              <a:t>2</a:t>
            </a:r>
            <a:r>
              <a:rPr sz="3000" spc="-217" baseline="20833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spc="-5" dirty="0">
                <a:latin typeface="Arial MT"/>
                <a:cs typeface="Arial MT"/>
              </a:rPr>
              <a:t>3</a:t>
            </a:r>
            <a:r>
              <a:rPr sz="2200" spc="229" dirty="0">
                <a:latin typeface="Arial MT"/>
                <a:cs typeface="Arial MT"/>
              </a:rPr>
              <a:t> </a:t>
            </a:r>
            <a:r>
              <a:rPr sz="3000" baseline="20833" dirty="0">
                <a:solidFill>
                  <a:srgbClr val="FF0000"/>
                </a:solidFill>
                <a:latin typeface="Constantia"/>
                <a:cs typeface="Constantia"/>
              </a:rPr>
              <a:t>1</a:t>
            </a:r>
            <a:r>
              <a:rPr sz="3000" spc="-270" baseline="20833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spc="-5" dirty="0">
                <a:latin typeface="Arial MT"/>
                <a:cs typeface="Arial MT"/>
              </a:rPr>
              <a:t>0	5</a:t>
            </a:r>
            <a:endParaRPr sz="2200">
              <a:latin typeface="Arial MT"/>
              <a:cs typeface="Arial MT"/>
            </a:endParaRPr>
          </a:p>
          <a:p>
            <a:pPr marR="55880" algn="r">
              <a:lnSpc>
                <a:spcPct val="100000"/>
              </a:lnSpc>
              <a:spcBef>
                <a:spcPts val="710"/>
              </a:spcBef>
              <a:tabLst>
                <a:tab pos="385445" algn="l"/>
                <a:tab pos="767715" algn="l"/>
                <a:tab pos="1151890" algn="l"/>
              </a:tabLst>
            </a:pPr>
            <a:r>
              <a:rPr sz="2200" spc="-5" dirty="0">
                <a:latin typeface="Arial MT"/>
                <a:cs typeface="Arial MT"/>
              </a:rPr>
              <a:t>-	1	7	3</a:t>
            </a:r>
            <a:endParaRPr sz="2200">
              <a:latin typeface="Arial MT"/>
              <a:cs typeface="Arial MT"/>
            </a:endParaRPr>
          </a:p>
          <a:p>
            <a:pPr marR="55880" algn="r">
              <a:lnSpc>
                <a:spcPct val="100000"/>
              </a:lnSpc>
              <a:spcBef>
                <a:spcPts val="710"/>
              </a:spcBef>
              <a:tabLst>
                <a:tab pos="382270" algn="l"/>
                <a:tab pos="766445" algn="l"/>
              </a:tabLst>
            </a:pPr>
            <a:r>
              <a:rPr sz="2200" spc="-5" dirty="0">
                <a:latin typeface="Arial MT"/>
                <a:cs typeface="Arial MT"/>
              </a:rPr>
              <a:t>1	3	2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7144" y="1796287"/>
            <a:ext cx="33343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B2B2B2"/>
              </a:buClr>
              <a:buSzPct val="90476"/>
              <a:buFont typeface="Lucida Sans Unicode"/>
              <a:buChar char="■"/>
              <a:tabLst>
                <a:tab pos="269240" algn="l"/>
              </a:tabLst>
            </a:pPr>
            <a:r>
              <a:rPr sz="2100" b="1" spc="-5" dirty="0">
                <a:latin typeface="Arial"/>
                <a:cs typeface="Arial"/>
              </a:rPr>
              <a:t>Regras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de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Multiplicação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69084" y="2116327"/>
            <a:ext cx="1130935" cy="15621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dirty="0">
                <a:latin typeface="Arial MT"/>
                <a:cs typeface="Arial MT"/>
              </a:rPr>
              <a:t>0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x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0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0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Arial MT"/>
                <a:cs typeface="Arial MT"/>
              </a:rPr>
              <a:t>0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x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1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0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Arial MT"/>
                <a:cs typeface="Arial MT"/>
              </a:rPr>
              <a:t>1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x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0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0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969644" algn="l"/>
              </a:tabLst>
            </a:pPr>
            <a:r>
              <a:rPr sz="2100" dirty="0">
                <a:latin typeface="Arial MT"/>
                <a:cs typeface="Arial MT"/>
              </a:rPr>
              <a:t>1 x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1 =	1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144" y="4028946"/>
            <a:ext cx="15265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B2B2B2"/>
              </a:buClr>
              <a:buSzPct val="90476"/>
              <a:buFont typeface="Lucida Sans Unicode"/>
              <a:buChar char="■"/>
              <a:tabLst>
                <a:tab pos="269240" algn="l"/>
              </a:tabLst>
            </a:pPr>
            <a:r>
              <a:rPr sz="2100" spc="-5" dirty="0">
                <a:latin typeface="Arial MT"/>
                <a:cs typeface="Arial MT"/>
              </a:rPr>
              <a:t>Exemplos: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Aritmética</a:t>
            </a:r>
            <a:r>
              <a:rPr spc="-90" dirty="0"/>
              <a:t> </a:t>
            </a:r>
            <a:r>
              <a:rPr spc="250" dirty="0"/>
              <a:t>binária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55908" y="987043"/>
            <a:ext cx="33547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145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4000" i="1" spc="240" dirty="0">
                <a:solidFill>
                  <a:srgbClr val="FF0000"/>
                </a:solidFill>
                <a:latin typeface="Constantia"/>
                <a:cs typeface="Constantia"/>
              </a:rPr>
              <a:t>u</a:t>
            </a:r>
            <a:r>
              <a:rPr sz="4000" i="1" spc="190" dirty="0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sz="4000" i="1" spc="22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4000" i="1" spc="204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4000" i="1" spc="225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4000" i="1" spc="190" dirty="0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sz="4000" i="1" spc="204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4000" i="1" spc="120" dirty="0">
                <a:solidFill>
                  <a:srgbClr val="FF0000"/>
                </a:solidFill>
                <a:latin typeface="Constantia"/>
                <a:cs typeface="Constantia"/>
              </a:rPr>
              <a:t>c</a:t>
            </a:r>
            <a:r>
              <a:rPr sz="4000" i="1" spc="254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4000" i="1" spc="135" dirty="0">
                <a:solidFill>
                  <a:srgbClr val="FF0000"/>
                </a:solidFill>
                <a:latin typeface="Constantia"/>
                <a:cs typeface="Constantia"/>
              </a:rPr>
              <a:t>ç</a:t>
            </a:r>
            <a:r>
              <a:rPr sz="4000" i="1" spc="254" dirty="0">
                <a:solidFill>
                  <a:srgbClr val="FF0000"/>
                </a:solidFill>
                <a:latin typeface="Constantia"/>
                <a:cs typeface="Constantia"/>
              </a:rPr>
              <a:t>ã</a:t>
            </a:r>
            <a:r>
              <a:rPr sz="4000" i="1" spc="25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endParaRPr sz="40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0612" y="3417213"/>
            <a:ext cx="1584325" cy="8788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19"/>
              </a:spcBef>
              <a:tabLst>
                <a:tab pos="469265" algn="l"/>
                <a:tab pos="935355" algn="l"/>
              </a:tabLst>
            </a:pPr>
            <a:r>
              <a:rPr sz="2200" spc="-5" dirty="0">
                <a:latin typeface="Arial MT"/>
                <a:cs typeface="Arial MT"/>
              </a:rPr>
              <a:t>1	1	0</a:t>
            </a:r>
            <a:endParaRPr sz="22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467359" algn="l"/>
                <a:tab pos="936625" algn="l"/>
                <a:tab pos="1403350" algn="l"/>
              </a:tabLst>
            </a:pPr>
            <a:r>
              <a:rPr sz="2200" spc="-5" dirty="0">
                <a:latin typeface="Arial MT"/>
                <a:cs typeface="Arial MT"/>
              </a:rPr>
              <a:t>x	1	0	1</a:t>
            </a:r>
            <a:endParaRPr sz="220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762618" y="4353305"/>
          <a:ext cx="5828663" cy="1638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28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6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094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x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5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3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778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778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ts val="26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6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63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+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ts val="2600"/>
                        </a:lnSpc>
                        <a:spcBef>
                          <a:spcPts val="15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600"/>
                        </a:lnSpc>
                        <a:spcBef>
                          <a:spcPts val="15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Bef>
                          <a:spcPts val="15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600"/>
                        </a:lnSpc>
                        <a:spcBef>
                          <a:spcPts val="15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600"/>
                        </a:lnSpc>
                        <a:spcBef>
                          <a:spcPts val="15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769739" y="4015230"/>
            <a:ext cx="9410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nstantia"/>
                <a:cs typeface="Constantia"/>
              </a:rPr>
              <a:t>Decimal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7010" y="3006342"/>
            <a:ext cx="826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nstantia"/>
                <a:cs typeface="Constantia"/>
              </a:rPr>
              <a:t>Binário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Aritmética</a:t>
            </a:r>
            <a:r>
              <a:rPr spc="-90" dirty="0"/>
              <a:t> </a:t>
            </a:r>
            <a:r>
              <a:rPr spc="250" dirty="0"/>
              <a:t>binária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92484" y="987043"/>
            <a:ext cx="33547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145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4000" i="1" spc="240" dirty="0">
                <a:solidFill>
                  <a:srgbClr val="FF0000"/>
                </a:solidFill>
                <a:latin typeface="Constantia"/>
                <a:cs typeface="Constantia"/>
              </a:rPr>
              <a:t>u</a:t>
            </a:r>
            <a:r>
              <a:rPr sz="4000" i="1" spc="190" dirty="0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sz="4000" i="1" spc="22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4000" i="1" spc="204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4000" i="1" spc="225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4000" i="1" spc="190" dirty="0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sz="4000" i="1" spc="204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4000" i="1" spc="120" dirty="0">
                <a:solidFill>
                  <a:srgbClr val="FF0000"/>
                </a:solidFill>
                <a:latin typeface="Constantia"/>
                <a:cs typeface="Constantia"/>
              </a:rPr>
              <a:t>c</a:t>
            </a:r>
            <a:r>
              <a:rPr sz="4000" i="1" spc="254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4000" i="1" spc="135" dirty="0">
                <a:solidFill>
                  <a:srgbClr val="FF0000"/>
                </a:solidFill>
                <a:latin typeface="Constantia"/>
                <a:cs typeface="Constantia"/>
              </a:rPr>
              <a:t>ç</a:t>
            </a:r>
            <a:r>
              <a:rPr sz="4000" i="1" spc="254" dirty="0">
                <a:solidFill>
                  <a:srgbClr val="FF0000"/>
                </a:solidFill>
                <a:latin typeface="Constantia"/>
                <a:cs typeface="Constantia"/>
              </a:rPr>
              <a:t>ã</a:t>
            </a:r>
            <a:r>
              <a:rPr sz="4000" i="1" spc="25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endParaRPr sz="40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0148" y="1918207"/>
            <a:ext cx="3287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nstantia"/>
                <a:cs typeface="Constantia"/>
              </a:rPr>
              <a:t>Efetuar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multiplicação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21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x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13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6951" y="2841140"/>
            <a:ext cx="1322070" cy="8820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30"/>
              </a:spcBef>
              <a:tabLst>
                <a:tab pos="574040" algn="l"/>
              </a:tabLst>
            </a:pPr>
            <a:r>
              <a:rPr sz="2200" spc="-5" dirty="0">
                <a:latin typeface="Arial MT"/>
                <a:cs typeface="Arial MT"/>
              </a:rPr>
              <a:t>2	1</a:t>
            </a:r>
            <a:endParaRPr sz="22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735"/>
              </a:spcBef>
              <a:tabLst>
                <a:tab pos="566420" algn="l"/>
                <a:tab pos="1141095" algn="l"/>
              </a:tabLst>
            </a:pPr>
            <a:r>
              <a:rPr sz="2200" spc="-5" dirty="0">
                <a:latin typeface="Arial MT"/>
                <a:cs typeface="Arial MT"/>
              </a:rPr>
              <a:t>x	1	3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0507" y="4717691"/>
            <a:ext cx="1555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2200" spc="-5" dirty="0">
                <a:latin typeface="Arial MT"/>
                <a:cs typeface="Arial MT"/>
              </a:rPr>
              <a:t>2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1524" y="2430270"/>
            <a:ext cx="9410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nstantia"/>
                <a:cs typeface="Constantia"/>
              </a:rPr>
              <a:t>Decimal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58336" y="3777995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60">
                <a:moveTo>
                  <a:pt x="0" y="0"/>
                </a:moveTo>
                <a:lnTo>
                  <a:pt x="201624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89622" y="4666488"/>
            <a:ext cx="431800" cy="288290"/>
          </a:xfrm>
          <a:custGeom>
            <a:avLst/>
            <a:gdLst/>
            <a:ahLst/>
            <a:cxnLst/>
            <a:rect l="l" t="t" r="r" b="b"/>
            <a:pathLst>
              <a:path w="431800" h="288289">
                <a:moveTo>
                  <a:pt x="431291" y="288035"/>
                </a:moveTo>
                <a:lnTo>
                  <a:pt x="431291" y="0"/>
                </a:lnTo>
                <a:lnTo>
                  <a:pt x="0" y="0"/>
                </a:lnTo>
                <a:lnTo>
                  <a:pt x="0" y="288035"/>
                </a:lnTo>
                <a:lnTo>
                  <a:pt x="431291" y="288035"/>
                </a:lnTo>
                <a:close/>
              </a:path>
            </a:pathLst>
          </a:custGeom>
          <a:solidFill>
            <a:srgbClr val="FFF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64981" y="3289806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x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63330" y="2767989"/>
            <a:ext cx="2052320" cy="8820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30"/>
              </a:spcBef>
              <a:tabLst>
                <a:tab pos="467359" algn="l"/>
                <a:tab pos="935355" algn="l"/>
                <a:tab pos="1401445" algn="l"/>
                <a:tab pos="1871345" algn="l"/>
              </a:tabLst>
            </a:pPr>
            <a:r>
              <a:rPr sz="2200" spc="-5" dirty="0">
                <a:latin typeface="Arial MT"/>
                <a:cs typeface="Arial MT"/>
              </a:rPr>
              <a:t>1	0	1	0	1</a:t>
            </a:r>
            <a:endParaRPr sz="22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735"/>
              </a:spcBef>
              <a:tabLst>
                <a:tab pos="467359" algn="l"/>
                <a:tab pos="934085" algn="l"/>
                <a:tab pos="1403350" algn="l"/>
              </a:tabLst>
            </a:pPr>
            <a:r>
              <a:rPr sz="2200" spc="-5" dirty="0">
                <a:latin typeface="Arial MT"/>
                <a:cs typeface="Arial MT"/>
              </a:rPr>
              <a:t>1	1	0	1</a:t>
            </a:r>
            <a:endParaRPr sz="2200">
              <a:latin typeface="Arial MT"/>
              <a:cs typeface="Arial MT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287380" y="5071259"/>
          <a:ext cx="4307835" cy="707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0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1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439">
                <a:tc>
                  <a:txBody>
                    <a:bodyPr/>
                    <a:lstStyle/>
                    <a:p>
                      <a:pPr marL="213995">
                        <a:lnSpc>
                          <a:spcPts val="2600"/>
                        </a:lnSpc>
                        <a:spcBef>
                          <a:spcPts val="5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7239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2600"/>
                        </a:lnSpc>
                        <a:spcBef>
                          <a:spcPts val="5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7239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2600"/>
                        </a:lnSpc>
                        <a:spcBef>
                          <a:spcPts val="5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7239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600"/>
                        </a:lnSpc>
                        <a:spcBef>
                          <a:spcPts val="5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7239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2600"/>
                        </a:lnSpc>
                        <a:spcBef>
                          <a:spcPts val="5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7239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Bef>
                          <a:spcPts val="5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7239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600"/>
                        </a:lnSpc>
                        <a:spcBef>
                          <a:spcPts val="5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7239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600"/>
                        </a:lnSpc>
                        <a:spcBef>
                          <a:spcPts val="5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7239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2600"/>
                        </a:lnSpc>
                        <a:spcBef>
                          <a:spcPts val="57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72390" marB="0"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6578470" y="2358643"/>
            <a:ext cx="826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nstantia"/>
                <a:cs typeface="Constantia"/>
              </a:rPr>
              <a:t>Binário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20713" y="4103500"/>
            <a:ext cx="30480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45"/>
              </a:lnSpc>
            </a:pP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1</a:t>
            </a:r>
            <a:r>
              <a:rPr sz="2000" spc="-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300" spc="-7" baseline="-27777" dirty="0">
                <a:latin typeface="Arial MT"/>
                <a:cs typeface="Arial MT"/>
              </a:rPr>
              <a:t>0</a:t>
            </a:r>
            <a:endParaRPr sz="3300" baseline="-27777">
              <a:latin typeface="Arial MT"/>
              <a:cs typeface="Arial MT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426586" y="3706367"/>
          <a:ext cx="8167367" cy="1658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7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4876">
                <a:tc>
                  <a:txBody>
                    <a:bodyPr/>
                    <a:lstStyle/>
                    <a:p>
                      <a:pPr marL="1189990">
                        <a:lnSpc>
                          <a:spcPct val="100000"/>
                        </a:lnSpc>
                        <a:spcBef>
                          <a:spcPts val="750"/>
                        </a:spcBef>
                        <a:tabLst>
                          <a:tab pos="1764030" algn="l"/>
                        </a:tabLst>
                      </a:pPr>
                      <a:r>
                        <a:rPr sz="2200" spc="-5" dirty="0">
                          <a:latin typeface="Arial MT"/>
                          <a:cs typeface="Arial MT"/>
                        </a:rPr>
                        <a:t>6	3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07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1</a:t>
                      </a:r>
                      <a:r>
                        <a:rPr sz="2000" spc="265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3300" spc="-7" baseline="-18939" dirty="0">
                          <a:latin typeface="Arial MT"/>
                          <a:cs typeface="Arial MT"/>
                        </a:rPr>
                        <a:t>1</a:t>
                      </a:r>
                      <a:endParaRPr sz="3300" baseline="-18939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14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1</a:t>
                      </a:r>
                      <a:r>
                        <a:rPr sz="2000" spc="-25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3300" spc="-7" baseline="-16414" dirty="0">
                          <a:latin typeface="Arial MT"/>
                          <a:cs typeface="Arial MT"/>
                        </a:rPr>
                        <a:t>0</a:t>
                      </a:r>
                      <a:endParaRPr sz="3300" baseline="-16414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71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pos="613410" algn="l"/>
                          <a:tab pos="1189355" algn="l"/>
                          <a:tab pos="2047875" algn="l"/>
                        </a:tabLst>
                      </a:pPr>
                      <a:r>
                        <a:rPr sz="22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u="sng" spc="-30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+	2	1	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1189990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1764030" algn="l"/>
                        </a:tabLst>
                      </a:pPr>
                      <a:r>
                        <a:rPr sz="2200" spc="-5" dirty="0">
                          <a:latin typeface="Arial MT"/>
                          <a:cs typeface="Arial MT"/>
                        </a:rPr>
                        <a:t>7	3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27051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1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1</a:t>
                      </a:r>
                      <a:r>
                        <a:rPr sz="2000" spc="-245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3300" baseline="-31565" dirty="0">
                          <a:latin typeface="Arial MT"/>
                          <a:cs typeface="Arial MT"/>
                        </a:rPr>
                        <a:t>1</a:t>
                      </a:r>
                      <a:endParaRPr sz="3300" baseline="-31565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1</a:t>
                      </a:r>
                      <a:r>
                        <a:rPr sz="2000" spc="-170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3300" baseline="-30303" dirty="0">
                          <a:latin typeface="Arial MT"/>
                          <a:cs typeface="Arial MT"/>
                        </a:rPr>
                        <a:t>1</a:t>
                      </a:r>
                      <a:endParaRPr sz="3300" baseline="-30303">
                        <a:latin typeface="Arial MT"/>
                        <a:cs typeface="Arial MT"/>
                      </a:endParaRPr>
                    </a:p>
                    <a:p>
                      <a:pPr marL="198755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4701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56210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15621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242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26733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26733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42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42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15621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5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R="60960" algn="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+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6700890" y="4162044"/>
            <a:ext cx="431800" cy="288290"/>
          </a:xfrm>
          <a:custGeom>
            <a:avLst/>
            <a:gdLst/>
            <a:ahLst/>
            <a:cxnLst/>
            <a:rect l="l" t="t" r="r" b="b"/>
            <a:pathLst>
              <a:path w="431800" h="288289">
                <a:moveTo>
                  <a:pt x="431291" y="288035"/>
                </a:moveTo>
                <a:lnTo>
                  <a:pt x="431291" y="0"/>
                </a:lnTo>
                <a:lnTo>
                  <a:pt x="0" y="0"/>
                </a:lnTo>
                <a:lnTo>
                  <a:pt x="0" y="288035"/>
                </a:lnTo>
                <a:lnTo>
                  <a:pt x="431291" y="288035"/>
                </a:lnTo>
                <a:close/>
              </a:path>
            </a:pathLst>
          </a:custGeom>
          <a:solidFill>
            <a:srgbClr val="FFF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Aritmética</a:t>
            </a:r>
            <a:r>
              <a:rPr spc="-90" dirty="0"/>
              <a:t> </a:t>
            </a:r>
            <a:r>
              <a:rPr spc="250" dirty="0"/>
              <a:t>binária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8211" y="987043"/>
            <a:ext cx="1838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17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4000" i="1" spc="195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4000" i="1" spc="210" dirty="0">
                <a:solidFill>
                  <a:srgbClr val="FF0000"/>
                </a:solidFill>
                <a:latin typeface="Constantia"/>
                <a:cs typeface="Constantia"/>
              </a:rPr>
              <a:t>v</a:t>
            </a:r>
            <a:r>
              <a:rPr sz="4000" i="1" spc="19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4000" i="1" spc="13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4000" i="1" spc="254" dirty="0">
                <a:solidFill>
                  <a:srgbClr val="FF0000"/>
                </a:solidFill>
                <a:latin typeface="Constantia"/>
                <a:cs typeface="Constantia"/>
              </a:rPr>
              <a:t>ã</a:t>
            </a:r>
            <a:r>
              <a:rPr sz="4000" i="1" spc="25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endParaRPr sz="40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36554" y="4651247"/>
            <a:ext cx="721360" cy="502920"/>
          </a:xfrm>
          <a:custGeom>
            <a:avLst/>
            <a:gdLst/>
            <a:ahLst/>
            <a:cxnLst/>
            <a:rect l="l" t="t" r="r" b="b"/>
            <a:pathLst>
              <a:path w="721360" h="502920">
                <a:moveTo>
                  <a:pt x="0" y="0"/>
                </a:moveTo>
                <a:lnTo>
                  <a:pt x="0" y="502919"/>
                </a:lnTo>
                <a:lnTo>
                  <a:pt x="720851" y="502919"/>
                </a:lnTo>
                <a:lnTo>
                  <a:pt x="649223" y="50291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17311" y="4662930"/>
            <a:ext cx="1061720" cy="890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6300" algn="l"/>
              </a:tabLst>
            </a:pPr>
            <a:r>
              <a:rPr sz="2800" spc="-5" dirty="0">
                <a:solidFill>
                  <a:srgbClr val="659900"/>
                </a:solidFill>
                <a:latin typeface="Constantia"/>
                <a:cs typeface="Constantia"/>
              </a:rPr>
              <a:t>10	</a:t>
            </a:r>
            <a:r>
              <a:rPr sz="2800" spc="-5" dirty="0">
                <a:solidFill>
                  <a:srgbClr val="FF0065"/>
                </a:solidFill>
                <a:latin typeface="Constantia"/>
                <a:cs typeface="Constantia"/>
              </a:rPr>
              <a:t>2</a:t>
            </a:r>
            <a:endParaRPr sz="2800">
              <a:latin typeface="Constantia"/>
              <a:cs typeface="Constantia"/>
            </a:endParaRPr>
          </a:p>
          <a:p>
            <a:pPr marL="13589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Constantia"/>
                <a:cs typeface="Constantia"/>
              </a:rPr>
              <a:t>0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3778" y="5174993"/>
            <a:ext cx="1118235" cy="684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>
              <a:lnSpc>
                <a:spcPts val="3075"/>
              </a:lnSpc>
              <a:spcBef>
                <a:spcPts val="95"/>
              </a:spcBef>
            </a:pPr>
            <a:r>
              <a:rPr sz="2800" spc="-5" dirty="0">
                <a:solidFill>
                  <a:srgbClr val="3232FF"/>
                </a:solidFill>
                <a:latin typeface="Constantia"/>
                <a:cs typeface="Constantia"/>
              </a:rPr>
              <a:t>5</a:t>
            </a:r>
            <a:endParaRPr sz="2800">
              <a:latin typeface="Constantia"/>
              <a:cs typeface="Constantia"/>
            </a:endParaRPr>
          </a:p>
          <a:p>
            <a:pPr marL="12700">
              <a:lnSpc>
                <a:spcPts val="2115"/>
              </a:lnSpc>
            </a:pPr>
            <a:r>
              <a:rPr sz="2000" spc="-5" dirty="0">
                <a:solidFill>
                  <a:srgbClr val="3232FF"/>
                </a:solidFill>
                <a:latin typeface="Constantia"/>
                <a:cs typeface="Constantia"/>
              </a:rPr>
              <a:t>quociente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3114" y="5456933"/>
            <a:ext cx="5746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re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000" spc="-1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 </a:t>
            </a:r>
            <a:r>
              <a:rPr spc="-5" dirty="0"/>
              <a:t>procedimento</a:t>
            </a:r>
            <a:r>
              <a:rPr dirty="0"/>
              <a:t> </a:t>
            </a:r>
            <a:r>
              <a:rPr spc="-5" dirty="0"/>
              <a:t>compreende</a:t>
            </a:r>
            <a:r>
              <a:rPr dirty="0"/>
              <a:t> a </a:t>
            </a:r>
            <a:r>
              <a:rPr spc="-5" dirty="0"/>
              <a:t>manipulação</a:t>
            </a:r>
            <a:r>
              <a:rPr dirty="0"/>
              <a:t> </a:t>
            </a:r>
            <a:r>
              <a:rPr spc="-5" dirty="0"/>
              <a:t>de</a:t>
            </a:r>
            <a:r>
              <a:rPr dirty="0"/>
              <a:t> 4 </a:t>
            </a:r>
            <a:r>
              <a:rPr spc="-5" dirty="0"/>
              <a:t>elementos:</a:t>
            </a:r>
          </a:p>
          <a:p>
            <a:pPr marL="12700">
              <a:lnSpc>
                <a:spcPct val="100000"/>
              </a:lnSpc>
            </a:pPr>
            <a:r>
              <a:rPr spc="735" dirty="0">
                <a:latin typeface="Lucida Sans Unicode"/>
                <a:cs typeface="Lucida Sans Unicode"/>
              </a:rPr>
              <a:t>🡪</a:t>
            </a:r>
            <a:r>
              <a:rPr spc="-160" dirty="0">
                <a:latin typeface="Lucida Sans Unicode"/>
                <a:cs typeface="Lucida Sans Unicode"/>
              </a:rPr>
              <a:t> </a:t>
            </a:r>
            <a:r>
              <a:rPr spc="-5" dirty="0"/>
              <a:t>D</a:t>
            </a:r>
            <a:r>
              <a:rPr dirty="0"/>
              <a:t>i</a:t>
            </a:r>
            <a:r>
              <a:rPr spc="-10" dirty="0"/>
              <a:t>v</a:t>
            </a:r>
            <a:r>
              <a:rPr dirty="0"/>
              <a:t>i</a:t>
            </a:r>
            <a:r>
              <a:rPr spc="-10" dirty="0"/>
              <a:t>d</a:t>
            </a:r>
            <a:r>
              <a:rPr dirty="0"/>
              <a:t>e</a:t>
            </a:r>
            <a:r>
              <a:rPr spc="-10" dirty="0"/>
              <a:t>nd</a:t>
            </a:r>
            <a:r>
              <a:rPr dirty="0"/>
              <a:t>o</a:t>
            </a:r>
          </a:p>
          <a:p>
            <a:pPr marL="12700">
              <a:lnSpc>
                <a:spcPts val="2875"/>
              </a:lnSpc>
            </a:pPr>
            <a:r>
              <a:rPr spc="735" dirty="0">
                <a:latin typeface="Lucida Sans Unicode"/>
                <a:cs typeface="Lucida Sans Unicode"/>
              </a:rPr>
              <a:t>🡪</a:t>
            </a:r>
            <a:r>
              <a:rPr spc="-160" dirty="0">
                <a:latin typeface="Lucida Sans Unicode"/>
                <a:cs typeface="Lucida Sans Unicode"/>
              </a:rPr>
              <a:t> </a:t>
            </a:r>
            <a:r>
              <a:rPr spc="-5" dirty="0"/>
              <a:t>D</a:t>
            </a:r>
            <a:r>
              <a:rPr dirty="0"/>
              <a:t>i</a:t>
            </a:r>
            <a:r>
              <a:rPr spc="-10" dirty="0"/>
              <a:t>v</a:t>
            </a:r>
            <a:r>
              <a:rPr dirty="0"/>
              <a:t>is</a:t>
            </a:r>
            <a:r>
              <a:rPr spc="-5" dirty="0"/>
              <a:t>o</a:t>
            </a:r>
            <a:r>
              <a:rPr dirty="0"/>
              <a:t>r</a:t>
            </a:r>
          </a:p>
          <a:p>
            <a:pPr marL="12700">
              <a:lnSpc>
                <a:spcPts val="2875"/>
              </a:lnSpc>
            </a:pPr>
            <a:r>
              <a:rPr spc="550" dirty="0">
                <a:latin typeface="Lucida Sans Unicode"/>
                <a:cs typeface="Lucida Sans Unicode"/>
              </a:rPr>
              <a:t>🡪</a:t>
            </a:r>
            <a:r>
              <a:rPr spc="-190" dirty="0">
                <a:latin typeface="Lucida Sans Unicode"/>
                <a:cs typeface="Lucida Sans Unicode"/>
              </a:rPr>
              <a:t> </a:t>
            </a:r>
            <a:r>
              <a:rPr spc="-5" dirty="0"/>
              <a:t>Quociente</a:t>
            </a:r>
          </a:p>
          <a:p>
            <a:pPr marL="12700">
              <a:lnSpc>
                <a:spcPct val="100000"/>
              </a:lnSpc>
            </a:pPr>
            <a:r>
              <a:rPr spc="735" dirty="0">
                <a:latin typeface="Lucida Sans Unicode"/>
                <a:cs typeface="Lucida Sans Unicode"/>
              </a:rPr>
              <a:t>🡪</a:t>
            </a:r>
            <a:r>
              <a:rPr spc="-160" dirty="0">
                <a:latin typeface="Lucida Sans Unicode"/>
                <a:cs typeface="Lucida Sans Unicode"/>
              </a:rPr>
              <a:t> </a:t>
            </a:r>
            <a:r>
              <a:rPr spc="-5" dirty="0"/>
              <a:t>R</a:t>
            </a:r>
            <a:r>
              <a:rPr dirty="0"/>
              <a:t>esto</a:t>
            </a:r>
          </a:p>
          <a:p>
            <a:pPr>
              <a:lnSpc>
                <a:spcPct val="100000"/>
              </a:lnSpc>
            </a:pPr>
            <a:endParaRPr sz="2700"/>
          </a:p>
          <a:p>
            <a:pPr marR="291465" algn="ctr">
              <a:lnSpc>
                <a:spcPct val="100000"/>
              </a:lnSpc>
              <a:spcBef>
                <a:spcPts val="2265"/>
              </a:spcBef>
            </a:pPr>
            <a:r>
              <a:rPr sz="2000" spc="-5" dirty="0">
                <a:solidFill>
                  <a:srgbClr val="659900"/>
                </a:solidFill>
              </a:rPr>
              <a:t>dividendo</a:t>
            </a:r>
            <a:r>
              <a:rPr sz="2000" spc="365" dirty="0">
                <a:solidFill>
                  <a:srgbClr val="659900"/>
                </a:solidFill>
              </a:rPr>
              <a:t> </a:t>
            </a:r>
            <a:r>
              <a:rPr sz="2000" spc="-5" dirty="0">
                <a:solidFill>
                  <a:srgbClr val="FF0065"/>
                </a:solidFill>
              </a:rPr>
              <a:t>divisor</a:t>
            </a:r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3256650" y="4137659"/>
            <a:ext cx="4937760" cy="2571115"/>
          </a:xfrm>
          <a:custGeom>
            <a:avLst/>
            <a:gdLst/>
            <a:ahLst/>
            <a:cxnLst/>
            <a:rect l="l" t="t" r="r" b="b"/>
            <a:pathLst>
              <a:path w="4937759" h="2571115">
                <a:moveTo>
                  <a:pt x="390143" y="719327"/>
                </a:moveTo>
                <a:lnTo>
                  <a:pt x="336046" y="725436"/>
                </a:lnTo>
                <a:lnTo>
                  <a:pt x="284515" y="735936"/>
                </a:lnTo>
                <a:lnTo>
                  <a:pt x="235958" y="750522"/>
                </a:lnTo>
                <a:lnTo>
                  <a:pt x="190782" y="768886"/>
                </a:lnTo>
                <a:lnTo>
                  <a:pt x="149395" y="790721"/>
                </a:lnTo>
                <a:lnTo>
                  <a:pt x="112204" y="815720"/>
                </a:lnTo>
                <a:lnTo>
                  <a:pt x="79617" y="843578"/>
                </a:lnTo>
                <a:lnTo>
                  <a:pt x="52041" y="873985"/>
                </a:lnTo>
                <a:lnTo>
                  <a:pt x="29884" y="906637"/>
                </a:lnTo>
                <a:lnTo>
                  <a:pt x="13553" y="941225"/>
                </a:lnTo>
                <a:lnTo>
                  <a:pt x="0" y="1014983"/>
                </a:lnTo>
                <a:lnTo>
                  <a:pt x="4945" y="1059477"/>
                </a:lnTo>
                <a:lnTo>
                  <a:pt x="19407" y="1102398"/>
                </a:lnTo>
                <a:lnTo>
                  <a:pt x="42827" y="1143106"/>
                </a:lnTo>
                <a:lnTo>
                  <a:pt x="74644" y="1180962"/>
                </a:lnTo>
                <a:lnTo>
                  <a:pt x="114299" y="1215325"/>
                </a:lnTo>
                <a:lnTo>
                  <a:pt x="161232" y="1245556"/>
                </a:lnTo>
                <a:lnTo>
                  <a:pt x="214883" y="1271015"/>
                </a:lnTo>
                <a:lnTo>
                  <a:pt x="171736" y="1302800"/>
                </a:lnTo>
                <a:lnTo>
                  <a:pt x="138598" y="1341071"/>
                </a:lnTo>
                <a:lnTo>
                  <a:pt x="114385" y="1382194"/>
                </a:lnTo>
                <a:lnTo>
                  <a:pt x="99535" y="1425586"/>
                </a:lnTo>
                <a:lnTo>
                  <a:pt x="94487" y="1470659"/>
                </a:lnTo>
                <a:lnTo>
                  <a:pt x="107892" y="1543386"/>
                </a:lnTo>
                <a:lnTo>
                  <a:pt x="145886" y="1609552"/>
                </a:lnTo>
                <a:lnTo>
                  <a:pt x="173063" y="1639479"/>
                </a:lnTo>
                <a:lnTo>
                  <a:pt x="205139" y="1666929"/>
                </a:lnTo>
                <a:lnTo>
                  <a:pt x="241698" y="1691624"/>
                </a:lnTo>
                <a:lnTo>
                  <a:pt x="282323" y="1713284"/>
                </a:lnTo>
                <a:lnTo>
                  <a:pt x="326598" y="1731632"/>
                </a:lnTo>
                <a:lnTo>
                  <a:pt x="374107" y="1746388"/>
                </a:lnTo>
                <a:lnTo>
                  <a:pt x="424434" y="1757273"/>
                </a:lnTo>
                <a:lnTo>
                  <a:pt x="477162" y="1764008"/>
                </a:lnTo>
                <a:lnTo>
                  <a:pt x="531875" y="1766315"/>
                </a:lnTo>
                <a:lnTo>
                  <a:pt x="544448" y="1766077"/>
                </a:lnTo>
                <a:lnTo>
                  <a:pt x="557021" y="1765553"/>
                </a:lnTo>
                <a:lnTo>
                  <a:pt x="569594" y="1765030"/>
                </a:lnTo>
                <a:lnTo>
                  <a:pt x="582167" y="1764791"/>
                </a:lnTo>
                <a:lnTo>
                  <a:pt x="579119" y="1766315"/>
                </a:lnTo>
                <a:lnTo>
                  <a:pt x="608373" y="1798104"/>
                </a:lnTo>
                <a:lnTo>
                  <a:pt x="640550" y="1828194"/>
                </a:lnTo>
                <a:lnTo>
                  <a:pt x="675485" y="1856512"/>
                </a:lnTo>
                <a:lnTo>
                  <a:pt x="713013" y="1882985"/>
                </a:lnTo>
                <a:lnTo>
                  <a:pt x="752968" y="1907539"/>
                </a:lnTo>
                <a:lnTo>
                  <a:pt x="795186" y="1930103"/>
                </a:lnTo>
                <a:lnTo>
                  <a:pt x="839501" y="1950602"/>
                </a:lnTo>
                <a:lnTo>
                  <a:pt x="885747" y="1968963"/>
                </a:lnTo>
                <a:lnTo>
                  <a:pt x="933760" y="1985113"/>
                </a:lnTo>
                <a:lnTo>
                  <a:pt x="983375" y="1998979"/>
                </a:lnTo>
                <a:lnTo>
                  <a:pt x="1034425" y="2010489"/>
                </a:lnTo>
                <a:lnTo>
                  <a:pt x="1086746" y="2019568"/>
                </a:lnTo>
                <a:lnTo>
                  <a:pt x="1140172" y="2026143"/>
                </a:lnTo>
                <a:lnTo>
                  <a:pt x="1194538" y="2030142"/>
                </a:lnTo>
                <a:lnTo>
                  <a:pt x="1249679" y="2031491"/>
                </a:lnTo>
                <a:lnTo>
                  <a:pt x="1302088" y="2030280"/>
                </a:lnTo>
                <a:lnTo>
                  <a:pt x="1354050" y="2026658"/>
                </a:lnTo>
                <a:lnTo>
                  <a:pt x="1405404" y="2020642"/>
                </a:lnTo>
                <a:lnTo>
                  <a:pt x="1455991" y="2012251"/>
                </a:lnTo>
                <a:lnTo>
                  <a:pt x="1505649" y="2001503"/>
                </a:lnTo>
                <a:lnTo>
                  <a:pt x="1554218" y="1988415"/>
                </a:lnTo>
                <a:lnTo>
                  <a:pt x="1601536" y="1973005"/>
                </a:lnTo>
                <a:lnTo>
                  <a:pt x="1647443" y="1955291"/>
                </a:lnTo>
                <a:lnTo>
                  <a:pt x="1645919" y="1956815"/>
                </a:lnTo>
                <a:lnTo>
                  <a:pt x="1679249" y="1987726"/>
                </a:lnTo>
                <a:lnTo>
                  <a:pt x="1715833" y="2016393"/>
                </a:lnTo>
                <a:lnTo>
                  <a:pt x="1755433" y="2042731"/>
                </a:lnTo>
                <a:lnTo>
                  <a:pt x="1797811" y="2066656"/>
                </a:lnTo>
                <a:lnTo>
                  <a:pt x="1842730" y="2088084"/>
                </a:lnTo>
                <a:lnTo>
                  <a:pt x="1889950" y="2106929"/>
                </a:lnTo>
                <a:lnTo>
                  <a:pt x="1939234" y="2123108"/>
                </a:lnTo>
                <a:lnTo>
                  <a:pt x="1990343" y="2136535"/>
                </a:lnTo>
                <a:lnTo>
                  <a:pt x="2043041" y="2147125"/>
                </a:lnTo>
                <a:lnTo>
                  <a:pt x="2097087" y="2154794"/>
                </a:lnTo>
                <a:lnTo>
                  <a:pt x="2152245" y="2159458"/>
                </a:lnTo>
                <a:lnTo>
                  <a:pt x="2208275" y="2161031"/>
                </a:lnTo>
                <a:lnTo>
                  <a:pt x="2263552" y="2159495"/>
                </a:lnTo>
                <a:lnTo>
                  <a:pt x="2317801" y="2154953"/>
                </a:lnTo>
                <a:lnTo>
                  <a:pt x="2370818" y="2147510"/>
                </a:lnTo>
                <a:lnTo>
                  <a:pt x="2422397" y="2137267"/>
                </a:lnTo>
                <a:lnTo>
                  <a:pt x="2472334" y="2124327"/>
                </a:lnTo>
                <a:lnTo>
                  <a:pt x="2520422" y="2108793"/>
                </a:lnTo>
                <a:lnTo>
                  <a:pt x="2566456" y="2090767"/>
                </a:lnTo>
                <a:lnTo>
                  <a:pt x="2610230" y="2070353"/>
                </a:lnTo>
                <a:lnTo>
                  <a:pt x="2651541" y="2047653"/>
                </a:lnTo>
                <a:lnTo>
                  <a:pt x="2690181" y="2022770"/>
                </a:lnTo>
                <a:lnTo>
                  <a:pt x="2725946" y="1995806"/>
                </a:lnTo>
                <a:lnTo>
                  <a:pt x="2758630" y="1966864"/>
                </a:lnTo>
                <a:lnTo>
                  <a:pt x="2788028" y="1936047"/>
                </a:lnTo>
                <a:lnTo>
                  <a:pt x="2813934" y="1903458"/>
                </a:lnTo>
                <a:lnTo>
                  <a:pt x="2836144" y="1869198"/>
                </a:lnTo>
                <a:lnTo>
                  <a:pt x="2854451" y="1833371"/>
                </a:lnTo>
                <a:lnTo>
                  <a:pt x="2854451" y="1836419"/>
                </a:lnTo>
                <a:lnTo>
                  <a:pt x="2901907" y="1854051"/>
                </a:lnTo>
                <a:lnTo>
                  <a:pt x="2951141" y="1868762"/>
                </a:lnTo>
                <a:lnTo>
                  <a:pt x="3001898" y="1880425"/>
                </a:lnTo>
                <a:lnTo>
                  <a:pt x="3053926" y="1888913"/>
                </a:lnTo>
                <a:lnTo>
                  <a:pt x="3106970" y="1894099"/>
                </a:lnTo>
                <a:lnTo>
                  <a:pt x="3160775" y="1895855"/>
                </a:lnTo>
                <a:lnTo>
                  <a:pt x="3216327" y="1894079"/>
                </a:lnTo>
                <a:lnTo>
                  <a:pt x="3270402" y="1888855"/>
                </a:lnTo>
                <a:lnTo>
                  <a:pt x="3322760" y="1880344"/>
                </a:lnTo>
                <a:lnTo>
                  <a:pt x="3373158" y="1868707"/>
                </a:lnTo>
                <a:lnTo>
                  <a:pt x="3421354" y="1854103"/>
                </a:lnTo>
                <a:lnTo>
                  <a:pt x="3467106" y="1836692"/>
                </a:lnTo>
                <a:lnTo>
                  <a:pt x="3510173" y="1816635"/>
                </a:lnTo>
                <a:lnTo>
                  <a:pt x="3550311" y="1794091"/>
                </a:lnTo>
                <a:lnTo>
                  <a:pt x="3587281" y="1769220"/>
                </a:lnTo>
                <a:lnTo>
                  <a:pt x="3620839" y="1742184"/>
                </a:lnTo>
                <a:lnTo>
                  <a:pt x="3650743" y="1713140"/>
                </a:lnTo>
                <a:lnTo>
                  <a:pt x="3676752" y="1682251"/>
                </a:lnTo>
                <a:lnTo>
                  <a:pt x="3698623" y="1649675"/>
                </a:lnTo>
                <a:lnTo>
                  <a:pt x="3716115" y="1615573"/>
                </a:lnTo>
                <a:lnTo>
                  <a:pt x="3736993" y="1543431"/>
                </a:lnTo>
                <a:lnTo>
                  <a:pt x="3739895" y="1505711"/>
                </a:lnTo>
                <a:lnTo>
                  <a:pt x="3738371" y="1504187"/>
                </a:lnTo>
                <a:lnTo>
                  <a:pt x="3796350" y="1496873"/>
                </a:lnTo>
                <a:lnTo>
                  <a:pt x="3852358" y="1486332"/>
                </a:lnTo>
                <a:lnTo>
                  <a:pt x="3906196" y="1472721"/>
                </a:lnTo>
                <a:lnTo>
                  <a:pt x="3957665" y="1456200"/>
                </a:lnTo>
                <a:lnTo>
                  <a:pt x="4006565" y="1436926"/>
                </a:lnTo>
                <a:lnTo>
                  <a:pt x="4052698" y="1415057"/>
                </a:lnTo>
                <a:lnTo>
                  <a:pt x="4095863" y="1390752"/>
                </a:lnTo>
                <a:lnTo>
                  <a:pt x="4135863" y="1364169"/>
                </a:lnTo>
                <a:lnTo>
                  <a:pt x="4172498" y="1335466"/>
                </a:lnTo>
                <a:lnTo>
                  <a:pt x="4205569" y="1304802"/>
                </a:lnTo>
                <a:lnTo>
                  <a:pt x="4234877" y="1272334"/>
                </a:lnTo>
                <a:lnTo>
                  <a:pt x="4260222" y="1238220"/>
                </a:lnTo>
                <a:lnTo>
                  <a:pt x="4281405" y="1202620"/>
                </a:lnTo>
                <a:lnTo>
                  <a:pt x="4298228" y="1165691"/>
                </a:lnTo>
                <a:lnTo>
                  <a:pt x="4310490" y="1127591"/>
                </a:lnTo>
                <a:lnTo>
                  <a:pt x="4317994" y="1088478"/>
                </a:lnTo>
                <a:lnTo>
                  <a:pt x="4320539" y="1048511"/>
                </a:lnTo>
                <a:lnTo>
                  <a:pt x="4317571" y="1004982"/>
                </a:lnTo>
                <a:lnTo>
                  <a:pt x="4308738" y="962092"/>
                </a:lnTo>
                <a:lnTo>
                  <a:pt x="4294147" y="920109"/>
                </a:lnTo>
                <a:lnTo>
                  <a:pt x="4273904" y="879299"/>
                </a:lnTo>
                <a:lnTo>
                  <a:pt x="4248116" y="839928"/>
                </a:lnTo>
                <a:lnTo>
                  <a:pt x="4216890" y="802263"/>
                </a:lnTo>
                <a:lnTo>
                  <a:pt x="4180331" y="766571"/>
                </a:lnTo>
                <a:lnTo>
                  <a:pt x="4178807" y="766571"/>
                </a:lnTo>
                <a:lnTo>
                  <a:pt x="4197929" y="732615"/>
                </a:lnTo>
                <a:lnTo>
                  <a:pt x="4211764" y="697229"/>
                </a:lnTo>
                <a:lnTo>
                  <a:pt x="4220170" y="660701"/>
                </a:lnTo>
                <a:lnTo>
                  <a:pt x="4223003" y="623315"/>
                </a:lnTo>
                <a:lnTo>
                  <a:pt x="4219690" y="582978"/>
                </a:lnTo>
                <a:lnTo>
                  <a:pt x="4209958" y="543694"/>
                </a:lnTo>
                <a:lnTo>
                  <a:pt x="4194119" y="505753"/>
                </a:lnTo>
                <a:lnTo>
                  <a:pt x="4172486" y="469448"/>
                </a:lnTo>
                <a:lnTo>
                  <a:pt x="4145370" y="435069"/>
                </a:lnTo>
                <a:lnTo>
                  <a:pt x="4113085" y="402907"/>
                </a:lnTo>
                <a:lnTo>
                  <a:pt x="4075942" y="373253"/>
                </a:lnTo>
                <a:lnTo>
                  <a:pt x="4034253" y="346399"/>
                </a:lnTo>
                <a:lnTo>
                  <a:pt x="3988331" y="322635"/>
                </a:lnTo>
                <a:lnTo>
                  <a:pt x="3938488" y="302252"/>
                </a:lnTo>
                <a:lnTo>
                  <a:pt x="3885036" y="285542"/>
                </a:lnTo>
                <a:lnTo>
                  <a:pt x="3828287" y="272795"/>
                </a:lnTo>
                <a:lnTo>
                  <a:pt x="3831335" y="271271"/>
                </a:lnTo>
                <a:lnTo>
                  <a:pt x="3817438" y="232959"/>
                </a:lnTo>
                <a:lnTo>
                  <a:pt x="3797370" y="196673"/>
                </a:lnTo>
                <a:lnTo>
                  <a:pt x="3771566" y="162663"/>
                </a:lnTo>
                <a:lnTo>
                  <a:pt x="3740460" y="131176"/>
                </a:lnTo>
                <a:lnTo>
                  <a:pt x="3704485" y="102463"/>
                </a:lnTo>
                <a:lnTo>
                  <a:pt x="3664076" y="76771"/>
                </a:lnTo>
                <a:lnTo>
                  <a:pt x="3619667" y="54349"/>
                </a:lnTo>
                <a:lnTo>
                  <a:pt x="3571691" y="35447"/>
                </a:lnTo>
                <a:lnTo>
                  <a:pt x="3520582" y="20312"/>
                </a:lnTo>
                <a:lnTo>
                  <a:pt x="3466775" y="9193"/>
                </a:lnTo>
                <a:lnTo>
                  <a:pt x="3410703" y="2339"/>
                </a:lnTo>
                <a:lnTo>
                  <a:pt x="3352799" y="0"/>
                </a:lnTo>
                <a:lnTo>
                  <a:pt x="3299507" y="1979"/>
                </a:lnTo>
                <a:lnTo>
                  <a:pt x="3247358" y="7834"/>
                </a:lnTo>
                <a:lnTo>
                  <a:pt x="3196780" y="17439"/>
                </a:lnTo>
                <a:lnTo>
                  <a:pt x="3148202" y="30670"/>
                </a:lnTo>
                <a:lnTo>
                  <a:pt x="3102054" y="47401"/>
                </a:lnTo>
                <a:lnTo>
                  <a:pt x="3058763" y="67508"/>
                </a:lnTo>
                <a:lnTo>
                  <a:pt x="3018758" y="90865"/>
                </a:lnTo>
                <a:lnTo>
                  <a:pt x="2982467" y="117347"/>
                </a:lnTo>
                <a:lnTo>
                  <a:pt x="2949535" y="91303"/>
                </a:lnTo>
                <a:lnTo>
                  <a:pt x="2912744" y="68151"/>
                </a:lnTo>
                <a:lnTo>
                  <a:pt x="2872525" y="48071"/>
                </a:lnTo>
                <a:lnTo>
                  <a:pt x="2829305" y="31241"/>
                </a:lnTo>
                <a:lnTo>
                  <a:pt x="2783514" y="17841"/>
                </a:lnTo>
                <a:lnTo>
                  <a:pt x="2735579" y="8048"/>
                </a:lnTo>
                <a:lnTo>
                  <a:pt x="2685930" y="2041"/>
                </a:lnTo>
                <a:lnTo>
                  <a:pt x="2634995" y="0"/>
                </a:lnTo>
                <a:lnTo>
                  <a:pt x="2580725" y="2333"/>
                </a:lnTo>
                <a:lnTo>
                  <a:pt x="2527985" y="9181"/>
                </a:lnTo>
                <a:lnTo>
                  <a:pt x="2477290" y="20319"/>
                </a:lnTo>
                <a:lnTo>
                  <a:pt x="2429153" y="35522"/>
                </a:lnTo>
                <a:lnTo>
                  <a:pt x="2384089" y="54562"/>
                </a:lnTo>
                <a:lnTo>
                  <a:pt x="2342613" y="77215"/>
                </a:lnTo>
                <a:lnTo>
                  <a:pt x="2305239" y="103255"/>
                </a:lnTo>
                <a:lnTo>
                  <a:pt x="2272480" y="132456"/>
                </a:lnTo>
                <a:lnTo>
                  <a:pt x="2244851" y="164591"/>
                </a:lnTo>
                <a:lnTo>
                  <a:pt x="2246375" y="170687"/>
                </a:lnTo>
                <a:lnTo>
                  <a:pt x="2207579" y="146917"/>
                </a:lnTo>
                <a:lnTo>
                  <a:pt x="2165746" y="125968"/>
                </a:lnTo>
                <a:lnTo>
                  <a:pt x="2121271" y="107948"/>
                </a:lnTo>
                <a:lnTo>
                  <a:pt x="2074544" y="92963"/>
                </a:lnTo>
                <a:lnTo>
                  <a:pt x="2025961" y="81123"/>
                </a:lnTo>
                <a:lnTo>
                  <a:pt x="1975913" y="72532"/>
                </a:lnTo>
                <a:lnTo>
                  <a:pt x="1924794" y="67300"/>
                </a:lnTo>
                <a:lnTo>
                  <a:pt x="1872995" y="65531"/>
                </a:lnTo>
                <a:lnTo>
                  <a:pt x="1819432" y="67360"/>
                </a:lnTo>
                <a:lnTo>
                  <a:pt x="1767023" y="72754"/>
                </a:lnTo>
                <a:lnTo>
                  <a:pt x="1716091" y="81576"/>
                </a:lnTo>
                <a:lnTo>
                  <a:pt x="1666959" y="93689"/>
                </a:lnTo>
                <a:lnTo>
                  <a:pt x="1619950" y="108956"/>
                </a:lnTo>
                <a:lnTo>
                  <a:pt x="1575386" y="127238"/>
                </a:lnTo>
                <a:lnTo>
                  <a:pt x="1533591" y="148399"/>
                </a:lnTo>
                <a:lnTo>
                  <a:pt x="1494888" y="172301"/>
                </a:lnTo>
                <a:lnTo>
                  <a:pt x="1459599" y="198806"/>
                </a:lnTo>
                <a:lnTo>
                  <a:pt x="1428047" y="227779"/>
                </a:lnTo>
                <a:lnTo>
                  <a:pt x="1400555" y="259079"/>
                </a:lnTo>
                <a:lnTo>
                  <a:pt x="1399031" y="260603"/>
                </a:lnTo>
                <a:lnTo>
                  <a:pt x="1353809" y="244186"/>
                </a:lnTo>
                <a:lnTo>
                  <a:pt x="1307094" y="230221"/>
                </a:lnTo>
                <a:lnTo>
                  <a:pt x="1259072" y="218736"/>
                </a:lnTo>
                <a:lnTo>
                  <a:pt x="1209931" y="209756"/>
                </a:lnTo>
                <a:lnTo>
                  <a:pt x="1159857" y="203309"/>
                </a:lnTo>
                <a:lnTo>
                  <a:pt x="1109036" y="199421"/>
                </a:lnTo>
                <a:lnTo>
                  <a:pt x="1057655" y="198119"/>
                </a:lnTo>
                <a:lnTo>
                  <a:pt x="1002214" y="199643"/>
                </a:lnTo>
                <a:lnTo>
                  <a:pt x="948020" y="204133"/>
                </a:lnTo>
                <a:lnTo>
                  <a:pt x="895246" y="211472"/>
                </a:lnTo>
                <a:lnTo>
                  <a:pt x="844064" y="221540"/>
                </a:lnTo>
                <a:lnTo>
                  <a:pt x="794646" y="234219"/>
                </a:lnTo>
                <a:lnTo>
                  <a:pt x="747166" y="249390"/>
                </a:lnTo>
                <a:lnTo>
                  <a:pt x="701796" y="266933"/>
                </a:lnTo>
                <a:lnTo>
                  <a:pt x="658709" y="286731"/>
                </a:lnTo>
                <a:lnTo>
                  <a:pt x="618077" y="308664"/>
                </a:lnTo>
                <a:lnTo>
                  <a:pt x="580072" y="332612"/>
                </a:lnTo>
                <a:lnTo>
                  <a:pt x="544868" y="358459"/>
                </a:lnTo>
                <a:lnTo>
                  <a:pt x="512637" y="386084"/>
                </a:lnTo>
                <a:lnTo>
                  <a:pt x="483551" y="415368"/>
                </a:lnTo>
                <a:lnTo>
                  <a:pt x="457783" y="446193"/>
                </a:lnTo>
                <a:lnTo>
                  <a:pt x="435506" y="478440"/>
                </a:lnTo>
                <a:lnTo>
                  <a:pt x="416893" y="511990"/>
                </a:lnTo>
                <a:lnTo>
                  <a:pt x="391346" y="582524"/>
                </a:lnTo>
                <a:lnTo>
                  <a:pt x="382523" y="656843"/>
                </a:lnTo>
                <a:lnTo>
                  <a:pt x="382833" y="672822"/>
                </a:lnTo>
                <a:lnTo>
                  <a:pt x="383857" y="688657"/>
                </a:lnTo>
                <a:lnTo>
                  <a:pt x="385738" y="704207"/>
                </a:lnTo>
                <a:lnTo>
                  <a:pt x="388619" y="719327"/>
                </a:lnTo>
                <a:lnTo>
                  <a:pt x="390143" y="719327"/>
                </a:lnTo>
                <a:close/>
              </a:path>
              <a:path w="4937759" h="2571115">
                <a:moveTo>
                  <a:pt x="214883" y="1271015"/>
                </a:moveTo>
                <a:lnTo>
                  <a:pt x="266747" y="1289018"/>
                </a:lnTo>
                <a:lnTo>
                  <a:pt x="321182" y="1301876"/>
                </a:lnTo>
                <a:lnTo>
                  <a:pt x="377332" y="1309592"/>
                </a:lnTo>
                <a:lnTo>
                  <a:pt x="434339" y="1312163"/>
                </a:lnTo>
                <a:lnTo>
                  <a:pt x="443222" y="1312140"/>
                </a:lnTo>
                <a:lnTo>
                  <a:pt x="451675" y="1311973"/>
                </a:lnTo>
                <a:lnTo>
                  <a:pt x="459843" y="1311521"/>
                </a:lnTo>
                <a:lnTo>
                  <a:pt x="467867" y="1310639"/>
                </a:lnTo>
              </a:path>
              <a:path w="4937759" h="2571115">
                <a:moveTo>
                  <a:pt x="582167" y="1764791"/>
                </a:moveTo>
                <a:lnTo>
                  <a:pt x="610481" y="1761696"/>
                </a:lnTo>
                <a:lnTo>
                  <a:pt x="638365" y="1757171"/>
                </a:lnTo>
                <a:lnTo>
                  <a:pt x="665964" y="1751504"/>
                </a:lnTo>
                <a:lnTo>
                  <a:pt x="693419" y="1744979"/>
                </a:lnTo>
              </a:path>
              <a:path w="4937759" h="2571115">
                <a:moveTo>
                  <a:pt x="1580387" y="1868423"/>
                </a:moveTo>
                <a:lnTo>
                  <a:pt x="1594056" y="1891879"/>
                </a:lnTo>
                <a:lnTo>
                  <a:pt x="1609724" y="1914334"/>
                </a:lnTo>
                <a:lnTo>
                  <a:pt x="1627108" y="1935932"/>
                </a:lnTo>
                <a:lnTo>
                  <a:pt x="1645919" y="1956815"/>
                </a:lnTo>
              </a:path>
              <a:path w="4937759" h="2571115">
                <a:moveTo>
                  <a:pt x="2854451" y="1833371"/>
                </a:moveTo>
                <a:lnTo>
                  <a:pt x="2863857" y="1810250"/>
                </a:lnTo>
                <a:lnTo>
                  <a:pt x="2871406" y="1786699"/>
                </a:lnTo>
                <a:lnTo>
                  <a:pt x="2876954" y="1762863"/>
                </a:lnTo>
                <a:lnTo>
                  <a:pt x="2880359" y="1738883"/>
                </a:lnTo>
              </a:path>
              <a:path w="4937759" h="2571115">
                <a:moveTo>
                  <a:pt x="3739895" y="1505711"/>
                </a:moveTo>
                <a:lnTo>
                  <a:pt x="3739895" y="1504187"/>
                </a:lnTo>
                <a:lnTo>
                  <a:pt x="3739895" y="1502663"/>
                </a:lnTo>
                <a:lnTo>
                  <a:pt x="3736800" y="1461899"/>
                </a:lnTo>
                <a:lnTo>
                  <a:pt x="3727681" y="1422076"/>
                </a:lnTo>
                <a:lnTo>
                  <a:pt x="3712783" y="1383455"/>
                </a:lnTo>
                <a:lnTo>
                  <a:pt x="3692355" y="1346297"/>
                </a:lnTo>
                <a:lnTo>
                  <a:pt x="3666644" y="1310864"/>
                </a:lnTo>
                <a:lnTo>
                  <a:pt x="3635897" y="1277416"/>
                </a:lnTo>
                <a:lnTo>
                  <a:pt x="3600362" y="1246215"/>
                </a:lnTo>
                <a:lnTo>
                  <a:pt x="3560286" y="1217521"/>
                </a:lnTo>
                <a:lnTo>
                  <a:pt x="3515916" y="1191596"/>
                </a:lnTo>
                <a:lnTo>
                  <a:pt x="3467499" y="1168700"/>
                </a:lnTo>
                <a:lnTo>
                  <a:pt x="3415283" y="1149095"/>
                </a:lnTo>
              </a:path>
              <a:path w="4937759" h="2571115">
                <a:moveTo>
                  <a:pt x="4034027" y="900683"/>
                </a:moveTo>
                <a:lnTo>
                  <a:pt x="4078509" y="871585"/>
                </a:lnTo>
                <a:lnTo>
                  <a:pt x="4117847" y="839342"/>
                </a:lnTo>
                <a:lnTo>
                  <a:pt x="4151471" y="804243"/>
                </a:lnTo>
                <a:lnTo>
                  <a:pt x="4178807" y="766571"/>
                </a:lnTo>
              </a:path>
              <a:path w="4937759" h="2571115">
                <a:moveTo>
                  <a:pt x="3838955" y="335279"/>
                </a:moveTo>
                <a:lnTo>
                  <a:pt x="3838955" y="333755"/>
                </a:lnTo>
                <a:lnTo>
                  <a:pt x="3838955" y="332231"/>
                </a:lnTo>
                <a:lnTo>
                  <a:pt x="3838955" y="330707"/>
                </a:lnTo>
                <a:lnTo>
                  <a:pt x="3838408" y="315848"/>
                </a:lnTo>
                <a:lnTo>
                  <a:pt x="3836860" y="300989"/>
                </a:lnTo>
                <a:lnTo>
                  <a:pt x="3834455" y="286130"/>
                </a:lnTo>
                <a:lnTo>
                  <a:pt x="3831335" y="271271"/>
                </a:lnTo>
              </a:path>
              <a:path w="4937759" h="2571115">
                <a:moveTo>
                  <a:pt x="2982467" y="117347"/>
                </a:moveTo>
                <a:lnTo>
                  <a:pt x="2960512" y="136183"/>
                </a:lnTo>
                <a:lnTo>
                  <a:pt x="2940557" y="156019"/>
                </a:lnTo>
                <a:lnTo>
                  <a:pt x="2922889" y="176712"/>
                </a:lnTo>
                <a:lnTo>
                  <a:pt x="2907791" y="198119"/>
                </a:lnTo>
              </a:path>
              <a:path w="4937759" h="2571115">
                <a:moveTo>
                  <a:pt x="2244851" y="164591"/>
                </a:moveTo>
                <a:lnTo>
                  <a:pt x="2233350" y="181760"/>
                </a:lnTo>
                <a:lnTo>
                  <a:pt x="2223706" y="199072"/>
                </a:lnTo>
                <a:lnTo>
                  <a:pt x="2215491" y="216669"/>
                </a:lnTo>
                <a:lnTo>
                  <a:pt x="2208275" y="234695"/>
                </a:lnTo>
              </a:path>
              <a:path w="4937759" h="2571115">
                <a:moveTo>
                  <a:pt x="1530095" y="327659"/>
                </a:moveTo>
                <a:lnTo>
                  <a:pt x="1499544" y="309038"/>
                </a:lnTo>
                <a:lnTo>
                  <a:pt x="1467421" y="291845"/>
                </a:lnTo>
                <a:lnTo>
                  <a:pt x="1433869" y="275796"/>
                </a:lnTo>
                <a:lnTo>
                  <a:pt x="1399031" y="260603"/>
                </a:lnTo>
              </a:path>
              <a:path w="4937759" h="2571115">
                <a:moveTo>
                  <a:pt x="388619" y="719327"/>
                </a:moveTo>
                <a:lnTo>
                  <a:pt x="392620" y="737377"/>
                </a:lnTo>
                <a:lnTo>
                  <a:pt x="397763" y="755141"/>
                </a:lnTo>
                <a:lnTo>
                  <a:pt x="404050" y="772906"/>
                </a:lnTo>
                <a:lnTo>
                  <a:pt x="411479" y="790955"/>
                </a:lnTo>
              </a:path>
              <a:path w="4937759" h="2571115">
                <a:moveTo>
                  <a:pt x="4081271" y="1938527"/>
                </a:moveTo>
                <a:lnTo>
                  <a:pt x="4016356" y="1941433"/>
                </a:lnTo>
                <a:lnTo>
                  <a:pt x="3955367" y="1949808"/>
                </a:lnTo>
                <a:lnTo>
                  <a:pt x="3899295" y="1963137"/>
                </a:lnTo>
                <a:lnTo>
                  <a:pt x="3849130" y="1980907"/>
                </a:lnTo>
                <a:lnTo>
                  <a:pt x="3805864" y="2002602"/>
                </a:lnTo>
                <a:lnTo>
                  <a:pt x="3770488" y="2027710"/>
                </a:lnTo>
                <a:lnTo>
                  <a:pt x="3743993" y="2055714"/>
                </a:lnTo>
                <a:lnTo>
                  <a:pt x="3721607" y="2118359"/>
                </a:lnTo>
                <a:lnTo>
                  <a:pt x="3727369" y="2150616"/>
                </a:lnTo>
                <a:lnTo>
                  <a:pt x="3770488" y="2209009"/>
                </a:lnTo>
                <a:lnTo>
                  <a:pt x="3805864" y="2234117"/>
                </a:lnTo>
                <a:lnTo>
                  <a:pt x="3849130" y="2255812"/>
                </a:lnTo>
                <a:lnTo>
                  <a:pt x="3899295" y="2273582"/>
                </a:lnTo>
                <a:lnTo>
                  <a:pt x="3955367" y="2286911"/>
                </a:lnTo>
                <a:lnTo>
                  <a:pt x="4016356" y="2295286"/>
                </a:lnTo>
                <a:lnTo>
                  <a:pt x="4081271" y="2298191"/>
                </a:lnTo>
                <a:lnTo>
                  <a:pt x="4145785" y="2295286"/>
                </a:lnTo>
                <a:lnTo>
                  <a:pt x="4206561" y="2286911"/>
                </a:lnTo>
                <a:lnTo>
                  <a:pt x="4262571" y="2273582"/>
                </a:lnTo>
                <a:lnTo>
                  <a:pt x="4312786" y="2255812"/>
                </a:lnTo>
                <a:lnTo>
                  <a:pt x="4356177" y="2234117"/>
                </a:lnTo>
                <a:lnTo>
                  <a:pt x="4391716" y="2209009"/>
                </a:lnTo>
                <a:lnTo>
                  <a:pt x="4418374" y="2181004"/>
                </a:lnTo>
                <a:lnTo>
                  <a:pt x="4440935" y="2118359"/>
                </a:lnTo>
                <a:lnTo>
                  <a:pt x="4435124" y="2086102"/>
                </a:lnTo>
                <a:lnTo>
                  <a:pt x="4391716" y="2027710"/>
                </a:lnTo>
                <a:lnTo>
                  <a:pt x="4356177" y="2002602"/>
                </a:lnTo>
                <a:lnTo>
                  <a:pt x="4312786" y="1980907"/>
                </a:lnTo>
                <a:lnTo>
                  <a:pt x="4262571" y="1963137"/>
                </a:lnTo>
                <a:lnTo>
                  <a:pt x="4206561" y="1949808"/>
                </a:lnTo>
                <a:lnTo>
                  <a:pt x="4145785" y="1941433"/>
                </a:lnTo>
                <a:lnTo>
                  <a:pt x="4081271" y="1938527"/>
                </a:lnTo>
                <a:close/>
              </a:path>
              <a:path w="4937759" h="2571115">
                <a:moveTo>
                  <a:pt x="4696967" y="2331719"/>
                </a:moveTo>
                <a:lnTo>
                  <a:pt x="4633206" y="2335981"/>
                </a:lnTo>
                <a:lnTo>
                  <a:pt x="4576007" y="2348032"/>
                </a:lnTo>
                <a:lnTo>
                  <a:pt x="4527613" y="2366771"/>
                </a:lnTo>
                <a:lnTo>
                  <a:pt x="4490268" y="2391099"/>
                </a:lnTo>
                <a:lnTo>
                  <a:pt x="4457699" y="2452115"/>
                </a:lnTo>
                <a:lnTo>
                  <a:pt x="4466215" y="2483675"/>
                </a:lnTo>
                <a:lnTo>
                  <a:pt x="4527613" y="2536126"/>
                </a:lnTo>
                <a:lnTo>
                  <a:pt x="4576007" y="2554731"/>
                </a:lnTo>
                <a:lnTo>
                  <a:pt x="4633206" y="2566733"/>
                </a:lnTo>
                <a:lnTo>
                  <a:pt x="4696967" y="2570987"/>
                </a:lnTo>
                <a:lnTo>
                  <a:pt x="4760841" y="2566733"/>
                </a:lnTo>
                <a:lnTo>
                  <a:pt x="4818323" y="2554731"/>
                </a:lnTo>
                <a:lnTo>
                  <a:pt x="4867084" y="2536126"/>
                </a:lnTo>
                <a:lnTo>
                  <a:pt x="4904796" y="2512059"/>
                </a:lnTo>
                <a:lnTo>
                  <a:pt x="4937759" y="2452115"/>
                </a:lnTo>
                <a:lnTo>
                  <a:pt x="4929130" y="2419914"/>
                </a:lnTo>
                <a:lnTo>
                  <a:pt x="4867084" y="2366771"/>
                </a:lnTo>
                <a:lnTo>
                  <a:pt x="4818323" y="2348032"/>
                </a:lnTo>
                <a:lnTo>
                  <a:pt x="4760841" y="2335981"/>
                </a:lnTo>
                <a:lnTo>
                  <a:pt x="4696967" y="2331719"/>
                </a:lnTo>
                <a:close/>
              </a:path>
            </a:pathLst>
          </a:custGeom>
          <a:ln w="38099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87374" y="6774179"/>
            <a:ext cx="239395" cy="120650"/>
          </a:xfrm>
          <a:custGeom>
            <a:avLst/>
            <a:gdLst/>
            <a:ahLst/>
            <a:cxnLst/>
            <a:rect l="l" t="t" r="r" b="b"/>
            <a:pathLst>
              <a:path w="239395" h="120650">
                <a:moveTo>
                  <a:pt x="118871" y="0"/>
                </a:moveTo>
                <a:lnTo>
                  <a:pt x="72651" y="4571"/>
                </a:lnTo>
                <a:lnTo>
                  <a:pt x="34861" y="17144"/>
                </a:lnTo>
                <a:lnTo>
                  <a:pt x="9358" y="36004"/>
                </a:lnTo>
                <a:lnTo>
                  <a:pt x="0" y="59435"/>
                </a:lnTo>
                <a:lnTo>
                  <a:pt x="9358" y="83105"/>
                </a:lnTo>
                <a:lnTo>
                  <a:pt x="34861" y="102488"/>
                </a:lnTo>
                <a:lnTo>
                  <a:pt x="72651" y="115585"/>
                </a:lnTo>
                <a:lnTo>
                  <a:pt x="118871" y="120395"/>
                </a:lnTo>
                <a:lnTo>
                  <a:pt x="165973" y="115585"/>
                </a:lnTo>
                <a:lnTo>
                  <a:pt x="204215" y="102488"/>
                </a:lnTo>
                <a:lnTo>
                  <a:pt x="229885" y="83105"/>
                </a:lnTo>
                <a:lnTo>
                  <a:pt x="239267" y="59435"/>
                </a:lnTo>
                <a:lnTo>
                  <a:pt x="229885" y="36004"/>
                </a:lnTo>
                <a:lnTo>
                  <a:pt x="204215" y="17144"/>
                </a:lnTo>
                <a:lnTo>
                  <a:pt x="165973" y="4571"/>
                </a:lnTo>
                <a:lnTo>
                  <a:pt x="118871" y="0"/>
                </a:lnTo>
                <a:close/>
              </a:path>
            </a:pathLst>
          </a:custGeom>
          <a:ln w="38099">
            <a:solidFill>
              <a:srgbClr val="00FF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3347" y="2645155"/>
            <a:ext cx="314388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5" dirty="0">
                <a:latin typeface="Constantia"/>
                <a:cs typeface="Constantia"/>
              </a:rPr>
              <a:t>35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/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5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7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com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resto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0</a:t>
            </a:r>
            <a:endParaRPr sz="2400">
              <a:latin typeface="Constantia"/>
              <a:cs typeface="Constantia"/>
            </a:endParaRPr>
          </a:p>
          <a:p>
            <a:pPr marL="104775">
              <a:lnSpc>
                <a:spcPts val="2875"/>
              </a:lnSpc>
            </a:pPr>
            <a:r>
              <a:rPr sz="2400" spc="-5" dirty="0">
                <a:latin typeface="Constantia"/>
                <a:cs typeface="Constantia"/>
              </a:rPr>
              <a:t>37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/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5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7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com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resto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2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 algn="ctr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Aritmética</a:t>
            </a:r>
            <a:r>
              <a:rPr spc="-90" dirty="0"/>
              <a:t> </a:t>
            </a:r>
            <a:r>
              <a:rPr spc="250" dirty="0"/>
              <a:t>binária</a:t>
            </a:r>
          </a:p>
          <a:p>
            <a:pPr marL="140970" algn="ctr">
              <a:lnSpc>
                <a:spcPct val="100000"/>
              </a:lnSpc>
              <a:spcBef>
                <a:spcPts val="30"/>
              </a:spcBef>
            </a:pPr>
            <a:r>
              <a:rPr sz="4000" spc="200" dirty="0"/>
              <a:t>Divisão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873627" y="3830216"/>
            <a:ext cx="1548130" cy="8788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819"/>
              </a:spcBef>
              <a:tabLst>
                <a:tab pos="699770" algn="l"/>
                <a:tab pos="1534795" algn="l"/>
              </a:tabLst>
            </a:pPr>
            <a:r>
              <a:rPr sz="2200" spc="-5" dirty="0">
                <a:latin typeface="Arial MT"/>
                <a:cs typeface="Arial MT"/>
              </a:rPr>
              <a:t>3	5</a:t>
            </a:r>
            <a:r>
              <a:rPr sz="2200" u="sng" spc="98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5	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39725" algn="l"/>
                <a:tab pos="699770" algn="l"/>
                <a:tab pos="1143000" algn="l"/>
              </a:tabLst>
            </a:pPr>
            <a:r>
              <a:rPr sz="2200" spc="-5" dirty="0">
                <a:latin typeface="Arial MT"/>
                <a:cs typeface="Arial MT"/>
              </a:rPr>
              <a:t>-	3	5	7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0953" y="4777230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53730" y="4744211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899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15174" y="3778401"/>
            <a:ext cx="1548130" cy="8788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819"/>
              </a:spcBef>
              <a:tabLst>
                <a:tab pos="699770" algn="l"/>
                <a:tab pos="1534795" algn="l"/>
              </a:tabLst>
            </a:pPr>
            <a:r>
              <a:rPr sz="2200" spc="-5" dirty="0">
                <a:latin typeface="Arial MT"/>
                <a:cs typeface="Arial MT"/>
              </a:rPr>
              <a:t>3	7</a:t>
            </a:r>
            <a:r>
              <a:rPr sz="2200" u="sng" spc="98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5	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39725" algn="l"/>
                <a:tab pos="699770" algn="l"/>
                <a:tab pos="1143000" algn="l"/>
              </a:tabLst>
            </a:pPr>
            <a:r>
              <a:rPr sz="2200" spc="-5" dirty="0">
                <a:latin typeface="Arial MT"/>
                <a:cs typeface="Arial MT"/>
              </a:rPr>
              <a:t>-	3	5	7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2500" y="4723890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2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95278" y="4692395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899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37080" y="1891078"/>
            <a:ext cx="1395095" cy="114554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800" spc="-10" dirty="0">
                <a:latin typeface="Constantia"/>
                <a:cs typeface="Constantia"/>
              </a:rPr>
              <a:t>D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15" dirty="0">
                <a:latin typeface="Constantia"/>
                <a:cs typeface="Constantia"/>
              </a:rPr>
              <a:t>c</a:t>
            </a:r>
            <a:r>
              <a:rPr sz="2800" spc="-10" dirty="0">
                <a:latin typeface="Constantia"/>
                <a:cs typeface="Constantia"/>
              </a:rPr>
              <a:t>i</a:t>
            </a:r>
            <a:r>
              <a:rPr sz="2800" spc="-5" dirty="0">
                <a:latin typeface="Constantia"/>
                <a:cs typeface="Constantia"/>
              </a:rPr>
              <a:t>ma</a:t>
            </a:r>
            <a:r>
              <a:rPr sz="2800" spc="-10" dirty="0">
                <a:latin typeface="Constantia"/>
                <a:cs typeface="Constantia"/>
              </a:rPr>
              <a:t>l</a:t>
            </a:r>
            <a:r>
              <a:rPr sz="2800" spc="-5" dirty="0">
                <a:latin typeface="Constantia"/>
                <a:cs typeface="Constantia"/>
              </a:rPr>
              <a:t>:</a:t>
            </a:r>
            <a:endParaRPr sz="2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400" spc="-5" dirty="0">
                <a:latin typeface="Constantia"/>
                <a:cs typeface="Constantia"/>
              </a:rPr>
              <a:t>Exemplos: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003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995</Words>
  <Application>Microsoft Office PowerPoint</Application>
  <PresentationFormat>Personalizar</PresentationFormat>
  <Paragraphs>382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Arial MT</vt:lpstr>
      <vt:lpstr>Calibri</vt:lpstr>
      <vt:lpstr>Constantia</vt:lpstr>
      <vt:lpstr>Lucida Sans Unicode</vt:lpstr>
      <vt:lpstr>Times New Roman</vt:lpstr>
      <vt:lpstr>Office Theme</vt:lpstr>
      <vt:lpstr>Apresentação do PowerPoint</vt:lpstr>
      <vt:lpstr>Aritmética binária</vt:lpstr>
      <vt:lpstr>Aritmética binária</vt:lpstr>
      <vt:lpstr>Aritmética binária</vt:lpstr>
      <vt:lpstr>Aritmética binária</vt:lpstr>
      <vt:lpstr>Aritmética binária</vt:lpstr>
      <vt:lpstr>Aritmética binária</vt:lpstr>
      <vt:lpstr>Aritmética binária</vt:lpstr>
      <vt:lpstr>Aritmética binária Divisão</vt:lpstr>
      <vt:lpstr>Aritmética binária Divisão</vt:lpstr>
      <vt:lpstr>Aritmética binária Divisão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CC_aula2_alunos.ppt</dc:title>
  <dc:creator>Valdir</dc:creator>
  <cp:lastModifiedBy>GETÚLIO DA SILVA SANTOS</cp:lastModifiedBy>
  <cp:revision>3</cp:revision>
  <dcterms:created xsi:type="dcterms:W3CDTF">2023-02-08T20:54:31Z</dcterms:created>
  <dcterms:modified xsi:type="dcterms:W3CDTF">2023-02-08T23:49:30Z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2012-03-10T00:00:00Z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2023-02-08T00:00:00Z</vt:filetime>
  </property>
</Properties>
</file>