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FB98AF-0E86-452C-A990-511D50FA6D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1800" y="5711190"/>
            <a:ext cx="1400175" cy="1009650"/>
          </a:xfrm>
          <a:prstGeom prst="rect">
            <a:avLst/>
          </a:prstGeom>
        </p:spPr>
      </p:pic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49880" cy="68592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017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8609" y="5077459"/>
            <a:ext cx="1645920" cy="127888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725170" y="1823720"/>
                </a:lnTo>
                <a:lnTo>
                  <a:pt x="1449070" y="1823720"/>
                </a:lnTo>
                <a:lnTo>
                  <a:pt x="14490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49880" cy="68592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5399"/>
            <a:ext cx="181610" cy="6832600"/>
          </a:xfrm>
          <a:custGeom>
            <a:avLst/>
            <a:gdLst/>
            <a:ahLst/>
            <a:cxnLst/>
            <a:rect l="l" t="t" r="r" b="b"/>
            <a:pathLst>
              <a:path w="181610" h="6832600">
                <a:moveTo>
                  <a:pt x="181610" y="6832600"/>
                </a:moveTo>
                <a:lnTo>
                  <a:pt x="0" y="6832600"/>
                </a:lnTo>
                <a:lnTo>
                  <a:pt x="0" y="0"/>
                </a:lnTo>
                <a:lnTo>
                  <a:pt x="181610" y="0"/>
                </a:lnTo>
                <a:lnTo>
                  <a:pt x="181610" y="6832600"/>
                </a:lnTo>
                <a:close/>
              </a:path>
            </a:pathLst>
          </a:custGeom>
          <a:solidFill>
            <a:srgbClr val="000000">
              <a:alpha val="2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1610" cy="6856730"/>
          </a:xfrm>
          <a:custGeom>
            <a:avLst/>
            <a:gdLst/>
            <a:ahLst/>
            <a:cxnLst/>
            <a:rect l="l" t="t" r="r" b="b"/>
            <a:pathLst>
              <a:path w="181610" h="6856730">
                <a:moveTo>
                  <a:pt x="181610" y="0"/>
                </a:moveTo>
                <a:lnTo>
                  <a:pt x="0" y="0"/>
                </a:lnTo>
                <a:lnTo>
                  <a:pt x="0" y="6856730"/>
                </a:lnTo>
                <a:lnTo>
                  <a:pt x="90170" y="6856730"/>
                </a:lnTo>
                <a:lnTo>
                  <a:pt x="181610" y="6856730"/>
                </a:lnTo>
                <a:lnTo>
                  <a:pt x="181610" y="0"/>
                </a:lnTo>
                <a:close/>
              </a:path>
            </a:pathLst>
          </a:custGeom>
          <a:solidFill>
            <a:srgbClr val="1E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08661"/>
            <a:ext cx="1590040" cy="505459"/>
          </a:xfrm>
          <a:custGeom>
            <a:avLst/>
            <a:gdLst/>
            <a:ahLst/>
            <a:cxnLst/>
            <a:rect l="l" t="t" r="r" b="b"/>
            <a:pathLst>
              <a:path w="1590040" h="505459">
                <a:moveTo>
                  <a:pt x="0" y="0"/>
                </a:moveTo>
                <a:lnTo>
                  <a:pt x="0" y="502929"/>
                </a:lnTo>
                <a:lnTo>
                  <a:pt x="1244600" y="505458"/>
                </a:lnTo>
                <a:lnTo>
                  <a:pt x="1343660" y="505458"/>
                </a:lnTo>
                <a:lnTo>
                  <a:pt x="1348740" y="501648"/>
                </a:lnTo>
                <a:lnTo>
                  <a:pt x="1582420" y="267968"/>
                </a:lnTo>
                <a:lnTo>
                  <a:pt x="1588135" y="261102"/>
                </a:lnTo>
                <a:lnTo>
                  <a:pt x="1590040" y="253998"/>
                </a:lnTo>
                <a:lnTo>
                  <a:pt x="1588135" y="246894"/>
                </a:lnTo>
                <a:lnTo>
                  <a:pt x="1582420" y="240028"/>
                </a:lnTo>
                <a:lnTo>
                  <a:pt x="1353820" y="11428"/>
                </a:lnTo>
                <a:lnTo>
                  <a:pt x="1348740" y="11428"/>
                </a:lnTo>
                <a:lnTo>
                  <a:pt x="1348740" y="6348"/>
                </a:lnTo>
                <a:lnTo>
                  <a:pt x="1343660" y="6348"/>
                </a:lnTo>
                <a:lnTo>
                  <a:pt x="1339850" y="1268"/>
                </a:lnTo>
                <a:lnTo>
                  <a:pt x="1244600" y="1268"/>
                </a:lnTo>
                <a:lnTo>
                  <a:pt x="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684" y="656590"/>
            <a:ext cx="1062863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2154" y="1818640"/>
            <a:ext cx="10727690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9880" cy="6859270"/>
            <a:chOff x="0" y="0"/>
            <a:chExt cx="2849880" cy="685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49880" cy="68592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5399"/>
              <a:ext cx="181610" cy="6832600"/>
            </a:xfrm>
            <a:custGeom>
              <a:avLst/>
              <a:gdLst/>
              <a:ahLst/>
              <a:cxnLst/>
              <a:rect l="l" t="t" r="r" b="b"/>
              <a:pathLst>
                <a:path w="181610" h="6832600">
                  <a:moveTo>
                    <a:pt x="181610" y="6832600"/>
                  </a:moveTo>
                  <a:lnTo>
                    <a:pt x="0" y="6832600"/>
                  </a:lnTo>
                  <a:lnTo>
                    <a:pt x="0" y="0"/>
                  </a:lnTo>
                  <a:lnTo>
                    <a:pt x="181610" y="0"/>
                  </a:lnTo>
                  <a:lnTo>
                    <a:pt x="181610" y="6832600"/>
                  </a:lnTo>
                  <a:close/>
                </a:path>
              </a:pathLst>
            </a:custGeom>
            <a:solidFill>
              <a:srgbClr val="000000">
                <a:alpha val="25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81610" cy="6856730"/>
            </a:xfrm>
            <a:custGeom>
              <a:avLst/>
              <a:gdLst/>
              <a:ahLst/>
              <a:cxnLst/>
              <a:rect l="l" t="t" r="r" b="b"/>
              <a:pathLst>
                <a:path w="181610" h="6856730">
                  <a:moveTo>
                    <a:pt x="181610" y="0"/>
                  </a:moveTo>
                  <a:lnTo>
                    <a:pt x="0" y="0"/>
                  </a:lnTo>
                  <a:lnTo>
                    <a:pt x="0" y="6856730"/>
                  </a:lnTo>
                  <a:lnTo>
                    <a:pt x="90170" y="6856730"/>
                  </a:lnTo>
                  <a:lnTo>
                    <a:pt x="181610" y="6856730"/>
                  </a:lnTo>
                  <a:lnTo>
                    <a:pt x="181610" y="0"/>
                  </a:lnTo>
                  <a:close/>
                </a:path>
              </a:pathLst>
            </a:custGeom>
            <a:solidFill>
              <a:srgbClr val="1E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8609" y="5077459"/>
            <a:ext cx="1645920" cy="127888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523219" y="4894579"/>
            <a:ext cx="1449070" cy="1823720"/>
          </a:xfrm>
          <a:custGeom>
            <a:avLst/>
            <a:gdLst/>
            <a:ahLst/>
            <a:cxnLst/>
            <a:rect l="l" t="t" r="r" b="b"/>
            <a:pathLst>
              <a:path w="1449070" h="1823720">
                <a:moveTo>
                  <a:pt x="1449070" y="0"/>
                </a:moveTo>
                <a:lnTo>
                  <a:pt x="0" y="0"/>
                </a:lnTo>
                <a:lnTo>
                  <a:pt x="0" y="1823720"/>
                </a:lnTo>
                <a:lnTo>
                  <a:pt x="725170" y="1823720"/>
                </a:lnTo>
                <a:lnTo>
                  <a:pt x="1449070" y="1823720"/>
                </a:lnTo>
                <a:lnTo>
                  <a:pt x="144907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323079"/>
            <a:ext cx="1741170" cy="778510"/>
          </a:xfrm>
          <a:custGeom>
            <a:avLst/>
            <a:gdLst/>
            <a:ahLst/>
            <a:cxnLst/>
            <a:rect l="l" t="t" r="r" b="b"/>
            <a:pathLst>
              <a:path w="1741170" h="778510">
                <a:moveTo>
                  <a:pt x="1344930" y="0"/>
                </a:moveTo>
                <a:lnTo>
                  <a:pt x="0" y="0"/>
                </a:lnTo>
                <a:lnTo>
                  <a:pt x="0" y="778510"/>
                </a:lnTo>
                <a:lnTo>
                  <a:pt x="1344930" y="778510"/>
                </a:lnTo>
                <a:lnTo>
                  <a:pt x="1354474" y="777636"/>
                </a:lnTo>
                <a:lnTo>
                  <a:pt x="1362233" y="775335"/>
                </a:lnTo>
                <a:lnTo>
                  <a:pt x="1368325" y="772080"/>
                </a:lnTo>
                <a:lnTo>
                  <a:pt x="1372870" y="768350"/>
                </a:lnTo>
                <a:lnTo>
                  <a:pt x="1372870" y="763270"/>
                </a:lnTo>
                <a:lnTo>
                  <a:pt x="1377950" y="763270"/>
                </a:lnTo>
                <a:lnTo>
                  <a:pt x="1733550" y="407670"/>
                </a:lnTo>
                <a:lnTo>
                  <a:pt x="1739265" y="399335"/>
                </a:lnTo>
                <a:lnTo>
                  <a:pt x="1741170" y="388620"/>
                </a:lnTo>
                <a:lnTo>
                  <a:pt x="1739265" y="376951"/>
                </a:lnTo>
                <a:lnTo>
                  <a:pt x="1733550" y="365760"/>
                </a:lnTo>
                <a:lnTo>
                  <a:pt x="1377950" y="13970"/>
                </a:lnTo>
                <a:lnTo>
                  <a:pt x="1377950" y="10160"/>
                </a:lnTo>
                <a:lnTo>
                  <a:pt x="1372870" y="10160"/>
                </a:lnTo>
                <a:lnTo>
                  <a:pt x="1368325" y="6429"/>
                </a:lnTo>
                <a:lnTo>
                  <a:pt x="1362233" y="3175"/>
                </a:lnTo>
                <a:lnTo>
                  <a:pt x="1354474" y="873"/>
                </a:lnTo>
                <a:lnTo>
                  <a:pt x="1344930" y="0"/>
                </a:lnTo>
                <a:close/>
              </a:path>
            </a:pathLst>
          </a:custGeom>
          <a:solidFill>
            <a:srgbClr val="4E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8439" rIns="0" bIns="0" rtlCol="0">
            <a:spAutoFit/>
          </a:bodyPr>
          <a:lstStyle/>
          <a:p>
            <a:pPr marL="2444115" marR="5080">
              <a:lnSpc>
                <a:spcPts val="5750"/>
              </a:lnSpc>
              <a:spcBef>
                <a:spcPts val="210"/>
              </a:spcBef>
            </a:pPr>
            <a:r>
              <a:rPr sz="4800" b="1" spc="-10" dirty="0">
                <a:solidFill>
                  <a:srgbClr val="252525"/>
                </a:solidFill>
                <a:latin typeface="Arial"/>
                <a:cs typeface="Arial"/>
              </a:rPr>
              <a:t>Fundamentos</a:t>
            </a:r>
            <a:r>
              <a:rPr sz="48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252525"/>
                </a:solidFill>
                <a:latin typeface="Arial"/>
                <a:cs typeface="Arial"/>
              </a:rPr>
              <a:t>de</a:t>
            </a:r>
            <a:r>
              <a:rPr sz="48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4800" b="1" spc="-45" dirty="0">
                <a:solidFill>
                  <a:srgbClr val="252525"/>
                </a:solidFill>
                <a:latin typeface="Arial"/>
                <a:cs typeface="Arial"/>
              </a:rPr>
              <a:t>Tecnologia </a:t>
            </a:r>
            <a:r>
              <a:rPr sz="4800" b="1" spc="-13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252525"/>
                </a:solidFill>
                <a:latin typeface="Arial"/>
                <a:cs typeface="Arial"/>
              </a:rPr>
              <a:t>da</a:t>
            </a:r>
            <a:r>
              <a:rPr sz="4800" b="1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252525"/>
                </a:solidFill>
                <a:latin typeface="Arial"/>
                <a:cs typeface="Arial"/>
              </a:rPr>
              <a:t>Informação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600" y="45618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75000" y="3920490"/>
            <a:ext cx="5233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F3F3F"/>
                </a:solidFill>
                <a:latin typeface="Arial"/>
                <a:cs typeface="Arial"/>
              </a:rPr>
              <a:t>Prof.</a:t>
            </a:r>
            <a:r>
              <a:rPr lang="pt-BR" sz="2800" b="1" spc="-5" dirty="0">
                <a:solidFill>
                  <a:srgbClr val="3F3F3F"/>
                </a:solidFill>
                <a:latin typeface="Arial"/>
                <a:cs typeface="Arial"/>
              </a:rPr>
              <a:t> Tulio</a:t>
            </a:r>
            <a:r>
              <a:rPr sz="2800" b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703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Classificação</a:t>
            </a:r>
            <a:r>
              <a:rPr sz="3600" spc="-25" dirty="0"/>
              <a:t> </a:t>
            </a:r>
            <a:r>
              <a:rPr sz="3600" spc="-10" dirty="0"/>
              <a:t>por</a:t>
            </a:r>
            <a:r>
              <a:rPr sz="3600" spc="-30" dirty="0"/>
              <a:t> </a:t>
            </a:r>
            <a:r>
              <a:rPr sz="3600" spc="-5" dirty="0"/>
              <a:t>área</a:t>
            </a:r>
            <a:r>
              <a:rPr sz="3600" spc="-20" dirty="0"/>
              <a:t> </a:t>
            </a:r>
            <a:r>
              <a:rPr sz="3600" spc="-5" dirty="0"/>
              <a:t>funcional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7212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refere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ao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suporte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informações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às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áreas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tradicionais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empresa.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7787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713990"/>
            <a:ext cx="7566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Podemos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inferir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principais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informações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funcionais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são: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239" y="332740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1239" y="360172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1239" y="387604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1239" y="4150359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1239" y="4424679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7139" y="3262629"/>
            <a:ext cx="57423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43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contábil.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financeira.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industrial.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Sistema</a:t>
            </a:r>
            <a:r>
              <a:rPr sz="18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informação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marketing.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gestão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recursos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humanos.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7228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Classificação</a:t>
            </a:r>
            <a:r>
              <a:rPr sz="3600" spc="-20" dirty="0"/>
              <a:t> </a:t>
            </a:r>
            <a:r>
              <a:rPr sz="3600" spc="-10" dirty="0"/>
              <a:t>por</a:t>
            </a:r>
            <a:r>
              <a:rPr sz="3600" spc="-20" dirty="0"/>
              <a:t> </a:t>
            </a:r>
            <a:r>
              <a:rPr sz="3600" spc="-5" dirty="0"/>
              <a:t>tipo</a:t>
            </a:r>
            <a:r>
              <a:rPr sz="3600" spc="-25" dirty="0"/>
              <a:t> </a:t>
            </a:r>
            <a:r>
              <a:rPr sz="3600" spc="-5" dirty="0"/>
              <a:t>de</a:t>
            </a:r>
            <a:r>
              <a:rPr sz="3600" spc="-20" dirty="0"/>
              <a:t> </a:t>
            </a:r>
            <a:r>
              <a:rPr sz="3600" spc="-10" dirty="0"/>
              <a:t>suporte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Esta</a:t>
            </a:r>
            <a:r>
              <a:rPr sz="1800" spc="1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classificação</a:t>
            </a:r>
            <a:r>
              <a:rPr sz="1800" spc="1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spc="1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está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relacionada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ao</a:t>
            </a:r>
            <a:r>
              <a:rPr sz="1800" spc="16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tipo</a:t>
            </a:r>
            <a:r>
              <a:rPr sz="1800" spc="1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suporte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 ele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proporcionado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à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empresa;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acordo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Turban,</a:t>
            </a:r>
            <a:r>
              <a:rPr sz="1800" spc="5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McLean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Wetherbe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(2004),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principais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tipos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segundo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suporte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proporcionado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são: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1239" y="387604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1239" y="4150359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1239" y="4424679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1239" y="469900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1239" y="497332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1239" y="5247640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1239" y="5521959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1239" y="5796279"/>
            <a:ext cx="9334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70" dirty="0">
                <a:latin typeface="MS UI Gothic"/>
                <a:cs typeface="MS UI Gothic"/>
              </a:rPr>
              <a:t>✔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7139" y="3811270"/>
            <a:ext cx="515937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83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suporte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inteligente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(SSI)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apoio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grupos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(GSS)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empresarial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(EIS)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apoio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decisões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(SAD)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automação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escritório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(SAE)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administração 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conhecimento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(KMS)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processamento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transações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(SIT)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gerencial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(SIG)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" y="820420"/>
            <a:ext cx="26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203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R</a:t>
            </a:r>
            <a:r>
              <a:rPr sz="3600" spc="-5" dirty="0"/>
              <a:t>ESUMO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78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 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entende-se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grupo de elementos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 interação que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formam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todo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unificado.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Este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sistema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composto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três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elementos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são: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inputs,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outputs.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sistema de informação coleta, processa, armazena,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analisa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dissemina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informações.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sistema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é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composto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 software, dados,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redes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pessoas. Na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sequência,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temos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classificação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informação: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classificação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nível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organizacional;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por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área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funcional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tipo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suporte.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18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Atividades</a:t>
            </a:r>
            <a:r>
              <a:rPr sz="3600" spc="-30" dirty="0"/>
              <a:t>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10" dirty="0"/>
              <a:t>aprendizagem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67180" y="1544320"/>
            <a:ext cx="989266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1.</a:t>
            </a:r>
            <a:r>
              <a:rPr sz="1800" b="1" spc="9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Assinale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letra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“V”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afirmativa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apresentada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verdadeira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letra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“F”,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falsa.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</a:t>
            </a:r>
            <a:r>
              <a:rPr sz="1800" spc="10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)</a:t>
            </a:r>
            <a:r>
              <a:rPr sz="1800" spc="1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</a:t>
            </a:r>
            <a:r>
              <a:rPr sz="1800" spc="10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conceituado</a:t>
            </a:r>
            <a:r>
              <a:rPr sz="180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spc="11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1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grupo</a:t>
            </a:r>
            <a:r>
              <a:rPr sz="180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0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componentes</a:t>
            </a:r>
            <a:r>
              <a:rPr sz="180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1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estão</a:t>
            </a:r>
            <a:r>
              <a:rPr sz="1800" spc="10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inter-relacionados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visam</a:t>
            </a:r>
            <a:r>
              <a:rPr sz="1800" spc="2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meta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comum</a:t>
            </a:r>
            <a:r>
              <a:rPr sz="1800" spc="2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partir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recebimento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informações,</a:t>
            </a:r>
            <a:r>
              <a:rPr sz="1800" spc="2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produzindo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resultados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processo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transformação.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 )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possui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três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componentes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básicos: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inputs,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outputs.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)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Inputs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envolve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transferência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elementos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produzidos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2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processo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transformação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até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seu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destino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final.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)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 envolve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processos de transformação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que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convertem insumos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produto.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 )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 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entende-se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coleta, processa, armazena,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analisa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dissemina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informações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determinado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objetivo.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18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Atividades</a:t>
            </a:r>
            <a:r>
              <a:rPr sz="3600" spc="-30" dirty="0"/>
              <a:t>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10" dirty="0"/>
              <a:t>aprendizagem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67180" y="1818640"/>
            <a:ext cx="989393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 )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sistema de 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depende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recursos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hardware,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software,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redes para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executar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atividades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entrada,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processamento,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produção,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armazenamento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controle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convertem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produtos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informação,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sendo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necessário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envolvimento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humanos.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8890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 )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Independentemente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 forma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 sistemas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são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classificados, tem-se que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estrutura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deles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mesma,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 seja,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cada 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deles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composto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hardware, software, dados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sendo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fator recursos humanos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obrigatório.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 )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Na classificação do sistema de 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nível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organizacional temos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que esta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arquitetura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informação que facilita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fluxo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informação entre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todas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as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atividades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empresa.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6985" algn="just">
              <a:lnSpc>
                <a:spcPct val="100000"/>
              </a:lnSpc>
            </a:pP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(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)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Podemos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dizer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principais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informações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são: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financeira,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contábil,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marketing,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gestão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recursos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humanos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industrial.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18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Atividades</a:t>
            </a:r>
            <a:r>
              <a:rPr sz="3600" spc="-30" dirty="0"/>
              <a:t>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10" dirty="0"/>
              <a:t>aprendizagem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7725" marR="5080">
              <a:lnSpc>
                <a:spcPct val="100000"/>
              </a:lnSpc>
              <a:spcBef>
                <a:spcPts val="100"/>
              </a:spcBef>
              <a:tabLst>
                <a:tab pos="1186180" algn="l"/>
                <a:tab pos="1627505" algn="l"/>
                <a:tab pos="2677795" algn="l"/>
                <a:tab pos="3080385" algn="l"/>
                <a:tab pos="4356735" algn="l"/>
                <a:tab pos="5203825" algn="l"/>
                <a:tab pos="5669280" algn="l"/>
                <a:tab pos="7110730" algn="l"/>
                <a:tab pos="7513320" algn="l"/>
                <a:tab pos="8333105" algn="l"/>
                <a:tab pos="9244330" algn="l"/>
              </a:tabLst>
            </a:pPr>
            <a:r>
              <a:rPr b="1" spc="-15" dirty="0">
                <a:latin typeface="Arial"/>
                <a:cs typeface="Arial"/>
              </a:rPr>
              <a:t>2</a:t>
            </a:r>
            <a:r>
              <a:rPr b="1" dirty="0">
                <a:latin typeface="Arial"/>
                <a:cs typeface="Arial"/>
              </a:rPr>
              <a:t>.	</a:t>
            </a:r>
            <a:r>
              <a:rPr spc="5" dirty="0"/>
              <a:t>O</a:t>
            </a:r>
            <a:r>
              <a:rPr dirty="0"/>
              <a:t>s	sistemas	</a:t>
            </a:r>
            <a:r>
              <a:rPr spc="-5" dirty="0"/>
              <a:t>d</a:t>
            </a:r>
            <a:r>
              <a:rPr dirty="0"/>
              <a:t>e	</a:t>
            </a:r>
            <a:r>
              <a:rPr spc="-10" dirty="0"/>
              <a:t>i</a:t>
            </a:r>
            <a:r>
              <a:rPr spc="-5" dirty="0"/>
              <a:t>n</a:t>
            </a:r>
            <a:r>
              <a:rPr spc="5" dirty="0"/>
              <a:t>f</a:t>
            </a:r>
            <a:r>
              <a:rPr spc="-15" dirty="0"/>
              <a:t>o</a:t>
            </a:r>
            <a:r>
              <a:rPr dirty="0"/>
              <a:t>rmaç</a:t>
            </a:r>
            <a:r>
              <a:rPr spc="-15" dirty="0"/>
              <a:t>ã</a:t>
            </a:r>
            <a:r>
              <a:rPr dirty="0"/>
              <a:t>o	</a:t>
            </a:r>
            <a:r>
              <a:rPr spc="-5" dirty="0"/>
              <a:t>po</a:t>
            </a:r>
            <a:r>
              <a:rPr spc="-15" dirty="0"/>
              <a:t>d</a:t>
            </a:r>
            <a:r>
              <a:rPr spc="-5" dirty="0"/>
              <a:t>e</a:t>
            </a:r>
            <a:r>
              <a:rPr dirty="0"/>
              <a:t>m	</a:t>
            </a:r>
            <a:r>
              <a:rPr spc="-15" dirty="0"/>
              <a:t>s</a:t>
            </a:r>
            <a:r>
              <a:rPr spc="-5" dirty="0"/>
              <a:t>e</a:t>
            </a:r>
            <a:r>
              <a:rPr dirty="0"/>
              <a:t>r	c</a:t>
            </a:r>
            <a:r>
              <a:rPr spc="-10" dirty="0"/>
              <a:t>l</a:t>
            </a:r>
            <a:r>
              <a:rPr spc="-5" dirty="0"/>
              <a:t>ass</a:t>
            </a:r>
            <a:r>
              <a:rPr spc="-10" dirty="0"/>
              <a:t>i</a:t>
            </a:r>
            <a:r>
              <a:rPr spc="5" dirty="0"/>
              <a:t>f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ad</a:t>
            </a:r>
            <a:r>
              <a:rPr spc="-15" dirty="0"/>
              <a:t>o</a:t>
            </a:r>
            <a:r>
              <a:rPr dirty="0"/>
              <a:t>s	</a:t>
            </a:r>
            <a:r>
              <a:rPr spc="-15" dirty="0"/>
              <a:t>d</a:t>
            </a:r>
            <a:r>
              <a:rPr dirty="0"/>
              <a:t>e	m</a:t>
            </a:r>
            <a:r>
              <a:rPr spc="-15" dirty="0"/>
              <a:t>u</a:t>
            </a:r>
            <a:r>
              <a:rPr spc="-5" dirty="0"/>
              <a:t>ita</a:t>
            </a:r>
            <a:r>
              <a:rPr dirty="0"/>
              <a:t>s	</a:t>
            </a:r>
            <a:r>
              <a:rPr spc="5" dirty="0"/>
              <a:t>f</a:t>
            </a:r>
            <a:r>
              <a:rPr spc="-15" dirty="0"/>
              <a:t>o</a:t>
            </a:r>
            <a:r>
              <a:rPr spc="5" dirty="0"/>
              <a:t>r</a:t>
            </a:r>
            <a:r>
              <a:rPr spc="-10" dirty="0"/>
              <a:t>m</a:t>
            </a:r>
            <a:r>
              <a:rPr spc="-5" dirty="0"/>
              <a:t>as</a:t>
            </a:r>
            <a:r>
              <a:rPr dirty="0"/>
              <a:t>,	re</a:t>
            </a:r>
            <a:r>
              <a:rPr spc="-15" dirty="0"/>
              <a:t>p</a:t>
            </a:r>
            <a:r>
              <a:rPr dirty="0"/>
              <a:t>rese</a:t>
            </a:r>
            <a:r>
              <a:rPr spc="-15" dirty="0"/>
              <a:t>n</a:t>
            </a:r>
            <a:r>
              <a:rPr spc="-5" dirty="0"/>
              <a:t>ta</a:t>
            </a:r>
            <a:r>
              <a:rPr spc="-15" dirty="0"/>
              <a:t>n</a:t>
            </a:r>
            <a:r>
              <a:rPr spc="-5" dirty="0"/>
              <a:t>do  </a:t>
            </a:r>
            <a:r>
              <a:rPr spc="-10" dirty="0"/>
              <a:t>diferentes</a:t>
            </a:r>
            <a:r>
              <a:rPr spc="5" dirty="0"/>
              <a:t> </a:t>
            </a:r>
            <a:r>
              <a:rPr spc="-10" dirty="0"/>
              <a:t>possibilidades</a:t>
            </a:r>
            <a:r>
              <a:rPr spc="5" dirty="0"/>
              <a:t> </a:t>
            </a:r>
            <a:r>
              <a:rPr spc="-10" dirty="0"/>
              <a:t>de</a:t>
            </a:r>
            <a:r>
              <a:rPr spc="-5" dirty="0"/>
              <a:t> uso. Uma </a:t>
            </a:r>
            <a:r>
              <a:rPr spc="-10" dirty="0"/>
              <a:t>delas</a:t>
            </a:r>
            <a:r>
              <a:rPr spc="5" dirty="0"/>
              <a:t> </a:t>
            </a:r>
            <a:r>
              <a:rPr spc="-10" dirty="0"/>
              <a:t>pode</a:t>
            </a:r>
            <a:r>
              <a:rPr spc="-5" dirty="0"/>
              <a:t> ser:</a:t>
            </a:r>
          </a:p>
          <a:p>
            <a:pPr marL="835025"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1113790" indent="-266700">
              <a:lnSpc>
                <a:spcPct val="100000"/>
              </a:lnSpc>
              <a:buAutoNum type="alphaLcParenR"/>
              <a:tabLst>
                <a:tab pos="1114425" algn="l"/>
              </a:tabLst>
            </a:pPr>
            <a:r>
              <a:rPr spc="-5" dirty="0"/>
              <a:t>Classificação por nível</a:t>
            </a:r>
            <a:r>
              <a:rPr dirty="0"/>
              <a:t> </a:t>
            </a:r>
            <a:r>
              <a:rPr spc="-10" dirty="0"/>
              <a:t>organizacional,</a:t>
            </a:r>
            <a:r>
              <a:rPr spc="5" dirty="0"/>
              <a:t> </a:t>
            </a:r>
            <a:r>
              <a:rPr spc="-10" dirty="0"/>
              <a:t>por</a:t>
            </a:r>
            <a:r>
              <a:rPr spc="5" dirty="0"/>
              <a:t> </a:t>
            </a:r>
            <a:r>
              <a:rPr spc="-5" dirty="0"/>
              <a:t>departamento</a:t>
            </a:r>
            <a:r>
              <a:rPr dirty="0"/>
              <a:t> e</a:t>
            </a:r>
            <a:r>
              <a:rPr spc="-5" dirty="0"/>
              <a:t> </a:t>
            </a:r>
            <a:r>
              <a:rPr spc="-10" dirty="0"/>
              <a:t>por</a:t>
            </a:r>
            <a:r>
              <a:rPr dirty="0"/>
              <a:t> </a:t>
            </a:r>
            <a:r>
              <a:rPr spc="-5" dirty="0"/>
              <a:t>informações</a:t>
            </a:r>
            <a:r>
              <a:rPr spc="5" dirty="0"/>
              <a:t> </a:t>
            </a:r>
            <a:r>
              <a:rPr spc="-5" dirty="0"/>
              <a:t>empresariais.</a:t>
            </a:r>
          </a:p>
          <a:p>
            <a:pPr marL="835025">
              <a:lnSpc>
                <a:spcPct val="100000"/>
              </a:lnSpc>
              <a:spcBef>
                <a:spcPts val="35"/>
              </a:spcBef>
              <a:buClr>
                <a:srgbClr val="3F3F3F"/>
              </a:buClr>
              <a:buFont typeface="Arial MT"/>
              <a:buAutoNum type="alphaLcParenR"/>
            </a:pPr>
            <a:endParaRPr sz="1850"/>
          </a:p>
          <a:p>
            <a:pPr marL="1113790" indent="-266700">
              <a:lnSpc>
                <a:spcPct val="100000"/>
              </a:lnSpc>
              <a:buAutoNum type="alphaLcParenR"/>
              <a:tabLst>
                <a:tab pos="1114425" algn="l"/>
              </a:tabLst>
            </a:pPr>
            <a:r>
              <a:rPr spc="-5" dirty="0"/>
              <a:t>Classificação</a:t>
            </a:r>
            <a:r>
              <a:rPr spc="5" dirty="0"/>
              <a:t> </a:t>
            </a:r>
            <a:r>
              <a:rPr spc="-5" dirty="0"/>
              <a:t>por</a:t>
            </a:r>
            <a:r>
              <a:rPr spc="10" dirty="0"/>
              <a:t> </a:t>
            </a:r>
            <a:r>
              <a:rPr spc="-5" dirty="0"/>
              <a:t>nível</a:t>
            </a:r>
            <a:r>
              <a:rPr spc="10" dirty="0"/>
              <a:t> </a:t>
            </a:r>
            <a:r>
              <a:rPr spc="-10" dirty="0"/>
              <a:t>organizacional,</a:t>
            </a:r>
            <a:r>
              <a:rPr spc="20" dirty="0"/>
              <a:t> </a:t>
            </a:r>
            <a:r>
              <a:rPr spc="-10" dirty="0"/>
              <a:t>por</a:t>
            </a:r>
            <a:r>
              <a:rPr spc="20" dirty="0"/>
              <a:t> </a:t>
            </a:r>
            <a:r>
              <a:rPr spc="-5" dirty="0"/>
              <a:t>área</a:t>
            </a:r>
            <a:r>
              <a:rPr spc="10" dirty="0"/>
              <a:t> </a:t>
            </a:r>
            <a:r>
              <a:rPr spc="-10" dirty="0"/>
              <a:t>funcional</a:t>
            </a:r>
            <a:r>
              <a:rPr spc="10" dirty="0"/>
              <a:t> </a:t>
            </a:r>
            <a:r>
              <a:rPr dirty="0"/>
              <a:t>e</a:t>
            </a:r>
            <a:r>
              <a:rPr spc="10" dirty="0"/>
              <a:t> </a:t>
            </a:r>
            <a:r>
              <a:rPr spc="-10" dirty="0"/>
              <a:t>por</a:t>
            </a:r>
            <a:r>
              <a:rPr spc="20" dirty="0"/>
              <a:t> </a:t>
            </a:r>
            <a:r>
              <a:rPr spc="-10" dirty="0"/>
              <a:t>sistemas</a:t>
            </a:r>
            <a:r>
              <a:rPr spc="10" dirty="0"/>
              <a:t> </a:t>
            </a:r>
            <a:r>
              <a:rPr spc="-10" dirty="0"/>
              <a:t>interorganizacionais.</a:t>
            </a:r>
          </a:p>
          <a:p>
            <a:pPr marL="835025">
              <a:lnSpc>
                <a:spcPct val="100000"/>
              </a:lnSpc>
              <a:spcBef>
                <a:spcPts val="30"/>
              </a:spcBef>
              <a:buClr>
                <a:srgbClr val="3F3F3F"/>
              </a:buClr>
              <a:buFont typeface="Arial MT"/>
              <a:buAutoNum type="alphaLcParenR"/>
            </a:pPr>
            <a:endParaRPr sz="1850"/>
          </a:p>
          <a:p>
            <a:pPr marL="1101090" indent="-254000">
              <a:lnSpc>
                <a:spcPct val="100000"/>
              </a:lnSpc>
              <a:buAutoNum type="alphaLcParenR"/>
              <a:tabLst>
                <a:tab pos="1101725" algn="l"/>
              </a:tabLst>
            </a:pPr>
            <a:r>
              <a:rPr spc="-5" dirty="0"/>
              <a:t>Classificação </a:t>
            </a:r>
            <a:r>
              <a:rPr spc="-10" dirty="0"/>
              <a:t>por</a:t>
            </a:r>
            <a:r>
              <a:rPr spc="10" dirty="0"/>
              <a:t> </a:t>
            </a:r>
            <a:r>
              <a:rPr spc="-10" dirty="0"/>
              <a:t>nível</a:t>
            </a:r>
            <a:r>
              <a:rPr dirty="0"/>
              <a:t> </a:t>
            </a:r>
            <a:r>
              <a:rPr spc="-10" dirty="0"/>
              <a:t>organizacional,</a:t>
            </a:r>
            <a:r>
              <a:rPr dirty="0"/>
              <a:t> </a:t>
            </a:r>
            <a:r>
              <a:rPr spc="-5" dirty="0"/>
              <a:t>por</a:t>
            </a:r>
            <a:r>
              <a:rPr dirty="0"/>
              <a:t> </a:t>
            </a:r>
            <a:r>
              <a:rPr spc="-10" dirty="0"/>
              <a:t>área</a:t>
            </a:r>
            <a:r>
              <a:rPr spc="-5" dirty="0"/>
              <a:t> </a:t>
            </a:r>
            <a:r>
              <a:rPr spc="-10" dirty="0"/>
              <a:t>funcional</a:t>
            </a:r>
            <a:r>
              <a:rPr dirty="0"/>
              <a:t> e </a:t>
            </a:r>
            <a:r>
              <a:rPr spc="-10" dirty="0"/>
              <a:t>por</a:t>
            </a:r>
            <a:r>
              <a:rPr spc="10" dirty="0"/>
              <a:t> </a:t>
            </a:r>
            <a:r>
              <a:rPr spc="-5" dirty="0"/>
              <a:t>tipo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suporte.</a:t>
            </a:r>
          </a:p>
          <a:p>
            <a:pPr marL="835025">
              <a:lnSpc>
                <a:spcPct val="100000"/>
              </a:lnSpc>
              <a:spcBef>
                <a:spcPts val="35"/>
              </a:spcBef>
              <a:buClr>
                <a:srgbClr val="3F3F3F"/>
              </a:buClr>
              <a:buFont typeface="Arial MT"/>
              <a:buAutoNum type="alphaLcParenR"/>
            </a:pPr>
            <a:endParaRPr sz="1850"/>
          </a:p>
          <a:p>
            <a:pPr marL="847725" marR="5715">
              <a:lnSpc>
                <a:spcPct val="100000"/>
              </a:lnSpc>
              <a:buAutoNum type="alphaLcParenR"/>
              <a:tabLst>
                <a:tab pos="1136015" algn="l"/>
              </a:tabLst>
            </a:pPr>
            <a:r>
              <a:rPr spc="-5" dirty="0"/>
              <a:t>Classificação</a:t>
            </a:r>
            <a:r>
              <a:rPr spc="170" dirty="0"/>
              <a:t> </a:t>
            </a:r>
            <a:r>
              <a:rPr spc="-10" dirty="0"/>
              <a:t>por</a:t>
            </a:r>
            <a:r>
              <a:rPr spc="185" dirty="0"/>
              <a:t> </a:t>
            </a:r>
            <a:r>
              <a:rPr spc="-10" dirty="0"/>
              <a:t>nível</a:t>
            </a:r>
            <a:r>
              <a:rPr spc="180" dirty="0"/>
              <a:t> </a:t>
            </a:r>
            <a:r>
              <a:rPr spc="-10" dirty="0"/>
              <a:t>organizacional,</a:t>
            </a:r>
            <a:r>
              <a:rPr spc="175" dirty="0"/>
              <a:t> </a:t>
            </a:r>
            <a:r>
              <a:rPr spc="-5" dirty="0"/>
              <a:t>por</a:t>
            </a:r>
            <a:r>
              <a:rPr spc="170" dirty="0"/>
              <a:t> </a:t>
            </a:r>
            <a:r>
              <a:rPr spc="-5" dirty="0"/>
              <a:t>tipo</a:t>
            </a:r>
            <a:r>
              <a:rPr spc="175" dirty="0"/>
              <a:t> </a:t>
            </a:r>
            <a:r>
              <a:rPr spc="-5" dirty="0"/>
              <a:t>de</a:t>
            </a:r>
            <a:r>
              <a:rPr spc="170" dirty="0"/>
              <a:t> </a:t>
            </a:r>
            <a:r>
              <a:rPr spc="-10" dirty="0"/>
              <a:t>suporte,</a:t>
            </a:r>
            <a:r>
              <a:rPr spc="185" dirty="0"/>
              <a:t> </a:t>
            </a:r>
            <a:r>
              <a:rPr spc="-10" dirty="0"/>
              <a:t>por</a:t>
            </a:r>
            <a:r>
              <a:rPr spc="180" dirty="0"/>
              <a:t> </a:t>
            </a:r>
            <a:r>
              <a:rPr spc="-5" dirty="0"/>
              <a:t>departamento</a:t>
            </a:r>
            <a:r>
              <a:rPr spc="175" dirty="0"/>
              <a:t> </a:t>
            </a:r>
            <a:r>
              <a:rPr dirty="0"/>
              <a:t>e</a:t>
            </a:r>
            <a:r>
              <a:rPr spc="170" dirty="0"/>
              <a:t> </a:t>
            </a:r>
            <a:r>
              <a:rPr spc="-10" dirty="0"/>
              <a:t>por</a:t>
            </a:r>
            <a:r>
              <a:rPr spc="185" dirty="0"/>
              <a:t> </a:t>
            </a:r>
            <a:r>
              <a:rPr spc="-10" dirty="0"/>
              <a:t>sistemas </a:t>
            </a:r>
            <a:r>
              <a:rPr spc="-484" dirty="0"/>
              <a:t> </a:t>
            </a:r>
            <a:r>
              <a:rPr spc="-10" dirty="0"/>
              <a:t>interorganizacionais.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6189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Atividades</a:t>
            </a:r>
            <a:r>
              <a:rPr sz="3600" spc="-30" dirty="0"/>
              <a:t> </a:t>
            </a:r>
            <a:r>
              <a:rPr sz="3600" spc="-5" dirty="0"/>
              <a:t>de</a:t>
            </a:r>
            <a:r>
              <a:rPr sz="3600" spc="-25" dirty="0"/>
              <a:t> </a:t>
            </a:r>
            <a:r>
              <a:rPr sz="3600" spc="-10" dirty="0"/>
              <a:t>aprendizagem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67180" y="1818640"/>
            <a:ext cx="90658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3.</a:t>
            </a:r>
            <a:r>
              <a:rPr sz="1800" b="1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visão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Kroenke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(2012),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cinco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componentes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um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sistema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informação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são: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278765" indent="-266700">
              <a:lnSpc>
                <a:spcPct val="100000"/>
              </a:lnSpc>
              <a:buAutoNum type="alphaLcParenR"/>
              <a:tabLst>
                <a:tab pos="279400" algn="l"/>
              </a:tabLst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redes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inputs.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F3F3F"/>
              </a:buClr>
              <a:buFont typeface="Arial MT"/>
              <a:buAutoNum type="alphaLcParenR"/>
            </a:pPr>
            <a:endParaRPr sz="1850">
              <a:latin typeface="Arial MT"/>
              <a:cs typeface="Arial MT"/>
            </a:endParaRPr>
          </a:p>
          <a:p>
            <a:pPr marL="278765" indent="-266700">
              <a:lnSpc>
                <a:spcPct val="100000"/>
              </a:lnSpc>
              <a:buAutoNum type="alphaLcParenR"/>
              <a:tabLst>
                <a:tab pos="279400" algn="l"/>
              </a:tabLst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redes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processamento.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F3F3F"/>
              </a:buClr>
              <a:buFont typeface="Arial MT"/>
              <a:buAutoNum type="alphaLcParenR"/>
            </a:pPr>
            <a:endParaRPr sz="1850">
              <a:latin typeface="Arial MT"/>
              <a:cs typeface="Arial MT"/>
            </a:endParaRPr>
          </a:p>
          <a:p>
            <a:pPr marL="266065" indent="-254000">
              <a:lnSpc>
                <a:spcPct val="100000"/>
              </a:lnSpc>
              <a:buAutoNum type="alphaLcParenR"/>
              <a:tabLst>
                <a:tab pos="266700" algn="l"/>
              </a:tabLst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redes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outputs.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F3F3F"/>
              </a:buClr>
              <a:buFont typeface="Arial MT"/>
              <a:buAutoNum type="alphaLcParenR"/>
            </a:pPr>
            <a:endParaRPr sz="1850">
              <a:latin typeface="Arial MT"/>
              <a:cs typeface="Arial MT"/>
            </a:endParaRPr>
          </a:p>
          <a:p>
            <a:pPr marL="278765" indent="-266700">
              <a:lnSpc>
                <a:spcPct val="100000"/>
              </a:lnSpc>
              <a:buAutoNum type="alphaLcParenR"/>
              <a:tabLst>
                <a:tab pos="279400" algn="l"/>
              </a:tabLst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software,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dados,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redes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pessoas.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82042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3209" y="467359"/>
            <a:ext cx="4000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Arial MT"/>
                <a:cs typeface="Arial MT"/>
              </a:rPr>
              <a:t>REFERÊNCIAS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856740"/>
            <a:ext cx="10737215" cy="2880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76200">
              <a:lnSpc>
                <a:spcPts val="2230"/>
              </a:lnSpc>
              <a:spcBef>
                <a:spcPts val="315"/>
              </a:spcBef>
            </a:pPr>
            <a:r>
              <a:rPr sz="2000" spc="-10" dirty="0">
                <a:latin typeface="Arial MT"/>
                <a:cs typeface="Arial MT"/>
              </a:rPr>
              <a:t>WAKULICZ,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Gilmar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J.</a:t>
            </a:r>
            <a:r>
              <a:rPr sz="2000" spc="-5" dirty="0">
                <a:latin typeface="Arial MT"/>
                <a:cs typeface="Arial MT"/>
              </a:rPr>
              <a:t> Sistemas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Informação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Gerenciais.</a:t>
            </a:r>
            <a:r>
              <a:rPr sz="2000" spc="-5" dirty="0">
                <a:latin typeface="Arial MT"/>
                <a:cs typeface="Arial MT"/>
              </a:rPr>
              <a:t> Santa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Maria: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Universidade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Federal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Santa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Maria, Colégio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Politécnico,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Rede </a:t>
            </a:r>
            <a:r>
              <a:rPr sz="2000" spc="-45" dirty="0">
                <a:latin typeface="Arial MT"/>
                <a:cs typeface="Arial MT"/>
              </a:rPr>
              <a:t>e-Tec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Brasil, </a:t>
            </a:r>
            <a:r>
              <a:rPr sz="2000" dirty="0">
                <a:latin typeface="Arial MT"/>
                <a:cs typeface="Arial MT"/>
              </a:rPr>
              <a:t>2016.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KROENKE,</a:t>
            </a:r>
            <a:r>
              <a:rPr sz="2000" dirty="0">
                <a:latin typeface="Arial MT"/>
                <a:cs typeface="Arial MT"/>
              </a:rPr>
              <a:t> David.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Sistemas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informação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gerenciais.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Paulo:</a:t>
            </a:r>
            <a:r>
              <a:rPr sz="2000" dirty="0">
                <a:latin typeface="Arial MT"/>
                <a:cs typeface="Arial MT"/>
              </a:rPr>
              <a:t> Saraiva,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2012.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 MT"/>
              <a:cs typeface="Arial MT"/>
            </a:endParaRPr>
          </a:p>
          <a:p>
            <a:pPr marL="12700" marR="5080">
              <a:lnSpc>
                <a:spcPts val="2230"/>
              </a:lnSpc>
            </a:pPr>
            <a:r>
              <a:rPr sz="2000" spc="-5" dirty="0">
                <a:latin typeface="Arial MT"/>
                <a:cs typeface="Arial MT"/>
              </a:rPr>
              <a:t>O’BRIEN,</a:t>
            </a:r>
            <a:r>
              <a:rPr sz="2000" dirty="0">
                <a:latin typeface="Arial MT"/>
                <a:cs typeface="Arial MT"/>
              </a:rPr>
              <a:t> James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Sistemas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informação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decisões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gerenciais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internet.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2.</a:t>
            </a:r>
            <a:r>
              <a:rPr sz="2000" dirty="0">
                <a:latin typeface="Arial MT"/>
                <a:cs typeface="Arial MT"/>
              </a:rPr>
              <a:t> ed.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Paulo: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Saraiva,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2004.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Arial MT"/>
              <a:cs typeface="Arial MT"/>
            </a:endParaRPr>
          </a:p>
          <a:p>
            <a:pPr marL="12700" marR="495934">
              <a:lnSpc>
                <a:spcPts val="2230"/>
              </a:lnSpc>
            </a:pPr>
            <a:r>
              <a:rPr sz="2000" spc="-5" dirty="0">
                <a:latin typeface="Arial MT"/>
                <a:cs typeface="Arial MT"/>
              </a:rPr>
              <a:t>TURBAN,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Efrain; MCLEAN,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Ephraim;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WETHERBE, </a:t>
            </a:r>
            <a:r>
              <a:rPr sz="2000" dirty="0">
                <a:latin typeface="Arial MT"/>
                <a:cs typeface="Arial MT"/>
              </a:rPr>
              <a:t>James.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Tecnologia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informação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gestão.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3. </a:t>
            </a:r>
            <a:r>
              <a:rPr sz="2000" dirty="0">
                <a:latin typeface="Arial MT"/>
                <a:cs typeface="Arial MT"/>
              </a:rPr>
              <a:t>ed.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Porto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Alegre: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Bookman,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2004.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200" y="4420870"/>
            <a:ext cx="441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 MT"/>
                <a:cs typeface="Arial MT"/>
              </a:rPr>
              <a:t>Sistemas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Informação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Sistemas</a:t>
            </a:r>
            <a:r>
              <a:rPr sz="3600" spc="-40" dirty="0"/>
              <a:t> </a:t>
            </a:r>
            <a:r>
              <a:rPr sz="3600" spc="-10" dirty="0"/>
              <a:t>de</a:t>
            </a:r>
            <a:r>
              <a:rPr sz="3600" spc="-35" dirty="0"/>
              <a:t> </a:t>
            </a:r>
            <a:r>
              <a:rPr sz="3600" spc="-5" dirty="0"/>
              <a:t>Informação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acordo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O’Brien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(2004),</a:t>
            </a:r>
            <a:r>
              <a:rPr sz="1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conceituado</a:t>
            </a:r>
            <a:r>
              <a:rPr sz="1800" spc="1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como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1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grupo</a:t>
            </a:r>
            <a:r>
              <a:rPr sz="1800" spc="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elementos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inter-relacionados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em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interação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formam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todo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unificado.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5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sistema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grupo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 componentes 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estão inter-relacionados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visam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meta comum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partir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recebimento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informações</a:t>
            </a:r>
            <a:r>
              <a:rPr sz="1800" spc="4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produzindo resultados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em um processo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organizado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transformação.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Sistemas</a:t>
            </a:r>
            <a:r>
              <a:rPr sz="3600" spc="-40" dirty="0"/>
              <a:t> </a:t>
            </a:r>
            <a:r>
              <a:rPr sz="3600" spc="-10" dirty="0"/>
              <a:t>de</a:t>
            </a:r>
            <a:r>
              <a:rPr sz="3600" spc="-35" dirty="0"/>
              <a:t> </a:t>
            </a:r>
            <a:r>
              <a:rPr sz="3600" spc="-5" dirty="0"/>
              <a:t>Informação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3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23875" algn="l"/>
                <a:tab pos="1464310" algn="l"/>
                <a:tab pos="2228850" algn="l"/>
                <a:tab pos="3030220" algn="l"/>
                <a:tab pos="3845560" algn="l"/>
                <a:tab pos="4380230" algn="l"/>
                <a:tab pos="5904230" algn="l"/>
                <a:tab pos="6313170" algn="l"/>
                <a:tab pos="7266305" algn="l"/>
                <a:tab pos="8194040" algn="l"/>
              </a:tabLst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s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dess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poss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i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ê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com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ente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u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fu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çõ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b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ási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 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interação: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8829" y="2988309"/>
            <a:ext cx="85267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Inputs</a:t>
            </a:r>
            <a:r>
              <a:rPr sz="1800" b="1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–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envolve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captação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reunião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elementos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ingressam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no</a:t>
            </a:r>
            <a:r>
              <a:rPr sz="1800" spc="4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serem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processados (dados,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instruções).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7620">
              <a:lnSpc>
                <a:spcPct val="100000"/>
              </a:lnSpc>
            </a:pPr>
            <a:r>
              <a:rPr sz="1800" b="1" spc="-10" dirty="0">
                <a:solidFill>
                  <a:srgbClr val="3F3F3F"/>
                </a:solidFill>
                <a:latin typeface="Arial"/>
                <a:cs typeface="Arial"/>
              </a:rPr>
              <a:t>Processamento</a:t>
            </a:r>
            <a:r>
              <a:rPr sz="1800" b="1" spc="3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r>
              <a:rPr sz="1800" spc="3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envolve</a:t>
            </a:r>
            <a:r>
              <a:rPr sz="1800" spc="3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processos</a:t>
            </a:r>
            <a:r>
              <a:rPr sz="1800" spc="3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transformação</a:t>
            </a:r>
            <a:r>
              <a:rPr sz="1800" spc="3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3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convertem</a:t>
            </a:r>
            <a:r>
              <a:rPr sz="1800" spc="3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insumos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(entradas) em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produto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(programas,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equipamentos).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3F3F3F"/>
                </a:solidFill>
                <a:latin typeface="Arial"/>
                <a:cs typeface="Arial"/>
              </a:rPr>
              <a:t>Outputs</a:t>
            </a:r>
            <a:r>
              <a:rPr sz="1800" b="1" spc="2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–</a:t>
            </a:r>
            <a:r>
              <a:rPr sz="1800" spc="2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envolve</a:t>
            </a:r>
            <a:r>
              <a:rPr sz="1800" spc="2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2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transferência</a:t>
            </a:r>
            <a:r>
              <a:rPr sz="1800" spc="2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elementos</a:t>
            </a:r>
            <a:r>
              <a:rPr sz="1800" spc="229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produzidos</a:t>
            </a:r>
            <a:r>
              <a:rPr sz="1800" spc="2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2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2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processo</a:t>
            </a:r>
            <a:r>
              <a:rPr sz="1800" spc="2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transformação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até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seu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destino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final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(relatórios, gráficos,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cálculos).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7561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Elementos</a:t>
            </a:r>
            <a:r>
              <a:rPr sz="3600" spc="-30" dirty="0"/>
              <a:t> </a:t>
            </a:r>
            <a:r>
              <a:rPr sz="3600" spc="-5" dirty="0"/>
              <a:t>Básicos</a:t>
            </a:r>
            <a:r>
              <a:rPr sz="3600" spc="-30" dirty="0"/>
              <a:t> </a:t>
            </a:r>
            <a:r>
              <a:rPr sz="3600" spc="-5" dirty="0"/>
              <a:t>de</a:t>
            </a:r>
            <a:r>
              <a:rPr sz="3600" spc="-30" dirty="0"/>
              <a:t> </a:t>
            </a:r>
            <a:r>
              <a:rPr sz="3600" spc="-10" dirty="0"/>
              <a:t>um</a:t>
            </a:r>
            <a:r>
              <a:rPr sz="3600" spc="-25" dirty="0"/>
              <a:t> </a:t>
            </a:r>
            <a:r>
              <a:rPr sz="3600" spc="-5" dirty="0"/>
              <a:t>Sistema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823" y="2679931"/>
            <a:ext cx="5516087" cy="904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528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Sistemas</a:t>
            </a:r>
            <a:r>
              <a:rPr sz="3600" spc="-40" dirty="0"/>
              <a:t> </a:t>
            </a:r>
            <a:r>
              <a:rPr sz="3600" spc="-10" dirty="0"/>
              <a:t>de</a:t>
            </a:r>
            <a:r>
              <a:rPr sz="3600" spc="-35" dirty="0"/>
              <a:t> </a:t>
            </a:r>
            <a:r>
              <a:rPr sz="3600" spc="-5" dirty="0"/>
              <a:t>Informação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7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acordo com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Turbam,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McLean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Wetherbe (2004), um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informação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coleta, processa,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armazena, analisa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dissemina informações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com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determinado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objetivo.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32740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3262629"/>
            <a:ext cx="852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Kroenke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(2012)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diz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estrutura</a:t>
            </a:r>
            <a:r>
              <a:rPr sz="1800" spc="1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sistema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</a:t>
            </a:r>
            <a:r>
              <a:rPr sz="1800" spc="1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composta</a:t>
            </a:r>
            <a:r>
              <a:rPr sz="1800" spc="1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cinco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componentes: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189" y="4232909"/>
            <a:ext cx="8610600" cy="1238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310" y="656590"/>
            <a:ext cx="921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Classificação</a:t>
            </a:r>
            <a:r>
              <a:rPr sz="3600" spc="-30" dirty="0"/>
              <a:t> </a:t>
            </a:r>
            <a:r>
              <a:rPr sz="3600" spc="-10" dirty="0"/>
              <a:t>dos</a:t>
            </a:r>
            <a:r>
              <a:rPr sz="3600" spc="-15" dirty="0"/>
              <a:t> </a:t>
            </a:r>
            <a:r>
              <a:rPr sz="3600" spc="-5" dirty="0"/>
              <a:t>sistemas</a:t>
            </a:r>
            <a:r>
              <a:rPr sz="3600" spc="-15" dirty="0"/>
              <a:t> </a:t>
            </a:r>
            <a:r>
              <a:rPr sz="3600" spc="-10" dirty="0"/>
              <a:t>de</a:t>
            </a:r>
            <a:r>
              <a:rPr sz="3600" spc="-20" dirty="0"/>
              <a:t> </a:t>
            </a:r>
            <a:r>
              <a:rPr sz="3600" spc="-5" dirty="0"/>
              <a:t>informação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18707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1805940"/>
            <a:ext cx="852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27050" algn="l"/>
                <a:tab pos="1648460" algn="l"/>
                <a:tab pos="2124075" algn="l"/>
                <a:tab pos="3473450" algn="l"/>
                <a:tab pos="4392295" algn="l"/>
                <a:tab pos="4930775" algn="l"/>
                <a:tab pos="6445885" algn="l"/>
                <a:tab pos="6920230" algn="l"/>
                <a:tab pos="7813040" algn="l"/>
              </a:tabLst>
            </a:pP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istema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nform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ção	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m	s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	cl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ssifica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	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uita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	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f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o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rmas 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representando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diferentes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possibilidades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uso;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269367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628900"/>
            <a:ext cx="85261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 classificação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apresentada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Turban,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McLean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Wetherbe (2004)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feita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níveis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organizacionais,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áreas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funcionais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principais,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tipos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suporte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que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proporcionam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quanto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à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arquitetura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informação;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37909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3726179"/>
            <a:ext cx="85242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Independentemente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da forma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que 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 são classificados,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estrutura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desses </a:t>
            </a:r>
            <a:r>
              <a:rPr sz="1800" spc="-4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mesma, ou seja, cada um deles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é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composto de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hardware, software, dados,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procedimentos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e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pessoas.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039" y="656590"/>
            <a:ext cx="829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Classificação</a:t>
            </a:r>
            <a:r>
              <a:rPr sz="3600" spc="-10" dirty="0"/>
              <a:t> por</a:t>
            </a:r>
            <a:r>
              <a:rPr sz="3600" spc="-15" dirty="0"/>
              <a:t> </a:t>
            </a:r>
            <a:r>
              <a:rPr sz="3600" spc="-5" dirty="0"/>
              <a:t>nível</a:t>
            </a:r>
            <a:r>
              <a:rPr sz="3600" spc="-15" dirty="0"/>
              <a:t> </a:t>
            </a:r>
            <a:r>
              <a:rPr sz="3600" spc="-10" dirty="0"/>
              <a:t>organizacional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2929" y="22301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829" y="2165350"/>
            <a:ext cx="852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maneira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classificar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os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informação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uma</a:t>
            </a:r>
            <a:r>
              <a:rPr sz="1800" spc="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empresa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</a:t>
            </a:r>
            <a:r>
              <a:rPr sz="1800" spc="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partir da observação</a:t>
            </a:r>
            <a:r>
              <a:rPr sz="18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sua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estrutura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organizacional;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2929" y="30530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829" y="2988309"/>
            <a:ext cx="8527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Dentro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dessa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estrutura,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podemos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ter sistemas de informação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desenvolvidos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o 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setor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corporativo, para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divisões,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departamentos, unidades operacionais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e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até </a:t>
            </a:r>
            <a:r>
              <a:rPr sz="1800" dirty="0">
                <a:solidFill>
                  <a:srgbClr val="3F3F3F"/>
                </a:solidFill>
                <a:latin typeface="Arial MT"/>
                <a:cs typeface="Arial MT"/>
              </a:rPr>
              <a:t> mesmo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para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determinados</a:t>
            </a:r>
            <a:r>
              <a:rPr sz="18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funcionários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 da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empresa;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929" y="415035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8829" y="4085590"/>
            <a:ext cx="852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Esses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podem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ser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desenvolvidos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para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funcionar</a:t>
            </a:r>
            <a:r>
              <a:rPr sz="1800" spc="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</a:t>
            </a:r>
            <a:r>
              <a:rPr sz="18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independente</a:t>
            </a:r>
            <a:r>
              <a:rPr sz="1800" spc="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ou </a:t>
            </a:r>
            <a:r>
              <a:rPr sz="1800" spc="-48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forma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interligada.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Sistemas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5" dirty="0"/>
              <a:t>Informação</a:t>
            </a:r>
            <a:r>
              <a:rPr spc="-10" dirty="0"/>
              <a:t> </a:t>
            </a:r>
            <a:r>
              <a:rPr spc="-5" dirty="0"/>
              <a:t>por</a:t>
            </a:r>
            <a:r>
              <a:rPr spc="-20" dirty="0"/>
              <a:t> </a:t>
            </a:r>
            <a:r>
              <a:rPr spc="-5" dirty="0"/>
              <a:t>Nível</a:t>
            </a:r>
            <a:r>
              <a:rPr spc="-10" dirty="0"/>
              <a:t> </a:t>
            </a:r>
            <a:r>
              <a:rPr spc="-5" dirty="0"/>
              <a:t>Organizacional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5470" y="179197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1370" y="1728470"/>
            <a:ext cx="185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Por</a:t>
            </a:r>
            <a:r>
              <a:rPr sz="1800" spc="-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departamento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470" y="23406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1370" y="2277109"/>
            <a:ext cx="264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Informações</a:t>
            </a:r>
            <a:r>
              <a:rPr sz="1800" spc="-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empresariais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5470" y="288925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60" dirty="0">
                <a:latin typeface="MS UI Gothic"/>
                <a:cs typeface="MS UI Gothic"/>
              </a:rPr>
              <a:t>●</a:t>
            </a:r>
            <a:endParaRPr sz="8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1370" y="2825750"/>
            <a:ext cx="305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F3F3F"/>
                </a:solidFill>
                <a:latin typeface="Arial MT"/>
                <a:cs typeface="Arial MT"/>
              </a:rPr>
              <a:t>Sistemas</a:t>
            </a:r>
            <a:r>
              <a:rPr sz="18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F3F3F"/>
                </a:solidFill>
                <a:latin typeface="Arial MT"/>
                <a:cs typeface="Arial MT"/>
              </a:rPr>
              <a:t>interorganizacionais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82042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C0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1259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MS UI Gothic</vt:lpstr>
      <vt:lpstr>Arial</vt:lpstr>
      <vt:lpstr>Arial MT</vt:lpstr>
      <vt:lpstr>Calibri</vt:lpstr>
      <vt:lpstr>Office Theme</vt:lpstr>
      <vt:lpstr>Apresentação do PowerPoint</vt:lpstr>
      <vt:lpstr>Apresentação do PowerPoint</vt:lpstr>
      <vt:lpstr>Sistemas de Informação</vt:lpstr>
      <vt:lpstr>Sistemas de Informação</vt:lpstr>
      <vt:lpstr>Elementos Básicos de um Sistema</vt:lpstr>
      <vt:lpstr>Sistemas de Informação</vt:lpstr>
      <vt:lpstr>Classificação dos sistemas de informação</vt:lpstr>
      <vt:lpstr>Classificação por nível organizacional</vt:lpstr>
      <vt:lpstr>Sistemas de Informação por Nível Organizacional</vt:lpstr>
      <vt:lpstr>Classificação por área funcional</vt:lpstr>
      <vt:lpstr>Classificação por tipo de suporte</vt:lpstr>
      <vt:lpstr>RESUMO</vt:lpstr>
      <vt:lpstr>Atividades de aprendizagem</vt:lpstr>
      <vt:lpstr>Atividades de aprendizagem</vt:lpstr>
      <vt:lpstr>Atividades de aprendizagem</vt:lpstr>
      <vt:lpstr>Atividades de aprendizagem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Cleziel Franzoni da Costa</dc:creator>
  <cp:lastModifiedBy>Getulio Santos</cp:lastModifiedBy>
  <cp:revision>1</cp:revision>
  <dcterms:created xsi:type="dcterms:W3CDTF">2022-11-07T17:37:03Z</dcterms:created>
  <dcterms:modified xsi:type="dcterms:W3CDTF">2022-11-07T17:39:12Z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2019-04-04T00:00:00Z</vt:filetime>
  </property>
  <property fmtid="{D5CDD505-2E9C-101B-9397-08002B2CF9AE}" pid="3" name="Creator">
    <vt:lpwstr>Impress</vt:lpwstr>
  </property>
  <property fmtid="{D5CDD505-2E9C-101B-9397-08002B2CF9AE}" pid="4" name="LastSaved">
    <vt:filetime>2019-04-04T00:00:00Z</vt:filetime>
  </property>
</Properties>
</file>