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318" r:id="rId3"/>
    <p:sldId id="319" r:id="rId4"/>
    <p:sldId id="321" r:id="rId5"/>
    <p:sldId id="322" r:id="rId6"/>
    <p:sldId id="323" r:id="rId7"/>
    <p:sldId id="324" r:id="rId8"/>
    <p:sldId id="326" r:id="rId9"/>
    <p:sldId id="328" r:id="rId10"/>
    <p:sldId id="33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Fundamentos da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140968"/>
            <a:ext cx="7772400" cy="1670343"/>
          </a:xfrm>
        </p:spPr>
        <p:txBody>
          <a:bodyPr>
            <a:normAutofit/>
          </a:bodyPr>
          <a:lstStyle/>
          <a:p>
            <a:r>
              <a:rPr lang="pt-BR" dirty="0"/>
              <a:t>Parte 3</a:t>
            </a:r>
          </a:p>
          <a:p>
            <a:r>
              <a:rPr lang="pt-BR" dirty="0"/>
              <a:t>Cap. 4 </a:t>
            </a:r>
            <a:r>
              <a:rPr lang="pt-BR" dirty="0" err="1"/>
              <a:t>Infra-estrutura</a:t>
            </a:r>
            <a:r>
              <a:rPr lang="pt-BR" dirty="0"/>
              <a:t> de Ti: Hardware e Software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457200" y="2514600"/>
            <a:ext cx="80010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spcBef>
                <a:spcPct val="5000"/>
              </a:spcBef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pt-BR" b="1" dirty="0">
                <a:cs typeface="Times New Roman" pitchFamily="18" charset="0"/>
              </a:rPr>
              <a:t>Planejamento de capacidade e </a:t>
            </a:r>
            <a:r>
              <a:rPr lang="pt-BR" b="1" dirty="0" err="1">
                <a:cs typeface="Times New Roman" pitchFamily="18" charset="0"/>
              </a:rPr>
              <a:t>escalabilidade</a:t>
            </a:r>
            <a:endParaRPr lang="en-US" b="1" dirty="0"/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pt-BR" b="1" dirty="0">
                <a:cs typeface="Times New Roman" pitchFamily="18" charset="0"/>
              </a:rPr>
              <a:t>Custo total de propriedade de recursos tecnológicos</a:t>
            </a:r>
            <a:endParaRPr lang="en-US" b="1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pt-BR" b="1" dirty="0">
                <a:cs typeface="Times New Roman" pitchFamily="18" charset="0"/>
              </a:rPr>
              <a:t>Utilização de provedores de serviços tecnológicos</a:t>
            </a:r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b="1" dirty="0">
                <a:cs typeface="Times New Roman" pitchFamily="18" charset="0"/>
              </a:rPr>
              <a:t>Outsourcing (</a:t>
            </a:r>
            <a:r>
              <a:rPr lang="en-US" b="1" dirty="0" err="1">
                <a:cs typeface="Times New Roman" pitchFamily="18" charset="0"/>
              </a:rPr>
              <a:t>terceirização</a:t>
            </a:r>
            <a:r>
              <a:rPr lang="en-US" b="1" dirty="0">
                <a:cs typeface="Times New Roman" pitchFamily="18" charset="0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57200" y="17684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Questões importantes enfrentadas pelos gerentes de hardware e software: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403648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Componentes da </a:t>
            </a:r>
            <a:r>
              <a:rPr lang="pt-BR" sz="3200" dirty="0" err="1"/>
              <a:t>infra-estrutura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Hardware;</a:t>
            </a:r>
          </a:p>
          <a:p>
            <a:pPr algn="just"/>
            <a:r>
              <a:rPr lang="pt-BR" dirty="0"/>
              <a:t>Software;</a:t>
            </a:r>
          </a:p>
          <a:p>
            <a:pPr algn="just"/>
            <a:r>
              <a:rPr lang="pt-BR" dirty="0"/>
              <a:t>Tecnologia de Gerenciamento de Dados;</a:t>
            </a:r>
          </a:p>
          <a:p>
            <a:pPr algn="just"/>
            <a:r>
              <a:rPr lang="pt-BR" dirty="0"/>
              <a:t>Tecnologia de rede e telecomunicações;</a:t>
            </a:r>
          </a:p>
          <a:p>
            <a:pPr algn="just"/>
            <a:r>
              <a:rPr lang="pt-BR" dirty="0"/>
              <a:t>Serviços de tecnologia;</a:t>
            </a:r>
          </a:p>
          <a:p>
            <a:pPr algn="just"/>
            <a:endParaRPr lang="pt-BR" dirty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Tipos de computador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Computador Pessoal;</a:t>
            </a:r>
          </a:p>
          <a:p>
            <a:pPr algn="just"/>
            <a:r>
              <a:rPr lang="pt-BR" i="1" dirty="0"/>
              <a:t>Workstation</a:t>
            </a:r>
            <a:r>
              <a:rPr lang="pt-BR" b="1" i="1" dirty="0"/>
              <a:t> </a:t>
            </a:r>
            <a:r>
              <a:rPr lang="pt-BR" dirty="0"/>
              <a:t>(estação de trabalho);</a:t>
            </a:r>
            <a:endParaRPr lang="pt-BR" i="1" dirty="0"/>
          </a:p>
          <a:p>
            <a:pPr algn="just"/>
            <a:r>
              <a:rPr lang="pt-BR" dirty="0"/>
              <a:t>Computadores de médio porte: servidores e minicomputadores;</a:t>
            </a:r>
          </a:p>
          <a:p>
            <a:pPr algn="just"/>
            <a:r>
              <a:rPr lang="pt-BR" dirty="0"/>
              <a:t>Mainframe;</a:t>
            </a:r>
          </a:p>
          <a:p>
            <a:pPr algn="just"/>
            <a:r>
              <a:rPr lang="pt-BR" dirty="0"/>
              <a:t>Supercomputador;</a:t>
            </a:r>
          </a:p>
          <a:p>
            <a:pPr algn="just"/>
            <a:r>
              <a:rPr lang="pt-BR" dirty="0"/>
              <a:t>Dispositivos Móveis;</a:t>
            </a:r>
          </a:p>
          <a:p>
            <a:pPr algn="just"/>
            <a:r>
              <a:rPr lang="pt-BR" dirty="0"/>
              <a:t>Servidores;</a:t>
            </a:r>
          </a:p>
          <a:p>
            <a:pPr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82428"/>
            <a:ext cx="5562600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980728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Computação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Cliente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/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Servidor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79512" y="4869160"/>
            <a:ext cx="86764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Nesta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computação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processamento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computacional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dividido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entre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máquinas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máquinas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servidoras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conectadas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usuário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interage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 a interface das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máquinas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1475656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584" y="1340768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Tecnologia de Armazenamento, Entrada e Saída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457200" y="1981200"/>
            <a:ext cx="800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lnSpc>
                <a:spcPct val="70000"/>
              </a:lnSpc>
              <a:spcBef>
                <a:spcPct val="5000"/>
              </a:spcBef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Tecnologia</a:t>
            </a:r>
            <a:r>
              <a:rPr lang="en-US" sz="2000" b="1" dirty="0">
                <a:cs typeface="Times New Roman" pitchFamily="18" charset="0"/>
              </a:rPr>
              <a:t> de </a:t>
            </a:r>
            <a:r>
              <a:rPr lang="en-US" sz="2000" b="1" dirty="0" err="1">
                <a:cs typeface="Times New Roman" pitchFamily="18" charset="0"/>
              </a:rPr>
              <a:t>armazenamento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secundário</a:t>
            </a:r>
            <a:endParaRPr lang="en-US" sz="2000" b="1" dirty="0"/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sz="1800" b="1" dirty="0">
                <a:cs typeface="Times New Roman" pitchFamily="18" charset="0"/>
              </a:rPr>
              <a:t>Discos </a:t>
            </a:r>
            <a:r>
              <a:rPr lang="en-US" sz="1800" b="1" dirty="0" err="1">
                <a:cs typeface="Times New Roman" pitchFamily="18" charset="0"/>
              </a:rPr>
              <a:t>magnéticos</a:t>
            </a:r>
            <a:r>
              <a:rPr lang="en-US" sz="1800" b="1" dirty="0">
                <a:cs typeface="Times New Roman" pitchFamily="18" charset="0"/>
              </a:rPr>
              <a:t>: discos </a:t>
            </a:r>
            <a:r>
              <a:rPr lang="en-US" sz="1800" b="1" dirty="0" err="1">
                <a:cs typeface="Times New Roman" pitchFamily="18" charset="0"/>
              </a:rPr>
              <a:t>rígidos</a:t>
            </a:r>
            <a:r>
              <a:rPr lang="en-US" sz="1800" b="1" dirty="0">
                <a:cs typeface="Times New Roman" pitchFamily="18" charset="0"/>
              </a:rPr>
              <a:t>, discos </a:t>
            </a:r>
            <a:r>
              <a:rPr lang="en-US" sz="1800" b="1" dirty="0" err="1">
                <a:cs typeface="Times New Roman" pitchFamily="18" charset="0"/>
              </a:rPr>
              <a:t>removíveis</a:t>
            </a:r>
            <a:r>
              <a:rPr lang="en-US" sz="1800" b="1" dirty="0">
                <a:cs typeface="Times New Roman" pitchFamily="18" charset="0"/>
              </a:rPr>
              <a:t> USB, etc</a:t>
            </a:r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sz="1800" b="1" dirty="0">
                <a:cs typeface="Times New Roman" pitchFamily="18" charset="0"/>
              </a:rPr>
              <a:t>Discos </a:t>
            </a:r>
            <a:r>
              <a:rPr lang="en-US" sz="1800" b="1" dirty="0" err="1">
                <a:cs typeface="Times New Roman" pitchFamily="18" charset="0"/>
              </a:rPr>
              <a:t>ópticos</a:t>
            </a:r>
            <a:r>
              <a:rPr lang="en-US" sz="1800" b="1" dirty="0">
                <a:cs typeface="Times New Roman" pitchFamily="18" charset="0"/>
              </a:rPr>
              <a:t>: CD-ROM, CD-RW, DVD</a:t>
            </a:r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sz="1800" b="1" dirty="0" err="1">
                <a:cs typeface="Times New Roman" pitchFamily="18" charset="0"/>
              </a:rPr>
              <a:t>Fita</a:t>
            </a:r>
            <a:r>
              <a:rPr lang="en-US" sz="1800" b="1" dirty="0">
                <a:cs typeface="Times New Roman" pitchFamily="18" charset="0"/>
              </a:rPr>
              <a:t> </a:t>
            </a:r>
            <a:r>
              <a:rPr lang="en-US" sz="1800" b="1" dirty="0" err="1">
                <a:cs typeface="Times New Roman" pitchFamily="18" charset="0"/>
              </a:rPr>
              <a:t>magnética</a:t>
            </a:r>
            <a:endParaRPr lang="en-US" sz="1800" b="1" dirty="0">
              <a:cs typeface="Times New Roman" pitchFamily="18" charset="0"/>
            </a:endParaRPr>
          </a:p>
          <a:p>
            <a:pPr marL="742950" lvl="1" indent="-285750">
              <a:spcBef>
                <a:spcPct val="50000"/>
              </a:spcBef>
              <a:buFontTx/>
              <a:buChar char="•"/>
              <a:defRPr/>
            </a:pPr>
            <a:r>
              <a:rPr lang="en-US" sz="1800" b="1" dirty="0" err="1">
                <a:cs typeface="Times New Roman" pitchFamily="18" charset="0"/>
              </a:rPr>
              <a:t>Rede</a:t>
            </a:r>
            <a:r>
              <a:rPr lang="en-US" sz="1800" b="1" dirty="0">
                <a:cs typeface="Times New Roman" pitchFamily="18" charset="0"/>
              </a:rPr>
              <a:t> de </a:t>
            </a:r>
            <a:r>
              <a:rPr lang="en-US" sz="1800" b="1" dirty="0" err="1">
                <a:cs typeface="Times New Roman" pitchFamily="18" charset="0"/>
              </a:rPr>
              <a:t>armazenamento</a:t>
            </a:r>
            <a:r>
              <a:rPr lang="en-US" sz="1800" b="1" dirty="0">
                <a:cs typeface="Times New Roman" pitchFamily="18" charset="0"/>
              </a:rPr>
              <a:t> de dados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Dispositivos</a:t>
            </a:r>
            <a:r>
              <a:rPr lang="en-US" sz="2000" b="1" dirty="0">
                <a:cs typeface="Times New Roman" pitchFamily="18" charset="0"/>
              </a:rPr>
              <a:t> de </a:t>
            </a:r>
            <a:r>
              <a:rPr lang="en-US" sz="2000" b="1" dirty="0" err="1">
                <a:cs typeface="Times New Roman" pitchFamily="18" charset="0"/>
              </a:rPr>
              <a:t>entrada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reúnem</a:t>
            </a:r>
            <a:r>
              <a:rPr lang="en-US" sz="2000" b="1" dirty="0">
                <a:cs typeface="Times New Roman" pitchFamily="18" charset="0"/>
              </a:rPr>
              <a:t> e </a:t>
            </a:r>
            <a:r>
              <a:rPr lang="en-US" sz="2000" b="1" dirty="0" err="1">
                <a:cs typeface="Times New Roman" pitchFamily="18" charset="0"/>
              </a:rPr>
              <a:t>convertem</a:t>
            </a:r>
            <a:r>
              <a:rPr lang="en-US" sz="2000" b="1" dirty="0">
                <a:cs typeface="Times New Roman" pitchFamily="18" charset="0"/>
              </a:rPr>
              <a:t> dados </a:t>
            </a:r>
            <a:r>
              <a:rPr lang="en-US" sz="2000" b="1" dirty="0" err="1">
                <a:cs typeface="Times New Roman" pitchFamily="18" charset="0"/>
              </a:rPr>
              <a:t>em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formato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eletrônico</a:t>
            </a:r>
            <a:endParaRPr lang="en-US" sz="2000" b="1" dirty="0"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Dispositivos</a:t>
            </a:r>
            <a:r>
              <a:rPr lang="en-US" sz="2000" b="1" dirty="0">
                <a:cs typeface="Times New Roman" pitchFamily="18" charset="0"/>
              </a:rPr>
              <a:t> de </a:t>
            </a:r>
            <a:r>
              <a:rPr lang="en-US" sz="2000" b="1" dirty="0" err="1">
                <a:cs typeface="Times New Roman" pitchFamily="18" charset="0"/>
              </a:rPr>
              <a:t>saída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exibem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os</a:t>
            </a:r>
            <a:r>
              <a:rPr lang="en-US" sz="2000" b="1" dirty="0">
                <a:cs typeface="Times New Roman" pitchFamily="18" charset="0"/>
              </a:rPr>
              <a:t> dados </a:t>
            </a:r>
            <a:r>
              <a:rPr lang="en-US" sz="2000" b="1" dirty="0" err="1">
                <a:cs typeface="Times New Roman" pitchFamily="18" charset="0"/>
              </a:rPr>
              <a:t>depois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que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eles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foram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processados</a:t>
            </a:r>
            <a:endParaRPr lang="en-US" sz="2000" b="1" dirty="0"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err="1">
                <a:cs typeface="Times New Roman" pitchFamily="18" charset="0"/>
              </a:rPr>
              <a:t>Processamento</a:t>
            </a:r>
            <a:r>
              <a:rPr lang="en-US" sz="2000" b="1" dirty="0">
                <a:cs typeface="Times New Roman" pitchFamily="18" charset="0"/>
              </a:rPr>
              <a:t> de dados </a:t>
            </a:r>
            <a:r>
              <a:rPr lang="en-US" sz="2000" b="1" dirty="0" err="1">
                <a:cs typeface="Times New Roman" pitchFamily="18" charset="0"/>
              </a:rPr>
              <a:t>em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2000" b="1" dirty="0" err="1">
                <a:cs typeface="Times New Roman" pitchFamily="18" charset="0"/>
              </a:rPr>
              <a:t>lote</a:t>
            </a:r>
            <a:r>
              <a:rPr lang="en-US" sz="2000" b="1" dirty="0">
                <a:cs typeface="Times New Roman" pitchFamily="18" charset="0"/>
              </a:rPr>
              <a:t> e on-line</a:t>
            </a:r>
          </a:p>
        </p:txBody>
      </p:sp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403648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62000" y="1790700"/>
            <a:ext cx="80772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defRPr/>
            </a:pPr>
            <a:endParaRPr lang="pt-BR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827584" y="1268760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cs typeface="Times New Roman" pitchFamily="18" charset="0"/>
              </a:rPr>
              <a:t>Tendências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Contemporâneas</a:t>
            </a:r>
            <a:r>
              <a:rPr lang="en-US" b="1" dirty="0">
                <a:cs typeface="Times New Roman" pitchFamily="18" charset="0"/>
              </a:rPr>
              <a:t> de Hardware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57200" y="1981200"/>
            <a:ext cx="800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0" rIns="90488" bIns="44450"/>
          <a:lstStyle/>
          <a:p>
            <a:pPr marL="342900" indent="-342900">
              <a:lnSpc>
                <a:spcPct val="70000"/>
              </a:lnSpc>
              <a:spcBef>
                <a:spcPct val="5000"/>
              </a:spcBef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pt-BR" b="1" dirty="0">
                <a:cs typeface="Times New Roman" pitchFamily="18" charset="0"/>
              </a:rPr>
              <a:t>Integração das plataformas de computação</a:t>
            </a:r>
          </a:p>
          <a:p>
            <a:pPr marL="342900" indent="-342900">
              <a:lnSpc>
                <a:spcPct val="14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b="1" dirty="0" err="1">
                <a:cs typeface="Times New Roman" pitchFamily="18" charset="0"/>
              </a:rPr>
              <a:t>Computação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autônoma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403648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3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685800" y="23622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b="1" dirty="0"/>
              <a:t>O software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administra</a:t>
            </a:r>
            <a:r>
              <a:rPr lang="en-US" b="1" dirty="0"/>
              <a:t> e </a:t>
            </a:r>
            <a:r>
              <a:rPr lang="en-US" b="1" dirty="0" err="1"/>
              <a:t>controla</a:t>
            </a:r>
            <a:r>
              <a:rPr lang="en-US" b="1" dirty="0"/>
              <a:t> as </a:t>
            </a:r>
            <a:r>
              <a:rPr lang="en-US" b="1" dirty="0" err="1"/>
              <a:t>atividades</a:t>
            </a:r>
            <a:r>
              <a:rPr lang="en-US" b="1" dirty="0"/>
              <a:t> do </a:t>
            </a:r>
            <a:r>
              <a:rPr lang="en-US" b="1" dirty="0" err="1"/>
              <a:t>computador</a:t>
            </a:r>
            <a:endParaRPr lang="en-US" b="1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b="1" dirty="0" err="1"/>
              <a:t>Sistemas</a:t>
            </a:r>
            <a:r>
              <a:rPr lang="en-US" b="1" dirty="0"/>
              <a:t> </a:t>
            </a:r>
            <a:r>
              <a:rPr lang="en-US" b="1" dirty="0" err="1"/>
              <a:t>operacionais</a:t>
            </a:r>
            <a:r>
              <a:rPr lang="en-US" b="1" dirty="0"/>
              <a:t> de PCs e interfaces </a:t>
            </a:r>
            <a:r>
              <a:rPr lang="en-US" b="1" dirty="0" err="1"/>
              <a:t>gráficas</a:t>
            </a:r>
            <a:r>
              <a:rPr lang="en-US" b="1" dirty="0"/>
              <a:t> de </a:t>
            </a:r>
            <a:r>
              <a:rPr lang="en-US" b="1" dirty="0" err="1"/>
              <a:t>usuários</a:t>
            </a:r>
            <a:endParaRPr lang="en-US" b="1" dirty="0"/>
          </a:p>
          <a:p>
            <a:pPr marL="742950" lvl="1" indent="-285750"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Sistemas</a:t>
            </a:r>
            <a:r>
              <a:rPr lang="en-US" sz="2000" b="1" dirty="0"/>
              <a:t> </a:t>
            </a:r>
            <a:r>
              <a:rPr lang="en-US" sz="2000" b="1" dirty="0" err="1"/>
              <a:t>Operacionais</a:t>
            </a:r>
            <a:r>
              <a:rPr lang="en-US" sz="2000" b="1" dirty="0"/>
              <a:t>: Software de </a:t>
            </a:r>
            <a:r>
              <a:rPr lang="en-US" sz="2000" b="1" dirty="0" err="1"/>
              <a:t>código-fonte</a:t>
            </a:r>
            <a:r>
              <a:rPr lang="en-US" sz="2000" b="1" dirty="0"/>
              <a:t> </a:t>
            </a:r>
            <a:r>
              <a:rPr lang="en-US" sz="2000" b="1" dirty="0" err="1"/>
              <a:t>aberto</a:t>
            </a:r>
            <a:endParaRPr lang="en-US" sz="2000" b="1" dirty="0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827584" y="1124744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Software de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Sistema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Operacional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403648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22098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Quais</a:t>
            </a:r>
            <a:r>
              <a:rPr lang="en-US" sz="2000" b="1" dirty="0"/>
              <a:t> </a:t>
            </a:r>
            <a:r>
              <a:rPr lang="en-US" sz="2000" b="1" dirty="0" err="1"/>
              <a:t>problemas</a:t>
            </a:r>
            <a:r>
              <a:rPr lang="en-US" sz="2000" b="1" dirty="0"/>
              <a:t> o Linux e </a:t>
            </a:r>
            <a:r>
              <a:rPr lang="en-US" sz="2000" b="1" dirty="0" err="1"/>
              <a:t>outros</a:t>
            </a:r>
            <a:r>
              <a:rPr lang="en-US" sz="2000" b="1" dirty="0"/>
              <a:t> </a:t>
            </a:r>
            <a:r>
              <a:rPr lang="en-US" sz="2000" b="1" dirty="0" err="1"/>
              <a:t>softwares</a:t>
            </a:r>
            <a:r>
              <a:rPr lang="en-US" sz="2000" b="1" dirty="0"/>
              <a:t> de </a:t>
            </a:r>
            <a:r>
              <a:rPr lang="en-US" sz="2000" b="1" dirty="0" err="1"/>
              <a:t>código</a:t>
            </a:r>
            <a:r>
              <a:rPr lang="en-US" sz="2000" b="1" dirty="0"/>
              <a:t> </a:t>
            </a:r>
            <a:r>
              <a:rPr lang="en-US" sz="2000" b="1" dirty="0" err="1"/>
              <a:t>aberto</a:t>
            </a:r>
            <a:r>
              <a:rPr lang="en-US" sz="2000" b="1" dirty="0"/>
              <a:t> </a:t>
            </a:r>
            <a:r>
              <a:rPr lang="en-US" sz="2000" b="1" dirty="0" err="1"/>
              <a:t>ajudam</a:t>
            </a:r>
            <a:r>
              <a:rPr lang="en-US" sz="2000" b="1" dirty="0"/>
              <a:t> as </a:t>
            </a:r>
            <a:r>
              <a:rPr lang="en-US" sz="2000" b="1" dirty="0" err="1"/>
              <a:t>empresas</a:t>
            </a:r>
            <a:r>
              <a:rPr lang="en-US" sz="2000" b="1" dirty="0"/>
              <a:t>?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/>
              <a:t>Como o software de </a:t>
            </a:r>
            <a:r>
              <a:rPr lang="en-US" sz="2000" b="1" dirty="0" err="1"/>
              <a:t>código</a:t>
            </a:r>
            <a:r>
              <a:rPr lang="en-US" sz="2000" b="1" dirty="0"/>
              <a:t> </a:t>
            </a:r>
            <a:r>
              <a:rPr lang="en-US" sz="2000" b="1" dirty="0" err="1"/>
              <a:t>aberto</a:t>
            </a:r>
            <a:r>
              <a:rPr lang="en-US" sz="2000" b="1" dirty="0"/>
              <a:t> </a:t>
            </a:r>
            <a:r>
              <a:rPr lang="en-US" sz="2000" b="1" dirty="0" err="1"/>
              <a:t>ajuda</a:t>
            </a:r>
            <a:r>
              <a:rPr lang="en-US" sz="2000" b="1" dirty="0"/>
              <a:t>?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Quais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desafios</a:t>
            </a:r>
            <a:r>
              <a:rPr lang="en-US" sz="2000" b="1" dirty="0"/>
              <a:t> </a:t>
            </a:r>
            <a:r>
              <a:rPr lang="en-US" sz="2000" b="1" dirty="0" err="1"/>
              <a:t>atuais</a:t>
            </a:r>
            <a:r>
              <a:rPr lang="en-US" sz="2000" b="1" dirty="0"/>
              <a:t> dos </a:t>
            </a:r>
            <a:r>
              <a:rPr lang="en-US" sz="2000" b="1" dirty="0" err="1"/>
              <a:t>softwares</a:t>
            </a:r>
            <a:r>
              <a:rPr lang="en-US" sz="2000" b="1" dirty="0"/>
              <a:t> de </a:t>
            </a:r>
            <a:r>
              <a:rPr lang="en-US" sz="2000" b="1" dirty="0" err="1"/>
              <a:t>código</a:t>
            </a:r>
            <a:r>
              <a:rPr lang="en-US" sz="2000" b="1" dirty="0"/>
              <a:t> </a:t>
            </a:r>
            <a:r>
              <a:rPr lang="en-US" sz="2000" b="1" dirty="0" err="1"/>
              <a:t>aberto</a:t>
            </a:r>
            <a:r>
              <a:rPr lang="en-US" sz="2000" b="1" dirty="0"/>
              <a:t>?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23528" y="1340768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 Mundo Corporativo Migra para o Código-Fonte Aberto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403648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126876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Software aplicativo e ferramentas de produtividade para 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PCs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611560" y="1916832"/>
            <a:ext cx="8458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pt-BR" sz="2200" b="1" dirty="0"/>
              <a:t>Linguagem de programação de aplicativos para empresas</a:t>
            </a:r>
            <a:endParaRPr lang="en-US" sz="2200" b="1" dirty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200" b="1" dirty="0" err="1"/>
              <a:t>Linguagens</a:t>
            </a:r>
            <a:r>
              <a:rPr lang="en-US" sz="2200" b="1" dirty="0"/>
              <a:t> de </a:t>
            </a:r>
            <a:r>
              <a:rPr lang="en-US" sz="2200" b="1" dirty="0" err="1"/>
              <a:t>quarta</a:t>
            </a:r>
            <a:r>
              <a:rPr lang="en-US" sz="2200" b="1" dirty="0"/>
              <a:t> </a:t>
            </a:r>
            <a:r>
              <a:rPr lang="en-US" sz="2200" b="1" dirty="0" err="1"/>
              <a:t>geração</a:t>
            </a:r>
            <a:endParaRPr lang="en-US" sz="2200" b="1" dirty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pt-BR" sz="2200" b="1" dirty="0"/>
              <a:t>Pacotes de software e ferramentas de produtividade para </a:t>
            </a:r>
            <a:r>
              <a:rPr lang="pt-BR" sz="2200" b="1" dirty="0" err="1"/>
              <a:t>PCs</a:t>
            </a:r>
            <a:endParaRPr lang="en-US" sz="2200" b="1" dirty="0"/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/>
              <a:t>Software de </a:t>
            </a:r>
            <a:r>
              <a:rPr lang="en-US" sz="2000" b="1" dirty="0" err="1"/>
              <a:t>processamento</a:t>
            </a:r>
            <a:r>
              <a:rPr lang="en-US" sz="2000" b="1" dirty="0"/>
              <a:t> de </a:t>
            </a:r>
            <a:r>
              <a:rPr lang="en-US" sz="2000" b="1" dirty="0" err="1"/>
              <a:t>texto</a:t>
            </a:r>
            <a:endParaRPr lang="en-US" sz="2000" b="1" dirty="0"/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Planilhas</a:t>
            </a:r>
            <a:r>
              <a:rPr lang="en-US" sz="2000" b="1" dirty="0"/>
              <a:t> </a:t>
            </a:r>
            <a:r>
              <a:rPr lang="en-US" sz="2000" b="1" dirty="0" err="1"/>
              <a:t>eletrônicas</a:t>
            </a:r>
            <a:endParaRPr lang="en-US" sz="2000" b="1" dirty="0"/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Softwares</a:t>
            </a:r>
            <a:r>
              <a:rPr lang="en-US" sz="2000" b="1" dirty="0"/>
              <a:t> </a:t>
            </a:r>
            <a:r>
              <a:rPr lang="en-US" sz="2000" b="1" dirty="0" err="1"/>
              <a:t>gerenciadores</a:t>
            </a:r>
            <a:r>
              <a:rPr lang="en-US" sz="2000" b="1" dirty="0"/>
              <a:t> de </a:t>
            </a:r>
            <a:r>
              <a:rPr lang="en-US" sz="2000" b="1" dirty="0" err="1"/>
              <a:t>bancos</a:t>
            </a:r>
            <a:r>
              <a:rPr lang="en-US" sz="2000" b="1" dirty="0"/>
              <a:t> de dados</a:t>
            </a:r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Recursos</a:t>
            </a:r>
            <a:r>
              <a:rPr lang="en-US" sz="2000" b="1" dirty="0"/>
              <a:t> </a:t>
            </a:r>
            <a:r>
              <a:rPr lang="en-US" sz="2000" b="1" dirty="0" err="1"/>
              <a:t>gráficos</a:t>
            </a:r>
            <a:r>
              <a:rPr lang="en-US" sz="2000" b="1" dirty="0"/>
              <a:t> de </a:t>
            </a:r>
            <a:r>
              <a:rPr lang="en-US" sz="2000" b="1" dirty="0" err="1"/>
              <a:t>apresentação</a:t>
            </a:r>
            <a:endParaRPr lang="en-US" sz="2000" b="1" dirty="0"/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pt-BR" sz="2000" b="1" dirty="0"/>
              <a:t>Pacotes integrados de software e suítes de software</a:t>
            </a:r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pt-BR" sz="2000" b="1" dirty="0"/>
              <a:t>Software de e</a:t>
            </a:r>
            <a:r>
              <a:rPr lang="en-US" sz="2000" b="1" dirty="0"/>
              <a:t>-mail</a:t>
            </a:r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 err="1"/>
              <a:t>Navegadores</a:t>
            </a:r>
            <a:r>
              <a:rPr lang="en-US" sz="2000" b="1" dirty="0"/>
              <a:t> Web </a:t>
            </a:r>
          </a:p>
          <a:p>
            <a:pPr marL="742950" lvl="1" indent="-285750">
              <a:lnSpc>
                <a:spcPct val="60000"/>
              </a:lnSpc>
              <a:spcBef>
                <a:spcPct val="50000"/>
              </a:spcBef>
            </a:pPr>
            <a:endParaRPr lang="en-US" sz="2000" b="1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403648" y="332656"/>
            <a:ext cx="66294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Infra-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TI: Hardware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1818</TotalTime>
  <Words>377</Words>
  <Application>Microsoft Office PowerPoint</Application>
  <PresentationFormat>Apresentação na tela (4:3)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Times New Roman</vt:lpstr>
      <vt:lpstr>Verdana</vt:lpstr>
      <vt:lpstr>Wingdings 2</vt:lpstr>
      <vt:lpstr>Wingdings 3</vt:lpstr>
      <vt:lpstr>Concurso</vt:lpstr>
      <vt:lpstr>Fundamentos da Tecnologia da Informação</vt:lpstr>
      <vt:lpstr>Componentes da infra-estrutura</vt:lpstr>
      <vt:lpstr>Tipos de computador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174</cp:revision>
  <dcterms:created xsi:type="dcterms:W3CDTF">2011-02-08T17:38:00Z</dcterms:created>
  <dcterms:modified xsi:type="dcterms:W3CDTF">2022-11-07T16:44:26Z</dcterms:modified>
</cp:coreProperties>
</file>