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1124744"/>
            <a:ext cx="8206680" cy="1737539"/>
          </a:xfrm>
        </p:spPr>
        <p:txBody>
          <a:bodyPr>
            <a:normAutofit/>
          </a:bodyPr>
          <a:lstStyle/>
          <a:p>
            <a:r>
              <a:rPr lang="pt-BR" dirty="0"/>
              <a:t>Fundamentos da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2996952"/>
            <a:ext cx="7772400" cy="2016224"/>
          </a:xfrm>
        </p:spPr>
        <p:txBody>
          <a:bodyPr>
            <a:normAutofit fontScale="92500"/>
          </a:bodyPr>
          <a:lstStyle/>
          <a:p>
            <a:r>
              <a:rPr lang="pt-BR" dirty="0"/>
              <a:t>Parte 5</a:t>
            </a:r>
          </a:p>
          <a:p>
            <a:endParaRPr lang="pt-BR" dirty="0"/>
          </a:p>
          <a:p>
            <a:r>
              <a:rPr lang="pt-BR" dirty="0"/>
              <a:t>Cap. 5 Fundamentos da Inteligência de Negócios: Gerenciamento de Informação e Banco de Dados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85800" y="1612900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Componentes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de um Data Warehouse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840" y="2121818"/>
            <a:ext cx="3048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/>
              <a:t>Dados </a:t>
            </a:r>
            <a:r>
              <a:rPr lang="en-US" sz="1600" dirty="0" err="1"/>
              <a:t>correntes</a:t>
            </a:r>
            <a:r>
              <a:rPr lang="en-US" sz="1600" dirty="0"/>
              <a:t> e </a:t>
            </a:r>
            <a:r>
              <a:rPr lang="en-US" sz="1600" dirty="0" err="1"/>
              <a:t>históricos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extraídos</a:t>
            </a:r>
            <a:r>
              <a:rPr lang="en-US" sz="1600" dirty="0"/>
              <a:t> de </a:t>
            </a:r>
            <a:r>
              <a:rPr lang="en-US" sz="1600" dirty="0" err="1"/>
              <a:t>sistemas</a:t>
            </a:r>
            <a:r>
              <a:rPr lang="en-US" sz="1600" dirty="0"/>
              <a:t> </a:t>
            </a:r>
            <a:r>
              <a:rPr lang="en-US" sz="1600" dirty="0" err="1"/>
              <a:t>operacionais</a:t>
            </a:r>
            <a:r>
              <a:rPr lang="en-US" sz="1600" dirty="0"/>
              <a:t> </a:t>
            </a:r>
            <a:r>
              <a:rPr lang="en-US" sz="1600" dirty="0" err="1"/>
              <a:t>internos</a:t>
            </a:r>
            <a:r>
              <a:rPr lang="en-US" sz="1600" dirty="0"/>
              <a:t> à </a:t>
            </a:r>
            <a:r>
              <a:rPr lang="en-US" sz="1600" dirty="0" err="1"/>
              <a:t>organização</a:t>
            </a:r>
            <a:r>
              <a:rPr lang="en-US" sz="1600" dirty="0"/>
              <a:t>. </a:t>
            </a:r>
            <a:r>
              <a:rPr lang="en-US" sz="1600" dirty="0" err="1"/>
              <a:t>Esses</a:t>
            </a:r>
            <a:r>
              <a:rPr lang="en-US" sz="1600" dirty="0"/>
              <a:t> dados</a:t>
            </a:r>
          </a:p>
          <a:p>
            <a:pPr algn="ctr"/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combinados</a:t>
            </a:r>
            <a:r>
              <a:rPr lang="en-US" sz="1600" dirty="0"/>
              <a:t> com dados de </a:t>
            </a:r>
            <a:r>
              <a:rPr lang="en-US" sz="1600" dirty="0" err="1"/>
              <a:t>fontes</a:t>
            </a:r>
            <a:r>
              <a:rPr lang="en-US" sz="1600" dirty="0"/>
              <a:t> </a:t>
            </a:r>
            <a:r>
              <a:rPr lang="en-US" sz="1600" dirty="0" err="1"/>
              <a:t>externas</a:t>
            </a:r>
            <a:r>
              <a:rPr lang="en-US" sz="1600" dirty="0"/>
              <a:t> e </a:t>
            </a:r>
            <a:r>
              <a:rPr lang="en-US" sz="1600" dirty="0" err="1"/>
              <a:t>reorganizados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um </a:t>
            </a:r>
            <a:r>
              <a:rPr lang="en-US" sz="1600" dirty="0" err="1"/>
              <a:t>banco</a:t>
            </a:r>
            <a:r>
              <a:rPr lang="en-US" sz="1600" dirty="0"/>
              <a:t> central </a:t>
            </a:r>
            <a:r>
              <a:rPr lang="en-US" sz="1600" dirty="0" err="1"/>
              <a:t>projetado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análise</a:t>
            </a:r>
            <a:r>
              <a:rPr lang="en-US" sz="1600" dirty="0"/>
              <a:t> </a:t>
            </a:r>
            <a:r>
              <a:rPr lang="en-US" sz="1600" dirty="0" err="1"/>
              <a:t>gerencial</a:t>
            </a:r>
            <a:r>
              <a:rPr lang="en-US" sz="1600" dirty="0"/>
              <a:t> e </a:t>
            </a:r>
            <a:r>
              <a:rPr lang="en-US" sz="1600" dirty="0" err="1"/>
              <a:t>produção</a:t>
            </a:r>
            <a:r>
              <a:rPr lang="en-US" sz="1600" dirty="0"/>
              <a:t> de </a:t>
            </a:r>
            <a:r>
              <a:rPr lang="en-US" sz="1600" dirty="0" err="1"/>
              <a:t>relatórios</a:t>
            </a:r>
            <a:r>
              <a:rPr lang="en-US" sz="1600" dirty="0"/>
              <a:t>. O </a:t>
            </a:r>
            <a:r>
              <a:rPr lang="en-US" sz="1600" dirty="0" err="1"/>
              <a:t>diretório</a:t>
            </a:r>
            <a:r>
              <a:rPr lang="en-US" sz="1600" dirty="0"/>
              <a:t> de </a:t>
            </a:r>
            <a:r>
              <a:rPr lang="en-US" sz="1600" dirty="0" err="1"/>
              <a:t>informações</a:t>
            </a:r>
            <a:r>
              <a:rPr lang="en-US" sz="1600" dirty="0"/>
              <a:t> </a:t>
            </a:r>
            <a:r>
              <a:rPr lang="en-US" sz="1600" dirty="0" err="1"/>
              <a:t>fornece</a:t>
            </a:r>
            <a:r>
              <a:rPr lang="en-US" sz="1600" dirty="0"/>
              <a:t> </a:t>
            </a:r>
            <a:r>
              <a:rPr lang="en-US" sz="1600" dirty="0" err="1"/>
              <a:t>aos</a:t>
            </a:r>
            <a:r>
              <a:rPr lang="en-US" sz="1600" dirty="0"/>
              <a:t> </a:t>
            </a:r>
            <a:r>
              <a:rPr lang="en-US" sz="1600" dirty="0" err="1"/>
              <a:t>usuários</a:t>
            </a:r>
            <a:r>
              <a:rPr lang="en-US" sz="1600" dirty="0"/>
              <a:t> </a:t>
            </a:r>
            <a:r>
              <a:rPr lang="en-US" sz="1600" dirty="0" err="1"/>
              <a:t>informações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disponíveis</a:t>
            </a:r>
            <a:r>
              <a:rPr lang="en-US" sz="1600" dirty="0"/>
              <a:t> no </a:t>
            </a:r>
            <a:r>
              <a:rPr lang="en-US" sz="1600" dirty="0" err="1"/>
              <a:t>armazém</a:t>
            </a:r>
            <a:r>
              <a:rPr lang="en-US" sz="1600" dirty="0"/>
              <a:t>.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539552" y="188640"/>
            <a:ext cx="8136904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Como Usar Bancos de Dados para Melhorar o Desempenho e </a:t>
            </a:r>
            <a:b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Tomada de Decisão na Empresa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536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81200"/>
            <a:ext cx="56388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51520" y="1700808"/>
            <a:ext cx="88924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200" b="1" dirty="0" err="1"/>
              <a:t>Inteligência</a:t>
            </a:r>
            <a:r>
              <a:rPr lang="en-US" sz="2200" b="1" dirty="0"/>
              <a:t> </a:t>
            </a:r>
            <a:r>
              <a:rPr lang="en-US" sz="2200" b="1" dirty="0" err="1"/>
              <a:t>empresarial</a:t>
            </a:r>
            <a:r>
              <a:rPr lang="en-US" sz="2200" b="1" dirty="0"/>
              <a:t>: </a:t>
            </a:r>
            <a:r>
              <a:rPr lang="pt-BR" sz="2200" b="1" dirty="0"/>
              <a:t>ferramentas que consolidam, analisam e acessam vastas quantidades de dados para ajudar os usuários a tomar melhores decisões empresariais</a:t>
            </a:r>
          </a:p>
          <a:p>
            <a:pPr marL="742950" lvl="1" indent="-285750"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Processamento</a:t>
            </a:r>
            <a:r>
              <a:rPr lang="en-US" sz="2000" b="1" dirty="0"/>
              <a:t> </a:t>
            </a:r>
            <a:r>
              <a:rPr lang="en-US" sz="2000" b="1" dirty="0" err="1"/>
              <a:t>analítico</a:t>
            </a:r>
            <a:r>
              <a:rPr lang="en-US" sz="2000" b="1" dirty="0"/>
              <a:t> on-line (OLAP)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200" b="1" dirty="0"/>
              <a:t>Data mining e </a:t>
            </a:r>
            <a:r>
              <a:rPr lang="en-US" sz="2200" b="1" dirty="0" err="1"/>
              <a:t>análise</a:t>
            </a:r>
            <a:r>
              <a:rPr lang="en-US" sz="2200" b="1" dirty="0"/>
              <a:t> </a:t>
            </a:r>
            <a:r>
              <a:rPr lang="en-US" sz="2200" b="1" dirty="0" err="1"/>
              <a:t>preditiva</a:t>
            </a:r>
            <a:endParaRPr lang="en-US" sz="2200" b="1" dirty="0"/>
          </a:p>
          <a:p>
            <a:pPr marL="742950" lvl="1" indent="-28575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Associações</a:t>
            </a:r>
            <a:r>
              <a:rPr lang="en-US" sz="2000" b="1" dirty="0"/>
              <a:t> – </a:t>
            </a:r>
            <a:r>
              <a:rPr lang="en-US" sz="2000" dirty="0" err="1"/>
              <a:t>ocorrências</a:t>
            </a:r>
            <a:r>
              <a:rPr lang="en-US" sz="2000" dirty="0"/>
              <a:t> </a:t>
            </a:r>
            <a:r>
              <a:rPr lang="en-US" sz="2000" dirty="0" err="1"/>
              <a:t>ligadas</a:t>
            </a:r>
            <a:r>
              <a:rPr lang="en-US" sz="2000" dirty="0"/>
              <a:t> a um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evento</a:t>
            </a:r>
            <a:r>
              <a:rPr lang="en-US" sz="2000" dirty="0"/>
              <a:t>.</a:t>
            </a:r>
            <a:endParaRPr lang="en-US" sz="2000" b="1" dirty="0"/>
          </a:p>
          <a:p>
            <a:pPr marL="742950" lvl="1" indent="-28575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Seqüências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estão</a:t>
            </a:r>
            <a:r>
              <a:rPr lang="en-US" sz="2000" dirty="0"/>
              <a:t> </a:t>
            </a:r>
            <a:r>
              <a:rPr lang="en-US" sz="2000" dirty="0" err="1"/>
              <a:t>ligados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longo</a:t>
            </a:r>
            <a:r>
              <a:rPr lang="en-US" sz="2000" dirty="0"/>
              <a:t> do tempo.</a:t>
            </a:r>
            <a:endParaRPr lang="en-US" sz="2000" b="1" dirty="0"/>
          </a:p>
          <a:p>
            <a:pPr marL="742950" lvl="1" indent="-28575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Classificações</a:t>
            </a:r>
            <a:r>
              <a:rPr lang="en-US" sz="2000" b="1" dirty="0"/>
              <a:t> – </a:t>
            </a:r>
            <a:r>
              <a:rPr lang="en-US" sz="2000" dirty="0" err="1"/>
              <a:t>padrões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descrevem</a:t>
            </a:r>
            <a:r>
              <a:rPr lang="en-US" sz="2000" dirty="0"/>
              <a:t> o </a:t>
            </a:r>
            <a:r>
              <a:rPr lang="en-US" sz="2000" dirty="0" err="1"/>
              <a:t>grupo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qual</a:t>
            </a:r>
            <a:r>
              <a:rPr lang="en-US" sz="2000" dirty="0"/>
              <a:t> o item </a:t>
            </a:r>
            <a:r>
              <a:rPr lang="en-US" sz="2000" dirty="0" err="1"/>
              <a:t>pertence</a:t>
            </a:r>
            <a:r>
              <a:rPr lang="en-US" sz="2000" dirty="0"/>
              <a:t>.</a:t>
            </a:r>
            <a:endParaRPr lang="en-US" sz="2000" b="1" dirty="0"/>
          </a:p>
          <a:p>
            <a:pPr marL="742950" lvl="1" indent="-28575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Aglomerações</a:t>
            </a:r>
            <a:r>
              <a:rPr lang="en-US" sz="2000" dirty="0"/>
              <a:t> – </a:t>
            </a:r>
            <a:r>
              <a:rPr lang="en-US" sz="2000" dirty="0" err="1"/>
              <a:t>semelhante</a:t>
            </a:r>
            <a:r>
              <a:rPr lang="en-US" sz="2000" dirty="0"/>
              <a:t> à </a:t>
            </a:r>
            <a:r>
              <a:rPr lang="en-US" sz="2000" dirty="0" err="1"/>
              <a:t>classificação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definidos</a:t>
            </a:r>
            <a:r>
              <a:rPr lang="en-US" sz="2000" dirty="0"/>
              <a:t> </a:t>
            </a:r>
            <a:r>
              <a:rPr lang="en-US" sz="2000" dirty="0" err="1"/>
              <a:t>grupos</a:t>
            </a:r>
            <a:r>
              <a:rPr lang="en-US" sz="2000" dirty="0"/>
              <a:t>.</a:t>
            </a:r>
            <a:endParaRPr lang="en-US" sz="2000" b="1" dirty="0"/>
          </a:p>
          <a:p>
            <a:pPr marL="742950" lvl="1" indent="-28575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Prognóstico</a:t>
            </a:r>
            <a:r>
              <a:rPr lang="en-US" sz="2000" b="1" dirty="0"/>
              <a:t> – </a:t>
            </a:r>
            <a:r>
              <a:rPr lang="en-US" sz="2000" dirty="0" err="1"/>
              <a:t>partem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série</a:t>
            </a:r>
            <a:r>
              <a:rPr lang="en-US" sz="2000" dirty="0"/>
              <a:t> de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prever</a:t>
            </a:r>
            <a:r>
              <a:rPr lang="en-US" sz="2000" dirty="0"/>
              <a:t> </a:t>
            </a:r>
            <a:r>
              <a:rPr lang="en-US" sz="2000" dirty="0" err="1"/>
              <a:t>quais</a:t>
            </a:r>
            <a:r>
              <a:rPr lang="en-US" sz="2000" dirty="0"/>
              <a:t>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outros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16388" name="Text Box 11"/>
          <p:cNvSpPr txBox="1">
            <a:spLocks noChangeArrowheads="1"/>
          </p:cNvSpPr>
          <p:nvPr/>
        </p:nvSpPr>
        <p:spPr bwMode="auto">
          <a:xfrm>
            <a:off x="432048" y="171797"/>
            <a:ext cx="8460432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Como Usar Bancos de Dados para Melhorar o Desempenho e </a:t>
            </a:r>
            <a:b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Tomada de Decisão na Empresa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683568" y="54868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Inteligência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Empresarial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741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56388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0" y="2132856"/>
            <a:ext cx="25146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série</a:t>
            </a:r>
            <a:r>
              <a:rPr lang="en-US" sz="1600" dirty="0"/>
              <a:t> de </a:t>
            </a:r>
            <a:r>
              <a:rPr lang="en-US" sz="1600" dirty="0" err="1"/>
              <a:t>ferramentas</a:t>
            </a:r>
            <a:r>
              <a:rPr lang="en-US" sz="1600" dirty="0"/>
              <a:t> </a:t>
            </a:r>
            <a:r>
              <a:rPr lang="en-US" sz="1600" dirty="0" err="1"/>
              <a:t>analíticas</a:t>
            </a:r>
            <a:r>
              <a:rPr lang="en-US" sz="1600" dirty="0"/>
              <a:t> </a:t>
            </a:r>
            <a:r>
              <a:rPr lang="en-US" sz="1600" dirty="0" err="1"/>
              <a:t>trabalha</a:t>
            </a:r>
            <a:r>
              <a:rPr lang="en-US" sz="1600" dirty="0"/>
              <a:t> com </a:t>
            </a: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armazenados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bancos</a:t>
            </a:r>
            <a:r>
              <a:rPr lang="en-US" sz="1600" dirty="0"/>
              <a:t> de dados, </a:t>
            </a:r>
            <a:r>
              <a:rPr lang="en-US" sz="1600" dirty="0" err="1"/>
              <a:t>encontrando</a:t>
            </a:r>
            <a:r>
              <a:rPr lang="en-US" sz="1600" dirty="0"/>
              <a:t> </a:t>
            </a:r>
            <a:r>
              <a:rPr lang="en-US" sz="1600" dirty="0" err="1"/>
              <a:t>padrões</a:t>
            </a:r>
            <a:r>
              <a:rPr lang="en-US" sz="1600" dirty="0"/>
              <a:t> e </a:t>
            </a:r>
            <a:r>
              <a:rPr lang="en-US" sz="1600" i="1" dirty="0"/>
              <a:t>insights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ajudam</a:t>
            </a:r>
            <a:r>
              <a:rPr lang="en-US" sz="1600" dirty="0"/>
              <a:t> </a:t>
            </a:r>
            <a:r>
              <a:rPr lang="en-US" sz="1600" dirty="0" err="1"/>
              <a:t>gerentes</a:t>
            </a:r>
            <a:r>
              <a:rPr lang="en-US" sz="1600" dirty="0"/>
              <a:t> e </a:t>
            </a:r>
            <a:r>
              <a:rPr lang="en-US" sz="1600" dirty="0" err="1"/>
              <a:t>funcionários</a:t>
            </a:r>
            <a:r>
              <a:rPr lang="en-US" sz="1600" dirty="0"/>
              <a:t> a </a:t>
            </a:r>
            <a:r>
              <a:rPr lang="en-US" sz="1600" dirty="0" err="1"/>
              <a:t>tomar</a:t>
            </a:r>
            <a:r>
              <a:rPr lang="en-US" sz="1600" dirty="0"/>
              <a:t> </a:t>
            </a:r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/>
              <a:t>decisões</a:t>
            </a:r>
            <a:r>
              <a:rPr lang="en-US" sz="1600" dirty="0"/>
              <a:t> e, </a:t>
            </a:r>
            <a:r>
              <a:rPr lang="en-US" sz="1600" dirty="0" err="1"/>
              <a:t>assim</a:t>
            </a:r>
            <a:r>
              <a:rPr lang="en-US" sz="1600" dirty="0"/>
              <a:t>, </a:t>
            </a:r>
            <a:r>
              <a:rPr lang="en-US" sz="1600" dirty="0" err="1"/>
              <a:t>aprimorar</a:t>
            </a:r>
            <a:r>
              <a:rPr lang="en-US" sz="1600" dirty="0"/>
              <a:t> o </a:t>
            </a:r>
            <a:r>
              <a:rPr lang="en-US" sz="1600" dirty="0" err="1"/>
              <a:t>desempenho</a:t>
            </a:r>
            <a:r>
              <a:rPr lang="en-US" sz="1600" dirty="0"/>
              <a:t> </a:t>
            </a:r>
            <a:r>
              <a:rPr lang="en-US" sz="1600" dirty="0" err="1"/>
              <a:t>organizacional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51520" y="1512168"/>
            <a:ext cx="889248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200" b="1" dirty="0" err="1"/>
              <a:t>Mineração</a:t>
            </a:r>
            <a:r>
              <a:rPr lang="en-US" sz="2200" b="1" dirty="0"/>
              <a:t> de </a:t>
            </a:r>
            <a:r>
              <a:rPr lang="en-US" sz="2200" b="1" dirty="0" err="1"/>
              <a:t>texto</a:t>
            </a:r>
            <a:r>
              <a:rPr lang="en-US" sz="2200" b="1" dirty="0"/>
              <a:t> (</a:t>
            </a:r>
            <a:r>
              <a:rPr lang="en-US" sz="2200" b="1" i="1" dirty="0"/>
              <a:t>text mining</a:t>
            </a:r>
            <a:r>
              <a:rPr lang="en-US" sz="2200" b="1" dirty="0"/>
              <a:t>)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200" dirty="0"/>
              <a:t>Dados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estruturados</a:t>
            </a:r>
            <a:r>
              <a:rPr lang="en-US" sz="2200" dirty="0"/>
              <a:t>,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maioria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forma de </a:t>
            </a:r>
            <a:r>
              <a:rPr lang="en-US" sz="2200" dirty="0" err="1"/>
              <a:t>arquivos</a:t>
            </a:r>
            <a:r>
              <a:rPr lang="en-US" sz="2200" dirty="0"/>
              <a:t> de </a:t>
            </a:r>
            <a:r>
              <a:rPr lang="en-US" sz="2200" dirty="0" err="1"/>
              <a:t>texto</a:t>
            </a:r>
            <a:r>
              <a:rPr lang="en-US" sz="2200" dirty="0"/>
              <a:t>, </a:t>
            </a:r>
            <a:r>
              <a:rPr lang="en-US" sz="2200" dirty="0" err="1"/>
              <a:t>representam</a:t>
            </a:r>
            <a:r>
              <a:rPr lang="en-US" sz="2200" dirty="0"/>
              <a:t> </a:t>
            </a:r>
            <a:r>
              <a:rPr lang="en-US" sz="2200" dirty="0" err="1"/>
              <a:t>mais</a:t>
            </a:r>
            <a:r>
              <a:rPr lang="en-US" sz="2200" dirty="0"/>
              <a:t> de 80% das </a:t>
            </a:r>
            <a:r>
              <a:rPr lang="en-US" sz="2200" dirty="0" err="1"/>
              <a:t>informações</a:t>
            </a:r>
            <a:r>
              <a:rPr lang="en-US" sz="2200" dirty="0"/>
              <a:t> </a:t>
            </a:r>
            <a:r>
              <a:rPr lang="en-US" sz="2200" dirty="0" err="1"/>
              <a:t>úteis</a:t>
            </a:r>
            <a:r>
              <a:rPr lang="en-US" sz="2200" dirty="0"/>
              <a:t> de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empresa</a:t>
            </a:r>
            <a:r>
              <a:rPr lang="en-US" sz="2200" dirty="0"/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mineração</a:t>
            </a:r>
            <a:r>
              <a:rPr lang="en-US" sz="2200" dirty="0"/>
              <a:t> de </a:t>
            </a:r>
            <a:r>
              <a:rPr lang="en-US" sz="2200" dirty="0" err="1"/>
              <a:t>texto</a:t>
            </a:r>
            <a:r>
              <a:rPr lang="en-US" sz="2200" dirty="0"/>
              <a:t>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as </a:t>
            </a:r>
            <a:r>
              <a:rPr lang="en-US" sz="2200" dirty="0" err="1"/>
              <a:t>empresas</a:t>
            </a:r>
            <a:r>
              <a:rPr lang="en-US" sz="2200" dirty="0"/>
              <a:t> </a:t>
            </a:r>
            <a:r>
              <a:rPr lang="en-US" sz="2200" dirty="0" err="1"/>
              <a:t>extraiam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chave</a:t>
            </a:r>
            <a:r>
              <a:rPr lang="en-US" sz="2200" dirty="0"/>
              <a:t> de </a:t>
            </a:r>
            <a:r>
              <a:rPr lang="en-US" sz="2200" dirty="0" err="1"/>
              <a:t>grandes</a:t>
            </a:r>
            <a:r>
              <a:rPr lang="en-US" sz="2200" dirty="0"/>
              <a:t> </a:t>
            </a:r>
            <a:r>
              <a:rPr lang="en-US" sz="2200" dirty="0" err="1"/>
              <a:t>conjuntos</a:t>
            </a:r>
            <a:r>
              <a:rPr lang="en-US" sz="2200" dirty="0"/>
              <a:t> de dados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estruturados</a:t>
            </a:r>
            <a:r>
              <a:rPr lang="en-US" sz="2200" dirty="0"/>
              <a:t>, </a:t>
            </a:r>
            <a:r>
              <a:rPr lang="en-US" sz="2200" dirty="0" err="1"/>
              <a:t>descubram</a:t>
            </a:r>
            <a:r>
              <a:rPr lang="en-US" sz="2200" dirty="0"/>
              <a:t> </a:t>
            </a:r>
            <a:r>
              <a:rPr lang="en-US" sz="2200" dirty="0" err="1"/>
              <a:t>padrões</a:t>
            </a:r>
            <a:r>
              <a:rPr lang="en-US" sz="2200" dirty="0"/>
              <a:t> e </a:t>
            </a:r>
            <a:r>
              <a:rPr lang="en-US" sz="2200" dirty="0" err="1"/>
              <a:t>relacionamentos</a:t>
            </a:r>
            <a:r>
              <a:rPr lang="en-US" sz="2200" dirty="0"/>
              <a:t> e </a:t>
            </a:r>
            <a:r>
              <a:rPr lang="en-US" sz="2200" dirty="0" err="1"/>
              <a:t>resuman</a:t>
            </a:r>
            <a:r>
              <a:rPr lang="en-US" sz="2200" dirty="0"/>
              <a:t> </a:t>
            </a:r>
            <a:r>
              <a:rPr lang="en-US" sz="2200" dirty="0" err="1"/>
              <a:t>informações</a:t>
            </a:r>
            <a:r>
              <a:rPr lang="en-US" sz="2200" dirty="0"/>
              <a:t>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200" b="1" dirty="0" err="1"/>
              <a:t>Mineração</a:t>
            </a:r>
            <a:r>
              <a:rPr lang="en-US" sz="2200" b="1" dirty="0"/>
              <a:t> </a:t>
            </a:r>
            <a:r>
              <a:rPr lang="en-US" sz="2200" b="1" dirty="0" err="1"/>
              <a:t>da</a:t>
            </a:r>
            <a:r>
              <a:rPr lang="en-US" sz="2200" b="1" dirty="0"/>
              <a:t> Web (</a:t>
            </a:r>
            <a:r>
              <a:rPr lang="en-US" sz="2200" b="1" i="1" dirty="0"/>
              <a:t>web mining)</a:t>
            </a:r>
            <a:endParaRPr lang="en-US" sz="2200" b="1" dirty="0"/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200" dirty="0" err="1"/>
              <a:t>Descoberta</a:t>
            </a:r>
            <a:r>
              <a:rPr lang="en-US" sz="2200" dirty="0"/>
              <a:t> e </a:t>
            </a:r>
            <a:r>
              <a:rPr lang="en-US" sz="2200" dirty="0" err="1"/>
              <a:t>análise</a:t>
            </a:r>
            <a:r>
              <a:rPr lang="en-US" sz="2200" dirty="0"/>
              <a:t> de </a:t>
            </a:r>
            <a:r>
              <a:rPr lang="en-US" sz="2200" dirty="0" err="1"/>
              <a:t>padrões</a:t>
            </a:r>
            <a:r>
              <a:rPr lang="en-US" sz="2200" dirty="0"/>
              <a:t> e </a:t>
            </a:r>
            <a:r>
              <a:rPr lang="en-US" sz="2200" dirty="0" err="1"/>
              <a:t>informações</a:t>
            </a:r>
            <a:r>
              <a:rPr lang="en-US" sz="2200" dirty="0"/>
              <a:t> </a:t>
            </a:r>
            <a:r>
              <a:rPr lang="en-US" sz="2200" dirty="0" err="1"/>
              <a:t>úteis</a:t>
            </a:r>
            <a:r>
              <a:rPr lang="en-US" sz="2200" dirty="0"/>
              <a:t> </a:t>
            </a:r>
            <a:r>
              <a:rPr lang="en-US" sz="2200" dirty="0" err="1"/>
              <a:t>da</a:t>
            </a:r>
            <a:r>
              <a:rPr lang="en-US" sz="2200" dirty="0"/>
              <a:t> Web;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200" dirty="0" err="1"/>
              <a:t>Mineração</a:t>
            </a:r>
            <a:r>
              <a:rPr lang="en-US" sz="2200" dirty="0"/>
              <a:t> de </a:t>
            </a:r>
            <a:r>
              <a:rPr lang="en-US" sz="2200" dirty="0" err="1"/>
              <a:t>conteúdo</a:t>
            </a:r>
            <a:r>
              <a:rPr lang="en-US" sz="2200" dirty="0"/>
              <a:t>, de </a:t>
            </a:r>
            <a:r>
              <a:rPr lang="en-US" sz="2200" dirty="0" err="1"/>
              <a:t>estrutura</a:t>
            </a:r>
            <a:r>
              <a:rPr lang="en-US" sz="2200" dirty="0"/>
              <a:t> e de </a:t>
            </a:r>
            <a:r>
              <a:rPr lang="en-US" sz="2200" dirty="0" err="1"/>
              <a:t>uso</a:t>
            </a:r>
            <a:r>
              <a:rPr lang="en-US" sz="2200" dirty="0"/>
              <a:t>.</a:t>
            </a:r>
          </a:p>
        </p:txBody>
      </p:sp>
      <p:sp>
        <p:nvSpPr>
          <p:cNvPr id="16388" name="Text Box 11"/>
          <p:cNvSpPr txBox="1">
            <a:spLocks noChangeArrowheads="1"/>
          </p:cNvSpPr>
          <p:nvPr/>
        </p:nvSpPr>
        <p:spPr bwMode="auto">
          <a:xfrm>
            <a:off x="432048" y="171797"/>
            <a:ext cx="8460432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Como Usar Bancos de Dados para Melhorar o Desempenho e </a:t>
            </a:r>
            <a:b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Tomada de Decisão na Empresa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04800" y="1600200"/>
            <a:ext cx="86868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sz="2200" b="1" dirty="0" err="1">
                <a:cs typeface="Times New Roman" pitchFamily="18" charset="0"/>
              </a:rPr>
              <a:t>Quais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são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suas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experiências</a:t>
            </a:r>
            <a:r>
              <a:rPr lang="en-US" sz="2200" b="1" dirty="0">
                <a:cs typeface="Times New Roman" pitchFamily="18" charset="0"/>
              </a:rPr>
              <a:t> de </a:t>
            </a:r>
            <a:r>
              <a:rPr lang="en-US" sz="2200" b="1" dirty="0" err="1">
                <a:cs typeface="Times New Roman" pitchFamily="18" charset="0"/>
              </a:rPr>
              <a:t>compra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em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lojas</a:t>
            </a:r>
            <a:r>
              <a:rPr lang="en-US" sz="2200" b="1" dirty="0">
                <a:cs typeface="Times New Roman" pitchFamily="18" charset="0"/>
              </a:rPr>
              <a:t> de </a:t>
            </a:r>
            <a:r>
              <a:rPr lang="en-US" sz="2200" b="1" dirty="0" err="1">
                <a:cs typeface="Times New Roman" pitchFamily="18" charset="0"/>
              </a:rPr>
              <a:t>conveniência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locais</a:t>
            </a:r>
            <a:r>
              <a:rPr lang="en-US" sz="2200" b="1" dirty="0">
                <a:cs typeface="Times New Roman" pitchFamily="18" charset="0"/>
              </a:rPr>
              <a:t>? </a:t>
            </a:r>
            <a:r>
              <a:rPr lang="en-US" sz="2200" b="1" dirty="0" err="1">
                <a:cs typeface="Times New Roman" pitchFamily="18" charset="0"/>
              </a:rPr>
              <a:t>Elas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têm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em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estoque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seus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itens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favoritos</a:t>
            </a:r>
            <a:r>
              <a:rPr lang="en-US" sz="2200" b="1" dirty="0">
                <a:cs typeface="Times New Roman" pitchFamily="18" charset="0"/>
              </a:rPr>
              <a:t>? </a:t>
            </a:r>
            <a:r>
              <a:rPr lang="en-US" sz="2200" b="1" dirty="0" err="1">
                <a:cs typeface="Times New Roman" pitchFamily="18" charset="0"/>
              </a:rPr>
              <a:t>Em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caso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positivo</a:t>
            </a:r>
            <a:r>
              <a:rPr lang="en-US" sz="2200" b="1" dirty="0">
                <a:cs typeface="Times New Roman" pitchFamily="18" charset="0"/>
              </a:rPr>
              <a:t>, </a:t>
            </a:r>
            <a:r>
              <a:rPr lang="en-US" sz="2200" b="1" dirty="0" err="1">
                <a:cs typeface="Times New Roman" pitchFamily="18" charset="0"/>
              </a:rPr>
              <a:t>quão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rapidamente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eles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são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repostos</a:t>
            </a:r>
            <a:r>
              <a:rPr lang="en-US" sz="2200" b="1" dirty="0">
                <a:cs typeface="Times New Roman" pitchFamily="18" charset="0"/>
              </a:rPr>
              <a:t>?</a:t>
            </a:r>
          </a:p>
          <a:p>
            <a:pPr marL="342900" indent="-342900" algn="just">
              <a:lnSpc>
                <a:spcPct val="110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sz="2200" b="1" dirty="0">
                <a:cs typeface="Times New Roman" pitchFamily="18" charset="0"/>
              </a:rPr>
              <a:t>O </a:t>
            </a:r>
            <a:r>
              <a:rPr lang="en-US" sz="2200" b="1" dirty="0" err="1">
                <a:cs typeface="Times New Roman" pitchFamily="18" charset="0"/>
              </a:rPr>
              <a:t>proprietário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da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loja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mantém</a:t>
            </a:r>
            <a:r>
              <a:rPr lang="en-US" sz="2200" b="1" dirty="0">
                <a:cs typeface="Times New Roman" pitchFamily="18" charset="0"/>
              </a:rPr>
              <a:t> um </a:t>
            </a:r>
            <a:r>
              <a:rPr lang="en-US" sz="2200" b="1" dirty="0" err="1">
                <a:cs typeface="Times New Roman" pitchFamily="18" charset="0"/>
              </a:rPr>
              <a:t>relacionamento</a:t>
            </a:r>
            <a:r>
              <a:rPr lang="en-US" sz="2200" b="1" dirty="0">
                <a:cs typeface="Times New Roman" pitchFamily="18" charset="0"/>
              </a:rPr>
              <a:t> com </a:t>
            </a:r>
            <a:r>
              <a:rPr lang="en-US" sz="2200" b="1" dirty="0" err="1">
                <a:cs typeface="Times New Roman" pitchFamily="18" charset="0"/>
              </a:rPr>
              <a:t>seus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clientes</a:t>
            </a:r>
            <a:r>
              <a:rPr lang="en-US" sz="2200" b="1" dirty="0">
                <a:cs typeface="Times New Roman" pitchFamily="18" charset="0"/>
              </a:rPr>
              <a:t>? </a:t>
            </a:r>
            <a:r>
              <a:rPr lang="en-US" sz="2200" b="1" dirty="0" err="1">
                <a:cs typeface="Times New Roman" pitchFamily="18" charset="0"/>
              </a:rPr>
              <a:t>Você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percebe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que</a:t>
            </a:r>
            <a:r>
              <a:rPr lang="en-US" sz="2200" b="1" dirty="0">
                <a:cs typeface="Times New Roman" pitchFamily="18" charset="0"/>
              </a:rPr>
              <a:t> dados de </a:t>
            </a:r>
            <a:r>
              <a:rPr lang="en-US" sz="2200" b="1" dirty="0" err="1">
                <a:cs typeface="Times New Roman" pitchFamily="18" charset="0"/>
              </a:rPr>
              <a:t>compra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estão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sendo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monitorados</a:t>
            </a:r>
            <a:r>
              <a:rPr lang="en-US" sz="2200" b="1" dirty="0">
                <a:cs typeface="Times New Roman" pitchFamily="18" charset="0"/>
              </a:rPr>
              <a:t>?</a:t>
            </a:r>
          </a:p>
          <a:p>
            <a:pPr marL="342900" indent="-342900" algn="just">
              <a:lnSpc>
                <a:spcPct val="110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sz="2200" b="1" dirty="0">
                <a:cs typeface="Times New Roman" pitchFamily="18" charset="0"/>
              </a:rPr>
              <a:t>É </a:t>
            </a:r>
            <a:r>
              <a:rPr lang="en-US" sz="2200" b="1" dirty="0" err="1">
                <a:cs typeface="Times New Roman" pitchFamily="18" charset="0"/>
              </a:rPr>
              <a:t>maior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ou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menor</a:t>
            </a:r>
            <a:r>
              <a:rPr lang="en-US" sz="2200" b="1" dirty="0">
                <a:cs typeface="Times New Roman" pitchFamily="18" charset="0"/>
              </a:rPr>
              <a:t> a </a:t>
            </a:r>
            <a:r>
              <a:rPr lang="en-US" sz="2200" b="1" dirty="0" err="1">
                <a:cs typeface="Times New Roman" pitchFamily="18" charset="0"/>
              </a:rPr>
              <a:t>probabilidade</a:t>
            </a:r>
            <a:r>
              <a:rPr lang="en-US" sz="2200" b="1" dirty="0">
                <a:cs typeface="Times New Roman" pitchFamily="18" charset="0"/>
              </a:rPr>
              <a:t> de </a:t>
            </a:r>
            <a:r>
              <a:rPr lang="en-US" sz="2200" b="1" dirty="0" err="1">
                <a:cs typeface="Times New Roman" pitchFamily="18" charset="0"/>
              </a:rPr>
              <a:t>você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comprar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em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uma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loja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quando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sabe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que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seus</a:t>
            </a:r>
            <a:r>
              <a:rPr lang="en-US" sz="2200" b="1" dirty="0">
                <a:cs typeface="Times New Roman" pitchFamily="18" charset="0"/>
              </a:rPr>
              <a:t> dados de </a:t>
            </a:r>
            <a:r>
              <a:rPr lang="en-US" sz="2200" b="1" dirty="0" err="1">
                <a:cs typeface="Times New Roman" pitchFamily="18" charset="0"/>
              </a:rPr>
              <a:t>compra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estão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sendo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monitorados</a:t>
            </a:r>
            <a:r>
              <a:rPr lang="en-US" sz="2200" b="1" dirty="0">
                <a:cs typeface="Times New Roman" pitchFamily="18" charset="0"/>
              </a:rPr>
              <a:t>? E a de </a:t>
            </a:r>
            <a:r>
              <a:rPr lang="en-US" sz="2200" b="1" dirty="0" err="1">
                <a:cs typeface="Times New Roman" pitchFamily="18" charset="0"/>
              </a:rPr>
              <a:t>freqüentar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uma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loja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que</a:t>
            </a:r>
            <a:r>
              <a:rPr lang="en-US" sz="2200" b="1" dirty="0">
                <a:cs typeface="Times New Roman" pitchFamily="18" charset="0"/>
              </a:rPr>
              <a:t> se </a:t>
            </a:r>
            <a:r>
              <a:rPr lang="en-US" sz="2200" b="1" dirty="0" err="1">
                <a:cs typeface="Times New Roman" pitchFamily="18" charset="0"/>
              </a:rPr>
              <a:t>preocupa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em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atender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seus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hábitos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err="1">
                <a:cs typeface="Times New Roman" pitchFamily="18" charset="0"/>
              </a:rPr>
              <a:t>pessoais</a:t>
            </a:r>
            <a:r>
              <a:rPr lang="en-US" sz="2200" b="1" dirty="0">
                <a:cs typeface="Times New Roman" pitchFamily="18" charset="0"/>
              </a:rPr>
              <a:t> de </a:t>
            </a:r>
            <a:r>
              <a:rPr lang="en-US" sz="2200" b="1" dirty="0" err="1">
                <a:cs typeface="Times New Roman" pitchFamily="18" charset="0"/>
              </a:rPr>
              <a:t>compra</a:t>
            </a:r>
            <a:r>
              <a:rPr lang="en-US" sz="2200" b="1" dirty="0">
                <a:cs typeface="Times New Roman" pitchFamily="18" charset="0"/>
              </a:rPr>
              <a:t>?</a:t>
            </a:r>
          </a:p>
          <a:p>
            <a:pPr marL="342900" indent="-342900" algn="just">
              <a:lnSpc>
                <a:spcPct val="80000"/>
              </a:lnSpc>
              <a:spcBef>
                <a:spcPct val="5000"/>
              </a:spcBef>
              <a:buFontTx/>
              <a:buChar char="•"/>
              <a:defRPr/>
            </a:pPr>
            <a:endParaRPr lang="en-US" b="1" dirty="0"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520" y="188640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Fundamentos da Inteligência de negócios: gerenciamento da informação e de banco de dados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23528" y="332656"/>
            <a:ext cx="867645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Abordagem de Banco de Dados para Gerenciamento de Dados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57200" y="1600200"/>
            <a:ext cx="83820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0" rIns="90488" bIns="44450"/>
          <a:lstStyle/>
          <a:p>
            <a:pPr marL="342900" indent="-342900">
              <a:spcBef>
                <a:spcPct val="5000"/>
              </a:spcBef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000" b="1" dirty="0" err="1">
                <a:cs typeface="Times New Roman" pitchFamily="18" charset="0"/>
              </a:rPr>
              <a:t>Banco</a:t>
            </a:r>
            <a:r>
              <a:rPr lang="en-US" sz="2000" b="1" dirty="0">
                <a:cs typeface="Times New Roman" pitchFamily="18" charset="0"/>
              </a:rPr>
              <a:t> de dados: </a:t>
            </a:r>
            <a:r>
              <a:rPr lang="pt-BR" sz="2000" b="1" dirty="0">
                <a:cs typeface="Times New Roman" pitchFamily="18" charset="0"/>
              </a:rPr>
              <a:t>conjunto de arquivos relacionados entre si que contêm registros sobre pessoas, lugares ou coisas</a:t>
            </a:r>
            <a:endParaRPr lang="en-US" sz="2000" b="1" dirty="0"/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err="1">
                <a:cs typeface="Times New Roman" pitchFamily="18" charset="0"/>
              </a:rPr>
              <a:t>Entidades</a:t>
            </a:r>
            <a:r>
              <a:rPr lang="en-US" sz="2000" b="1" dirty="0">
                <a:cs typeface="Times New Roman" pitchFamily="18" charset="0"/>
              </a:rPr>
              <a:t> e </a:t>
            </a:r>
            <a:r>
              <a:rPr lang="en-US" sz="2000" b="1" dirty="0" err="1">
                <a:cs typeface="Times New Roman" pitchFamily="18" charset="0"/>
              </a:rPr>
              <a:t>atributos</a:t>
            </a:r>
            <a:endParaRPr lang="en-US" sz="2000" b="1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pt-BR" sz="2000" b="1" dirty="0">
                <a:cs typeface="Times New Roman" pitchFamily="18" charset="0"/>
              </a:rPr>
              <a:t>Organizando dados em um banco de dados relacional</a:t>
            </a:r>
            <a:endParaRPr lang="en-US" sz="2000" b="1" dirty="0"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FontTx/>
              <a:buChar char="•"/>
              <a:defRPr/>
            </a:pPr>
            <a:r>
              <a:rPr lang="en-US" sz="2400" b="1" dirty="0">
                <a:cs typeface="Times New Roman" pitchFamily="18" charset="0"/>
              </a:rPr>
              <a:t>Campos, </a:t>
            </a:r>
            <a:r>
              <a:rPr lang="en-US" sz="2400" b="1" dirty="0" err="1">
                <a:cs typeface="Times New Roman" pitchFamily="18" charset="0"/>
              </a:rPr>
              <a:t>registros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campos-chave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chave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primária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chave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estrangeira</a:t>
            </a:r>
            <a:endParaRPr lang="en-US" sz="2400" b="1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err="1">
                <a:cs typeface="Times New Roman" pitchFamily="18" charset="0"/>
              </a:rPr>
              <a:t>Estabelecendo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relacionamentos</a:t>
            </a:r>
            <a:endParaRPr lang="en-US" sz="2000" b="1" dirty="0"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FontTx/>
              <a:buChar char="•"/>
              <a:defRPr/>
            </a:pPr>
            <a:r>
              <a:rPr lang="en-US" sz="2400" b="1" dirty="0" err="1">
                <a:cs typeface="Times New Roman" pitchFamily="18" charset="0"/>
              </a:rPr>
              <a:t>Diagrama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entidade-relacionamento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normalização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tabela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concatenada</a:t>
            </a:r>
            <a:endParaRPr lang="en-US" sz="2400" b="1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1612900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Tabela de Banco de Dados Relacional 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228600" y="5292497"/>
            <a:ext cx="8735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banco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dados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relacional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organiza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dados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forma de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tabelas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bidimensionais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Temos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aqui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entidade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FORNECEDOR 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vemos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representa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entidade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atributos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1547664" y="260648"/>
            <a:ext cx="66294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Abordagem de Banco de Dados para Gerenciamento de Dados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2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6962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1612900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Diagrama entidade/relacionamento básico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05250" y="60960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Figura 5.3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8600" y="5029200"/>
            <a:ext cx="2819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Este diagrama mostra a</a:t>
            </a:r>
          </a:p>
          <a:p>
            <a:r>
              <a:rPr lang="en-US" sz="1600"/>
              <a:t>relação entre as entidades</a:t>
            </a:r>
          </a:p>
          <a:p>
            <a:r>
              <a:rPr lang="en-US" sz="1600"/>
              <a:t>FORNECEDOR e PEÇA.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611560" y="314653"/>
            <a:ext cx="824440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Abordagem de Banco de Dados para Gerenciamento de Dados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4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7543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2286000"/>
            <a:ext cx="8458200" cy="394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b="1">
                <a:cs typeface="Times New Roman" pitchFamily="18" charset="0"/>
              </a:rPr>
              <a:t>Um tipo de software </a:t>
            </a:r>
            <a:r>
              <a:rPr lang="en-US" b="1"/>
              <a:t>específico</a:t>
            </a:r>
            <a:r>
              <a:rPr lang="en-US"/>
              <a:t> </a:t>
            </a:r>
            <a:r>
              <a:rPr lang="en-US" b="1">
                <a:cs typeface="Times New Roman" pitchFamily="18" charset="0"/>
              </a:rPr>
              <a:t>para criar, armazenar, organizar e acessar dados de um banco de dados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b="1">
                <a:cs typeface="Times New Roman" pitchFamily="18" charset="0"/>
              </a:rPr>
              <a:t>Separa as visões lógica e física dos dados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b="1">
                <a:cs typeface="Times New Roman" pitchFamily="18" charset="0"/>
              </a:rPr>
              <a:t>Visão lógica: como os usuários finais vêem os dados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b="1">
                <a:cs typeface="Times New Roman" pitchFamily="18" charset="0"/>
              </a:rPr>
              <a:t>Visão física: como os dados estão realmente estruturados e organizados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b="1">
                <a:cs typeface="Times New Roman" pitchFamily="18" charset="0"/>
              </a:rPr>
              <a:t>Exemplos de DBMS: Microsoft Access, DB2, Oracle Database, Microsoft SQL Server, MYSQL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85800" y="1612900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DBMS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7544" y="385500"/>
            <a:ext cx="849694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Sistemas de Gerenciamento de Banco de Dados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685800" y="1612900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Operações de um DBMS relacional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457200" y="1981200"/>
            <a:ext cx="8001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0" rIns="90488" bIns="44450"/>
          <a:lstStyle/>
          <a:p>
            <a:pPr marL="342900" indent="-342900">
              <a:spcBef>
                <a:spcPct val="5000"/>
              </a:spcBef>
              <a:defRPr/>
            </a:pP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Select (selecionar): cria um subconjunto de registros com base em um critério estabelecido</a:t>
            </a:r>
            <a:endParaRPr lang="en-US" b="1"/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Join (projetar): combina tabelas relacionais para apresentar ao usuário </a:t>
            </a:r>
            <a:r>
              <a:rPr lang="pt-BR" b="1">
                <a:cs typeface="Times New Roman" pitchFamily="18" charset="0"/>
              </a:rPr>
              <a:t>mais informações do que aquelas à disposição nas tabelas individuais</a:t>
            </a:r>
            <a:endParaRPr lang="en-US" b="1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Project (vincular): cria um subconjunto constituído de colunas em uma tabela</a:t>
            </a:r>
          </a:p>
        </p:txBody>
      </p:sp>
      <p:sp>
        <p:nvSpPr>
          <p:cNvPr id="12292" name="Text Box 15"/>
          <p:cNvSpPr txBox="1">
            <a:spLocks noChangeArrowheads="1"/>
          </p:cNvSpPr>
          <p:nvPr/>
        </p:nvSpPr>
        <p:spPr bwMode="auto">
          <a:xfrm>
            <a:off x="179512" y="332656"/>
            <a:ext cx="88204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Sistemas de Gerenciamento de Banco de Dados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62000" y="1627188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Recursos dos Sistemas de Gerenciamento de Banco de Dados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33400" y="2362200"/>
            <a:ext cx="8001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0" rIns="90488" bIns="44450"/>
          <a:lstStyle/>
          <a:p>
            <a:pPr marL="342900" indent="-342900">
              <a:lnSpc>
                <a:spcPct val="70000"/>
              </a:lnSpc>
              <a:spcBef>
                <a:spcPct val="5000"/>
              </a:spcBef>
              <a:defRPr/>
            </a:pP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Definição de dados</a:t>
            </a:r>
            <a:endParaRPr lang="en-US" sz="2000" b="1"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Dicionário de dados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Consultas e relatórios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1">
                <a:cs typeface="Times New Roman" pitchFamily="18" charset="0"/>
              </a:rPr>
              <a:t>Linguagem de manipulação de dados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1">
                <a:cs typeface="Times New Roman" pitchFamily="18" charset="0"/>
              </a:rPr>
              <a:t>Linguagem estrutura de consulta (SQL)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Bancos de dados orientados a objeto</a:t>
            </a:r>
          </a:p>
        </p:txBody>
      </p:sp>
      <p:sp>
        <p:nvSpPr>
          <p:cNvPr id="13316" name="Text Box 25"/>
          <p:cNvSpPr txBox="1">
            <a:spLocks noChangeArrowheads="1"/>
          </p:cNvSpPr>
          <p:nvPr/>
        </p:nvSpPr>
        <p:spPr bwMode="auto">
          <a:xfrm>
            <a:off x="179512" y="332656"/>
            <a:ext cx="89289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Sistemas de Gerenciamento de Banco de Dados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62000" y="1790700"/>
            <a:ext cx="80772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defRPr/>
            </a:pPr>
            <a:endParaRPr lang="pt-BR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762000" y="1627188"/>
            <a:ext cx="746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Data Warehouses</a:t>
            </a:r>
          </a:p>
        </p:txBody>
      </p:sp>
      <p:sp>
        <p:nvSpPr>
          <p:cNvPr id="14340" name="Text Box 19"/>
          <p:cNvSpPr txBox="1">
            <a:spLocks noChangeArrowheads="1"/>
          </p:cNvSpPr>
          <p:nvPr/>
        </p:nvSpPr>
        <p:spPr bwMode="auto">
          <a:xfrm>
            <a:off x="432048" y="188640"/>
            <a:ext cx="8604448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Como Usar Bancos de Dados para Melhorar o Desempenho e </a:t>
            </a:r>
            <a:b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Tomada de Decisão na Empresa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457200" y="1981200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0" rIns="90488" bIns="44450"/>
          <a:lstStyle/>
          <a:p>
            <a:pPr marL="342900" indent="-342900">
              <a:lnSpc>
                <a:spcPct val="70000"/>
              </a:lnSpc>
              <a:spcBef>
                <a:spcPct val="5000"/>
              </a:spcBef>
              <a:defRPr/>
            </a:pP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O que é um data warehouse?</a:t>
            </a:r>
          </a:p>
          <a:p>
            <a:pPr marL="742950" lvl="1" indent="-285750">
              <a:lnSpc>
                <a:spcPct val="11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pt-BR" sz="2200" b="1">
                <a:cs typeface="Times New Roman" pitchFamily="18" charset="0"/>
              </a:rPr>
              <a:t>Banco de dados que armazena dados correntes e históricos de potencial interesse para os tomadores de decisão de toda a empresa</a:t>
            </a:r>
            <a:endParaRPr lang="en-US" sz="2200" b="1">
              <a:cs typeface="Times New Roman" pitchFamily="18" charset="0"/>
            </a:endParaRPr>
          </a:p>
          <a:p>
            <a:pPr marL="342900" indent="-342900">
              <a:lnSpc>
                <a:spcPct val="14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b="1">
                <a:cs typeface="Times New Roman" pitchFamily="18" charset="0"/>
              </a:rPr>
              <a:t>Data marts</a:t>
            </a:r>
          </a:p>
          <a:p>
            <a:pPr marL="742950" lvl="1" indent="-285750">
              <a:lnSpc>
                <a:spcPct val="11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pt-BR" sz="2200" b="1">
                <a:cs typeface="Times New Roman" pitchFamily="18" charset="0"/>
              </a:rPr>
              <a:t>Subconjunto de um data warehouse, no qual uma porção resumida ou altamente focalizada dos dados da organização é colocada em um banco separado destinado a uma população específica de usuários</a:t>
            </a:r>
            <a:endParaRPr lang="en-US" sz="2200" b="1">
              <a:cs typeface="Times New Roman" pitchFamily="18" charset="0"/>
            </a:endParaRPr>
          </a:p>
          <a:p>
            <a:pPr marL="342900" indent="-342900">
              <a:lnSpc>
                <a:spcPct val="140000"/>
              </a:lnSpc>
              <a:spcAft>
                <a:spcPct val="25000"/>
              </a:spcAft>
              <a:defRPr/>
            </a:pPr>
            <a:endParaRPr lang="en-US" sz="2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34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2103</TotalTime>
  <Words>853</Words>
  <Application>Microsoft Office PowerPoint</Application>
  <PresentationFormat>Apresentação na tela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Lucida Sans Unicode</vt:lpstr>
      <vt:lpstr>Times New Roman</vt:lpstr>
      <vt:lpstr>Verdana</vt:lpstr>
      <vt:lpstr>Wingdings 2</vt:lpstr>
      <vt:lpstr>Wingdings 3</vt:lpstr>
      <vt:lpstr>Concurso</vt:lpstr>
      <vt:lpstr>Fundamentos da Tecnologia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178</cp:revision>
  <dcterms:created xsi:type="dcterms:W3CDTF">2011-02-08T17:38:00Z</dcterms:created>
  <dcterms:modified xsi:type="dcterms:W3CDTF">2022-11-07T16:45:56Z</dcterms:modified>
</cp:coreProperties>
</file>