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0F603-3B7F-D61B-8365-A41A8808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E62E6-AE5C-CED9-C502-A0162648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B0E91-9849-EDB0-F403-D074765C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68F26-AA8A-5DF9-895F-766E42B2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D3086-1169-AB4C-774B-1B5D567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1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8F921-17F5-59FF-D56E-5FD9963A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F763EF-DEEF-7938-FBB8-08526988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81DE0-F509-E678-D23D-729E3E61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04105C-8754-6FE0-91D7-7920AED7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4CFD0-DCED-903C-DF19-5B04F42E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2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B15058-009E-4155-D998-F2B0917A4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5E1797-33E4-74C2-4747-76747EE60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58E90-A1F8-D405-833D-CD5183CB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1B0F2-E056-74B8-0EA8-7BD170C2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A65F1-5FAD-3232-1EE7-132C3549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8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9341" y="3403472"/>
            <a:ext cx="6465316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170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09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0B7F-754A-8794-5CD2-02EAB4B1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A6321-FD65-1794-5CF3-D55AE464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A3DB9-C164-2BE3-7225-ADAC8C95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55446-7C8D-D27D-8BD0-3DD32C82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687A0-1363-F889-D613-1EF2A5E6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93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1E604-6485-CC83-8CEF-174D48DA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9AC49-510B-84E9-38AC-5FACB8B1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3E4A4-243F-DA71-3F3B-6DDBAD7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39D13-A9AE-B335-70A2-FABD6467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5B8AC-92F0-B165-FA8B-F63496C9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3BE8-289E-770C-C492-4B6DA9D3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2222B-A9AE-E3DC-FAF5-CE457E93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70F87-F72B-F1A3-4E0C-1D13E1398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BD75A4-51DD-E29D-283B-8A2DBC8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A8D24-9C3B-073D-F2E7-06C04F37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098B01-2630-6C9B-2832-92EACABD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30388-2902-0614-ECAA-D806F3EF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6E5D3C-8F37-6D51-F4E0-D0E05AEE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8782F1-D360-EEFD-198C-FDCBB2A13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0B31E8-0625-389F-0BE9-129778F7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922542-B10D-18A7-5DDF-98709838B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FE581E-DEC6-18D9-CC0D-F9D00B1A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957FE-7B57-1C13-CD11-199E3A6A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9C9CDD-E1C5-EA61-7DEF-0D30F0B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93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1BD4C-3234-7F7E-7113-03192A3E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8F3BF-52FA-EB6A-6BD4-2555DBA4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970287-2DE4-035A-49C0-F327F302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978BD8-899A-2390-72B5-A2384ADD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0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FDDFB5-7A08-F1DF-1F91-1EE0F310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7DB594-1FF1-B1BD-CFF6-F5D5C6E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71533-EC28-AD41-FE49-694F5DCE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54A57-2B53-430A-B619-57D579C7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BD31E-E77B-FC07-52DF-AD12824A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5BB50B-5BB0-3C6B-7AA4-E0340814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D24FCC-2892-D55E-98BD-5B38B3E8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14C99-F061-8913-F422-670FCC9B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0152C-EF52-279A-240B-EC3FD0DE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41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A404-66DC-F9FF-3E2B-06A27559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9BA8BC-5950-016A-5557-3D600EA8E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784E32-EABE-5D93-B311-EC0374D7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EF5CA-B837-C69B-AB04-48C5144B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1E6E2B-0E58-D179-399B-474A32C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C5E486-FA43-4000-16E8-315EB191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2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7B4A2F-AC03-2A43-AF0D-953E012E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484BA-F6A7-638F-07E2-468A01D7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A2C90C-0B61-728D-1EBC-98261604E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929-72C6-4591-92AC-4FAD3B30C44A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08FC0-A360-8DB9-92E2-BB8873C2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7C8DE-543E-8344-F3F4-D44417EA4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2DCC-B7F6-4C51-8E32-F9DBD0F97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5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Placa de circuito eletrônico">
            <a:extLst>
              <a:ext uri="{FF2B5EF4-FFF2-40B4-BE49-F238E27FC236}">
                <a16:creationId xmlns:a16="http://schemas.microsoft.com/office/drawing/2014/main" id="{D87B215C-937B-A73E-BE3C-3ABC880FD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98635" y="1122363"/>
            <a:ext cx="7346728" cy="2220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3660" algn="ctr" defTabSz="914400"/>
            <a:r>
              <a:rPr lang="en-US" sz="4500" spc="-10">
                <a:solidFill>
                  <a:srgbClr val="FFFFFF"/>
                </a:solidFill>
                <a:latin typeface="+mj-lt"/>
                <a:cs typeface="+mj-cs"/>
              </a:rPr>
              <a:t>Manutenção</a:t>
            </a:r>
            <a:r>
              <a:rPr lang="en-US" sz="4500" spc="-4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4500">
                <a:solidFill>
                  <a:srgbClr val="FFFFFF"/>
                </a:solidFill>
                <a:latin typeface="+mj-lt"/>
                <a:cs typeface="+mj-cs"/>
              </a:rPr>
              <a:t>Básica</a:t>
            </a:r>
            <a:r>
              <a:rPr lang="en-US" sz="4500" spc="-3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4500">
                <a:solidFill>
                  <a:srgbClr val="FFFFFF"/>
                </a:solidFill>
                <a:latin typeface="+mj-lt"/>
                <a:cs typeface="+mj-cs"/>
              </a:rPr>
              <a:t>de</a:t>
            </a:r>
            <a:r>
              <a:rPr lang="en-US" sz="4500" spc="-2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4500" spc="-10">
                <a:solidFill>
                  <a:srgbClr val="FFFFFF"/>
                </a:solidFill>
                <a:latin typeface="+mj-lt"/>
                <a:cs typeface="+mj-cs"/>
              </a:rPr>
              <a:t>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76596D33-A731-60C1-2645-4681732AD4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099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Gabinete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Gabinete: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686939"/>
            <a:ext cx="463296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242185" algn="l"/>
                <a:tab pos="2820035" algn="l"/>
                <a:tab pos="4077335" algn="l"/>
              </a:tabLst>
            </a:pPr>
            <a:r>
              <a:rPr sz="2400" dirty="0">
                <a:latin typeface="Calibri"/>
                <a:cs typeface="Calibri"/>
              </a:rPr>
              <a:t>Independ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o	esse  </a:t>
            </a:r>
            <a:r>
              <a:rPr sz="2400" spc="-5" dirty="0">
                <a:latin typeface="Calibri"/>
                <a:cs typeface="Calibri"/>
              </a:rPr>
              <a:t>determinado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padrão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layout.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Atualmente,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ATX;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Antigamente,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90" dirty="0">
                <a:latin typeface="Calibri"/>
                <a:cs typeface="Calibri"/>
              </a:rPr>
              <a:t>AT;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4694" y="2686939"/>
            <a:ext cx="229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7410" algn="l"/>
                <a:tab pos="187642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segui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2175CE02-A753-12A2-1325-BA6B8CCD7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25">
                <a:solidFill>
                  <a:srgbClr val="FFFFFF"/>
                </a:solidFill>
              </a:rPr>
              <a:t>Fonte</a:t>
            </a:r>
            <a:r>
              <a:rPr lang="en-US" sz="4400" spc="-80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de</a:t>
            </a:r>
            <a:r>
              <a:rPr lang="en-US" sz="4400" spc="-55">
                <a:solidFill>
                  <a:srgbClr val="FFFFFF"/>
                </a:solidFill>
              </a:rPr>
              <a:t> </a:t>
            </a:r>
            <a:r>
              <a:rPr lang="en-US" sz="4400" spc="-10">
                <a:solidFill>
                  <a:srgbClr val="FFFFFF"/>
                </a:solidFill>
              </a:rPr>
              <a:t>Alimentação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Descrição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25" dirty="0">
                <a:solidFill>
                  <a:srgbClr val="FFFFFF"/>
                </a:solidFill>
              </a:rPr>
              <a:t>Fonte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Alimentação</a:t>
            </a:r>
            <a:r>
              <a:rPr lang="en-US" sz="2800" spc="-1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  <a:tab pos="2681605" algn="l"/>
                <a:tab pos="3124835" algn="l"/>
                <a:tab pos="4110990" algn="l"/>
                <a:tab pos="4772660" algn="l"/>
                <a:tab pos="5050155" algn="l"/>
                <a:tab pos="5606415" algn="l"/>
                <a:tab pos="6813550" algn="l"/>
                <a:tab pos="7338059" algn="l"/>
              </a:tabLst>
            </a:pPr>
            <a:r>
              <a:rPr lang="en-US" sz="2800" dirty="0" err="1">
                <a:solidFill>
                  <a:srgbClr val="FFFFFF"/>
                </a:solidFill>
              </a:rPr>
              <a:t>cl</a:t>
            </a:r>
            <a:r>
              <a:rPr lang="en-US" sz="2800" spc="5" dirty="0" err="1">
                <a:solidFill>
                  <a:srgbClr val="FFFFFF"/>
                </a:solidFill>
              </a:rPr>
              <a:t>a</a:t>
            </a:r>
            <a:r>
              <a:rPr lang="en-US" sz="2800" spc="-5" dirty="0" err="1">
                <a:solidFill>
                  <a:srgbClr val="FFFFFF"/>
                </a:solidFill>
              </a:rPr>
              <a:t>ssifi</a:t>
            </a:r>
            <a:r>
              <a:rPr lang="en-US" sz="2800" spc="-25" dirty="0" err="1">
                <a:solidFill>
                  <a:srgbClr val="FFFFFF"/>
                </a:solidFill>
              </a:rPr>
              <a:t>c</a:t>
            </a:r>
            <a:r>
              <a:rPr lang="en-US" sz="2800" dirty="0" err="1">
                <a:solidFill>
                  <a:srgbClr val="FFFFFF"/>
                </a:solidFill>
              </a:rPr>
              <a:t>ada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d</a:t>
            </a:r>
            <a:r>
              <a:rPr lang="en-US" sz="2800" dirty="0">
                <a:solidFill>
                  <a:srgbClr val="FFFFFF"/>
                </a:solidFill>
              </a:rPr>
              <a:t>e	</a:t>
            </a:r>
            <a:r>
              <a:rPr lang="en-US" sz="2800" dirty="0" err="1">
                <a:solidFill>
                  <a:srgbClr val="FFFFFF"/>
                </a:solidFill>
              </a:rPr>
              <a:t>a</a:t>
            </a:r>
            <a:r>
              <a:rPr lang="en-US" sz="2800" spc="-20" dirty="0" err="1">
                <a:solidFill>
                  <a:srgbClr val="FFFFFF"/>
                </a:solidFill>
              </a:rPr>
              <a:t>c</a:t>
            </a:r>
            <a:r>
              <a:rPr lang="en-US" sz="2800" spc="-5" dirty="0" err="1">
                <a:solidFill>
                  <a:srgbClr val="FFFFFF"/>
                </a:solidFill>
              </a:rPr>
              <a:t>o</a:t>
            </a:r>
            <a:r>
              <a:rPr lang="en-US" sz="2800" spc="-40" dirty="0" err="1">
                <a:solidFill>
                  <a:srgbClr val="FFFFFF"/>
                </a:solidFill>
              </a:rPr>
              <a:t>r</a:t>
            </a:r>
            <a:r>
              <a:rPr lang="en-US" sz="2800" spc="-5" dirty="0" err="1">
                <a:solidFill>
                  <a:srgbClr val="FFFFFF"/>
                </a:solidFill>
              </a:rPr>
              <a:t>d</a:t>
            </a:r>
            <a:r>
              <a:rPr lang="en-US" sz="2800" dirty="0" err="1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20" dirty="0">
                <a:solidFill>
                  <a:srgbClr val="FFFFFF"/>
                </a:solidFill>
              </a:rPr>
              <a:t>c</a:t>
            </a:r>
            <a:r>
              <a:rPr lang="en-US" sz="2800" spc="-5" dirty="0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m	a	</a:t>
            </a:r>
            <a:r>
              <a:rPr lang="en-US" sz="2800" spc="-5" dirty="0" err="1">
                <a:solidFill>
                  <a:srgbClr val="FFFFFF"/>
                </a:solidFill>
              </a:rPr>
              <a:t>su</a:t>
            </a:r>
            <a:r>
              <a:rPr lang="en-US" sz="2800" dirty="0" err="1">
                <a:solidFill>
                  <a:srgbClr val="FFFFFF"/>
                </a:solidFill>
              </a:rPr>
              <a:t>a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15" dirty="0" err="1">
                <a:solidFill>
                  <a:srgbClr val="FFFFFF"/>
                </a:solidFill>
              </a:rPr>
              <a:t>p</a:t>
            </a:r>
            <a:r>
              <a:rPr lang="en-US" sz="2800" spc="-5" dirty="0" err="1">
                <a:solidFill>
                  <a:srgbClr val="FFFFFF"/>
                </a:solidFill>
              </a:rPr>
              <a:t>o</a:t>
            </a:r>
            <a:r>
              <a:rPr lang="en-US" sz="2800" spc="-30" dirty="0" err="1">
                <a:solidFill>
                  <a:srgbClr val="FFFFFF"/>
                </a:solidFill>
              </a:rPr>
              <a:t>t</a:t>
            </a:r>
            <a:r>
              <a:rPr lang="en-US" sz="2800" dirty="0" err="1">
                <a:solidFill>
                  <a:srgbClr val="FFFFFF"/>
                </a:solidFill>
              </a:rPr>
              <a:t>ên</a:t>
            </a:r>
            <a:r>
              <a:rPr lang="en-US" sz="2800" spc="5" dirty="0" err="1">
                <a:solidFill>
                  <a:srgbClr val="FFFFFF"/>
                </a:solidFill>
              </a:rPr>
              <a:t>c</a:t>
            </a:r>
            <a:r>
              <a:rPr lang="en-US" sz="2800" dirty="0" err="1">
                <a:solidFill>
                  <a:srgbClr val="FFFFFF"/>
                </a:solidFill>
              </a:rPr>
              <a:t>ia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10" dirty="0" err="1">
                <a:solidFill>
                  <a:srgbClr val="FFFFFF"/>
                </a:solidFill>
              </a:rPr>
              <a:t>e</a:t>
            </a:r>
            <a:r>
              <a:rPr lang="en-US" sz="2800" dirty="0" err="1">
                <a:solidFill>
                  <a:srgbClr val="FFFFFF"/>
                </a:solidFill>
              </a:rPr>
              <a:t>m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85" dirty="0">
                <a:solidFill>
                  <a:srgbClr val="FFFFFF"/>
                </a:solidFill>
              </a:rPr>
              <a:t>W</a:t>
            </a:r>
            <a:r>
              <a:rPr lang="en-US" sz="2800" spc="-25" dirty="0">
                <a:solidFill>
                  <a:srgbClr val="FFFFFF"/>
                </a:solidFill>
              </a:rPr>
              <a:t>a</a:t>
            </a:r>
            <a:r>
              <a:rPr lang="en-US" sz="2800" spc="-40" dirty="0">
                <a:solidFill>
                  <a:srgbClr val="FFFFFF"/>
                </a:solidFill>
              </a:rPr>
              <a:t>t</a:t>
            </a:r>
            <a:r>
              <a:rPr lang="en-US" sz="2800" dirty="0">
                <a:solidFill>
                  <a:srgbClr val="FFFFFF"/>
                </a:solidFill>
              </a:rPr>
              <a:t>ts</a:t>
            </a:r>
          </a:p>
          <a:p>
            <a:pPr marL="1678305" lvl="3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678939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e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padrão</a:t>
            </a:r>
            <a:r>
              <a:rPr lang="en-US" sz="2800" spc="-10" dirty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4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Atualmente</a:t>
            </a:r>
            <a:r>
              <a:rPr lang="en-US" sz="2800" spc="-10" dirty="0">
                <a:solidFill>
                  <a:srgbClr val="FFFFFF"/>
                </a:solidFill>
              </a:rPr>
              <a:t>,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40" dirty="0">
                <a:solidFill>
                  <a:srgbClr val="FFFFFF"/>
                </a:solidFill>
              </a:rPr>
              <a:t>ATX;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4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Antigamente</a:t>
            </a:r>
            <a:r>
              <a:rPr lang="en-US" sz="2800" spc="-10" dirty="0">
                <a:solidFill>
                  <a:srgbClr val="FFFFFF"/>
                </a:solidFill>
              </a:rPr>
              <a:t>,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spc="-90" dirty="0">
                <a:solidFill>
                  <a:srgbClr val="FFFFFF"/>
                </a:solidFill>
              </a:rPr>
              <a:t>AT;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marR="6350" lvl="2" indent="-228600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tabLst>
                <a:tab pos="1156335" algn="l"/>
                <a:tab pos="1477010" algn="l"/>
                <a:tab pos="2728595" algn="l"/>
                <a:tab pos="3482975" algn="l"/>
                <a:tab pos="4589780" algn="l"/>
                <a:tab pos="4917440" algn="l"/>
                <a:tab pos="5405120" algn="l"/>
                <a:tab pos="6040755" algn="l"/>
                <a:tab pos="6362700" algn="l"/>
                <a:tab pos="7271384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a	</a:t>
            </a:r>
            <a:r>
              <a:rPr lang="en-US" sz="2800" spc="-5" dirty="0" err="1">
                <a:solidFill>
                  <a:srgbClr val="FFFFFF"/>
                </a:solidFill>
              </a:rPr>
              <a:t>po</a:t>
            </a:r>
            <a:r>
              <a:rPr lang="en-US" sz="2800" spc="-30" dirty="0" err="1">
                <a:solidFill>
                  <a:srgbClr val="FFFFFF"/>
                </a:solidFill>
              </a:rPr>
              <a:t>t</a:t>
            </a:r>
            <a:r>
              <a:rPr lang="en-US" sz="2800" dirty="0" err="1">
                <a:solidFill>
                  <a:srgbClr val="FFFFFF"/>
                </a:solidFill>
              </a:rPr>
              <a:t>ên</a:t>
            </a:r>
            <a:r>
              <a:rPr lang="en-US" sz="2800" spc="5" dirty="0" err="1">
                <a:solidFill>
                  <a:srgbClr val="FFFFFF"/>
                </a:solidFill>
              </a:rPr>
              <a:t>c</a:t>
            </a:r>
            <a:r>
              <a:rPr lang="en-US" sz="2800" dirty="0" err="1">
                <a:solidFill>
                  <a:srgbClr val="FFFFFF"/>
                </a:solidFill>
              </a:rPr>
              <a:t>ia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err="1">
                <a:solidFill>
                  <a:srgbClr val="FFFFFF"/>
                </a:solidFill>
              </a:rPr>
              <a:t>mais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20" dirty="0" err="1">
                <a:solidFill>
                  <a:srgbClr val="FFFFFF"/>
                </a:solidFill>
              </a:rPr>
              <a:t>co</a:t>
            </a:r>
            <a:r>
              <a:rPr lang="en-US" sz="2800" spc="-10" dirty="0" err="1">
                <a:solidFill>
                  <a:srgbClr val="FFFFFF"/>
                </a:solidFill>
              </a:rPr>
              <a:t>m</a:t>
            </a:r>
            <a:r>
              <a:rPr lang="en-US" sz="2800" spc="-5" dirty="0" err="1">
                <a:solidFill>
                  <a:srgbClr val="FFFFFF"/>
                </a:solidFill>
              </a:rPr>
              <a:t>u</a:t>
            </a:r>
            <a:r>
              <a:rPr lang="en-US" sz="2800" dirty="0" err="1">
                <a:solidFill>
                  <a:srgbClr val="FFFFFF"/>
                </a:solidFill>
              </a:rPr>
              <a:t>m</a:t>
            </a:r>
            <a:r>
              <a:rPr lang="en-US" sz="2800" dirty="0">
                <a:solidFill>
                  <a:srgbClr val="FFFFFF"/>
                </a:solidFill>
              </a:rPr>
              <a:t>	é	</a:t>
            </a:r>
            <a:r>
              <a:rPr lang="en-US" sz="2800" spc="-5" dirty="0">
                <a:solidFill>
                  <a:srgbClr val="FFFFFF"/>
                </a:solidFill>
              </a:rPr>
              <a:t>d</a:t>
            </a:r>
            <a:r>
              <a:rPr lang="en-US" sz="2800" dirty="0">
                <a:solidFill>
                  <a:srgbClr val="FFFFFF"/>
                </a:solidFill>
              </a:rPr>
              <a:t>e	</a:t>
            </a:r>
            <a:r>
              <a:rPr lang="en-US" sz="2800" spc="-20" dirty="0">
                <a:solidFill>
                  <a:srgbClr val="FFFFFF"/>
                </a:solidFill>
              </a:rPr>
              <a:t>2</a:t>
            </a:r>
            <a:r>
              <a:rPr lang="en-US" sz="2800" dirty="0">
                <a:solidFill>
                  <a:srgbClr val="FFFFFF"/>
                </a:solidFill>
              </a:rPr>
              <a:t>00	a	</a:t>
            </a:r>
            <a:r>
              <a:rPr lang="en-US" sz="2800" spc="-5" dirty="0">
                <a:solidFill>
                  <a:srgbClr val="FFFFFF"/>
                </a:solidFill>
              </a:rPr>
              <a:t>250</a:t>
            </a:r>
            <a:r>
              <a:rPr lang="en-US" sz="2800" dirty="0">
                <a:solidFill>
                  <a:srgbClr val="FFFFFF"/>
                </a:solidFill>
              </a:rPr>
              <a:t>W	</a:t>
            </a:r>
            <a:r>
              <a:rPr lang="en-US" sz="2800" spc="-10" dirty="0">
                <a:solidFill>
                  <a:srgbClr val="FFFFFF"/>
                </a:solidFill>
              </a:rPr>
              <a:t>(</a:t>
            </a:r>
            <a:r>
              <a:rPr lang="en-US" sz="2800" spc="-35" dirty="0">
                <a:solidFill>
                  <a:srgbClr val="FFFFFF"/>
                </a:solidFill>
              </a:rPr>
              <a:t>R</a:t>
            </a:r>
            <a:r>
              <a:rPr lang="en-US" sz="2800" dirty="0">
                <a:solidFill>
                  <a:srgbClr val="FFFFFF"/>
                </a:solidFill>
              </a:rPr>
              <a:t>e</a:t>
            </a:r>
            <a:r>
              <a:rPr lang="en-US" sz="2800" spc="5" dirty="0">
                <a:solidFill>
                  <a:srgbClr val="FFFFFF"/>
                </a:solidFill>
              </a:rPr>
              <a:t>a</a:t>
            </a:r>
            <a:r>
              <a:rPr lang="en-US" sz="2800" spc="-15" dirty="0">
                <a:solidFill>
                  <a:srgbClr val="FFFFFF"/>
                </a:solidFill>
              </a:rPr>
              <a:t>l</a:t>
            </a:r>
            <a:r>
              <a:rPr lang="en-US" sz="2800" spc="-5" dirty="0">
                <a:solidFill>
                  <a:srgbClr val="FFFFFF"/>
                </a:solidFill>
              </a:rPr>
              <a:t>),  </a:t>
            </a:r>
            <a:r>
              <a:rPr lang="en-US" sz="2800" spc="-10" dirty="0" err="1">
                <a:solidFill>
                  <a:srgbClr val="FFFFFF"/>
                </a:solidFill>
              </a:rPr>
              <a:t>suficiente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para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PC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pequeno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porte</a:t>
            </a:r>
            <a:r>
              <a:rPr lang="en-US" sz="2800" spc="-5" dirty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3A46EFD3-A2DC-74C8-3DB8-ADB8B7FB9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980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5"/>
              <a:t>Fonte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55"/>
              <a:t> </a:t>
            </a:r>
            <a:r>
              <a:rPr lang="pt-BR" spc="-10"/>
              <a:t>Alimentação</a:t>
            </a:r>
            <a:endParaRPr lang="pt-BR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12</a:t>
            </a:fld>
            <a:endParaRPr lang="pt-BR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3200" spc="-5">
                <a:latin typeface="Calibri"/>
                <a:cs typeface="Calibri"/>
              </a:rPr>
              <a:t>Descrição</a:t>
            </a:r>
            <a:r>
              <a:rPr lang="pt-BR" sz="3200" spc="-40">
                <a:latin typeface="Calibri"/>
                <a:cs typeface="Calibri"/>
              </a:rPr>
              <a:t> </a:t>
            </a:r>
            <a:r>
              <a:rPr lang="pt-BR" sz="3200" spc="-5">
                <a:latin typeface="Calibri"/>
                <a:cs typeface="Calibri"/>
              </a:rPr>
              <a:t>dos</a:t>
            </a:r>
            <a:r>
              <a:rPr lang="pt-BR" sz="3200" spc="-15">
                <a:latin typeface="Calibri"/>
                <a:cs typeface="Calibri"/>
              </a:rPr>
              <a:t> </a:t>
            </a:r>
            <a:r>
              <a:rPr lang="pt-BR" sz="3200" spc="-5">
                <a:latin typeface="Calibri"/>
                <a:cs typeface="Calibri"/>
              </a:rPr>
              <a:t>principais</a:t>
            </a:r>
            <a:r>
              <a:rPr lang="pt-BR" sz="3200" spc="20">
                <a:latin typeface="Calibri"/>
                <a:cs typeface="Calibri"/>
              </a:rPr>
              <a:t> </a:t>
            </a:r>
            <a:r>
              <a:rPr lang="pt-BR" sz="3200" spc="-10">
                <a:latin typeface="Calibri"/>
                <a:cs typeface="Calibri"/>
              </a:rPr>
              <a:t>componentes:</a:t>
            </a:r>
            <a:endParaRPr lang="pt-BR"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lang="pt-BR" sz="2800" spc="-5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lang="pt-BR" sz="2800" spc="-9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lang="pt-BR" sz="2800" spc="-25">
                <a:latin typeface="Calibri"/>
                <a:cs typeface="Calibri"/>
              </a:rPr>
              <a:t>Fonte</a:t>
            </a:r>
            <a:r>
              <a:rPr lang="pt-BR" sz="2800" spc="-15">
                <a:latin typeface="Calibri"/>
                <a:cs typeface="Calibri"/>
              </a:rPr>
              <a:t> </a:t>
            </a:r>
            <a:r>
              <a:rPr lang="pt-BR" sz="2800" spc="-5">
                <a:latin typeface="Calibri"/>
                <a:cs typeface="Calibri"/>
              </a:rPr>
              <a:t>de</a:t>
            </a:r>
            <a:r>
              <a:rPr lang="pt-BR" sz="2800" spc="10">
                <a:latin typeface="Calibri"/>
                <a:cs typeface="Calibri"/>
              </a:rPr>
              <a:t> </a:t>
            </a:r>
            <a:r>
              <a:rPr lang="pt-BR" sz="2800" spc="-15">
                <a:latin typeface="Calibri"/>
                <a:cs typeface="Calibri"/>
              </a:rPr>
              <a:t>Alimentação:</a:t>
            </a:r>
            <a:endParaRPr lang="pt-BR"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437" y="2971741"/>
            <a:ext cx="3214624" cy="27003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9251" y="2929001"/>
            <a:ext cx="3046467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99B28B64-D8A0-89F7-CDA5-E37738AD0C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25">
                <a:solidFill>
                  <a:srgbClr val="FFFFFF"/>
                </a:solidFill>
              </a:rPr>
              <a:t>Fonte</a:t>
            </a:r>
            <a:r>
              <a:rPr lang="en-US" sz="4400" spc="-80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de</a:t>
            </a:r>
            <a:r>
              <a:rPr lang="en-US" sz="4400" spc="-55">
                <a:solidFill>
                  <a:srgbClr val="FFFFFF"/>
                </a:solidFill>
              </a:rPr>
              <a:t> </a:t>
            </a:r>
            <a:r>
              <a:rPr lang="en-US" sz="4400" spc="-10">
                <a:solidFill>
                  <a:srgbClr val="FFFFFF"/>
                </a:solidFill>
              </a:rPr>
              <a:t>Alimentação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Descrição</a:t>
            </a:r>
            <a:r>
              <a:rPr lang="en-US" sz="2400" spc="-4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dos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principais</a:t>
            </a:r>
            <a:r>
              <a:rPr lang="en-US" sz="2400" spc="2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componentes</a:t>
            </a:r>
            <a:r>
              <a:rPr lang="en-US" sz="2400" spc="-10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25" dirty="0">
                <a:solidFill>
                  <a:srgbClr val="FFFFFF"/>
                </a:solidFill>
              </a:rPr>
              <a:t>Fonte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de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Alimentação</a:t>
            </a:r>
            <a:r>
              <a:rPr lang="en-US" sz="2400" spc="-15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1155700" marR="5715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400" spc="-5" dirty="0">
                <a:solidFill>
                  <a:srgbClr val="FFFFFF"/>
                </a:solidFill>
              </a:rPr>
              <a:t>Nos</a:t>
            </a:r>
            <a:r>
              <a:rPr lang="en-US" sz="2400" spc="21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casos</a:t>
            </a:r>
            <a:r>
              <a:rPr lang="en-US" sz="2400" spc="21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que</a:t>
            </a:r>
            <a:r>
              <a:rPr lang="en-US" sz="2400" spc="229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existirem</a:t>
            </a:r>
            <a:r>
              <a:rPr lang="en-US" sz="2400" spc="204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muitos</a:t>
            </a:r>
            <a:r>
              <a:rPr lang="en-US" sz="2400" spc="21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componentes</a:t>
            </a:r>
            <a:r>
              <a:rPr lang="en-US" sz="2400" spc="22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internos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3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como</a:t>
            </a:r>
            <a:r>
              <a:rPr lang="en-US" sz="2400" spc="-10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mais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de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um</a:t>
            </a:r>
            <a:r>
              <a:rPr lang="en-US" sz="2400" spc="-3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HD;</a:t>
            </a: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mais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de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um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10" dirty="0">
                <a:solidFill>
                  <a:srgbClr val="FFFFFF"/>
                </a:solidFill>
              </a:rPr>
              <a:t>Driver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de</a:t>
            </a:r>
            <a:r>
              <a:rPr lang="en-US" sz="2400" spc="-5" dirty="0">
                <a:solidFill>
                  <a:srgbClr val="FFFFFF"/>
                </a:solidFill>
              </a:rPr>
              <a:t> CD/DVD;</a:t>
            </a:r>
            <a:endParaRPr lang="en-US" sz="24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ou</a:t>
            </a:r>
            <a:r>
              <a:rPr lang="en-US" sz="2400" spc="5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ainda</a:t>
            </a:r>
            <a:r>
              <a:rPr lang="en-US" sz="2400" spc="-5" dirty="0">
                <a:solidFill>
                  <a:srgbClr val="FFFFFF"/>
                </a:solidFill>
              </a:rPr>
              <a:t>,</a:t>
            </a:r>
            <a:r>
              <a:rPr lang="en-US" sz="2400" spc="5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um</a:t>
            </a:r>
            <a:r>
              <a:rPr lang="en-US" sz="2400" spc="5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componente</a:t>
            </a:r>
            <a:r>
              <a:rPr lang="en-US" sz="2400" spc="5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que</a:t>
            </a:r>
            <a:r>
              <a:rPr lang="en-US" sz="2400" spc="45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exija</a:t>
            </a:r>
            <a:r>
              <a:rPr lang="en-US" sz="2400" spc="5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um</a:t>
            </a:r>
            <a:r>
              <a:rPr lang="en-US" sz="2400" spc="5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potência</a:t>
            </a:r>
            <a:r>
              <a:rPr lang="en-US" sz="2400" spc="50" dirty="0">
                <a:solidFill>
                  <a:srgbClr val="FFFFFF"/>
                </a:solidFill>
              </a:rPr>
              <a:t> </a:t>
            </a:r>
            <a:r>
              <a:rPr lang="en-US" sz="2400" spc="-30" dirty="0" err="1">
                <a:solidFill>
                  <a:srgbClr val="FFFFFF"/>
                </a:solidFill>
              </a:rPr>
              <a:t>maior</a:t>
            </a:r>
            <a:r>
              <a:rPr lang="en-US" sz="2400" spc="-30" dirty="0">
                <a:solidFill>
                  <a:srgbClr val="FFFFFF"/>
                </a:solidFill>
              </a:rPr>
              <a:t>,</a:t>
            </a:r>
            <a:r>
              <a:rPr lang="en-US" sz="2400" spc="6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como</a:t>
            </a:r>
            <a:endParaRPr lang="en-US" sz="2400" dirty="0">
              <a:solidFill>
                <a:srgbClr val="FFFFFF"/>
              </a:solidFill>
            </a:endParaRPr>
          </a:p>
          <a:p>
            <a:pPr marL="161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 err="1">
                <a:solidFill>
                  <a:srgbClr val="FFFFFF"/>
                </a:solidFill>
              </a:rPr>
              <a:t>por</a:t>
            </a:r>
            <a:r>
              <a:rPr lang="en-US" sz="2400" spc="-50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exemplo</a:t>
            </a:r>
            <a:r>
              <a:rPr lang="en-US" sz="2400" spc="-15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125345" algn="l"/>
              </a:tabLst>
            </a:pPr>
            <a:r>
              <a:rPr lang="en-US" sz="2400" dirty="0">
                <a:solidFill>
                  <a:srgbClr val="FFFFFF"/>
                </a:solidFill>
              </a:rPr>
              <a:t>»	um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placa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de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vídeo</a:t>
            </a:r>
            <a:r>
              <a:rPr lang="en-US" sz="2400" spc="-5" dirty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  <a:p>
            <a:pPr marL="1223010" lvl="2"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1222375" algn="l"/>
                <a:tab pos="1223010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Necessidade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um </a:t>
            </a:r>
            <a:r>
              <a:rPr lang="en-US" sz="2400" spc="-25" dirty="0" err="1">
                <a:solidFill>
                  <a:srgbClr val="FFFFFF"/>
                </a:solidFill>
              </a:rPr>
              <a:t>fonte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10" dirty="0">
                <a:solidFill>
                  <a:srgbClr val="FFFFFF"/>
                </a:solidFill>
              </a:rPr>
              <a:t>com</a:t>
            </a:r>
            <a:r>
              <a:rPr lang="en-US" sz="2400" spc="-2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uma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potência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40" dirty="0" err="1">
                <a:solidFill>
                  <a:srgbClr val="FFFFFF"/>
                </a:solidFill>
              </a:rPr>
              <a:t>maior</a:t>
            </a:r>
            <a:r>
              <a:rPr lang="en-US" sz="2400" spc="-40" dirty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  <a:p>
            <a:pPr marL="1384300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–</a:t>
            </a:r>
            <a:r>
              <a:rPr lang="en-US" sz="2400" spc="114" dirty="0">
                <a:solidFill>
                  <a:srgbClr val="FFFFFF"/>
                </a:solidFill>
              </a:rPr>
              <a:t> </a:t>
            </a:r>
            <a:r>
              <a:rPr lang="en-US" sz="2400" b="1" spc="-5" dirty="0">
                <a:solidFill>
                  <a:srgbClr val="FFFFFF"/>
                </a:solidFill>
              </a:rPr>
              <a:t>Ex:</a:t>
            </a:r>
            <a:r>
              <a:rPr lang="en-US" sz="2400" b="1" spc="-15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300</a:t>
            </a:r>
            <a:r>
              <a:rPr lang="en-US" sz="2400" b="1" spc="-30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ou</a:t>
            </a:r>
            <a:r>
              <a:rPr lang="en-US" sz="2400" b="1" spc="-10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350W</a:t>
            </a:r>
            <a:r>
              <a:rPr lang="en-US" sz="2400" b="1" spc="-30" dirty="0">
                <a:solidFill>
                  <a:srgbClr val="FFFFFF"/>
                </a:solidFill>
              </a:rPr>
              <a:t> </a:t>
            </a:r>
            <a:r>
              <a:rPr lang="en-US" sz="2400" b="1" spc="-10" dirty="0">
                <a:solidFill>
                  <a:srgbClr val="FFFFFF"/>
                </a:solidFill>
              </a:rPr>
              <a:t>(Real).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B2CD8FFF-CA96-66B2-D909-7BA418FA5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pt-BR" spc="-10">
                <a:solidFill>
                  <a:srgbClr val="FFFFFF"/>
                </a:solidFill>
              </a:rPr>
              <a:t>Placa</a:t>
            </a:r>
            <a:r>
              <a:rPr lang="pt-BR" spc="-65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34512" y="1371600"/>
            <a:ext cx="7886700" cy="4351338"/>
          </a:xfrm>
          <a:prstGeom prst="rect">
            <a:avLst/>
          </a:prstGeom>
        </p:spPr>
        <p:txBody>
          <a:bodyPr vert="horz" lIns="0" tIns="113664" rIns="0" bIns="0" rtlCol="0">
            <a:noAutofit/>
          </a:bodyPr>
          <a:lstStyle/>
          <a:p>
            <a:pPr marL="356870" indent="-343535"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pt-BR" sz="2800" spc="-5" dirty="0">
                <a:solidFill>
                  <a:srgbClr val="FFFFFF"/>
                </a:solidFill>
              </a:rPr>
              <a:t>Descrição</a:t>
            </a:r>
            <a:r>
              <a:rPr lang="pt-BR" sz="2800" spc="-4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dos</a:t>
            </a:r>
            <a:r>
              <a:rPr lang="pt-BR" sz="2800" spc="-1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principais</a:t>
            </a:r>
            <a:r>
              <a:rPr lang="pt-BR" sz="2800" spc="25" dirty="0">
                <a:solidFill>
                  <a:srgbClr val="FFFFFF"/>
                </a:solidFill>
              </a:rPr>
              <a:t> </a:t>
            </a:r>
            <a:r>
              <a:rPr lang="pt-BR" sz="2800" spc="-10" dirty="0">
                <a:solidFill>
                  <a:srgbClr val="FFFFFF"/>
                </a:solidFill>
              </a:rPr>
              <a:t>componentes:</a:t>
            </a:r>
          </a:p>
          <a:p>
            <a:pPr marL="757555" lvl="1" indent="-287020">
              <a:spcBef>
                <a:spcPts val="690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</a:tabLst>
            </a:pP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Placa</a:t>
            </a:r>
            <a:r>
              <a:rPr lang="pt-BR"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mãe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 (Motherboard):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marR="5080" lvl="2" indent="-228600">
              <a:spcBef>
                <a:spcPts val="605"/>
              </a:spcBef>
              <a:buFont typeface="Arial MT"/>
              <a:buChar char="•"/>
              <a:tabLst>
                <a:tab pos="1157605" algn="l"/>
                <a:tab pos="2941955" algn="l"/>
                <a:tab pos="3627754" algn="l"/>
                <a:tab pos="4196080" algn="l"/>
                <a:tab pos="4556125" algn="l"/>
                <a:tab pos="5796915" algn="l"/>
                <a:tab pos="6676390" algn="l"/>
                <a:tab pos="7169784" algn="l"/>
              </a:tabLst>
            </a:pP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omp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lang="pt-BR" sz="2800" spc="-2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lang="pt-BR" sz="28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az	a	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lang="pt-BR" sz="28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800" spc="-4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ão	e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pt-BR" sz="2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mais 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componentes;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614170" marR="5080" indent="-228600">
              <a:spcBef>
                <a:spcPts val="509"/>
              </a:spcBef>
              <a:tabLst>
                <a:tab pos="1671955" algn="l"/>
              </a:tabLst>
            </a:pPr>
            <a:r>
              <a:rPr lang="pt-BR" sz="2800" dirty="0">
                <a:solidFill>
                  <a:srgbClr val="FFFFFF"/>
                </a:solidFill>
                <a:latin typeface="Arial MT"/>
                <a:cs typeface="Arial MT"/>
              </a:rPr>
              <a:t>–		</a:t>
            </a:r>
            <a:r>
              <a:rPr lang="pt-BR" sz="2800" spc="-15" dirty="0" err="1">
                <a:solidFill>
                  <a:srgbClr val="FFFFFF"/>
                </a:solidFill>
              </a:rPr>
              <a:t>ex</a:t>
            </a:r>
            <a:r>
              <a:rPr lang="pt-BR" sz="2800" spc="-15" dirty="0">
                <a:solidFill>
                  <a:srgbClr val="FFFFFF"/>
                </a:solidFill>
              </a:rPr>
              <a:t>:</a:t>
            </a:r>
            <a:r>
              <a:rPr lang="pt-BR" sz="2800" spc="204" dirty="0">
                <a:solidFill>
                  <a:srgbClr val="FFFFFF"/>
                </a:solidFill>
              </a:rPr>
              <a:t> </a:t>
            </a:r>
            <a:r>
              <a:rPr lang="pt-BR" sz="2800" spc="-20" dirty="0">
                <a:solidFill>
                  <a:srgbClr val="FFFFFF"/>
                </a:solidFill>
              </a:rPr>
              <a:t>processador,</a:t>
            </a:r>
            <a:r>
              <a:rPr lang="pt-BR" sz="2800" spc="22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memória</a:t>
            </a:r>
            <a:r>
              <a:rPr lang="pt-BR" sz="2800" spc="200" dirty="0">
                <a:solidFill>
                  <a:srgbClr val="FFFFFF"/>
                </a:solidFill>
              </a:rPr>
              <a:t> </a:t>
            </a:r>
            <a:r>
              <a:rPr lang="pt-BR" sz="2800" dirty="0">
                <a:solidFill>
                  <a:srgbClr val="FFFFFF"/>
                </a:solidFill>
              </a:rPr>
              <a:t>RAM,</a:t>
            </a:r>
            <a:r>
              <a:rPr lang="pt-BR" sz="2800" spc="20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disco</a:t>
            </a:r>
            <a:r>
              <a:rPr lang="pt-BR" sz="2800" spc="204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rígido,</a:t>
            </a:r>
            <a:r>
              <a:rPr lang="pt-BR" sz="2800" spc="195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placa</a:t>
            </a:r>
            <a:r>
              <a:rPr lang="pt-BR" sz="2800" spc="190" dirty="0">
                <a:solidFill>
                  <a:srgbClr val="FFFFFF"/>
                </a:solidFill>
              </a:rPr>
              <a:t> </a:t>
            </a:r>
            <a:r>
              <a:rPr lang="pt-BR" sz="2800" dirty="0">
                <a:solidFill>
                  <a:srgbClr val="FFFFFF"/>
                </a:solidFill>
              </a:rPr>
              <a:t>de</a:t>
            </a:r>
            <a:r>
              <a:rPr lang="pt-BR" sz="2800" spc="204" dirty="0">
                <a:solidFill>
                  <a:srgbClr val="FFFFFF"/>
                </a:solidFill>
              </a:rPr>
              <a:t> </a:t>
            </a:r>
            <a:r>
              <a:rPr lang="pt-BR" sz="2800" spc="-10" dirty="0">
                <a:solidFill>
                  <a:srgbClr val="FFFFFF"/>
                </a:solidFill>
              </a:rPr>
              <a:t>vídeo, </a:t>
            </a:r>
            <a:r>
              <a:rPr lang="pt-BR" sz="2800" spc="-440" dirty="0">
                <a:solidFill>
                  <a:srgbClr val="FFFFFF"/>
                </a:solidFill>
              </a:rPr>
              <a:t> </a:t>
            </a:r>
            <a:r>
              <a:rPr lang="pt-BR" sz="2800" spc="-10" dirty="0">
                <a:solidFill>
                  <a:srgbClr val="FFFFFF"/>
                </a:solidFill>
              </a:rPr>
              <a:t>driver</a:t>
            </a:r>
            <a:r>
              <a:rPr lang="pt-BR" sz="2800" dirty="0">
                <a:solidFill>
                  <a:srgbClr val="FFFFFF"/>
                </a:solidFill>
              </a:rPr>
              <a:t> de</a:t>
            </a:r>
            <a:r>
              <a:rPr lang="pt-BR" sz="2800" spc="-10" dirty="0">
                <a:solidFill>
                  <a:srgbClr val="FFFFFF"/>
                </a:solidFill>
              </a:rPr>
              <a:t> CD/DVD.</a:t>
            </a:r>
            <a:endParaRPr lang="pt-BR" sz="28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156970" lvl="2" indent="-229235">
              <a:spcBef>
                <a:spcPts val="545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spc="-75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ser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compatível com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demais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 componentes;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lvl="2" indent="-229235">
              <a:spcBef>
                <a:spcPts val="580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Algumas</a:t>
            </a:r>
            <a:r>
              <a:rPr lang="pt-BR" sz="28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placas</a:t>
            </a:r>
            <a:r>
              <a:rPr lang="pt-BR" sz="28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mãe</a:t>
            </a:r>
            <a:r>
              <a:rPr lang="pt-BR" sz="28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já</a:t>
            </a:r>
            <a:r>
              <a:rPr lang="pt-BR" sz="28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embutem</a:t>
            </a:r>
            <a:r>
              <a:rPr lang="pt-BR" sz="28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alguns</a:t>
            </a:r>
            <a:r>
              <a:rPr lang="pt-BR" sz="28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componentes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/>
            <a:r>
              <a:rPr lang="pt-BR" sz="2800" spc="-10" dirty="0" err="1">
                <a:solidFill>
                  <a:srgbClr val="FFFFFF"/>
                </a:solidFill>
              </a:rPr>
              <a:t>onboard</a:t>
            </a:r>
            <a:r>
              <a:rPr lang="pt-BR" sz="2800" spc="-10" dirty="0">
                <a:solidFill>
                  <a:srgbClr val="FFFFFF"/>
                </a:solidFill>
              </a:rPr>
              <a:t>: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66040">
              <a:spcAft>
                <a:spcPts val="600"/>
              </a:spcAft>
            </a:pPr>
            <a:fld id="{81D60167-4931-47E6-BA6A-407CBD079E47}" type="slidenum">
              <a:rPr lang="pt-BR" sz="1000">
                <a:solidFill>
                  <a:srgbClr val="FFFFFF"/>
                </a:solidFill>
              </a:rPr>
              <a:pPr marL="66040">
                <a:spcAft>
                  <a:spcPts val="600"/>
                </a:spcAft>
              </a:pPr>
              <a:t>14</a:t>
            </a:fld>
            <a:endParaRPr lang="pt-BR" sz="1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59FB858E-3813-5838-4072-D80F4BC2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31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0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Placa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1504" y="2643251"/>
            <a:ext cx="5698320" cy="3484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71E194ED-F138-1B73-4AC8-4473EE8E9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31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0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Placa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2276" y="2701237"/>
            <a:ext cx="4818399" cy="33088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811CCCB0-F8AE-9704-F8EE-1118CF183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Descrição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mãe</a:t>
            </a:r>
            <a:r>
              <a:rPr lang="en-US" sz="2800" spc="-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dirty="0" err="1">
                <a:solidFill>
                  <a:srgbClr val="FFFFFF"/>
                </a:solidFill>
              </a:rPr>
              <a:t>Algumas</a:t>
            </a:r>
            <a:r>
              <a:rPr lang="en-US" sz="2800" spc="25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placas</a:t>
            </a:r>
            <a:r>
              <a:rPr lang="en-US" sz="2800" spc="26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spc="26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já</a:t>
            </a:r>
            <a:r>
              <a:rPr lang="en-US" sz="2800" spc="25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embutem</a:t>
            </a:r>
            <a:r>
              <a:rPr lang="en-US" sz="2800" spc="26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alguns</a:t>
            </a:r>
            <a:r>
              <a:rPr lang="en-US" sz="2800" spc="254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3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(onboard):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placa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de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vídeo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placa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de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som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placa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de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rede.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0CF6AE04-6BE5-B11A-04FB-7EF614384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Descrição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mãe</a:t>
            </a:r>
            <a:r>
              <a:rPr lang="en-US" sz="2800" spc="-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Na</a:t>
            </a:r>
            <a:r>
              <a:rPr lang="en-US" sz="2800" spc="28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29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mãe</a:t>
            </a:r>
            <a:r>
              <a:rPr lang="en-US" sz="2800" spc="29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também</a:t>
            </a:r>
            <a:r>
              <a:rPr lang="en-US" sz="2800" spc="28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estão</a:t>
            </a:r>
            <a:r>
              <a:rPr lang="en-US" sz="2800" spc="28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as</a:t>
            </a:r>
            <a:r>
              <a:rPr lang="en-US" sz="2800" spc="28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diversas</a:t>
            </a:r>
            <a:r>
              <a:rPr lang="en-US" sz="2800" spc="29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interfaces</a:t>
            </a:r>
            <a:r>
              <a:rPr lang="en-US" sz="2800" spc="29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 </a:t>
            </a:r>
            <a:r>
              <a:rPr lang="en-US" sz="2800" spc="-53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comunicação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PC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(</a:t>
            </a:r>
            <a:r>
              <a:rPr lang="en-US" sz="2800" spc="-10" dirty="0" err="1">
                <a:solidFill>
                  <a:srgbClr val="FFFFFF"/>
                </a:solidFill>
              </a:rPr>
              <a:t>internas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e </a:t>
            </a:r>
            <a:r>
              <a:rPr lang="en-US" sz="2800" spc="-5" dirty="0" err="1">
                <a:solidFill>
                  <a:srgbClr val="FFFFFF"/>
                </a:solidFill>
              </a:rPr>
              <a:t>externas</a:t>
            </a:r>
            <a:r>
              <a:rPr lang="en-US" sz="2800" spc="-5" dirty="0">
                <a:solidFill>
                  <a:srgbClr val="FFFFFF"/>
                </a:solidFill>
              </a:rPr>
              <a:t>):</a:t>
            </a:r>
            <a:endParaRPr lang="en-US" sz="2800" dirty="0">
              <a:solidFill>
                <a:srgbClr val="FFFFFF"/>
              </a:solidFill>
            </a:endParaRPr>
          </a:p>
          <a:p>
            <a:pPr marL="1384300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–</a:t>
            </a:r>
            <a:r>
              <a:rPr lang="en-US" sz="2800" spc="9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Ex:</a:t>
            </a:r>
            <a:r>
              <a:rPr lang="en-US" sz="2800" spc="-5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Internas</a:t>
            </a:r>
            <a:r>
              <a:rPr lang="en-US" sz="2800" spc="-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»</a:t>
            </a:r>
            <a:r>
              <a:rPr lang="en-US" sz="2800" spc="8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IDE;</a:t>
            </a: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»</a:t>
            </a:r>
            <a:r>
              <a:rPr lang="en-US" sz="2800" spc="8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Sata</a:t>
            </a:r>
            <a:r>
              <a:rPr lang="en-US" sz="2800" spc="-10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»</a:t>
            </a:r>
            <a:r>
              <a:rPr lang="en-US" sz="2800" spc="1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Slots: PCI; AGP;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PCI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Express;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Memória</a:t>
            </a:r>
            <a:r>
              <a:rPr lang="en-US" sz="2800" spc="1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(DDR);e</a:t>
            </a: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»</a:t>
            </a:r>
            <a:r>
              <a:rPr lang="en-US" sz="2800" spc="12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Soquete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25" dirty="0" err="1">
                <a:solidFill>
                  <a:srgbClr val="FFFFFF"/>
                </a:solidFill>
              </a:rPr>
              <a:t>processador</a:t>
            </a:r>
            <a:r>
              <a:rPr lang="en-US" spc="-25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6EBA49DE-D75F-6153-8901-552BF93D8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616" y="159477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Descrição</a:t>
            </a:r>
            <a:r>
              <a:rPr lang="en-US" sz="2400" spc="-4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dos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principais</a:t>
            </a:r>
            <a:r>
              <a:rPr lang="en-US" sz="2400" spc="2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componentes</a:t>
            </a:r>
            <a:r>
              <a:rPr lang="en-US" sz="2400" spc="-10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10" dirty="0" err="1">
                <a:solidFill>
                  <a:srgbClr val="FFFFFF"/>
                </a:solidFill>
              </a:rPr>
              <a:t>Placa</a:t>
            </a:r>
            <a:r>
              <a:rPr lang="en-US" sz="2400" spc="-3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mãe</a:t>
            </a:r>
            <a:r>
              <a:rPr lang="en-US" sz="2400" spc="-5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400" spc="-5" dirty="0">
                <a:solidFill>
                  <a:srgbClr val="FFFFFF"/>
                </a:solidFill>
              </a:rPr>
              <a:t>Na</a:t>
            </a:r>
            <a:r>
              <a:rPr lang="en-US" sz="2400" spc="28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placa</a:t>
            </a:r>
            <a:r>
              <a:rPr lang="en-US" sz="2400" spc="29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mãe</a:t>
            </a:r>
            <a:r>
              <a:rPr lang="en-US" sz="2400" spc="29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também</a:t>
            </a:r>
            <a:r>
              <a:rPr lang="en-US" sz="2400" spc="28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estão</a:t>
            </a:r>
            <a:r>
              <a:rPr lang="en-US" sz="2400" spc="28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as</a:t>
            </a:r>
            <a:r>
              <a:rPr lang="en-US" sz="2400" spc="28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diversas</a:t>
            </a:r>
            <a:r>
              <a:rPr lang="en-US" sz="2400" spc="290" dirty="0">
                <a:solidFill>
                  <a:srgbClr val="FFFFFF"/>
                </a:solidFill>
              </a:rPr>
              <a:t> </a:t>
            </a:r>
            <a:r>
              <a:rPr lang="en-US" sz="2400" spc="-10" dirty="0">
                <a:solidFill>
                  <a:srgbClr val="FFFFFF"/>
                </a:solidFill>
              </a:rPr>
              <a:t>interfaces</a:t>
            </a:r>
            <a:r>
              <a:rPr lang="en-US" sz="2400" spc="29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de </a:t>
            </a:r>
            <a:r>
              <a:rPr lang="en-US" sz="2400" spc="-53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comunicação</a:t>
            </a:r>
            <a:r>
              <a:rPr lang="en-US" sz="2400" spc="-3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do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PC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10" dirty="0">
                <a:solidFill>
                  <a:srgbClr val="FFFFFF"/>
                </a:solidFill>
              </a:rPr>
              <a:t>(</a:t>
            </a:r>
            <a:r>
              <a:rPr lang="en-US" sz="2400" spc="-10" dirty="0" err="1">
                <a:solidFill>
                  <a:srgbClr val="FFFFFF"/>
                </a:solidFill>
              </a:rPr>
              <a:t>internas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e </a:t>
            </a:r>
            <a:r>
              <a:rPr lang="en-US" sz="2400" spc="-5" dirty="0" err="1">
                <a:solidFill>
                  <a:srgbClr val="FFFFFF"/>
                </a:solidFill>
              </a:rPr>
              <a:t>externas</a:t>
            </a:r>
            <a:r>
              <a:rPr lang="en-US" sz="2400" spc="-5" dirty="0">
                <a:solidFill>
                  <a:srgbClr val="FFFFFF"/>
                </a:solidFill>
              </a:rPr>
              <a:t>):</a:t>
            </a:r>
            <a:endParaRPr lang="en-US" sz="2400" dirty="0">
              <a:solidFill>
                <a:srgbClr val="FFFFFF"/>
              </a:solidFill>
            </a:endParaRPr>
          </a:p>
          <a:p>
            <a:pPr marL="1384300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–</a:t>
            </a:r>
            <a:r>
              <a:rPr lang="en-US" sz="2400" spc="9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Ex:</a:t>
            </a:r>
            <a:r>
              <a:rPr lang="en-US" sz="2400" spc="-5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Externas</a:t>
            </a:r>
            <a:r>
              <a:rPr lang="en-US" sz="2400" spc="-5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114" dirty="0">
                <a:solidFill>
                  <a:srgbClr val="FFFFFF"/>
                </a:solidFill>
              </a:rPr>
              <a:t> </a:t>
            </a:r>
            <a:r>
              <a:rPr lang="en-US" sz="2400" spc="-15" dirty="0">
                <a:solidFill>
                  <a:srgbClr val="FFFFFF"/>
                </a:solidFill>
              </a:rPr>
              <a:t>Porta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PS/2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-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25" dirty="0" err="1">
                <a:solidFill>
                  <a:srgbClr val="FFFFFF"/>
                </a:solidFill>
              </a:rPr>
              <a:t>Teclado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ou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Mouse;</a:t>
            </a: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125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Portas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USB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spc="-25" dirty="0">
                <a:solidFill>
                  <a:srgbClr val="FFFFFF"/>
                </a:solidFill>
              </a:rPr>
              <a:t>Para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dispositivos</a:t>
            </a:r>
            <a:r>
              <a:rPr lang="en-US" sz="2400" spc="3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USB;</a:t>
            </a: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125" dirty="0">
                <a:solidFill>
                  <a:srgbClr val="FFFFFF"/>
                </a:solidFill>
              </a:rPr>
              <a:t> </a:t>
            </a:r>
            <a:r>
              <a:rPr lang="en-US" sz="2400" spc="-20" dirty="0">
                <a:solidFill>
                  <a:srgbClr val="FFFFFF"/>
                </a:solidFill>
              </a:rPr>
              <a:t>Porta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Paralela</a:t>
            </a:r>
            <a:r>
              <a:rPr lang="en-US" sz="2400" spc="2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-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Geralmente</a:t>
            </a:r>
            <a:r>
              <a:rPr lang="en-US" sz="2400" spc="25" dirty="0">
                <a:solidFill>
                  <a:srgbClr val="FFFFFF"/>
                </a:solidFill>
              </a:rPr>
              <a:t> </a:t>
            </a:r>
            <a:r>
              <a:rPr lang="en-US" sz="2400" spc="-10" dirty="0">
                <a:solidFill>
                  <a:srgbClr val="FFFFFF"/>
                </a:solidFill>
              </a:rPr>
              <a:t>para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impressora</a:t>
            </a:r>
            <a:r>
              <a:rPr lang="en-US" sz="2400" spc="-10" dirty="0">
                <a:solidFill>
                  <a:srgbClr val="FFFFFF"/>
                </a:solidFill>
              </a:rPr>
              <a:t>;</a:t>
            </a:r>
            <a:endParaRPr lang="en-US" sz="24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100" dirty="0">
                <a:solidFill>
                  <a:srgbClr val="FFFFFF"/>
                </a:solidFill>
              </a:rPr>
              <a:t> </a:t>
            </a:r>
            <a:r>
              <a:rPr lang="en-US" sz="2400" spc="-15" dirty="0">
                <a:solidFill>
                  <a:srgbClr val="FFFFFF"/>
                </a:solidFill>
              </a:rPr>
              <a:t>Porta</a:t>
            </a:r>
            <a:r>
              <a:rPr lang="en-US" sz="2400" spc="-3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Serial;</a:t>
            </a:r>
            <a:endParaRPr lang="en-US" sz="24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100" dirty="0">
                <a:solidFill>
                  <a:srgbClr val="FFFFFF"/>
                </a:solidFill>
              </a:rPr>
              <a:t> </a:t>
            </a:r>
            <a:r>
              <a:rPr lang="en-US" sz="2400" spc="-15" dirty="0">
                <a:solidFill>
                  <a:srgbClr val="FFFFFF"/>
                </a:solidFill>
              </a:rPr>
              <a:t>Porta</a:t>
            </a:r>
            <a:r>
              <a:rPr lang="en-US" sz="2400" spc="-3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Game;</a:t>
            </a:r>
            <a:endParaRPr lang="en-US" sz="24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95" dirty="0">
                <a:solidFill>
                  <a:srgbClr val="FFFFFF"/>
                </a:solidFill>
              </a:rPr>
              <a:t> </a:t>
            </a:r>
            <a:r>
              <a:rPr lang="en-US" sz="2400" spc="-15" dirty="0">
                <a:solidFill>
                  <a:srgbClr val="FFFFFF"/>
                </a:solidFill>
              </a:rPr>
              <a:t>Porta</a:t>
            </a:r>
            <a:r>
              <a:rPr lang="en-US" sz="2400" spc="-3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Ired</a:t>
            </a:r>
            <a:r>
              <a:rPr lang="en-US" sz="2400" spc="-5" dirty="0">
                <a:solidFill>
                  <a:srgbClr val="FFFFFF"/>
                </a:solidFill>
              </a:rPr>
              <a:t>;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698CCE7D-C075-4FAA-4FE0-C4AD4285C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-19935" y="-2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635" y="197244"/>
            <a:ext cx="7344354" cy="2057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5" dirty="0" err="1">
                <a:solidFill>
                  <a:srgbClr val="FFFFFF"/>
                </a:solidFill>
              </a:rPr>
              <a:t>Sumário</a:t>
            </a:r>
            <a:endParaRPr lang="en-US" sz="4400"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166" y="1911520"/>
            <a:ext cx="7344354" cy="3171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indent="-228600">
              <a:lnSpc>
                <a:spcPct val="90000"/>
              </a:lnSpc>
              <a:spcBef>
                <a:spcPts val="80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15" dirty="0" err="1">
                <a:solidFill>
                  <a:srgbClr val="FFFFFF"/>
                </a:solidFill>
              </a:rPr>
              <a:t>Introdução</a:t>
            </a:r>
            <a:endParaRPr lang="en-US" sz="24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05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dirty="0" err="1">
                <a:solidFill>
                  <a:srgbClr val="FFFFFF"/>
                </a:solidFill>
              </a:rPr>
              <a:t>Principais</a:t>
            </a:r>
            <a:r>
              <a:rPr lang="en-US" sz="2400" spc="-6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componentes</a:t>
            </a:r>
            <a:r>
              <a:rPr lang="en-US" sz="2400" spc="-10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155700" algn="l"/>
                <a:tab pos="11563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Gabinete</a:t>
            </a:r>
            <a:r>
              <a:rPr lang="en-US" sz="2400" spc="-5" dirty="0">
                <a:solidFill>
                  <a:srgbClr val="FFFFFF"/>
                </a:solidFill>
              </a:rPr>
              <a:t>,</a:t>
            </a:r>
            <a:r>
              <a:rPr lang="en-US" sz="2400" spc="-15" dirty="0">
                <a:solidFill>
                  <a:srgbClr val="FFFFFF"/>
                </a:solidFill>
              </a:rPr>
              <a:t> Fonte</a:t>
            </a:r>
            <a:r>
              <a:rPr lang="en-US" sz="2400" spc="-5" dirty="0">
                <a:solidFill>
                  <a:srgbClr val="FFFFFF"/>
                </a:solidFill>
              </a:rPr>
              <a:t> de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Alimentação</a:t>
            </a:r>
            <a:r>
              <a:rPr lang="en-US" sz="2400" spc="-10" dirty="0">
                <a:solidFill>
                  <a:srgbClr val="FFFFFF"/>
                </a:solidFill>
              </a:rPr>
              <a:t>,</a:t>
            </a:r>
            <a:r>
              <a:rPr lang="en-US" sz="2400" spc="1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Placa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Mãe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</a:p>
          <a:p>
            <a:pPr marL="1155700" lvl="2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155700" algn="l"/>
                <a:tab pos="1156335" algn="l"/>
              </a:tabLst>
            </a:pPr>
            <a:r>
              <a:rPr lang="en-US" sz="2400" spc="-20" dirty="0" err="1">
                <a:solidFill>
                  <a:srgbClr val="FFFFFF"/>
                </a:solidFill>
              </a:rPr>
              <a:t>Processador</a:t>
            </a:r>
            <a:r>
              <a:rPr lang="en-US" sz="2400" spc="-20" dirty="0">
                <a:solidFill>
                  <a:srgbClr val="FFFFFF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Memória</a:t>
            </a:r>
            <a:r>
              <a:rPr lang="en-US" sz="2400" spc="1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RAM,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10" dirty="0">
                <a:solidFill>
                  <a:srgbClr val="FFFFFF"/>
                </a:solidFill>
              </a:rPr>
              <a:t>Hard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Disk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(HD), </a:t>
            </a:r>
            <a:r>
              <a:rPr lang="en-US" sz="2400" spc="-10" dirty="0" err="1">
                <a:solidFill>
                  <a:srgbClr val="FFFFFF"/>
                </a:solidFill>
              </a:rPr>
              <a:t>Controlador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de</a:t>
            </a:r>
            <a:endParaRPr lang="en-US" sz="2400" dirty="0">
              <a:solidFill>
                <a:srgbClr val="FFFFFF"/>
              </a:solidFill>
            </a:endParaRPr>
          </a:p>
          <a:p>
            <a:pPr marL="1155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 err="1">
                <a:solidFill>
                  <a:srgbClr val="FFFFFF"/>
                </a:solidFill>
              </a:rPr>
              <a:t>Vídeo</a:t>
            </a:r>
            <a:r>
              <a:rPr lang="en-US" sz="2400" spc="-5" dirty="0">
                <a:solidFill>
                  <a:srgbClr val="FFFFFF"/>
                </a:solidFill>
              </a:rPr>
              <a:t>;</a:t>
            </a:r>
            <a:endParaRPr lang="en-US" sz="24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155700" algn="l"/>
                <a:tab pos="1156335" algn="l"/>
              </a:tabLst>
            </a:pPr>
            <a:r>
              <a:rPr lang="en-US" sz="2400" spc="-10" dirty="0">
                <a:solidFill>
                  <a:srgbClr val="FFFFFF"/>
                </a:solidFill>
              </a:rPr>
              <a:t>Driver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de </a:t>
            </a:r>
            <a:r>
              <a:rPr lang="en-US" sz="2400" spc="-10" dirty="0">
                <a:solidFill>
                  <a:srgbClr val="FFFFFF"/>
                </a:solidFill>
              </a:rPr>
              <a:t>CD/DVD,</a:t>
            </a:r>
            <a:r>
              <a:rPr lang="en-US" sz="2400" spc="-55" dirty="0">
                <a:solidFill>
                  <a:srgbClr val="FFFFFF"/>
                </a:solidFill>
              </a:rPr>
              <a:t> </a:t>
            </a:r>
            <a:r>
              <a:rPr lang="en-US" sz="2400" spc="-30" dirty="0" err="1">
                <a:solidFill>
                  <a:srgbClr val="FFFFFF"/>
                </a:solidFill>
              </a:rPr>
              <a:t>Teclado</a:t>
            </a:r>
            <a:r>
              <a:rPr lang="en-US" sz="2400" spc="-30" dirty="0">
                <a:solidFill>
                  <a:srgbClr val="FFFFFF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Mouse,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Monitor;</a:t>
            </a:r>
            <a:endParaRPr lang="en-US" sz="2400" dirty="0">
              <a:solidFill>
                <a:srgbClr val="FFFFFF"/>
              </a:solidFill>
            </a:endParaRPr>
          </a:p>
          <a:p>
            <a:pPr marL="355600" indent="-228600">
              <a:lnSpc>
                <a:spcPct val="90000"/>
              </a:lnSpc>
              <a:spcBef>
                <a:spcPts val="62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10" dirty="0" err="1">
                <a:solidFill>
                  <a:srgbClr val="FFFFFF"/>
                </a:solidFill>
              </a:rPr>
              <a:t>Conhecendo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a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Placa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Mãe</a:t>
            </a:r>
            <a:endParaRPr lang="en-US" sz="24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05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5" dirty="0">
                <a:solidFill>
                  <a:srgbClr val="FFFFFF"/>
                </a:solidFill>
              </a:rPr>
              <a:t>SETUP,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Chipsets,</a:t>
            </a:r>
            <a:r>
              <a:rPr lang="en-US" sz="2400" spc="-4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Barramentos</a:t>
            </a:r>
            <a:endParaRPr lang="en-US" sz="2400" dirty="0">
              <a:solidFill>
                <a:srgbClr val="FFFFFF"/>
              </a:solidFill>
            </a:endParaRPr>
          </a:p>
          <a:p>
            <a:pPr marL="355600" indent="-228600">
              <a:lnSpc>
                <a:spcPct val="90000"/>
              </a:lnSpc>
              <a:spcBef>
                <a:spcPts val="64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Principais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20" dirty="0" err="1">
                <a:solidFill>
                  <a:srgbClr val="FFFFFF"/>
                </a:solidFill>
              </a:rPr>
              <a:t>Fabricantes</a:t>
            </a:r>
            <a:endParaRPr lang="en-US" sz="2400" dirty="0">
              <a:solidFill>
                <a:srgbClr val="FFFFFF"/>
              </a:solidFill>
            </a:endParaRPr>
          </a:p>
          <a:p>
            <a:pPr marL="355600" indent="-228600">
              <a:lnSpc>
                <a:spcPct val="90000"/>
              </a:lnSpc>
              <a:spcBef>
                <a:spcPts val="67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15" dirty="0" err="1">
                <a:solidFill>
                  <a:srgbClr val="FFFFFF"/>
                </a:solidFill>
              </a:rPr>
              <a:t>Revisão</a:t>
            </a:r>
            <a:r>
              <a:rPr lang="en-US" sz="2400" spc="-2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da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10" dirty="0">
                <a:solidFill>
                  <a:srgbClr val="FFFFFF"/>
                </a:solidFill>
              </a:rPr>
              <a:t>Aula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1C17A367-0476-42E9-1A46-B5E1DBD05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>
                <a:solidFill>
                  <a:srgbClr val="FFFFFF"/>
                </a:solidFill>
              </a:rPr>
              <a:t>P</a:t>
            </a:r>
            <a:r>
              <a:rPr lang="en-US" sz="4400" spc="-70">
                <a:solidFill>
                  <a:srgbClr val="FFFFFF"/>
                </a:solidFill>
              </a:rPr>
              <a:t>r</a:t>
            </a:r>
            <a:r>
              <a:rPr lang="en-US" sz="4400" spc="-5">
                <a:solidFill>
                  <a:srgbClr val="FFFFFF"/>
                </a:solidFill>
              </a:rPr>
              <a:t>oces</a:t>
            </a:r>
            <a:r>
              <a:rPr lang="en-US" sz="4400" spc="5">
                <a:solidFill>
                  <a:srgbClr val="FFFFFF"/>
                </a:solidFill>
              </a:rPr>
              <a:t>s</a:t>
            </a:r>
            <a:r>
              <a:rPr lang="en-US" sz="4400">
                <a:solidFill>
                  <a:srgbClr val="FFFFFF"/>
                </a:solidFill>
              </a:rPr>
              <a:t>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Descrição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Processador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como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já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sabemos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ele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é 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20" dirty="0">
                <a:solidFill>
                  <a:srgbClr val="FFFFFF"/>
                </a:solidFill>
              </a:rPr>
              <a:t>“</a:t>
            </a:r>
            <a:r>
              <a:rPr lang="en-US" sz="2800" spc="-20" dirty="0" err="1">
                <a:solidFill>
                  <a:srgbClr val="FFFFFF"/>
                </a:solidFill>
              </a:rPr>
              <a:t>cérebro</a:t>
            </a:r>
            <a:r>
              <a:rPr lang="en-US" sz="2800" spc="-20" dirty="0">
                <a:solidFill>
                  <a:srgbClr val="FFFFFF"/>
                </a:solidFill>
              </a:rPr>
              <a:t>”</a:t>
            </a:r>
            <a:r>
              <a:rPr lang="en-US" sz="2800" spc="-3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computador</a:t>
            </a:r>
            <a:r>
              <a:rPr lang="en-US" sz="2800" spc="-10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possui</a:t>
            </a:r>
            <a:r>
              <a:rPr lang="en-US" sz="2800" spc="-3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um </a:t>
            </a:r>
            <a:r>
              <a:rPr lang="en-US" sz="2800" spc="-20" dirty="0" err="1">
                <a:solidFill>
                  <a:srgbClr val="FFFFFF"/>
                </a:solidFill>
              </a:rPr>
              <a:t>formato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especifico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384300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–</a:t>
            </a:r>
            <a:r>
              <a:rPr lang="en-US" sz="2800" spc="12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cada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um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com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um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próprio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tipo</a:t>
            </a:r>
            <a:r>
              <a:rPr lang="en-US" sz="2800" dirty="0">
                <a:solidFill>
                  <a:srgbClr val="FFFFFF"/>
                </a:solidFill>
              </a:rPr>
              <a:t> de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contato</a:t>
            </a:r>
            <a:r>
              <a:rPr lang="en-US" sz="2800" spc="-5" dirty="0">
                <a:solidFill>
                  <a:srgbClr val="FFFFFF"/>
                </a:solidFill>
              </a:rPr>
              <a:t> com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spc="-5" dirty="0" err="1">
                <a:solidFill>
                  <a:srgbClr val="FFFFFF"/>
                </a:solidFill>
              </a:rPr>
              <a:t>placa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dirty="0">
                <a:solidFill>
                  <a:srgbClr val="FFFFFF"/>
                </a:solidFill>
              </a:rPr>
              <a:t>;</a:t>
            </a:r>
          </a:p>
          <a:p>
            <a:pPr marL="1155700" marR="5080" lvl="2"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É </a:t>
            </a:r>
            <a:r>
              <a:rPr lang="en-US" sz="2800" spc="-5" dirty="0" err="1">
                <a:solidFill>
                  <a:srgbClr val="FFFFFF"/>
                </a:solidFill>
              </a:rPr>
              <a:t>necessário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compatibilidade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entre </a:t>
            </a:r>
            <a:r>
              <a:rPr lang="en-US" sz="2800" dirty="0">
                <a:solidFill>
                  <a:srgbClr val="FFFFFF"/>
                </a:solidFill>
              </a:rPr>
              <a:t>o </a:t>
            </a:r>
            <a:r>
              <a:rPr lang="en-US" sz="2800" spc="-10" dirty="0" err="1">
                <a:solidFill>
                  <a:srgbClr val="FFFFFF"/>
                </a:solidFill>
              </a:rPr>
              <a:t>processador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e a 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spc="-5" dirty="0" err="1">
                <a:solidFill>
                  <a:srgbClr val="FFFFFF"/>
                </a:solidFill>
              </a:rPr>
              <a:t>ou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seja</a:t>
            </a:r>
            <a:r>
              <a:rPr lang="en-US" sz="2800" spc="-5" dirty="0">
                <a:solidFill>
                  <a:srgbClr val="FFFFFF"/>
                </a:solidFill>
              </a:rPr>
              <a:t>, </a:t>
            </a:r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precisa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ter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um </a:t>
            </a:r>
            <a:r>
              <a:rPr lang="en-US" sz="2800" spc="-10" dirty="0" err="1">
                <a:solidFill>
                  <a:srgbClr val="FFFFFF"/>
                </a:solidFill>
              </a:rPr>
              <a:t>soquete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compatível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ao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padrão</a:t>
            </a:r>
            <a:r>
              <a:rPr lang="en-US" sz="2800" spc="-5" dirty="0">
                <a:solidFill>
                  <a:srgbClr val="FFFFFF"/>
                </a:solidFill>
              </a:rPr>
              <a:t> de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20" dirty="0" err="1">
                <a:solidFill>
                  <a:srgbClr val="FFFFFF"/>
                </a:solidFill>
              </a:rPr>
              <a:t>contatos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30" dirty="0" err="1">
                <a:solidFill>
                  <a:srgbClr val="FFFFFF"/>
                </a:solidFill>
              </a:rPr>
              <a:t>processador</a:t>
            </a:r>
            <a:r>
              <a:rPr lang="en-US" sz="2800" spc="-30" dirty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C949A115-9645-A6D0-5BE0-3BBFCF4E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801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oces</a:t>
            </a:r>
            <a:r>
              <a:rPr spc="5" dirty="0"/>
              <a:t>s</a:t>
            </a:r>
            <a:r>
              <a:rPr dirty="0"/>
              <a:t>ador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Processador: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812" y="3189025"/>
            <a:ext cx="4331478" cy="2408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5001" y="3076257"/>
            <a:ext cx="3143250" cy="22631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C949A115-9645-A6D0-5BE0-3BBFCF4E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801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oces</a:t>
            </a:r>
            <a:r>
              <a:rPr spc="5" dirty="0"/>
              <a:t>s</a:t>
            </a:r>
            <a:r>
              <a:rPr dirty="0"/>
              <a:t>ador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Processador: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26" name="Picture 2" descr="Processador - Componentes de Hardware - Informática - InfoEscola">
            <a:extLst>
              <a:ext uri="{FF2B5EF4-FFF2-40B4-BE49-F238E27FC236}">
                <a16:creationId xmlns:a16="http://schemas.microsoft.com/office/drawing/2014/main" id="{5C767D2D-0133-B3ED-2BC2-0AC19CC2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7" y="2984294"/>
            <a:ext cx="3954542" cy="25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heça os melhores processadores para PC gamer à venda no Brasil | Placas  | TechTudo">
            <a:extLst>
              <a:ext uri="{FF2B5EF4-FFF2-40B4-BE49-F238E27FC236}">
                <a16:creationId xmlns:a16="http://schemas.microsoft.com/office/drawing/2014/main" id="{BFCD2C1A-CD50-8DE7-53B2-FCCB859D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62" y="3097531"/>
            <a:ext cx="4347880" cy="24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91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50323F0F-941E-7E40-0D52-B6593E0A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>
                <a:solidFill>
                  <a:srgbClr val="FFFFFF"/>
                </a:solidFill>
              </a:rPr>
              <a:t>P</a:t>
            </a:r>
            <a:r>
              <a:rPr lang="en-US" sz="4400" spc="-70">
                <a:solidFill>
                  <a:srgbClr val="FFFFFF"/>
                </a:solidFill>
              </a:rPr>
              <a:t>r</a:t>
            </a:r>
            <a:r>
              <a:rPr lang="en-US" sz="4400" spc="-5">
                <a:solidFill>
                  <a:srgbClr val="FFFFFF"/>
                </a:solidFill>
              </a:rPr>
              <a:t>oces</a:t>
            </a:r>
            <a:r>
              <a:rPr lang="en-US" sz="4400" spc="5">
                <a:solidFill>
                  <a:srgbClr val="FFFFFF"/>
                </a:solidFill>
              </a:rPr>
              <a:t>s</a:t>
            </a:r>
            <a:r>
              <a:rPr lang="en-US" sz="4400">
                <a:solidFill>
                  <a:srgbClr val="FFFFFF"/>
                </a:solidFill>
              </a:rPr>
              <a:t>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Descrição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Processador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Como </a:t>
            </a:r>
            <a:r>
              <a:rPr lang="en-US" sz="2800" dirty="0" err="1">
                <a:solidFill>
                  <a:srgbClr val="FFFFFF"/>
                </a:solidFill>
              </a:rPr>
              <a:t>já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sabemos</a:t>
            </a:r>
            <a:r>
              <a:rPr lang="en-US" sz="2800" spc="-5" dirty="0">
                <a:solidFill>
                  <a:srgbClr val="FFFFFF"/>
                </a:solidFill>
              </a:rPr>
              <a:t>, </a:t>
            </a:r>
            <a:r>
              <a:rPr lang="en-US" sz="2800" dirty="0">
                <a:solidFill>
                  <a:srgbClr val="FFFFFF"/>
                </a:solidFill>
              </a:rPr>
              <a:t>é </a:t>
            </a:r>
            <a:r>
              <a:rPr lang="en-US" sz="2800" spc="-5" dirty="0" err="1">
                <a:solidFill>
                  <a:srgbClr val="FFFFFF"/>
                </a:solidFill>
              </a:rPr>
              <a:t>necessário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resfriar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 </a:t>
            </a:r>
            <a:r>
              <a:rPr lang="en-US" sz="2800" spc="-25" dirty="0" err="1">
                <a:solidFill>
                  <a:srgbClr val="FFFFFF"/>
                </a:solidFill>
              </a:rPr>
              <a:t>processador</a:t>
            </a:r>
            <a:r>
              <a:rPr lang="en-US" sz="2800" spc="-25" dirty="0">
                <a:solidFill>
                  <a:srgbClr val="FFFFFF"/>
                </a:solidFill>
              </a:rPr>
              <a:t>, 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para </a:t>
            </a:r>
            <a:r>
              <a:rPr lang="en-US" sz="2800" spc="-5" dirty="0" err="1">
                <a:solidFill>
                  <a:srgbClr val="FFFFFF"/>
                </a:solidFill>
              </a:rPr>
              <a:t>isso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usamos</a:t>
            </a:r>
            <a:r>
              <a:rPr lang="en-US" sz="2800" dirty="0">
                <a:solidFill>
                  <a:srgbClr val="FFFFFF"/>
                </a:solidFill>
              </a:rPr>
              <a:t> o </a:t>
            </a:r>
            <a:r>
              <a:rPr lang="en-US" sz="2800" spc="-5" dirty="0">
                <a:solidFill>
                  <a:srgbClr val="FFFFFF"/>
                </a:solidFill>
              </a:rPr>
              <a:t>"cooler" que </a:t>
            </a:r>
            <a:r>
              <a:rPr lang="en-US" sz="2800" dirty="0">
                <a:solidFill>
                  <a:srgbClr val="FFFFFF"/>
                </a:solidFill>
              </a:rPr>
              <a:t>é </a:t>
            </a:r>
            <a:r>
              <a:rPr lang="en-US" sz="2800" spc="-5" dirty="0" err="1">
                <a:solidFill>
                  <a:srgbClr val="FFFFFF"/>
                </a:solidFill>
              </a:rPr>
              <a:t>uma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peça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composta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por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uma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parte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metálica</a:t>
            </a:r>
            <a:r>
              <a:rPr lang="en-US" sz="2800" spc="-5" dirty="0">
                <a:solidFill>
                  <a:srgbClr val="FFFFFF"/>
                </a:solidFill>
              </a:rPr>
              <a:t> (</a:t>
            </a:r>
            <a:r>
              <a:rPr lang="en-US" sz="2800" spc="-5" dirty="0" err="1">
                <a:solidFill>
                  <a:srgbClr val="FFFFFF"/>
                </a:solidFill>
              </a:rPr>
              <a:t>alumínio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cobre</a:t>
            </a:r>
            <a:r>
              <a:rPr lang="en-US" sz="2800" spc="-15" dirty="0">
                <a:solidFill>
                  <a:srgbClr val="FFFFFF"/>
                </a:solidFill>
              </a:rPr>
              <a:t>)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e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um 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30" dirty="0" err="1">
                <a:solidFill>
                  <a:srgbClr val="FFFFFF"/>
                </a:solidFill>
              </a:rPr>
              <a:t>ventilador</a:t>
            </a:r>
            <a:r>
              <a:rPr lang="en-US" sz="2800" spc="-30" dirty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  <a:p>
            <a:pPr lvl="2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1156335" algn="l"/>
                <a:tab pos="1490980" algn="l"/>
                <a:tab pos="2400935" algn="l"/>
                <a:tab pos="2687320" algn="l"/>
                <a:tab pos="4074795" algn="l"/>
                <a:tab pos="4763770" algn="l"/>
                <a:tab pos="5299710" algn="l"/>
                <a:tab pos="6379210" algn="l"/>
                <a:tab pos="7746365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O	</a:t>
            </a:r>
            <a:r>
              <a:rPr lang="en-US" sz="2800" spc="-20" dirty="0">
                <a:solidFill>
                  <a:srgbClr val="FFFFFF"/>
                </a:solidFill>
              </a:rPr>
              <a:t>c</a:t>
            </a:r>
            <a:r>
              <a:rPr lang="en-US" sz="2800" spc="-5" dirty="0">
                <a:solidFill>
                  <a:srgbClr val="FFFFFF"/>
                </a:solidFill>
              </a:rPr>
              <a:t>o</a:t>
            </a:r>
            <a:r>
              <a:rPr lang="en-US" sz="2800" spc="-15" dirty="0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ler	é	</a:t>
            </a:r>
            <a:r>
              <a:rPr lang="en-US" sz="2800" spc="-5" dirty="0" err="1">
                <a:solidFill>
                  <a:srgbClr val="FFFFFF"/>
                </a:solidFill>
              </a:rPr>
              <a:t>p</a:t>
            </a:r>
            <a:r>
              <a:rPr lang="en-US" sz="2800" spc="-40" dirty="0" err="1">
                <a:solidFill>
                  <a:srgbClr val="FFFFFF"/>
                </a:solidFill>
              </a:rPr>
              <a:t>r</a:t>
            </a:r>
            <a:r>
              <a:rPr lang="en-US" sz="2800" spc="-5" dirty="0" err="1">
                <a:solidFill>
                  <a:srgbClr val="FFFFFF"/>
                </a:solidFill>
              </a:rPr>
              <a:t>o</a:t>
            </a:r>
            <a:r>
              <a:rPr lang="en-US" sz="2800" spc="-10" dirty="0" err="1">
                <a:solidFill>
                  <a:srgbClr val="FFFFFF"/>
                </a:solidFill>
              </a:rPr>
              <a:t>d</a:t>
            </a:r>
            <a:r>
              <a:rPr lang="en-US" sz="2800" spc="-5" dirty="0" err="1">
                <a:solidFill>
                  <a:srgbClr val="FFFFFF"/>
                </a:solidFill>
              </a:rPr>
              <a:t>uzid</a:t>
            </a:r>
            <a:r>
              <a:rPr lang="en-US" sz="2800" dirty="0" err="1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5" dirty="0">
                <a:solidFill>
                  <a:srgbClr val="FFFFFF"/>
                </a:solidFill>
              </a:rPr>
              <a:t>p</a:t>
            </a:r>
            <a:r>
              <a:rPr lang="en-US" sz="2800" dirty="0">
                <a:solidFill>
                  <a:srgbClr val="FFFFFF"/>
                </a:solidFill>
              </a:rPr>
              <a:t>a</a:t>
            </a:r>
            <a:r>
              <a:rPr lang="en-US" sz="2800" spc="-50" dirty="0">
                <a:solidFill>
                  <a:srgbClr val="FFFFFF"/>
                </a:solidFill>
              </a:rPr>
              <a:t>r</a:t>
            </a:r>
            <a:r>
              <a:rPr lang="en-US" sz="2800" dirty="0">
                <a:solidFill>
                  <a:srgbClr val="FFFFFF"/>
                </a:solidFill>
              </a:rPr>
              <a:t>a	</a:t>
            </a:r>
            <a:r>
              <a:rPr lang="en-US" sz="2800" spc="-5" dirty="0">
                <a:solidFill>
                  <a:srgbClr val="FFFFFF"/>
                </a:solidFill>
              </a:rPr>
              <a:t>u</a:t>
            </a:r>
            <a:r>
              <a:rPr lang="en-US" sz="2800" dirty="0">
                <a:solidFill>
                  <a:srgbClr val="FFFFFF"/>
                </a:solidFill>
              </a:rPr>
              <a:t>m	</a:t>
            </a:r>
            <a:r>
              <a:rPr lang="en-US" sz="2800" dirty="0" err="1">
                <a:solidFill>
                  <a:srgbClr val="FFFFFF"/>
                </a:solidFill>
              </a:rPr>
              <a:t>m</a:t>
            </a:r>
            <a:r>
              <a:rPr lang="en-US" sz="2800" spc="-20" dirty="0" err="1">
                <a:solidFill>
                  <a:srgbClr val="FFFFFF"/>
                </a:solidFill>
              </a:rPr>
              <a:t>o</a:t>
            </a:r>
            <a:r>
              <a:rPr lang="en-US" sz="2800" spc="-5" dirty="0" err="1">
                <a:solidFill>
                  <a:srgbClr val="FFFFFF"/>
                </a:solidFill>
              </a:rPr>
              <a:t>del</a:t>
            </a:r>
            <a:r>
              <a:rPr lang="en-US" sz="2800" dirty="0" err="1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err="1">
                <a:solidFill>
                  <a:srgbClr val="FFFFFF"/>
                </a:solidFill>
              </a:rPr>
              <a:t>específi</a:t>
            </a:r>
            <a:r>
              <a:rPr lang="en-US" sz="2800" spc="-20" dirty="0" err="1">
                <a:solidFill>
                  <a:srgbClr val="FFFFFF"/>
                </a:solidFill>
              </a:rPr>
              <a:t>c</a:t>
            </a:r>
            <a:r>
              <a:rPr lang="en-US" sz="2800" dirty="0" err="1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30" dirty="0" err="1">
                <a:solidFill>
                  <a:srgbClr val="FFFFFF"/>
                </a:solidFill>
              </a:rPr>
              <a:t>processador</a:t>
            </a:r>
            <a:r>
              <a:rPr lang="en-US" sz="2800" spc="-30" dirty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36DB66F5-8537-8F48-1D87-661EA7EF7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801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oces</a:t>
            </a:r>
            <a:r>
              <a:rPr spc="5" dirty="0"/>
              <a:t>s</a:t>
            </a:r>
            <a:r>
              <a:rPr dirty="0"/>
              <a:t>ador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Cooler: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5" y="2786062"/>
            <a:ext cx="2857500" cy="2819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0" y="2571686"/>
            <a:ext cx="3327400" cy="336715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A66DBCCC-CDAE-4F11-33C3-242FEDF1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pt-BR">
                <a:solidFill>
                  <a:srgbClr val="FFFFFF"/>
                </a:solidFill>
              </a:rPr>
              <a:t>Memória</a:t>
            </a:r>
            <a:r>
              <a:rPr lang="pt-BR" spc="-85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113664" rIns="0" bIns="0" rtlCol="0">
            <a:normAutofit/>
          </a:bodyPr>
          <a:lstStyle/>
          <a:p>
            <a:pPr marL="356870" indent="-343535"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pt-BR" sz="2800" spc="-5" dirty="0">
                <a:solidFill>
                  <a:srgbClr val="FFFFFF"/>
                </a:solidFill>
              </a:rPr>
              <a:t>Descrição</a:t>
            </a:r>
            <a:r>
              <a:rPr lang="pt-BR" sz="2800" spc="-4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dos</a:t>
            </a:r>
            <a:r>
              <a:rPr lang="pt-BR" sz="2800" spc="-1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principais</a:t>
            </a:r>
            <a:r>
              <a:rPr lang="pt-BR" sz="2800" spc="25" dirty="0">
                <a:solidFill>
                  <a:srgbClr val="FFFFFF"/>
                </a:solidFill>
              </a:rPr>
              <a:t> </a:t>
            </a:r>
            <a:r>
              <a:rPr lang="pt-BR" sz="2800" spc="-10" dirty="0">
                <a:solidFill>
                  <a:srgbClr val="FFFFFF"/>
                </a:solidFill>
              </a:rPr>
              <a:t>componentes:</a:t>
            </a:r>
          </a:p>
          <a:p>
            <a:pPr marL="757555" marR="6350" lvl="1" indent="-287020">
              <a:spcBef>
                <a:spcPts val="690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  <a:tab pos="2423795" algn="l"/>
                <a:tab pos="3465829" algn="l"/>
                <a:tab pos="4287520" algn="l"/>
                <a:tab pos="5548630" algn="l"/>
                <a:tab pos="7096759" algn="l"/>
              </a:tabLst>
            </a:pP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Memór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28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lang="pt-BR" sz="2800" spc="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inglês,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lang="pt-BR" sz="28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lang="pt-BR" sz="2800" spc="-5" dirty="0" err="1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):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lvl="2" indent="-229235">
              <a:spcBef>
                <a:spcPts val="605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lang="pt-BR"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produzidas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 em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 módulos</a:t>
            </a:r>
            <a:r>
              <a:rPr lang="pt-BR"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pentes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 memória;</a:t>
            </a:r>
          </a:p>
          <a:p>
            <a:pPr marL="1156970" lvl="2" indent="-229235">
              <a:spcBef>
                <a:spcPts val="575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possui</a:t>
            </a:r>
            <a:r>
              <a:rPr lang="pt-BR"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formato</a:t>
            </a:r>
            <a:r>
              <a:rPr lang="pt-BR"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especifico;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marR="5080" lvl="2" indent="-228600">
              <a:spcBef>
                <a:spcPts val="580"/>
              </a:spcBef>
              <a:buFont typeface="Arial MT"/>
              <a:buChar char="•"/>
              <a:tabLst>
                <a:tab pos="1157605" algn="l"/>
                <a:tab pos="2221230" algn="l"/>
                <a:tab pos="2778760" algn="l"/>
                <a:tab pos="3583304" algn="l"/>
                <a:tab pos="4126229" algn="l"/>
                <a:tab pos="5323840" algn="l"/>
                <a:tab pos="5721985" algn="l"/>
                <a:tab pos="7480934" algn="l"/>
              </a:tabLst>
            </a:pPr>
            <a:r>
              <a:rPr lang="pt-BR" sz="28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lang="pt-BR" sz="2800" spc="-30" dirty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til,	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u	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sej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a,	ao	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desli</a:t>
            </a:r>
            <a:r>
              <a:rPr lang="pt-BR" sz="2800" spc="-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ar	o	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ompu</a:t>
            </a:r>
            <a:r>
              <a:rPr lang="pt-BR" sz="2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r	</a:t>
            </a:r>
            <a:r>
              <a:rPr lang="pt-BR" sz="2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odo 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conteúdo</a:t>
            </a:r>
            <a:r>
              <a:rPr lang="pt-BR"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nela</a:t>
            </a:r>
            <a:r>
              <a:rPr lang="pt-BR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armazenado</a:t>
            </a:r>
            <a:r>
              <a:rPr lang="pt-BR"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 perdido;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66040">
              <a:spcAft>
                <a:spcPts val="600"/>
              </a:spcAft>
            </a:pPr>
            <a:fld id="{81D60167-4931-47E6-BA6A-407CBD079E47}" type="slidenum">
              <a:rPr lang="pt-BR" sz="1000">
                <a:solidFill>
                  <a:srgbClr val="FFFFFF"/>
                </a:solidFill>
              </a:rPr>
              <a:pPr marL="66040">
                <a:spcAft>
                  <a:spcPts val="600"/>
                </a:spcAft>
              </a:pPr>
              <a:t>25</a:t>
            </a:fld>
            <a:endParaRPr lang="pt-BR" sz="1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7A8985D1-852D-EFD5-C678-5F795FE85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346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</a:t>
            </a:r>
            <a:r>
              <a:rPr spc="-85" dirty="0"/>
              <a:t> </a:t>
            </a:r>
            <a:r>
              <a:rPr dirty="0"/>
              <a:t>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0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Memória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RAM: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2630551"/>
            <a:ext cx="5643499" cy="34971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37EB7AFC-23A0-FE03-8889-D05F05D75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>
                <a:solidFill>
                  <a:srgbClr val="FFFFFF"/>
                </a:solidFill>
              </a:rPr>
              <a:t>Memória</a:t>
            </a:r>
            <a:r>
              <a:rPr lang="en-US" sz="4400" spc="-8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Descrição</a:t>
            </a:r>
            <a:r>
              <a:rPr lang="en-US" sz="2400" spc="-4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dos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principais</a:t>
            </a:r>
            <a:r>
              <a:rPr lang="en-US" sz="2400" spc="2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componentes</a:t>
            </a:r>
            <a:r>
              <a:rPr lang="en-US" sz="2400" spc="-10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Memória</a:t>
            </a:r>
            <a:r>
              <a:rPr lang="en-US" sz="2400" spc="-2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RAM:</a:t>
            </a:r>
            <a:endParaRPr lang="en-US" sz="2400" dirty="0">
              <a:solidFill>
                <a:srgbClr val="FFFFFF"/>
              </a:solidFill>
            </a:endParaRPr>
          </a:p>
          <a:p>
            <a:pPr marL="1155700" marR="889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  <a:tab pos="2769870" algn="l"/>
                <a:tab pos="5063490" algn="l"/>
                <a:tab pos="6030595" algn="l"/>
                <a:tab pos="6490335" algn="l"/>
                <a:tab pos="774509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ne</a:t>
            </a:r>
            <a:r>
              <a:rPr lang="en-US" sz="2400" spc="5" dirty="0" err="1">
                <a:solidFill>
                  <a:srgbClr val="FFFFFF"/>
                </a:solidFill>
              </a:rPr>
              <a:t>c</a:t>
            </a:r>
            <a:r>
              <a:rPr lang="en-US" sz="2400" dirty="0" err="1">
                <a:solidFill>
                  <a:srgbClr val="FFFFFF"/>
                </a:solidFill>
              </a:rPr>
              <a:t>essário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20" dirty="0" err="1">
                <a:solidFill>
                  <a:srgbClr val="FFFFFF"/>
                </a:solidFill>
              </a:rPr>
              <a:t>c</a:t>
            </a:r>
            <a:r>
              <a:rPr lang="en-US" sz="2400" spc="-5" dirty="0" err="1">
                <a:solidFill>
                  <a:srgbClr val="FFFFFF"/>
                </a:solidFill>
              </a:rPr>
              <a:t>omp</a:t>
            </a:r>
            <a:r>
              <a:rPr lang="en-US" sz="2400" spc="-25" dirty="0" err="1">
                <a:solidFill>
                  <a:srgbClr val="FFFFFF"/>
                </a:solidFill>
              </a:rPr>
              <a:t>a</a:t>
            </a:r>
            <a:r>
              <a:rPr lang="en-US" sz="2400" dirty="0" err="1">
                <a:solidFill>
                  <a:srgbClr val="FFFFFF"/>
                </a:solidFill>
              </a:rPr>
              <a:t>tib</a:t>
            </a:r>
            <a:r>
              <a:rPr lang="en-US" sz="2400" spc="-15" dirty="0" err="1">
                <a:solidFill>
                  <a:srgbClr val="FFFFFF"/>
                </a:solidFill>
              </a:rPr>
              <a:t>i</a:t>
            </a:r>
            <a:r>
              <a:rPr lang="en-US" sz="2400" dirty="0" err="1">
                <a:solidFill>
                  <a:srgbClr val="FFFFFF"/>
                </a:solidFill>
              </a:rPr>
              <a:t>lidade</a:t>
            </a:r>
            <a:r>
              <a:rPr lang="en-US" sz="2400" dirty="0">
                <a:solidFill>
                  <a:srgbClr val="FFFFFF"/>
                </a:solidFill>
              </a:rPr>
              <a:t>	e</a:t>
            </a:r>
            <a:r>
              <a:rPr lang="en-US" sz="2400" spc="-20" dirty="0">
                <a:solidFill>
                  <a:srgbClr val="FFFFFF"/>
                </a:solidFill>
              </a:rPr>
              <a:t>n</a:t>
            </a:r>
            <a:r>
              <a:rPr lang="en-US" sz="2400" dirty="0">
                <a:solidFill>
                  <a:srgbClr val="FFFFFF"/>
                </a:solidFill>
              </a:rPr>
              <a:t>t</a:t>
            </a:r>
            <a:r>
              <a:rPr lang="en-US" sz="2400" spc="-35" dirty="0">
                <a:solidFill>
                  <a:srgbClr val="FFFFFF"/>
                </a:solidFill>
              </a:rPr>
              <a:t>r</a:t>
            </a:r>
            <a:r>
              <a:rPr lang="en-US" sz="2400" dirty="0">
                <a:solidFill>
                  <a:srgbClr val="FFFFFF"/>
                </a:solidFill>
              </a:rPr>
              <a:t>e	o	</a:t>
            </a:r>
            <a:r>
              <a:rPr lang="en-US" sz="2400" dirty="0" err="1">
                <a:solidFill>
                  <a:srgbClr val="FFFFFF"/>
                </a:solidFill>
              </a:rPr>
              <a:t>módulo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5" dirty="0">
                <a:solidFill>
                  <a:srgbClr val="FFFFFF"/>
                </a:solidFill>
              </a:rPr>
              <a:t>de  </a:t>
            </a:r>
            <a:r>
              <a:rPr lang="en-US" sz="2400" dirty="0" err="1">
                <a:solidFill>
                  <a:srgbClr val="FFFFFF"/>
                </a:solidFill>
              </a:rPr>
              <a:t>memória</a:t>
            </a:r>
            <a:r>
              <a:rPr lang="en-US" sz="2400" spc="-4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e a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placa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mãe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400" spc="-10" dirty="0" err="1">
                <a:solidFill>
                  <a:srgbClr val="FFFFFF"/>
                </a:solidFill>
              </a:rPr>
              <a:t>Existem</a:t>
            </a:r>
            <a:r>
              <a:rPr lang="en-US" sz="2400" spc="-3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vários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tipos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módulos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memória</a:t>
            </a:r>
            <a:r>
              <a:rPr lang="en-US" sz="2400" spc="-5" dirty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  <a:p>
            <a:pPr marL="1612900" marR="5080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2051685" algn="l"/>
                <a:tab pos="2704465" algn="l"/>
                <a:tab pos="3856990" algn="l"/>
                <a:tab pos="5215890" algn="l"/>
                <a:tab pos="5742305" algn="l"/>
                <a:tab pos="6147435" algn="l"/>
                <a:tab pos="7212965" algn="l"/>
                <a:tab pos="7649209" algn="l"/>
              </a:tabLst>
            </a:pPr>
            <a:r>
              <a:rPr lang="en-US" sz="2400" dirty="0">
                <a:solidFill>
                  <a:srgbClr val="FFFFFF"/>
                </a:solidFill>
              </a:rPr>
              <a:t>–</a:t>
            </a:r>
            <a:r>
              <a:rPr lang="en-US" sz="2400" spc="125" dirty="0">
                <a:solidFill>
                  <a:srgbClr val="FFFFFF"/>
                </a:solidFill>
              </a:rPr>
              <a:t> </a:t>
            </a:r>
            <a:r>
              <a:rPr lang="en-US" sz="2400" spc="5" dirty="0" err="1">
                <a:solidFill>
                  <a:srgbClr val="FFFFFF"/>
                </a:solidFill>
              </a:rPr>
              <a:t>O</a:t>
            </a:r>
            <a:r>
              <a:rPr lang="en-US" sz="2400" dirty="0" err="1">
                <a:solidFill>
                  <a:srgbClr val="FFFFFF"/>
                </a:solidFill>
              </a:rPr>
              <a:t>s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err="1">
                <a:solidFill>
                  <a:srgbClr val="FFFFFF"/>
                </a:solidFill>
              </a:rPr>
              <a:t>ma</a:t>
            </a:r>
            <a:r>
              <a:rPr lang="en-US" sz="2400" spc="-10" dirty="0" err="1">
                <a:solidFill>
                  <a:srgbClr val="FFFFFF"/>
                </a:solidFill>
              </a:rPr>
              <a:t>i</a:t>
            </a:r>
            <a:r>
              <a:rPr lang="en-US" sz="2400" dirty="0" err="1">
                <a:solidFill>
                  <a:srgbClr val="FFFFFF"/>
                </a:solidFill>
              </a:rPr>
              <a:t>s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5" dirty="0" err="1">
                <a:solidFill>
                  <a:srgbClr val="FFFFFF"/>
                </a:solidFill>
              </a:rPr>
              <a:t>ut</a:t>
            </a:r>
            <a:r>
              <a:rPr lang="en-US" sz="2400" spc="5" dirty="0" err="1">
                <a:solidFill>
                  <a:srgbClr val="FFFFFF"/>
                </a:solidFill>
              </a:rPr>
              <a:t>i</a:t>
            </a:r>
            <a:r>
              <a:rPr lang="en-US" sz="2400" dirty="0" err="1">
                <a:solidFill>
                  <a:srgbClr val="FFFFFF"/>
                </a:solidFill>
              </a:rPr>
              <a:t>li</a:t>
            </a:r>
            <a:r>
              <a:rPr lang="en-US" sz="2400" spc="-35" dirty="0" err="1">
                <a:solidFill>
                  <a:srgbClr val="FFFFFF"/>
                </a:solidFill>
              </a:rPr>
              <a:t>z</a:t>
            </a:r>
            <a:r>
              <a:rPr lang="en-US" sz="2400" dirty="0" err="1">
                <a:solidFill>
                  <a:srgbClr val="FFFFFF"/>
                </a:solidFill>
              </a:rPr>
              <a:t>ados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25" dirty="0" err="1">
                <a:solidFill>
                  <a:srgbClr val="FFFFFF"/>
                </a:solidFill>
              </a:rPr>
              <a:t>a</a:t>
            </a:r>
            <a:r>
              <a:rPr lang="en-US" sz="2400" dirty="0" err="1">
                <a:solidFill>
                  <a:srgbClr val="FFFFFF"/>
                </a:solidFill>
              </a:rPr>
              <a:t>tualme</a:t>
            </a:r>
            <a:r>
              <a:rPr lang="en-US" sz="2400" spc="-25" dirty="0" err="1">
                <a:solidFill>
                  <a:srgbClr val="FFFFFF"/>
                </a:solidFill>
              </a:rPr>
              <a:t>nt</a:t>
            </a:r>
            <a:r>
              <a:rPr lang="en-US" sz="2400" dirty="0" err="1">
                <a:solidFill>
                  <a:srgbClr val="FFFFFF"/>
                </a:solidFill>
              </a:rPr>
              <a:t>e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5" dirty="0" err="1">
                <a:solidFill>
                  <a:srgbClr val="FFFFFF"/>
                </a:solidFill>
              </a:rPr>
              <a:t>sã</a:t>
            </a:r>
            <a:r>
              <a:rPr lang="en-US" sz="2400" dirty="0" err="1">
                <a:solidFill>
                  <a:srgbClr val="FFFFFF"/>
                </a:solidFill>
              </a:rPr>
              <a:t>o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5" dirty="0" err="1">
                <a:solidFill>
                  <a:srgbClr val="FFFFFF"/>
                </a:solidFill>
              </a:rPr>
              <a:t>o</a:t>
            </a:r>
            <a:r>
              <a:rPr lang="en-US" sz="2400" dirty="0" err="1">
                <a:solidFill>
                  <a:srgbClr val="FFFFFF"/>
                </a:solidFill>
              </a:rPr>
              <a:t>s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err="1">
                <a:solidFill>
                  <a:srgbClr val="FFFFFF"/>
                </a:solidFill>
              </a:rPr>
              <a:t>mó</a:t>
            </a:r>
            <a:r>
              <a:rPr lang="en-US" sz="2400" spc="-15" dirty="0" err="1">
                <a:solidFill>
                  <a:srgbClr val="FFFFFF"/>
                </a:solidFill>
              </a:rPr>
              <a:t>d</a:t>
            </a:r>
            <a:r>
              <a:rPr lang="en-US" sz="2400" spc="-5" dirty="0" err="1">
                <a:solidFill>
                  <a:srgbClr val="FFFFFF"/>
                </a:solidFill>
              </a:rPr>
              <a:t>ulo</a:t>
            </a:r>
            <a:r>
              <a:rPr lang="en-US" sz="2400" dirty="0" err="1">
                <a:solidFill>
                  <a:srgbClr val="FFFFFF"/>
                </a:solidFill>
              </a:rPr>
              <a:t>s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10" dirty="0">
                <a:solidFill>
                  <a:srgbClr val="FFFFFF"/>
                </a:solidFill>
              </a:rPr>
              <a:t>d</a:t>
            </a:r>
            <a:r>
              <a:rPr lang="en-US" sz="2400" dirty="0">
                <a:solidFill>
                  <a:srgbClr val="FFFFFF"/>
                </a:solidFill>
              </a:rPr>
              <a:t>o	</a:t>
            </a:r>
            <a:r>
              <a:rPr lang="en-US" sz="2400" dirty="0" err="1">
                <a:solidFill>
                  <a:srgbClr val="FFFFFF"/>
                </a:solidFill>
              </a:rPr>
              <a:t>tipo</a:t>
            </a:r>
            <a:r>
              <a:rPr lang="en-US" sz="2400" dirty="0">
                <a:solidFill>
                  <a:srgbClr val="FFFFFF"/>
                </a:solidFill>
              </a:rPr>
              <a:t>  </a:t>
            </a:r>
            <a:r>
              <a:rPr lang="en-US" sz="2400" spc="-5" dirty="0">
                <a:solidFill>
                  <a:srgbClr val="FFFFFF"/>
                </a:solidFill>
              </a:rPr>
              <a:t>(</a:t>
            </a:r>
            <a:r>
              <a:rPr lang="en-US" sz="2400" spc="-5" dirty="0" err="1">
                <a:solidFill>
                  <a:srgbClr val="FFFFFF"/>
                </a:solidFill>
              </a:rPr>
              <a:t>Computador</a:t>
            </a:r>
            <a:r>
              <a:rPr lang="en-US" sz="2400" spc="-3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PC):</a:t>
            </a:r>
          </a:p>
          <a:p>
            <a:pPr marL="1841500" indent="-228600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12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DDR,</a:t>
            </a:r>
            <a:r>
              <a:rPr lang="en-US" sz="2400" spc="-4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com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184</a:t>
            </a:r>
            <a:r>
              <a:rPr lang="en-US" sz="2400" spc="-30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contatos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metálicos</a:t>
            </a:r>
            <a:r>
              <a:rPr lang="en-US" sz="2400" spc="-10" dirty="0">
                <a:solidFill>
                  <a:srgbClr val="FFFFFF"/>
                </a:solidFill>
              </a:rPr>
              <a:t>;</a:t>
            </a:r>
            <a:endParaRPr lang="en-US" sz="24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12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DDR2,</a:t>
            </a:r>
            <a:r>
              <a:rPr lang="en-US" sz="2400" spc="-6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com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240</a:t>
            </a:r>
            <a:r>
              <a:rPr lang="en-US" sz="2400" spc="-20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contatos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metálicos</a:t>
            </a:r>
            <a:r>
              <a:rPr lang="en-US" sz="2400" spc="1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</a:p>
          <a:p>
            <a:pPr marL="2070735" marR="508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»</a:t>
            </a:r>
            <a:r>
              <a:rPr lang="en-US" sz="2400" spc="12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DDR3,</a:t>
            </a:r>
            <a:r>
              <a:rPr lang="en-US" sz="2400" spc="8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com</a:t>
            </a:r>
            <a:r>
              <a:rPr lang="en-US" sz="2400" spc="9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240</a:t>
            </a:r>
            <a:r>
              <a:rPr lang="en-US" sz="2400" spc="95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contatos</a:t>
            </a:r>
            <a:r>
              <a:rPr lang="en-US" sz="2400" spc="10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metálicos</a:t>
            </a:r>
            <a:r>
              <a:rPr lang="en-US" sz="2400" spc="-5" dirty="0">
                <a:solidFill>
                  <a:srgbClr val="FFFFFF"/>
                </a:solidFill>
              </a:rPr>
              <a:t>,</a:t>
            </a:r>
            <a:r>
              <a:rPr lang="en-US" sz="2400" spc="114" dirty="0">
                <a:solidFill>
                  <a:srgbClr val="FFFFFF"/>
                </a:solidFill>
              </a:rPr>
              <a:t> </a:t>
            </a:r>
            <a:r>
              <a:rPr lang="en-US" sz="2400" i="1" spc="-10" dirty="0" err="1">
                <a:solidFill>
                  <a:srgbClr val="FFFFFF"/>
                </a:solidFill>
              </a:rPr>
              <a:t>diferença</a:t>
            </a:r>
            <a:r>
              <a:rPr lang="en-US" sz="2400" i="1" spc="110" dirty="0">
                <a:solidFill>
                  <a:srgbClr val="FFFFFF"/>
                </a:solidFill>
              </a:rPr>
              <a:t> </a:t>
            </a:r>
            <a:r>
              <a:rPr lang="en-US" sz="2400" i="1" spc="-10" dirty="0">
                <a:solidFill>
                  <a:srgbClr val="FFFFFF"/>
                </a:solidFill>
              </a:rPr>
              <a:t>da</a:t>
            </a:r>
            <a:r>
              <a:rPr lang="en-US" sz="2400" i="1" spc="8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rgbClr val="FFFFFF"/>
                </a:solidFill>
              </a:rPr>
              <a:t>ddr2</a:t>
            </a:r>
            <a:r>
              <a:rPr lang="en-US" sz="2400" i="1" spc="85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rgbClr val="FFFFFF"/>
                </a:solidFill>
              </a:rPr>
              <a:t>é</a:t>
            </a:r>
            <a:r>
              <a:rPr lang="en-US" sz="2400" i="1" spc="85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rgbClr val="FFFFFF"/>
                </a:solidFill>
              </a:rPr>
              <a:t>a </a:t>
            </a:r>
            <a:r>
              <a:rPr lang="en-US" sz="2400" i="1" spc="-434" dirty="0">
                <a:solidFill>
                  <a:srgbClr val="FFFFFF"/>
                </a:solidFill>
              </a:rPr>
              <a:t> </a:t>
            </a:r>
            <a:r>
              <a:rPr lang="en-US" sz="2400" i="1" spc="-5" dirty="0" err="1">
                <a:solidFill>
                  <a:srgbClr val="FFFFFF"/>
                </a:solidFill>
              </a:rPr>
              <a:t>posição</a:t>
            </a:r>
            <a:r>
              <a:rPr lang="en-US" sz="2400" i="1" spc="-35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rgbClr val="FFFFFF"/>
                </a:solidFill>
              </a:rPr>
              <a:t>do</a:t>
            </a:r>
            <a:r>
              <a:rPr lang="en-US" sz="2400" i="1" spc="-20" dirty="0">
                <a:solidFill>
                  <a:srgbClr val="FFFFFF"/>
                </a:solidFill>
              </a:rPr>
              <a:t> </a:t>
            </a:r>
            <a:r>
              <a:rPr lang="en-US" sz="2400" i="1" dirty="0" err="1">
                <a:solidFill>
                  <a:srgbClr val="FFFFFF"/>
                </a:solidFill>
              </a:rPr>
              <a:t>chanfro</a:t>
            </a:r>
            <a:r>
              <a:rPr lang="en-US" sz="2400" i="1" spc="-1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rgbClr val="FFFFFF"/>
                </a:solidFill>
              </a:rPr>
              <a:t>de</a:t>
            </a:r>
            <a:r>
              <a:rPr lang="en-US" sz="2400" i="1" spc="-20" dirty="0">
                <a:solidFill>
                  <a:srgbClr val="FFFFFF"/>
                </a:solidFill>
              </a:rPr>
              <a:t> </a:t>
            </a:r>
            <a:r>
              <a:rPr lang="en-US" sz="2400" i="1" spc="-5" dirty="0" err="1">
                <a:solidFill>
                  <a:srgbClr val="FFFFFF"/>
                </a:solidFill>
              </a:rPr>
              <a:t>segurança</a:t>
            </a:r>
            <a:r>
              <a:rPr lang="en-US" sz="2400" spc="-5" dirty="0">
                <a:solidFill>
                  <a:srgbClr val="FFFFFF"/>
                </a:solidFill>
              </a:rPr>
              <a:t>;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27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5DABD67C-06BC-C20E-8654-693B22EB7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>
                <a:solidFill>
                  <a:srgbClr val="FFFFFF"/>
                </a:solidFill>
              </a:rPr>
              <a:t>Memória</a:t>
            </a:r>
            <a:r>
              <a:rPr lang="en-US" sz="4400" spc="-8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Descrição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dos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2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Memória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RAM: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Antigos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módulos</a:t>
            </a:r>
            <a:r>
              <a:rPr lang="en-US" sz="2800" spc="-3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 </a:t>
            </a:r>
            <a:r>
              <a:rPr lang="en-US" sz="2800" spc="-5" dirty="0" err="1">
                <a:solidFill>
                  <a:srgbClr val="FFFFFF"/>
                </a:solidFill>
              </a:rPr>
              <a:t>memória</a:t>
            </a:r>
            <a:r>
              <a:rPr lang="en-US" sz="2800" spc="-5" dirty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SDRAM;</a:t>
            </a: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EDO;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28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30CC4DD2-D90B-BDF7-364E-C35A88A9E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>
                <a:solidFill>
                  <a:srgbClr val="FFFFFF"/>
                </a:solidFill>
              </a:rPr>
              <a:t>Memória</a:t>
            </a:r>
            <a:r>
              <a:rPr lang="en-US" sz="4400" spc="-8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Descrição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Memória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RAM: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marR="635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  <a:tab pos="2778760" algn="l"/>
                <a:tab pos="3481704" algn="l"/>
                <a:tab pos="4056379" algn="l"/>
                <a:tab pos="5073015" algn="l"/>
                <a:tab pos="5836920" algn="l"/>
                <a:tab pos="6309360" algn="l"/>
                <a:tab pos="753046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di</a:t>
            </a:r>
            <a:r>
              <a:rPr lang="en-US" sz="2800" spc="-65" dirty="0" err="1">
                <a:solidFill>
                  <a:srgbClr val="FFFFFF"/>
                </a:solidFill>
              </a:rPr>
              <a:t>f</a:t>
            </a:r>
            <a:r>
              <a:rPr lang="en-US" sz="2800" dirty="0" err="1">
                <a:solidFill>
                  <a:srgbClr val="FFFFFF"/>
                </a:solidFill>
              </a:rPr>
              <a:t>e</a:t>
            </a:r>
            <a:r>
              <a:rPr lang="en-US" sz="2800" spc="-30" dirty="0" err="1">
                <a:solidFill>
                  <a:srgbClr val="FFFFFF"/>
                </a:solidFill>
              </a:rPr>
              <a:t>r</a:t>
            </a:r>
            <a:r>
              <a:rPr lang="en-US" sz="2800" dirty="0" err="1">
                <a:solidFill>
                  <a:srgbClr val="FFFFFF"/>
                </a:solidFill>
              </a:rPr>
              <a:t>en</a:t>
            </a:r>
            <a:r>
              <a:rPr lang="en-US" sz="2800" spc="5" dirty="0" err="1">
                <a:solidFill>
                  <a:srgbClr val="FFFFFF"/>
                </a:solidFill>
              </a:rPr>
              <a:t>c</a:t>
            </a:r>
            <a:r>
              <a:rPr lang="en-US" sz="2800" dirty="0" err="1">
                <a:solidFill>
                  <a:srgbClr val="FFFFFF"/>
                </a:solidFill>
              </a:rPr>
              <a:t>iam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 err="1">
                <a:solidFill>
                  <a:srgbClr val="FFFFFF"/>
                </a:solidFill>
              </a:rPr>
              <a:t>um</a:t>
            </a:r>
            <a:r>
              <a:rPr lang="en-US" sz="2800" dirty="0" err="1">
                <a:solidFill>
                  <a:srgbClr val="FFFFFF"/>
                </a:solidFill>
              </a:rPr>
              <a:t>a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da</a:t>
            </a:r>
            <a:r>
              <a:rPr lang="en-US" sz="2800" dirty="0">
                <a:solidFill>
                  <a:srgbClr val="FFFFFF"/>
                </a:solidFill>
              </a:rPr>
              <a:t>s	</a:t>
            </a:r>
            <a:r>
              <a:rPr lang="en-US" sz="2800" spc="-5" dirty="0" err="1">
                <a:solidFill>
                  <a:srgbClr val="FFFFFF"/>
                </a:solidFill>
              </a:rPr>
              <a:t>out</a:t>
            </a:r>
            <a:r>
              <a:rPr lang="en-US" sz="2800" spc="-55" dirty="0" err="1">
                <a:solidFill>
                  <a:srgbClr val="FFFFFF"/>
                </a:solidFill>
              </a:rPr>
              <a:t>r</a:t>
            </a:r>
            <a:r>
              <a:rPr lang="en-US" sz="2800" dirty="0" err="1">
                <a:solidFill>
                  <a:srgbClr val="FFFFFF"/>
                </a:solidFill>
              </a:rPr>
              <a:t>as</a:t>
            </a:r>
            <a:r>
              <a:rPr lang="en-US" sz="2800" dirty="0">
                <a:solidFill>
                  <a:srgbClr val="FFFFFF"/>
                </a:solidFill>
              </a:rPr>
              <a:t>,	</a:t>
            </a:r>
            <a:r>
              <a:rPr lang="en-US" sz="2800" dirty="0" err="1">
                <a:solidFill>
                  <a:srgbClr val="FFFFFF"/>
                </a:solidFill>
              </a:rPr>
              <a:t>além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d</a:t>
            </a:r>
            <a:r>
              <a:rPr lang="en-US" sz="2800" dirty="0">
                <a:solidFill>
                  <a:srgbClr val="FFFFFF"/>
                </a:solidFill>
              </a:rPr>
              <a:t>o	</a:t>
            </a:r>
            <a:r>
              <a:rPr lang="en-US" sz="2800" spc="-50" dirty="0" err="1">
                <a:solidFill>
                  <a:srgbClr val="FFFFFF"/>
                </a:solidFill>
              </a:rPr>
              <a:t>f</a:t>
            </a:r>
            <a:r>
              <a:rPr lang="en-US" sz="2800" spc="-5" dirty="0" err="1">
                <a:solidFill>
                  <a:srgbClr val="FFFFFF"/>
                </a:solidFill>
              </a:rPr>
              <a:t>or</a:t>
            </a:r>
            <a:r>
              <a:rPr lang="en-US" sz="2800" spc="-15" dirty="0" err="1">
                <a:solidFill>
                  <a:srgbClr val="FFFFFF"/>
                </a:solidFill>
              </a:rPr>
              <a:t>m</a:t>
            </a:r>
            <a:r>
              <a:rPr lang="en-US" sz="2800" spc="-25" dirty="0" err="1">
                <a:solidFill>
                  <a:srgbClr val="FFFFFF"/>
                </a:solidFill>
              </a:rPr>
              <a:t>at</a:t>
            </a:r>
            <a:r>
              <a:rPr lang="en-US" sz="2800" spc="-55" dirty="0" err="1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,	</a:t>
            </a:r>
            <a:r>
              <a:rPr lang="en-US" sz="2800" spc="-5" dirty="0">
                <a:solidFill>
                  <a:srgbClr val="FFFFFF"/>
                </a:solidFill>
              </a:rPr>
              <a:t>pela  </a:t>
            </a:r>
            <a:r>
              <a:rPr lang="en-US" sz="2800" spc="-5" dirty="0" err="1">
                <a:solidFill>
                  <a:srgbClr val="FFFFFF"/>
                </a:solidFill>
              </a:rPr>
              <a:t>frequência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operação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e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densidade</a:t>
            </a:r>
            <a:r>
              <a:rPr lang="en-US" sz="2800" spc="-5" dirty="0">
                <a:solidFill>
                  <a:srgbClr val="FFFFFF"/>
                </a:solidFill>
              </a:rPr>
              <a:t>(MBs,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GBs);</a:t>
            </a:r>
          </a:p>
          <a:p>
            <a:pPr marL="1155700" marR="508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5" dirty="0" err="1">
                <a:solidFill>
                  <a:srgbClr val="FFFFFF"/>
                </a:solidFill>
              </a:rPr>
              <a:t>quanto</a:t>
            </a:r>
            <a:r>
              <a:rPr lang="en-US" sz="2800" spc="409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maior</a:t>
            </a:r>
            <a:r>
              <a:rPr lang="en-US" sz="2800" spc="409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a</a:t>
            </a:r>
            <a:r>
              <a:rPr lang="en-US" sz="2800" spc="41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frequência</a:t>
            </a:r>
            <a:r>
              <a:rPr lang="en-US" sz="2800" spc="4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409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operação</a:t>
            </a:r>
            <a:r>
              <a:rPr lang="en-US" sz="2800" spc="4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e</a:t>
            </a:r>
            <a:r>
              <a:rPr lang="en-US" sz="2800" spc="40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densidade</a:t>
            </a:r>
            <a:r>
              <a:rPr lang="en-US" sz="2800" spc="-5" dirty="0">
                <a:solidFill>
                  <a:srgbClr val="FFFFFF"/>
                </a:solidFill>
              </a:rPr>
              <a:t>, </a:t>
            </a:r>
            <a:r>
              <a:rPr lang="en-US" sz="2800" spc="-52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maior</a:t>
            </a:r>
            <a:r>
              <a:rPr lang="en-US" sz="2800" spc="-3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será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desempenho</a:t>
            </a:r>
            <a:r>
              <a:rPr lang="en-US" sz="2800" spc="1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geral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um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computador</a:t>
            </a:r>
            <a:r>
              <a:rPr lang="en-US" sz="2800" spc="-10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29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29C48869-DDF5-7D61-D054-BA7EE3B46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635" y="728906"/>
            <a:ext cx="7344354" cy="2057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>
                <a:solidFill>
                  <a:srgbClr val="FFFFFF"/>
                </a:solidFill>
              </a:rPr>
              <a:t>I</a:t>
            </a:r>
            <a:r>
              <a:rPr lang="en-US" sz="4400" spc="-40">
                <a:solidFill>
                  <a:srgbClr val="FFFFFF"/>
                </a:solidFill>
              </a:rPr>
              <a:t>n</a:t>
            </a:r>
            <a:r>
              <a:rPr lang="en-US" sz="4400">
                <a:solidFill>
                  <a:srgbClr val="FFFFFF"/>
                </a:solidFill>
              </a:rPr>
              <a:t>t</a:t>
            </a:r>
            <a:r>
              <a:rPr lang="en-US" sz="4400" spc="-75">
                <a:solidFill>
                  <a:srgbClr val="FFFFFF"/>
                </a:solidFill>
              </a:rPr>
              <a:t>r</a:t>
            </a:r>
            <a:r>
              <a:rPr lang="en-US" sz="4400" spc="-5">
                <a:solidFill>
                  <a:srgbClr val="FFFFFF"/>
                </a:solidFill>
              </a:rPr>
              <a:t>odu</a:t>
            </a:r>
            <a:r>
              <a:rPr lang="en-US" sz="4400" spc="-35">
                <a:solidFill>
                  <a:srgbClr val="FFFFFF"/>
                </a:solidFill>
              </a:rPr>
              <a:t>ç</a:t>
            </a:r>
            <a:r>
              <a:rPr lang="en-US" sz="4400">
                <a:solidFill>
                  <a:srgbClr val="FFFFFF"/>
                </a:solidFill>
              </a:rPr>
              <a:t>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635" y="2957665"/>
            <a:ext cx="7344354" cy="31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 err="1">
                <a:solidFill>
                  <a:srgbClr val="FFFFFF"/>
                </a:solidFill>
              </a:rPr>
              <a:t>Composição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de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um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computador</a:t>
            </a:r>
            <a:r>
              <a:rPr lang="en-US" sz="2400" spc="-10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marL="756285" marR="5080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  <a:tab pos="2367280" algn="l"/>
                <a:tab pos="2868930" algn="l"/>
                <a:tab pos="3477260" algn="l"/>
                <a:tab pos="4899025" algn="l"/>
                <a:tab pos="5400675" algn="l"/>
                <a:tab pos="7599045" algn="l"/>
              </a:tabLst>
            </a:pPr>
            <a:r>
              <a:rPr lang="en-US" sz="2400" spc="-10" dirty="0" err="1">
                <a:solidFill>
                  <a:srgbClr val="FFFFFF"/>
                </a:solidFill>
              </a:rPr>
              <a:t>Comp</a:t>
            </a:r>
            <a:r>
              <a:rPr lang="en-US" sz="2400" dirty="0" err="1">
                <a:solidFill>
                  <a:srgbClr val="FFFFFF"/>
                </a:solidFill>
              </a:rPr>
              <a:t>o</a:t>
            </a:r>
            <a:r>
              <a:rPr lang="en-US" sz="2400" spc="-45" dirty="0" err="1">
                <a:solidFill>
                  <a:srgbClr val="FFFFFF"/>
                </a:solidFill>
              </a:rPr>
              <a:t>s</a:t>
            </a:r>
            <a:r>
              <a:rPr lang="en-US" sz="2400" spc="-35" dirty="0" err="1">
                <a:solidFill>
                  <a:srgbClr val="FFFFFF"/>
                </a:solidFill>
              </a:rPr>
              <a:t>t</a:t>
            </a:r>
            <a:r>
              <a:rPr lang="en-US" sz="2400" spc="-5" dirty="0" err="1">
                <a:solidFill>
                  <a:srgbClr val="FFFFFF"/>
                </a:solidFill>
              </a:rPr>
              <a:t>o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10" dirty="0">
                <a:solidFill>
                  <a:srgbClr val="FFFFFF"/>
                </a:solidFill>
              </a:rPr>
              <a:t>d</a:t>
            </a:r>
            <a:r>
              <a:rPr lang="en-US" sz="2400" spc="-5" dirty="0">
                <a:solidFill>
                  <a:srgbClr val="FFFFFF"/>
                </a:solidFill>
              </a:rPr>
              <a:t>e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10" dirty="0">
                <a:solidFill>
                  <a:srgbClr val="FFFFFF"/>
                </a:solidFill>
              </a:rPr>
              <a:t>u</a:t>
            </a:r>
            <a:r>
              <a:rPr lang="en-US" sz="2400" spc="-5" dirty="0">
                <a:solidFill>
                  <a:srgbClr val="FFFFFF"/>
                </a:solidFill>
              </a:rPr>
              <a:t>m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5" dirty="0">
                <a:solidFill>
                  <a:srgbClr val="FFFFFF"/>
                </a:solidFill>
              </a:rPr>
              <a:t>conj</a:t>
            </a:r>
            <a:r>
              <a:rPr lang="en-US" sz="2400" spc="5" dirty="0">
                <a:solidFill>
                  <a:srgbClr val="FFFFFF"/>
                </a:solidFill>
              </a:rPr>
              <a:t>u</a:t>
            </a:r>
            <a:r>
              <a:rPr lang="en-US" sz="2400" spc="-35" dirty="0">
                <a:solidFill>
                  <a:srgbClr val="FFFFFF"/>
                </a:solidFill>
              </a:rPr>
              <a:t>nt</a:t>
            </a:r>
            <a:r>
              <a:rPr lang="en-US" sz="2400" spc="-5" dirty="0">
                <a:solidFill>
                  <a:srgbClr val="FFFFFF"/>
                </a:solidFill>
              </a:rPr>
              <a:t>o</a:t>
            </a:r>
            <a:r>
              <a:rPr lang="en-US" sz="2400" dirty="0">
                <a:solidFill>
                  <a:srgbClr val="FFFFFF"/>
                </a:solidFill>
              </a:rPr>
              <a:t>	d</a:t>
            </a:r>
            <a:r>
              <a:rPr lang="en-US" sz="2400" spc="-5" dirty="0">
                <a:solidFill>
                  <a:srgbClr val="FFFFFF"/>
                </a:solidFill>
              </a:rPr>
              <a:t>e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25" dirty="0" err="1">
                <a:solidFill>
                  <a:srgbClr val="FFFFFF"/>
                </a:solidFill>
              </a:rPr>
              <a:t>c</a:t>
            </a:r>
            <a:r>
              <a:rPr lang="en-US" sz="2400" spc="-10" dirty="0" err="1">
                <a:solidFill>
                  <a:srgbClr val="FFFFFF"/>
                </a:solidFill>
              </a:rPr>
              <a:t>omp</a:t>
            </a:r>
            <a:r>
              <a:rPr lang="en-US" sz="2400" dirty="0" err="1">
                <a:solidFill>
                  <a:srgbClr val="FFFFFF"/>
                </a:solidFill>
              </a:rPr>
              <a:t>o</a:t>
            </a:r>
            <a:r>
              <a:rPr lang="en-US" sz="2400" spc="-10" dirty="0" err="1">
                <a:solidFill>
                  <a:srgbClr val="FFFFFF"/>
                </a:solidFill>
              </a:rPr>
              <a:t>ne</a:t>
            </a:r>
            <a:r>
              <a:rPr lang="en-US" sz="2400" spc="-30" dirty="0" err="1">
                <a:solidFill>
                  <a:srgbClr val="FFFFFF"/>
                </a:solidFill>
              </a:rPr>
              <a:t>n</a:t>
            </a:r>
            <a:r>
              <a:rPr lang="en-US" sz="2400" spc="-35" dirty="0" err="1">
                <a:solidFill>
                  <a:srgbClr val="FFFFFF"/>
                </a:solidFill>
              </a:rPr>
              <a:t>t</a:t>
            </a:r>
            <a:r>
              <a:rPr lang="en-US" sz="2400" spc="-5" dirty="0" err="1">
                <a:solidFill>
                  <a:srgbClr val="FFFFFF"/>
                </a:solidFill>
              </a:rPr>
              <a:t>es</a:t>
            </a:r>
            <a:r>
              <a:rPr lang="en-US" sz="2400" spc="-5" dirty="0">
                <a:solidFill>
                  <a:srgbClr val="FFFFFF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spc="-5" dirty="0" err="1">
                <a:solidFill>
                  <a:srgbClr val="FFFFFF"/>
                </a:solidFill>
              </a:rPr>
              <a:t>em</a:t>
            </a:r>
            <a:r>
              <a:rPr lang="en-US" sz="2400" spc="-5" dirty="0">
                <a:solidFill>
                  <a:srgbClr val="FFFFFF"/>
                </a:solidFill>
              </a:rPr>
              <a:t>  </a:t>
            </a:r>
            <a:r>
              <a:rPr lang="en-US" sz="2400" spc="-10" dirty="0" err="1">
                <a:solidFill>
                  <a:srgbClr val="FFFFFF"/>
                </a:solidFill>
              </a:rPr>
              <a:t>sua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maioria</a:t>
            </a:r>
            <a:r>
              <a:rPr lang="en-US" sz="2400" spc="10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eletrônicos</a:t>
            </a:r>
            <a:r>
              <a:rPr lang="en-US" sz="2400" spc="-15" dirty="0">
                <a:solidFill>
                  <a:srgbClr val="FFFFFF"/>
                </a:solidFill>
              </a:rPr>
              <a:t>;</a:t>
            </a:r>
            <a:endParaRPr lang="en-US" sz="24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400" spc="-10" dirty="0">
                <a:solidFill>
                  <a:srgbClr val="FFFFFF"/>
                </a:solidFill>
              </a:rPr>
              <a:t>(Hardware)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28EAC1FA-19C5-4024-E7F2-784CEF2FF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346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</a:t>
            </a:r>
            <a:r>
              <a:rPr spc="-85" dirty="0"/>
              <a:t> </a:t>
            </a:r>
            <a:r>
              <a:rPr dirty="0"/>
              <a:t>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1198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DDR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8876" y="1714500"/>
            <a:ext cx="6286500" cy="43592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8828E30D-BB19-2DE3-2912-D98D2441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346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</a:t>
            </a:r>
            <a:r>
              <a:rPr spc="-85" dirty="0"/>
              <a:t> </a:t>
            </a:r>
            <a:r>
              <a:rPr dirty="0"/>
              <a:t>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1198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DDR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9399" y="1633713"/>
            <a:ext cx="3122338" cy="44611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F971E179-A529-50C2-3EBC-9625733B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346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</a:t>
            </a:r>
            <a:r>
              <a:rPr spc="-85" dirty="0"/>
              <a:t> </a:t>
            </a:r>
            <a:r>
              <a:rPr dirty="0"/>
              <a:t>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140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DDR</a:t>
            </a:r>
            <a:r>
              <a:rPr sz="3200" spc="-10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609" y="2404349"/>
            <a:ext cx="7761866" cy="317010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BBC66AF6-C46D-4AF7-5471-D1E577BAA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346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</a:t>
            </a:r>
            <a:r>
              <a:rPr spc="-85" dirty="0"/>
              <a:t> </a:t>
            </a:r>
            <a:r>
              <a:rPr dirty="0"/>
              <a:t>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140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DDR</a:t>
            </a:r>
            <a:r>
              <a:rPr sz="3200" spc="-10" dirty="0">
                <a:latin typeface="Calibri"/>
                <a:cs typeface="Calibri"/>
              </a:rPr>
              <a:t>3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850" y="1784244"/>
            <a:ext cx="6698040" cy="419269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9D5D6F2C-2514-3C49-E1F3-A96521DB0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346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</a:t>
            </a:r>
            <a:r>
              <a:rPr spc="-85" dirty="0"/>
              <a:t> </a:t>
            </a:r>
            <a:r>
              <a:rPr dirty="0"/>
              <a:t>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140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DDR</a:t>
            </a:r>
            <a:r>
              <a:rPr sz="3200" spc="-10" dirty="0">
                <a:latin typeface="Calibri"/>
                <a:cs typeface="Calibri"/>
              </a:rPr>
              <a:t>3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4626" y="1643126"/>
            <a:ext cx="4643374" cy="45227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E6FA4571-E176-4C03-1207-C0B8EE00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5">
                <a:solidFill>
                  <a:srgbClr val="FFFFFF"/>
                </a:solidFill>
              </a:rPr>
              <a:t>Hard</a:t>
            </a:r>
            <a:r>
              <a:rPr lang="en-US" sz="4400" spc="-60">
                <a:solidFill>
                  <a:srgbClr val="FFFFFF"/>
                </a:solidFill>
              </a:rPr>
              <a:t> </a:t>
            </a:r>
            <a:r>
              <a:rPr lang="en-US" sz="4400" spc="-5">
                <a:solidFill>
                  <a:srgbClr val="FFFFFF"/>
                </a:solidFill>
              </a:rPr>
              <a:t>Disk</a:t>
            </a:r>
            <a:r>
              <a:rPr lang="en-US" sz="4400" spc="-30">
                <a:solidFill>
                  <a:srgbClr val="FFFFFF"/>
                </a:solidFill>
              </a:rPr>
              <a:t> </a:t>
            </a:r>
            <a:r>
              <a:rPr lang="en-US" sz="4400" spc="-5">
                <a:solidFill>
                  <a:srgbClr val="FFFFFF"/>
                </a:solidFill>
              </a:rPr>
              <a:t>(HD)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Descrição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5" dirty="0">
                <a:solidFill>
                  <a:srgbClr val="FFFFFF"/>
                </a:solidFill>
              </a:rPr>
              <a:t>Hard</a:t>
            </a:r>
            <a:r>
              <a:rPr lang="en-US" sz="2800" spc="-3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Disk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(HD):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é o </a:t>
            </a:r>
            <a:r>
              <a:rPr lang="en-US" sz="2800" spc="-15" dirty="0" err="1">
                <a:solidFill>
                  <a:srgbClr val="FFFFFF"/>
                </a:solidFill>
              </a:rPr>
              <a:t>componente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responsável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por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armazenar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 </a:t>
            </a:r>
            <a:r>
              <a:rPr lang="en-US" sz="2800" spc="-15" dirty="0">
                <a:solidFill>
                  <a:srgbClr val="FFFFFF"/>
                </a:solidFill>
              </a:rPr>
              <a:t>forma 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permanente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dados</a:t>
            </a:r>
            <a:r>
              <a:rPr lang="en-US" sz="2800" dirty="0">
                <a:solidFill>
                  <a:srgbClr val="FFFFFF"/>
                </a:solidFill>
              </a:rPr>
              <a:t> e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programa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em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um </a:t>
            </a:r>
            <a:r>
              <a:rPr lang="en-US" sz="2800" spc="-53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computador</a:t>
            </a:r>
            <a:r>
              <a:rPr lang="en-US" sz="2800" spc="-10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conectado</a:t>
            </a:r>
            <a:r>
              <a:rPr lang="en-US" sz="2800" spc="-3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a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20" dirty="0" err="1">
                <a:solidFill>
                  <a:srgbClr val="FFFFFF"/>
                </a:solidFill>
              </a:rPr>
              <a:t>através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uma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interface: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IDE;</a:t>
            </a:r>
            <a:r>
              <a:rPr lang="en-US" sz="2800" spc="-7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ou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60" dirty="0">
                <a:solidFill>
                  <a:srgbClr val="FFFFFF"/>
                </a:solidFill>
              </a:rPr>
              <a:t>SATA.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35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0C23289E-6785-CE51-EB7B-AF343A5DF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Hard</a:t>
            </a:r>
            <a:r>
              <a:rPr spc="-60" dirty="0"/>
              <a:t> </a:t>
            </a:r>
            <a:r>
              <a:rPr spc="-5" dirty="0"/>
              <a:t>Disk</a:t>
            </a:r>
            <a:r>
              <a:rPr spc="-30" dirty="0"/>
              <a:t> </a:t>
            </a:r>
            <a:r>
              <a:rPr spc="-5" dirty="0"/>
              <a:t>(HD)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0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latin typeface="Calibri"/>
                <a:cs typeface="Calibri"/>
              </a:rPr>
              <a:t>Hard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(HD):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87" y="3313001"/>
            <a:ext cx="3500374" cy="22887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376" y="2714625"/>
            <a:ext cx="3583523" cy="298696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7E677A36-85CA-4617-6393-9B75D80BE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pt-BR" spc="-10">
                <a:solidFill>
                  <a:srgbClr val="FFFFFF"/>
                </a:solidFill>
              </a:rPr>
              <a:t>Driver</a:t>
            </a:r>
            <a:r>
              <a:rPr lang="pt-BR" spc="-35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de</a:t>
            </a:r>
            <a:r>
              <a:rPr lang="pt-BR" spc="-40">
                <a:solidFill>
                  <a:srgbClr val="FFFFFF"/>
                </a:solidFill>
              </a:rPr>
              <a:t> </a:t>
            </a:r>
            <a:r>
              <a:rPr lang="pt-BR" spc="-10">
                <a:solidFill>
                  <a:srgbClr val="FFFFFF"/>
                </a:solidFill>
              </a:rPr>
              <a:t>CD/DVD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113664" rIns="0" bIns="0" rtlCol="0">
            <a:normAutofit/>
          </a:bodyPr>
          <a:lstStyle/>
          <a:p>
            <a:pPr marL="356870" indent="-343535"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pt-BR" sz="2800" spc="-5" dirty="0">
                <a:solidFill>
                  <a:srgbClr val="FFFFFF"/>
                </a:solidFill>
              </a:rPr>
              <a:t>Descrição</a:t>
            </a:r>
            <a:r>
              <a:rPr lang="pt-BR" sz="2800" spc="-4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dos</a:t>
            </a:r>
            <a:r>
              <a:rPr lang="pt-BR" sz="2800" spc="-1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principais</a:t>
            </a:r>
            <a:r>
              <a:rPr lang="pt-BR" sz="2800" spc="25" dirty="0">
                <a:solidFill>
                  <a:srgbClr val="FFFFFF"/>
                </a:solidFill>
              </a:rPr>
              <a:t> </a:t>
            </a:r>
            <a:r>
              <a:rPr lang="pt-BR" sz="2800" spc="-10" dirty="0">
                <a:solidFill>
                  <a:srgbClr val="FFFFFF"/>
                </a:solidFill>
              </a:rPr>
              <a:t>componentes:</a:t>
            </a:r>
          </a:p>
          <a:p>
            <a:pPr marL="757555" lvl="1" indent="-287020">
              <a:spcBef>
                <a:spcPts val="690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</a:tabLst>
            </a:pP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CD/DVD: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marR="5080" lvl="2" indent="-228600">
              <a:spcBef>
                <a:spcPts val="605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8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componente</a:t>
            </a:r>
            <a:r>
              <a:rPr lang="pt-BR" sz="2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responsável</a:t>
            </a:r>
            <a:r>
              <a:rPr lang="pt-BR" sz="28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lang="pt-BR" sz="2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ler</a:t>
            </a:r>
            <a:r>
              <a:rPr lang="pt-BR" sz="2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e/ou</a:t>
            </a:r>
            <a:r>
              <a:rPr lang="pt-BR" sz="2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25" dirty="0">
                <a:solidFill>
                  <a:srgbClr val="FFFFFF"/>
                </a:solidFill>
                <a:latin typeface="Calibri"/>
                <a:cs typeface="Calibri"/>
              </a:rPr>
              <a:t>gravar</a:t>
            </a:r>
            <a:r>
              <a:rPr lang="pt-BR" sz="2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mídia </a:t>
            </a:r>
            <a:r>
              <a:rPr lang="pt-BR" sz="28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tipo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CD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e/ou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DVD;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marR="6350" lvl="2" indent="-228600">
              <a:spcBef>
                <a:spcPts val="575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conectado</a:t>
            </a:r>
            <a:r>
              <a:rPr lang="pt-BR"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placa</a:t>
            </a:r>
            <a:r>
              <a:rPr lang="pt-BR"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mãe</a:t>
            </a:r>
            <a:r>
              <a:rPr lang="pt-BR"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através</a:t>
            </a:r>
            <a:r>
              <a:rPr lang="pt-BR"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lang="pt-BR"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lang="pt-BR"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ou </a:t>
            </a:r>
            <a:r>
              <a:rPr lang="pt-BR" sz="28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85" dirty="0">
                <a:solidFill>
                  <a:srgbClr val="FFFFFF"/>
                </a:solidFill>
                <a:latin typeface="Calibri"/>
                <a:cs typeface="Calibri"/>
              </a:rPr>
              <a:t>SATA;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66040">
              <a:spcAft>
                <a:spcPts val="600"/>
              </a:spcAft>
            </a:pPr>
            <a:fld id="{81D60167-4931-47E6-BA6A-407CBD079E47}" type="slidenum">
              <a:rPr lang="pt-BR" sz="1000">
                <a:solidFill>
                  <a:srgbClr val="FFFFFF"/>
                </a:solidFill>
              </a:rPr>
              <a:pPr marL="66040">
                <a:spcAft>
                  <a:spcPts val="600"/>
                </a:spcAft>
              </a:pPr>
              <a:t>37</a:t>
            </a:fld>
            <a:endParaRPr lang="pt-BR" sz="1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06EB9A06-9F51-65C0-08DD-181DA86A1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0976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Driver</a:t>
            </a:r>
            <a:r>
              <a:rPr spc="-3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CD/DVD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9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latin typeface="Calibri"/>
                <a:cs typeface="Calibri"/>
              </a:rPr>
              <a:t>Driver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CD/DVD: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4626" y="2643251"/>
            <a:ext cx="4786249" cy="33574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07EC5816-87BA-87EE-765C-55E4FEA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pt-BR" spc="-10">
                <a:solidFill>
                  <a:srgbClr val="FFFFFF"/>
                </a:solidFill>
              </a:rPr>
              <a:t>Controlador</a:t>
            </a:r>
            <a:r>
              <a:rPr lang="pt-BR" spc="-65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de</a:t>
            </a:r>
            <a:r>
              <a:rPr lang="pt-BR" spc="-50">
                <a:solidFill>
                  <a:srgbClr val="FFFFFF"/>
                </a:solidFill>
              </a:rPr>
              <a:t> </a:t>
            </a:r>
            <a:r>
              <a:rPr lang="pt-BR" spc="-5">
                <a:solidFill>
                  <a:srgbClr val="FFFFFF"/>
                </a:solidFill>
              </a:rPr>
              <a:t>Vídeo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113664" rIns="0" bIns="0" rtlCol="0">
            <a:noAutofit/>
          </a:bodyPr>
          <a:lstStyle/>
          <a:p>
            <a:pPr marL="356870" indent="-343535"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pt-BR" sz="2800" spc="-5" dirty="0">
                <a:solidFill>
                  <a:srgbClr val="FFFFFF"/>
                </a:solidFill>
              </a:rPr>
              <a:t>Descrição</a:t>
            </a:r>
            <a:r>
              <a:rPr lang="pt-BR" sz="2800" spc="-4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dos</a:t>
            </a:r>
            <a:r>
              <a:rPr lang="pt-BR" sz="2800" spc="-10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principais</a:t>
            </a:r>
            <a:r>
              <a:rPr lang="pt-BR" sz="2800" spc="25" dirty="0">
                <a:solidFill>
                  <a:srgbClr val="FFFFFF"/>
                </a:solidFill>
              </a:rPr>
              <a:t> </a:t>
            </a:r>
            <a:r>
              <a:rPr lang="pt-BR" sz="2800" spc="-10" dirty="0">
                <a:solidFill>
                  <a:srgbClr val="FFFFFF"/>
                </a:solidFill>
              </a:rPr>
              <a:t>componentes:</a:t>
            </a:r>
          </a:p>
          <a:p>
            <a:pPr marL="757555" lvl="1" indent="-287020">
              <a:spcBef>
                <a:spcPts val="690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</a:tabLst>
            </a:pP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Placa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controlador</a:t>
            </a:r>
            <a:r>
              <a:rPr lang="pt-BR"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Vídeo: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marR="6350" lvl="2" indent="-228600">
              <a:spcBef>
                <a:spcPts val="605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componente</a:t>
            </a:r>
            <a:r>
              <a:rPr lang="pt-BR"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responsável</a:t>
            </a:r>
            <a:r>
              <a:rPr lang="pt-BR"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pela</a:t>
            </a:r>
            <a:r>
              <a:rPr lang="pt-BR"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saída</a:t>
            </a:r>
            <a:r>
              <a:rPr lang="pt-BR"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vídeo</a:t>
            </a:r>
            <a:r>
              <a:rPr lang="pt-BR"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um </a:t>
            </a:r>
            <a:r>
              <a:rPr lang="pt-BR" sz="28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computador;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marR="5080" lvl="2" indent="-228600">
              <a:spcBef>
                <a:spcPts val="575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possui</a:t>
            </a:r>
            <a:r>
              <a:rPr lang="pt-BR" sz="2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 sz="2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conector</a:t>
            </a:r>
            <a:r>
              <a:rPr lang="pt-BR"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tipo</a:t>
            </a:r>
            <a:r>
              <a:rPr lang="pt-BR" sz="28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DB15(VGA),</a:t>
            </a:r>
            <a:r>
              <a:rPr lang="pt-BR" sz="2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HDMI</a:t>
            </a:r>
            <a:r>
              <a:rPr lang="pt-BR" sz="2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DVI </a:t>
            </a:r>
            <a:r>
              <a:rPr lang="pt-BR" sz="28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lang="pt-BR"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comunicação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lang="pt-BR"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monitor de</a:t>
            </a:r>
            <a:r>
              <a:rPr lang="pt-BR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vídeo;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lvl="2" indent="-229235">
              <a:spcBef>
                <a:spcPts val="580"/>
              </a:spcBef>
              <a:buFont typeface="Arial MT"/>
              <a:buChar char="•"/>
              <a:tabLst>
                <a:tab pos="1157605" algn="l"/>
              </a:tabLst>
            </a:pP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necessita</a:t>
            </a:r>
            <a:r>
              <a:rPr lang="pt-BR"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lang="pt-BR"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própria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 (pode</a:t>
            </a:r>
            <a:r>
              <a:rPr lang="pt-BR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lang="pt-BR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spc="-10" dirty="0">
                <a:solidFill>
                  <a:srgbClr val="FFFFFF"/>
                </a:solidFill>
                <a:latin typeface="Calibri"/>
                <a:cs typeface="Calibri"/>
              </a:rPr>
              <a:t>compartilhada)</a:t>
            </a:r>
            <a:endParaRPr lang="pt-BR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385570">
              <a:spcBef>
                <a:spcPts val="509"/>
              </a:spcBef>
            </a:pPr>
            <a:r>
              <a:rPr lang="pt-BR" sz="2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lang="pt-BR" sz="2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2800" spc="-10" dirty="0">
                <a:solidFill>
                  <a:srgbClr val="FFFFFF"/>
                </a:solidFill>
              </a:rPr>
              <a:t>quanto</a:t>
            </a:r>
            <a:r>
              <a:rPr lang="pt-BR" sz="2800" spc="-15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maior</a:t>
            </a:r>
            <a:r>
              <a:rPr lang="pt-BR" sz="2800" spc="5" dirty="0">
                <a:solidFill>
                  <a:srgbClr val="FFFFFF"/>
                </a:solidFill>
              </a:rPr>
              <a:t> </a:t>
            </a:r>
            <a:r>
              <a:rPr lang="pt-BR" sz="2800" dirty="0">
                <a:solidFill>
                  <a:srgbClr val="FFFFFF"/>
                </a:solidFill>
              </a:rPr>
              <a:t>a </a:t>
            </a:r>
            <a:r>
              <a:rPr lang="pt-BR" sz="2800" spc="-5" dirty="0">
                <a:solidFill>
                  <a:srgbClr val="FFFFFF"/>
                </a:solidFill>
              </a:rPr>
              <a:t>memória</a:t>
            </a:r>
            <a:r>
              <a:rPr lang="pt-BR" sz="2800" spc="15" dirty="0">
                <a:solidFill>
                  <a:srgbClr val="FFFFFF"/>
                </a:solidFill>
              </a:rPr>
              <a:t> </a:t>
            </a:r>
            <a:r>
              <a:rPr lang="pt-BR" sz="2800" dirty="0">
                <a:solidFill>
                  <a:srgbClr val="FFFFFF"/>
                </a:solidFill>
              </a:rPr>
              <a:t>melhor </a:t>
            </a:r>
            <a:r>
              <a:rPr lang="pt-BR" sz="2800" spc="-15" dirty="0">
                <a:solidFill>
                  <a:srgbClr val="FFFFFF"/>
                </a:solidFill>
              </a:rPr>
              <a:t>será</a:t>
            </a:r>
            <a:r>
              <a:rPr lang="pt-BR" sz="2800" spc="25" dirty="0">
                <a:solidFill>
                  <a:srgbClr val="FFFFFF"/>
                </a:solidFill>
              </a:rPr>
              <a:t> </a:t>
            </a:r>
            <a:r>
              <a:rPr lang="pt-BR" sz="2800" dirty="0">
                <a:solidFill>
                  <a:srgbClr val="FFFFFF"/>
                </a:solidFill>
              </a:rPr>
              <a:t>o</a:t>
            </a:r>
            <a:r>
              <a:rPr lang="pt-BR" sz="2800" spc="-5" dirty="0">
                <a:solidFill>
                  <a:srgbClr val="FFFFFF"/>
                </a:solidFill>
              </a:rPr>
              <a:t> seu</a:t>
            </a:r>
            <a:r>
              <a:rPr lang="pt-BR" sz="2800" spc="5" dirty="0">
                <a:solidFill>
                  <a:srgbClr val="FFFFFF"/>
                </a:solidFill>
              </a:rPr>
              <a:t> </a:t>
            </a:r>
            <a:r>
              <a:rPr lang="pt-BR" sz="2800" spc="-5" dirty="0">
                <a:solidFill>
                  <a:srgbClr val="FFFFFF"/>
                </a:solidFill>
              </a:rPr>
              <a:t>desempenho;</a:t>
            </a:r>
            <a:endParaRPr lang="pt-BR" sz="2800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66040">
              <a:spcAft>
                <a:spcPts val="600"/>
              </a:spcAft>
            </a:pPr>
            <a:fld id="{81D60167-4931-47E6-BA6A-407CBD079E47}" type="slidenum">
              <a:rPr lang="pt-BR" sz="1000">
                <a:solidFill>
                  <a:srgbClr val="FFFFFF"/>
                </a:solidFill>
              </a:rPr>
              <a:pPr marL="66040">
                <a:spcAft>
                  <a:spcPts val="600"/>
                </a:spcAft>
              </a:pPr>
              <a:t>39</a:t>
            </a:fld>
            <a:endParaRPr lang="pt-BR" sz="1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F199D203-9A39-D0C5-3B79-E50985755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>
                <a:solidFill>
                  <a:srgbClr val="FFFFFF"/>
                </a:solidFill>
              </a:rPr>
              <a:t>I</a:t>
            </a:r>
            <a:r>
              <a:rPr lang="en-US" sz="4400" spc="-40">
                <a:solidFill>
                  <a:srgbClr val="FFFFFF"/>
                </a:solidFill>
              </a:rPr>
              <a:t>n</a:t>
            </a:r>
            <a:r>
              <a:rPr lang="en-US" sz="4400">
                <a:solidFill>
                  <a:srgbClr val="FFFFFF"/>
                </a:solidFill>
              </a:rPr>
              <a:t>t</a:t>
            </a:r>
            <a:r>
              <a:rPr lang="en-US" sz="4400" spc="-75">
                <a:solidFill>
                  <a:srgbClr val="FFFFFF"/>
                </a:solidFill>
              </a:rPr>
              <a:t>r</a:t>
            </a:r>
            <a:r>
              <a:rPr lang="en-US" sz="4400" spc="-5">
                <a:solidFill>
                  <a:srgbClr val="FFFFFF"/>
                </a:solidFill>
              </a:rPr>
              <a:t>odu</a:t>
            </a:r>
            <a:r>
              <a:rPr lang="en-US" sz="4400" spc="-35">
                <a:solidFill>
                  <a:srgbClr val="FFFFFF"/>
                </a:solidFill>
              </a:rPr>
              <a:t>ç</a:t>
            </a:r>
            <a:r>
              <a:rPr lang="en-US" sz="4400">
                <a:solidFill>
                  <a:srgbClr val="FFFFFF"/>
                </a:solidFill>
              </a:rPr>
              <a:t>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Composição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de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um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computador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marR="5080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34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34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um</a:t>
            </a:r>
            <a:r>
              <a:rPr lang="en-US" sz="2800" spc="34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computador</a:t>
            </a:r>
            <a:r>
              <a:rPr lang="en-US" sz="2800" spc="35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</a:t>
            </a:r>
            <a:r>
              <a:rPr lang="en-US" sz="2800" spc="34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tipo</a:t>
            </a:r>
            <a:r>
              <a:rPr lang="en-US" sz="2800" spc="35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PC</a:t>
            </a:r>
            <a:r>
              <a:rPr lang="en-US" sz="2800" spc="3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(do </a:t>
            </a:r>
            <a:r>
              <a:rPr lang="en-US" sz="2800" spc="-61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inglês</a:t>
            </a:r>
            <a:r>
              <a:rPr lang="en-US" sz="2800" spc="-5" dirty="0">
                <a:solidFill>
                  <a:srgbClr val="FFFFFF"/>
                </a:solidFill>
              </a:rPr>
              <a:t>, </a:t>
            </a:r>
            <a:r>
              <a:rPr lang="en-US" sz="2800" spc="-15" dirty="0">
                <a:solidFill>
                  <a:srgbClr val="FFFFFF"/>
                </a:solidFill>
              </a:rPr>
              <a:t>personal</a:t>
            </a:r>
            <a:r>
              <a:rPr lang="en-US" sz="2800" spc="3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computer)</a:t>
            </a:r>
            <a:r>
              <a:rPr lang="en-US" sz="2800" spc="3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ou</a:t>
            </a:r>
            <a:r>
              <a:rPr lang="en-US" sz="2800" spc="2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Microcomputador</a:t>
            </a:r>
            <a:r>
              <a:rPr lang="en-US" sz="2800" spc="-1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Gabinete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20" dirty="0">
                <a:solidFill>
                  <a:srgbClr val="FFFFFF"/>
                </a:solidFill>
              </a:rPr>
              <a:t>Fonte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Alimentação</a:t>
            </a:r>
            <a:r>
              <a:rPr lang="en-US" sz="2800" spc="-10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Placa</a:t>
            </a:r>
            <a:r>
              <a:rPr lang="en-US" sz="2800" spc="-7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dirty="0">
                <a:solidFill>
                  <a:srgbClr val="FFFFFF"/>
                </a:solidFill>
              </a:rPr>
              <a:t>;</a:t>
            </a: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Processador</a:t>
            </a:r>
            <a:r>
              <a:rPr lang="en-US" sz="2800" spc="-10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Memória</a:t>
            </a:r>
            <a:r>
              <a:rPr lang="en-US" sz="2800" spc="-5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RAM;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BAA66B8C-8065-5640-E4FE-ECDAEA688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pt-BR" spc="-10">
                <a:solidFill>
                  <a:srgbClr val="FFFFFF"/>
                </a:solidFill>
              </a:rPr>
              <a:t>Controlador</a:t>
            </a:r>
            <a:r>
              <a:rPr lang="pt-BR" spc="-65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de</a:t>
            </a:r>
            <a:r>
              <a:rPr lang="pt-BR" spc="-50">
                <a:solidFill>
                  <a:srgbClr val="FFFFFF"/>
                </a:solidFill>
              </a:rPr>
              <a:t> </a:t>
            </a:r>
            <a:r>
              <a:rPr lang="pt-BR" spc="-5">
                <a:solidFill>
                  <a:srgbClr val="FFFFFF"/>
                </a:solidFill>
              </a:rPr>
              <a:t>Vídeo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113664" rIns="0" bIns="0" rtlCol="0">
            <a:normAutofit/>
          </a:bodyPr>
          <a:lstStyle/>
          <a:p>
            <a:pPr marL="356870" indent="-343535"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pt-BR" spc="-5">
                <a:solidFill>
                  <a:srgbClr val="FFFFFF"/>
                </a:solidFill>
              </a:rPr>
              <a:t>Descrição</a:t>
            </a:r>
            <a:r>
              <a:rPr lang="pt-BR" spc="-40">
                <a:solidFill>
                  <a:srgbClr val="FFFFFF"/>
                </a:solidFill>
              </a:rPr>
              <a:t> </a:t>
            </a:r>
            <a:r>
              <a:rPr lang="pt-BR" spc="-5">
                <a:solidFill>
                  <a:srgbClr val="FFFFFF"/>
                </a:solidFill>
              </a:rPr>
              <a:t>dos</a:t>
            </a:r>
            <a:r>
              <a:rPr lang="pt-BR" spc="-10">
                <a:solidFill>
                  <a:srgbClr val="FFFFFF"/>
                </a:solidFill>
              </a:rPr>
              <a:t> </a:t>
            </a:r>
            <a:r>
              <a:rPr lang="pt-BR" spc="-5">
                <a:solidFill>
                  <a:srgbClr val="FFFFFF"/>
                </a:solidFill>
              </a:rPr>
              <a:t>principais</a:t>
            </a:r>
            <a:r>
              <a:rPr lang="pt-BR" spc="25">
                <a:solidFill>
                  <a:srgbClr val="FFFFFF"/>
                </a:solidFill>
              </a:rPr>
              <a:t> </a:t>
            </a:r>
            <a:r>
              <a:rPr lang="pt-BR" spc="-10">
                <a:solidFill>
                  <a:srgbClr val="FFFFFF"/>
                </a:solidFill>
              </a:rPr>
              <a:t>componentes:</a:t>
            </a:r>
          </a:p>
          <a:p>
            <a:pPr marL="757555" lvl="1" indent="-287020">
              <a:spcBef>
                <a:spcPts val="690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</a:tabLst>
            </a:pPr>
            <a:r>
              <a:rPr lang="pt-BR" spc="-10">
                <a:solidFill>
                  <a:srgbClr val="FFFFFF"/>
                </a:solidFill>
                <a:latin typeface="Calibri"/>
                <a:cs typeface="Calibri"/>
              </a:rPr>
              <a:t>Placa</a:t>
            </a:r>
            <a:r>
              <a:rPr lang="pt-BR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pc="-15">
                <a:solidFill>
                  <a:srgbClr val="FFFFFF"/>
                </a:solidFill>
                <a:latin typeface="Calibri"/>
                <a:cs typeface="Calibri"/>
              </a:rPr>
              <a:t>controlador</a:t>
            </a:r>
            <a:r>
              <a:rPr lang="pt-BR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pc="-10">
                <a:solidFill>
                  <a:srgbClr val="FFFFFF"/>
                </a:solidFill>
                <a:latin typeface="Calibri"/>
                <a:cs typeface="Calibri"/>
              </a:rPr>
              <a:t>Vídeo:</a:t>
            </a:r>
            <a:endParaRPr lang="pt-BR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marR="5080" lvl="2" indent="-228600">
              <a:spcBef>
                <a:spcPts val="605"/>
              </a:spcBef>
              <a:buFont typeface="Arial MT"/>
              <a:buChar char="•"/>
              <a:tabLst>
                <a:tab pos="1157605" algn="l"/>
                <a:tab pos="1584960" algn="l"/>
                <a:tab pos="3178175" algn="l"/>
                <a:tab pos="3651885" algn="l"/>
                <a:tab pos="3863975" algn="l"/>
                <a:tab pos="4165600" algn="l"/>
                <a:tab pos="4972050" algn="l"/>
                <a:tab pos="5670550" algn="l"/>
                <a:tab pos="6254115" algn="l"/>
                <a:tab pos="6961505" algn="l"/>
              </a:tabLst>
            </a:pP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lang="pt-BR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omuni</a:t>
            </a:r>
            <a:r>
              <a:rPr lang="pt-BR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am	</a:t>
            </a:r>
            <a:r>
              <a:rPr lang="pt-BR" spc="-2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m	a	</a:t>
            </a: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lang="pt-BR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a	mãe	</a:t>
            </a: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r	</a:t>
            </a: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a	i</a:t>
            </a:r>
            <a:r>
              <a:rPr lang="pt-BR" spc="-25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lang="pt-BR" spc="-4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ace  </a:t>
            </a: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PCI(não</a:t>
            </a:r>
            <a:r>
              <a:rPr lang="pt-BR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mais),</a:t>
            </a:r>
            <a:r>
              <a:rPr lang="pt-BR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pc="-5">
                <a:solidFill>
                  <a:srgbClr val="FFFFFF"/>
                </a:solidFill>
                <a:latin typeface="Calibri"/>
                <a:cs typeface="Calibri"/>
              </a:rPr>
              <a:t>AGP	ou 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PCI</a:t>
            </a:r>
            <a:r>
              <a:rPr lang="pt-BR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pc="-10">
                <a:solidFill>
                  <a:srgbClr val="FFFFFF"/>
                </a:solidFill>
                <a:latin typeface="Calibri"/>
                <a:cs typeface="Calibri"/>
              </a:rPr>
              <a:t>Express;</a:t>
            </a:r>
            <a:endParaRPr lang="pt-BR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66040">
              <a:spcAft>
                <a:spcPts val="600"/>
              </a:spcAft>
            </a:pPr>
            <a:fld id="{81D60167-4931-47E6-BA6A-407CBD079E47}" type="slidenum">
              <a:rPr lang="pt-BR" sz="1000">
                <a:solidFill>
                  <a:srgbClr val="FFFFFF"/>
                </a:solidFill>
              </a:rPr>
              <a:pPr marL="66040">
                <a:spcAft>
                  <a:spcPts val="600"/>
                </a:spcAft>
              </a:pPr>
              <a:t>40</a:t>
            </a:fld>
            <a:endParaRPr lang="pt-BR" sz="1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Placa de circuito eletrônico">
            <a:extLst>
              <a:ext uri="{FF2B5EF4-FFF2-40B4-BE49-F238E27FC236}">
                <a16:creationId xmlns:a16="http://schemas.microsoft.com/office/drawing/2014/main" id="{738ECB77-0AFB-36C4-77DE-D748F3EE5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888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Controlador</a:t>
            </a:r>
            <a:r>
              <a:rPr spc="-6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5" dirty="0"/>
              <a:t>Vídeo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9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Placa </a:t>
            </a:r>
            <a:r>
              <a:rPr sz="2800" spc="-5" dirty="0">
                <a:latin typeface="Calibri"/>
                <a:cs typeface="Calibri"/>
              </a:rPr>
              <a:t>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controlador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Vídeo: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375" y="2643251"/>
            <a:ext cx="7844155" cy="3389629"/>
            <a:chOff x="714375" y="2643251"/>
            <a:chExt cx="7844155" cy="33896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5" y="3000375"/>
              <a:ext cx="4034165" cy="2428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6376" y="2643251"/>
              <a:ext cx="3771900" cy="3389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727C99FC-6124-A3E0-C8F7-7F2C67131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Setup: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marR="571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mãe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é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responsável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por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interconectar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e 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gerenciar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diversos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componentes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nela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conectados</a:t>
            </a:r>
            <a:r>
              <a:rPr lang="en-US" sz="2800" spc="-1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ou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ainda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spc="-5" dirty="0" err="1">
                <a:solidFill>
                  <a:srgbClr val="FFFFFF"/>
                </a:solidFill>
              </a:rPr>
              <a:t>em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alguns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caso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incorpora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alguns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desses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componentes</a:t>
            </a:r>
            <a:r>
              <a:rPr lang="en-US" sz="2800" spc="3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(onboard);</a:t>
            </a:r>
            <a:endParaRPr lang="en-US" sz="2800" dirty="0">
              <a:solidFill>
                <a:srgbClr val="FFFFFF"/>
              </a:solidFill>
            </a:endParaRPr>
          </a:p>
          <a:p>
            <a:pPr marL="756285" marR="5080" lvl="1" indent="-228600">
              <a:lnSpc>
                <a:spcPct val="90000"/>
              </a:lnSpc>
              <a:spcBef>
                <a:spcPts val="675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possui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um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20" dirty="0" err="1">
                <a:solidFill>
                  <a:srgbClr val="FFFFFF"/>
                </a:solidFill>
              </a:rPr>
              <a:t>programa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chamado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65" dirty="0">
                <a:solidFill>
                  <a:srgbClr val="FFFFFF"/>
                </a:solidFill>
              </a:rPr>
              <a:t>SETUP,</a:t>
            </a:r>
            <a:r>
              <a:rPr lang="en-US" sz="2800" spc="50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que 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gerencia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a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mãe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42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48328362-03FF-43AB-45F2-DADF96F2E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10" dirty="0">
                <a:solidFill>
                  <a:srgbClr val="FFFFFF"/>
                </a:solidFill>
              </a:rPr>
              <a:t>Chipset: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Divido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em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dois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  <a:tab pos="2829560" algn="l"/>
                <a:tab pos="3307715" algn="l"/>
                <a:tab pos="4079240" algn="l"/>
                <a:tab pos="4649470" algn="l"/>
                <a:tab pos="5597525" algn="l"/>
                <a:tab pos="6817995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N</a:t>
            </a:r>
            <a:r>
              <a:rPr lang="en-US" sz="2800" spc="-10" dirty="0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rthbrid</a:t>
            </a:r>
            <a:r>
              <a:rPr lang="en-US" sz="2800" spc="-25" dirty="0">
                <a:solidFill>
                  <a:srgbClr val="FFFFFF"/>
                </a:solidFill>
              </a:rPr>
              <a:t>g</a:t>
            </a:r>
            <a:r>
              <a:rPr lang="en-US" sz="2800" dirty="0">
                <a:solidFill>
                  <a:srgbClr val="FFFFFF"/>
                </a:solidFill>
              </a:rPr>
              <a:t>e	</a:t>
            </a:r>
            <a:r>
              <a:rPr lang="en-US" sz="2800" spc="-10" dirty="0" err="1">
                <a:solidFill>
                  <a:srgbClr val="FFFFFF"/>
                </a:solidFill>
              </a:rPr>
              <a:t>o</a:t>
            </a:r>
            <a:r>
              <a:rPr lang="en-US" sz="2800" dirty="0" err="1">
                <a:solidFill>
                  <a:srgbClr val="FFFFFF"/>
                </a:solidFill>
              </a:rPr>
              <a:t>u</a:t>
            </a:r>
            <a:r>
              <a:rPr lang="en-US" sz="2800" dirty="0">
                <a:solidFill>
                  <a:srgbClr val="FFFFFF"/>
                </a:solidFill>
              </a:rPr>
              <a:t>	MCH	</a:t>
            </a:r>
            <a:r>
              <a:rPr lang="en-US" sz="2800" spc="-10" dirty="0">
                <a:solidFill>
                  <a:srgbClr val="FFFFFF"/>
                </a:solidFill>
              </a:rPr>
              <a:t>(</a:t>
            </a:r>
            <a:r>
              <a:rPr lang="en-US" sz="2800" spc="-5" dirty="0">
                <a:solidFill>
                  <a:srgbClr val="FFFFFF"/>
                </a:solidFill>
              </a:rPr>
              <a:t>d</a:t>
            </a:r>
            <a:r>
              <a:rPr lang="en-US" sz="2800" dirty="0">
                <a:solidFill>
                  <a:srgbClr val="FFFFFF"/>
                </a:solidFill>
              </a:rPr>
              <a:t>o	</a:t>
            </a:r>
            <a:r>
              <a:rPr lang="en-US" sz="2800" dirty="0" err="1">
                <a:solidFill>
                  <a:srgbClr val="FFFFFF"/>
                </a:solidFill>
              </a:rPr>
              <a:t>inglês</a:t>
            </a:r>
            <a:r>
              <a:rPr lang="en-US" sz="2800" dirty="0">
                <a:solidFill>
                  <a:srgbClr val="FFFFFF"/>
                </a:solidFill>
              </a:rPr>
              <a:t>,	Mem</a:t>
            </a:r>
            <a:r>
              <a:rPr lang="en-US" sz="2800" spc="-5" dirty="0">
                <a:solidFill>
                  <a:srgbClr val="FFFFFF"/>
                </a:solidFill>
              </a:rPr>
              <a:t>o</a:t>
            </a:r>
            <a:r>
              <a:rPr lang="en-US" sz="2800" spc="5" dirty="0">
                <a:solidFill>
                  <a:srgbClr val="FFFFFF"/>
                </a:solidFill>
              </a:rPr>
              <a:t>r</a:t>
            </a:r>
            <a:r>
              <a:rPr lang="en-US" sz="2800" dirty="0">
                <a:solidFill>
                  <a:srgbClr val="FFFFFF"/>
                </a:solidFill>
              </a:rPr>
              <a:t>y	</a:t>
            </a:r>
            <a:r>
              <a:rPr lang="en-US" sz="2800" spc="-5" dirty="0">
                <a:solidFill>
                  <a:srgbClr val="FFFFFF"/>
                </a:solidFill>
              </a:rPr>
              <a:t>C</a:t>
            </a:r>
            <a:r>
              <a:rPr lang="en-US" sz="2800" spc="-15" dirty="0">
                <a:solidFill>
                  <a:srgbClr val="FFFFFF"/>
                </a:solidFill>
              </a:rPr>
              <a:t>o</a:t>
            </a:r>
            <a:r>
              <a:rPr lang="en-US" sz="2800" spc="-25" dirty="0">
                <a:solidFill>
                  <a:srgbClr val="FFFFFF"/>
                </a:solidFill>
              </a:rPr>
              <a:t>n</a:t>
            </a:r>
            <a:r>
              <a:rPr lang="en-US" sz="2800" dirty="0">
                <a:solidFill>
                  <a:srgbClr val="FFFFFF"/>
                </a:solidFill>
              </a:rPr>
              <a:t>t</a:t>
            </a:r>
            <a:r>
              <a:rPr lang="en-US" sz="2800" spc="-35" dirty="0">
                <a:solidFill>
                  <a:srgbClr val="FFFFFF"/>
                </a:solidFill>
              </a:rPr>
              <a:t>r</a:t>
            </a:r>
            <a:r>
              <a:rPr lang="en-US" sz="2800" spc="-5" dirty="0">
                <a:solidFill>
                  <a:srgbClr val="FFFFFF"/>
                </a:solidFill>
              </a:rPr>
              <a:t>oller  Hub):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conectado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diretamente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ao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processador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controla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barramento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da</a:t>
            </a:r>
            <a:r>
              <a:rPr lang="en-US" sz="2800" spc="-10" dirty="0">
                <a:solidFill>
                  <a:srgbClr val="FFFFFF"/>
                </a:solidFill>
              </a:rPr>
              <a:t> interface:</a:t>
            </a:r>
            <a:r>
              <a:rPr lang="en-US" sz="2800" spc="10" dirty="0">
                <a:solidFill>
                  <a:srgbClr val="FFFFFF"/>
                </a:solidFill>
              </a:rPr>
              <a:t> </a:t>
            </a:r>
            <a:r>
              <a:rPr lang="en-US" sz="2800" spc="-70" dirty="0">
                <a:solidFill>
                  <a:srgbClr val="FFFFFF"/>
                </a:solidFill>
              </a:rPr>
              <a:t>AGP,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PCI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Express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x16;</a:t>
            </a: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controlador</a:t>
            </a:r>
            <a:r>
              <a:rPr lang="en-US" sz="2800" spc="3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35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memória</a:t>
            </a:r>
            <a:r>
              <a:rPr lang="en-US" sz="2800" spc="355" dirty="0">
                <a:solidFill>
                  <a:srgbClr val="FFFFFF"/>
                </a:solidFill>
              </a:rPr>
              <a:t> </a:t>
            </a:r>
            <a:r>
              <a:rPr lang="en-US" sz="2800" spc="-20" dirty="0">
                <a:solidFill>
                  <a:srgbClr val="FFFFFF"/>
                </a:solidFill>
              </a:rPr>
              <a:t>(</a:t>
            </a:r>
            <a:r>
              <a:rPr lang="en-US" sz="2800" spc="-20" dirty="0" err="1">
                <a:solidFill>
                  <a:srgbClr val="FFFFFF"/>
                </a:solidFill>
              </a:rPr>
              <a:t>exceto</a:t>
            </a:r>
            <a:r>
              <a:rPr lang="en-US" sz="2800" spc="360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para</a:t>
            </a:r>
            <a:r>
              <a:rPr lang="en-US" sz="2800" spc="35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os</a:t>
            </a:r>
            <a:r>
              <a:rPr lang="en-US" sz="2800" spc="34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processadores</a:t>
            </a:r>
            <a:r>
              <a:rPr lang="en-US" sz="2800" spc="37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que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 err="1">
                <a:solidFill>
                  <a:srgbClr val="FFFFFF"/>
                </a:solidFill>
              </a:rPr>
              <a:t>incorporam</a:t>
            </a:r>
            <a:r>
              <a:rPr lang="en-US" sz="2800" spc="-6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tal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controle</a:t>
            </a:r>
            <a:r>
              <a:rPr lang="en-US" sz="2800" spc="-10" dirty="0">
                <a:solidFill>
                  <a:srgbClr val="FFFFFF"/>
                </a:solidFill>
              </a:rPr>
              <a:t>);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43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1509DE7B-D770-07DE-C9C5-A6CCBEB8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10" dirty="0">
                <a:solidFill>
                  <a:srgbClr val="FFFFFF"/>
                </a:solidFill>
              </a:rPr>
              <a:t>Chipset: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Divido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em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dois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0" dirty="0">
                <a:solidFill>
                  <a:srgbClr val="FFFFFF"/>
                </a:solidFill>
              </a:rPr>
              <a:t>Southbridge</a:t>
            </a:r>
            <a:r>
              <a:rPr lang="en-US" sz="2800" spc="17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ou</a:t>
            </a:r>
            <a:r>
              <a:rPr lang="en-US" sz="2800" spc="16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ICH</a:t>
            </a:r>
            <a:r>
              <a:rPr lang="en-US" sz="2800" spc="16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(do</a:t>
            </a:r>
            <a:r>
              <a:rPr lang="en-US" sz="2800" spc="15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inglês</a:t>
            </a:r>
            <a:r>
              <a:rPr lang="en-US" sz="2800" dirty="0">
                <a:solidFill>
                  <a:srgbClr val="FFFFFF"/>
                </a:solidFill>
              </a:rPr>
              <a:t>,</a:t>
            </a:r>
            <a:r>
              <a:rPr lang="en-US" sz="2800" spc="16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Input/Output</a:t>
            </a:r>
            <a:r>
              <a:rPr lang="en-US" sz="2800" spc="16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Controller </a:t>
            </a:r>
            <a:r>
              <a:rPr lang="en-US" sz="2800" spc="-53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Hub):</a:t>
            </a:r>
            <a:endParaRPr lang="en-US" sz="2800" dirty="0">
              <a:solidFill>
                <a:srgbClr val="FFFFFF"/>
              </a:solidFill>
            </a:endParaRPr>
          </a:p>
          <a:p>
            <a:pPr marL="1384300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–</a:t>
            </a:r>
            <a:r>
              <a:rPr lang="en-US" sz="2800" spc="12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controla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os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dispositivos</a:t>
            </a:r>
            <a:r>
              <a:rPr lang="en-US" sz="2800" spc="3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de</a:t>
            </a:r>
            <a:r>
              <a:rPr lang="en-US" sz="2800" spc="-10" dirty="0">
                <a:solidFill>
                  <a:srgbClr val="FFFFFF"/>
                </a:solidFill>
              </a:rPr>
              <a:t> entrada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e </a:t>
            </a:r>
            <a:r>
              <a:rPr lang="en-US" sz="2800" spc="-5" dirty="0" err="1">
                <a:solidFill>
                  <a:srgbClr val="FFFFFF"/>
                </a:solidFill>
              </a:rPr>
              <a:t>saída</a:t>
            </a:r>
            <a:r>
              <a:rPr lang="en-US" sz="2800" spc="-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»</a:t>
            </a:r>
            <a:r>
              <a:rPr lang="en-US" sz="2800" spc="8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HD;</a:t>
            </a: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»</a:t>
            </a:r>
            <a:r>
              <a:rPr lang="en-US" sz="2800" spc="9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portas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USB;</a:t>
            </a: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»</a:t>
            </a:r>
            <a:r>
              <a:rPr lang="en-US" sz="2800" spc="1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barramento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PCI;</a:t>
            </a:r>
            <a:endParaRPr lang="en-US" sz="2800" dirty="0">
              <a:solidFill>
                <a:srgbClr val="FFFFFF"/>
              </a:solidFill>
            </a:endParaRPr>
          </a:p>
          <a:p>
            <a:pPr marL="1841500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»</a:t>
            </a:r>
            <a:r>
              <a:rPr lang="en-US" sz="2800" spc="1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barramento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PCI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Express;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44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ECBB7C6C-5EEC-976B-1F58-75F08C3AA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95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barramentos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placa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mãe: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671698"/>
            <a:ext cx="5421630" cy="2569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77470" indent="-287020">
              <a:lnSpc>
                <a:spcPct val="100000"/>
              </a:lnSpc>
              <a:spcBef>
                <a:spcPts val="95"/>
              </a:spcBef>
              <a:buClr>
                <a:srgbClr val="00AF50"/>
              </a:buClr>
              <a:buFont typeface="Arial MT"/>
              <a:buChar char="–"/>
              <a:tabLst>
                <a:tab pos="299720" algn="l"/>
                <a:tab pos="1324610" algn="l"/>
                <a:tab pos="2371725" algn="l"/>
                <a:tab pos="3859529" algn="l"/>
              </a:tabLst>
            </a:pPr>
            <a:r>
              <a:rPr sz="2800" spc="-5" dirty="0">
                <a:latin typeface="Calibri"/>
                <a:cs typeface="Calibri"/>
              </a:rPr>
              <a:t>PCI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inglês,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eri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al  </a:t>
            </a:r>
            <a:r>
              <a:rPr sz="2800" spc="-15" dirty="0">
                <a:latin typeface="Calibri"/>
                <a:cs typeface="Calibri"/>
              </a:rPr>
              <a:t>Interconnect):</a:t>
            </a:r>
            <a:endParaRPr sz="28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transfere </a:t>
            </a:r>
            <a:r>
              <a:rPr sz="2400" spc="-5" dirty="0">
                <a:latin typeface="Calibri"/>
                <a:cs typeface="Calibri"/>
              </a:rPr>
              <a:t>dados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64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bits;</a:t>
            </a:r>
            <a:endParaRPr sz="24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frequência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operação: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33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MHz;</a:t>
            </a:r>
            <a:endParaRPr sz="24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tecnologia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plug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play;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automática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20" dirty="0">
                <a:latin typeface="Calibri"/>
                <a:cs typeface="Calibri"/>
              </a:rPr>
              <a:t>IRQ,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DMA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I/O.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1621" y="2671698"/>
            <a:ext cx="1725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465297B7-89A9-BA08-4ADE-8F186F1B6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1484" cy="194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barramentos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placa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mãe: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  <a:tabLst>
                <a:tab pos="1781810" algn="l"/>
                <a:tab pos="2829560" algn="l"/>
                <a:tab pos="4316730" algn="l"/>
                <a:tab pos="6358255" algn="l"/>
              </a:tabLst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8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PCI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inglês,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eri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15" dirty="0">
                <a:latin typeface="Calibri"/>
                <a:cs typeface="Calibri"/>
              </a:rPr>
              <a:t>Interconnect):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3586" y="3804179"/>
            <a:ext cx="6656458" cy="18891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43870162-C85F-80A6-697C-F271F361C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1484" cy="194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barramentos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placa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mãe: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  <a:tabLst>
                <a:tab pos="1781810" algn="l"/>
                <a:tab pos="2829560" algn="l"/>
                <a:tab pos="4316730" algn="l"/>
                <a:tab pos="6358255" algn="l"/>
              </a:tabLst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8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PCI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inglês,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eri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15" dirty="0">
                <a:latin typeface="Calibri"/>
                <a:cs typeface="Calibri"/>
              </a:rPr>
              <a:t>Interconnect):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626" y="3286061"/>
            <a:ext cx="2785999" cy="285280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C6CD795B-6C75-AA58-52EE-743089D31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marR="5080" indent="-228600">
              <a:lnSpc>
                <a:spcPct val="90000"/>
              </a:lnSpc>
              <a:spcBef>
                <a:spcPts val="10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320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Interfaces</a:t>
            </a:r>
            <a:r>
              <a:rPr lang="en-US" sz="2800" spc="30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ou</a:t>
            </a:r>
            <a:r>
              <a:rPr lang="en-US" sz="2800" spc="30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barramentos</a:t>
            </a:r>
            <a:r>
              <a:rPr lang="en-US" sz="2800" spc="3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da</a:t>
            </a:r>
            <a:r>
              <a:rPr lang="en-US" sz="2800" spc="33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71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5" dirty="0">
                <a:solidFill>
                  <a:srgbClr val="FFFFFF"/>
                </a:solidFill>
              </a:rPr>
              <a:t>AGP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(do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inglês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Advanced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Graphics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Port):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usado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para</a:t>
            </a:r>
            <a:r>
              <a:rPr lang="en-US" sz="2800" dirty="0">
                <a:solidFill>
                  <a:srgbClr val="FFFFFF"/>
                </a:solidFill>
              </a:rPr>
              <a:t> 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20" dirty="0" err="1">
                <a:solidFill>
                  <a:srgbClr val="FFFFFF"/>
                </a:solidFill>
              </a:rPr>
              <a:t>conexão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da </a:t>
            </a:r>
            <a:r>
              <a:rPr lang="en-US" sz="2800" spc="-10" dirty="0" err="1">
                <a:solidFill>
                  <a:srgbClr val="FFFFFF"/>
                </a:solidFill>
              </a:rPr>
              <a:t>placas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vídeo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20" dirty="0" err="1">
                <a:solidFill>
                  <a:srgbClr val="FFFFFF"/>
                </a:solidFill>
              </a:rPr>
              <a:t>transfere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dados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a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32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bits;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frequência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operação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66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MHz;</a:t>
            </a:r>
          </a:p>
          <a:p>
            <a:pPr marL="1155700" lvl="2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25" dirty="0">
                <a:solidFill>
                  <a:srgbClr val="FFFFFF"/>
                </a:solidFill>
              </a:rPr>
              <a:t>taxa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 </a:t>
            </a:r>
            <a:r>
              <a:rPr lang="en-US" sz="2800" spc="-15" dirty="0" err="1">
                <a:solidFill>
                  <a:srgbClr val="FFFFFF"/>
                </a:solidFill>
              </a:rPr>
              <a:t>transferência</a:t>
            </a:r>
            <a:r>
              <a:rPr lang="en-US" sz="2800" spc="-1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AGP1X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~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266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MBs;</a:t>
            </a: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AGP2X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~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532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MBs;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48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EDC3826C-0659-1CE1-D59A-A0248DAD6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marR="9525" indent="-228600">
              <a:lnSpc>
                <a:spcPct val="90000"/>
              </a:lnSpc>
              <a:spcBef>
                <a:spcPts val="10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320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Interfaces</a:t>
            </a:r>
            <a:r>
              <a:rPr lang="en-US" sz="2800" spc="30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ou</a:t>
            </a:r>
            <a:r>
              <a:rPr lang="en-US" sz="2800" spc="30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barramentos</a:t>
            </a:r>
            <a:r>
              <a:rPr lang="en-US" sz="2800" spc="3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da</a:t>
            </a:r>
            <a:r>
              <a:rPr lang="en-US" sz="2800" spc="33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71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5" dirty="0">
                <a:solidFill>
                  <a:srgbClr val="FFFFFF"/>
                </a:solidFill>
              </a:rPr>
              <a:t>AGP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(do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inglês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Advanced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Graphics</a:t>
            </a:r>
            <a:r>
              <a:rPr lang="en-US" sz="2800" spc="30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Port):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25" dirty="0">
                <a:solidFill>
                  <a:srgbClr val="FFFFFF"/>
                </a:solidFill>
              </a:rPr>
              <a:t>taxa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 </a:t>
            </a:r>
            <a:r>
              <a:rPr lang="en-US" sz="2800" spc="-15" dirty="0" err="1">
                <a:solidFill>
                  <a:srgbClr val="FFFFFF"/>
                </a:solidFill>
              </a:rPr>
              <a:t>transferência</a:t>
            </a:r>
            <a:r>
              <a:rPr lang="en-US" sz="2800" spc="-1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AGP4X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~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1064</a:t>
            </a:r>
            <a:r>
              <a:rPr lang="en-US" sz="2800" spc="-5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MBs;</a:t>
            </a: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AGP8X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~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2128</a:t>
            </a:r>
            <a:r>
              <a:rPr lang="en-US" sz="2800" spc="-5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MBs;</a:t>
            </a:r>
          </a:p>
          <a:p>
            <a:pPr marL="1155700" marR="5080" lvl="2"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1156335" algn="l"/>
                <a:tab pos="2941955" algn="l"/>
                <a:tab pos="4489450" algn="l"/>
                <a:tab pos="5116830" algn="l"/>
                <a:tab pos="7056120" algn="l"/>
                <a:tab pos="7900670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bar</a:t>
            </a:r>
            <a:r>
              <a:rPr lang="en-US" sz="2800" spc="-45" dirty="0" err="1">
                <a:solidFill>
                  <a:srgbClr val="FFFFFF"/>
                </a:solidFill>
              </a:rPr>
              <a:t>r</a:t>
            </a:r>
            <a:r>
              <a:rPr lang="en-US" sz="2800" dirty="0" err="1">
                <a:solidFill>
                  <a:srgbClr val="FFFFFF"/>
                </a:solidFill>
              </a:rPr>
              <a:t>am</a:t>
            </a:r>
            <a:r>
              <a:rPr lang="en-US" sz="2800" spc="5" dirty="0" err="1">
                <a:solidFill>
                  <a:srgbClr val="FFFFFF"/>
                </a:solidFill>
              </a:rPr>
              <a:t>e</a:t>
            </a:r>
            <a:r>
              <a:rPr lang="en-US" sz="2800" spc="-25" dirty="0" err="1">
                <a:solidFill>
                  <a:srgbClr val="FFFFFF"/>
                </a:solidFill>
              </a:rPr>
              <a:t>nt</a:t>
            </a:r>
            <a:r>
              <a:rPr lang="en-US" sz="2800" dirty="0" err="1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err="1">
                <a:solidFill>
                  <a:srgbClr val="FFFFFF"/>
                </a:solidFill>
              </a:rPr>
              <a:t>espe</a:t>
            </a:r>
            <a:r>
              <a:rPr lang="en-US" sz="2800" spc="10" dirty="0" err="1">
                <a:solidFill>
                  <a:srgbClr val="FFFFFF"/>
                </a:solidFill>
              </a:rPr>
              <a:t>c</a:t>
            </a:r>
            <a:r>
              <a:rPr lang="en-US" sz="2800" dirty="0" err="1">
                <a:solidFill>
                  <a:srgbClr val="FFFFFF"/>
                </a:solidFill>
              </a:rPr>
              <a:t>ifi</a:t>
            </a:r>
            <a:r>
              <a:rPr lang="en-US" sz="2800" spc="-20" dirty="0" err="1">
                <a:solidFill>
                  <a:srgbClr val="FFFFFF"/>
                </a:solidFill>
              </a:rPr>
              <a:t>c</a:t>
            </a:r>
            <a:r>
              <a:rPr lang="en-US" sz="2800" dirty="0" err="1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d</a:t>
            </a:r>
            <a:r>
              <a:rPr lang="en-US" sz="2800" dirty="0">
                <a:solidFill>
                  <a:srgbClr val="FFFFFF"/>
                </a:solidFill>
              </a:rPr>
              <a:t>e	</a:t>
            </a:r>
            <a:r>
              <a:rPr lang="en-US" sz="2800" spc="-20" dirty="0" err="1">
                <a:solidFill>
                  <a:srgbClr val="FFFFFF"/>
                </a:solidFill>
              </a:rPr>
              <a:t>co</a:t>
            </a:r>
            <a:r>
              <a:rPr lang="en-US" sz="2800" spc="-10" dirty="0" err="1">
                <a:solidFill>
                  <a:srgbClr val="FFFFFF"/>
                </a:solidFill>
              </a:rPr>
              <a:t>m</a:t>
            </a:r>
            <a:r>
              <a:rPr lang="en-US" sz="2800" spc="-5" dirty="0" err="1">
                <a:solidFill>
                  <a:srgbClr val="FFFFFF"/>
                </a:solidFill>
              </a:rPr>
              <a:t>uni</a:t>
            </a:r>
            <a:r>
              <a:rPr lang="en-US" sz="2800" spc="-25" dirty="0" err="1">
                <a:solidFill>
                  <a:srgbClr val="FFFFFF"/>
                </a:solidFill>
              </a:rPr>
              <a:t>c</a:t>
            </a:r>
            <a:r>
              <a:rPr lang="en-US" sz="2800" dirty="0" err="1">
                <a:solidFill>
                  <a:srgbClr val="FFFFFF"/>
                </a:solidFill>
              </a:rPr>
              <a:t>a</a:t>
            </a:r>
            <a:r>
              <a:rPr lang="en-US" sz="2800" spc="-20" dirty="0" err="1">
                <a:solidFill>
                  <a:srgbClr val="FFFFFF"/>
                </a:solidFill>
              </a:rPr>
              <a:t>ç</a:t>
            </a:r>
            <a:r>
              <a:rPr lang="en-US" sz="2800" dirty="0" err="1">
                <a:solidFill>
                  <a:srgbClr val="FFFFFF"/>
                </a:solidFill>
              </a:rPr>
              <a:t>ão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35" dirty="0">
                <a:solidFill>
                  <a:srgbClr val="FFFFFF"/>
                </a:solidFill>
              </a:rPr>
              <a:t>c</a:t>
            </a:r>
            <a:r>
              <a:rPr lang="en-US" sz="2800" spc="-5" dirty="0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m	o  </a:t>
            </a:r>
            <a:r>
              <a:rPr lang="en-US" sz="2800" spc="-10" dirty="0" err="1">
                <a:solidFill>
                  <a:srgbClr val="FFFFFF"/>
                </a:solidFill>
              </a:rPr>
              <a:t>processador</a:t>
            </a:r>
            <a:r>
              <a:rPr lang="en-US" sz="2800" spc="-10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capacidade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compartilhamento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da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memória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49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D2776976-ECBE-BDDD-1B1F-351E4DED9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>
                <a:solidFill>
                  <a:srgbClr val="FFFFFF"/>
                </a:solidFill>
              </a:rPr>
              <a:t>I</a:t>
            </a:r>
            <a:r>
              <a:rPr lang="en-US" sz="4400" spc="-40">
                <a:solidFill>
                  <a:srgbClr val="FFFFFF"/>
                </a:solidFill>
              </a:rPr>
              <a:t>n</a:t>
            </a:r>
            <a:r>
              <a:rPr lang="en-US" sz="4400">
                <a:solidFill>
                  <a:srgbClr val="FFFFFF"/>
                </a:solidFill>
              </a:rPr>
              <a:t>t</a:t>
            </a:r>
            <a:r>
              <a:rPr lang="en-US" sz="4400" spc="-75">
                <a:solidFill>
                  <a:srgbClr val="FFFFFF"/>
                </a:solidFill>
              </a:rPr>
              <a:t>r</a:t>
            </a:r>
            <a:r>
              <a:rPr lang="en-US" sz="4400" spc="-5">
                <a:solidFill>
                  <a:srgbClr val="FFFFFF"/>
                </a:solidFill>
              </a:rPr>
              <a:t>odu</a:t>
            </a:r>
            <a:r>
              <a:rPr lang="en-US" sz="4400" spc="-35">
                <a:solidFill>
                  <a:srgbClr val="FFFFFF"/>
                </a:solidFill>
              </a:rPr>
              <a:t>ç</a:t>
            </a:r>
            <a:r>
              <a:rPr lang="en-US" sz="4400">
                <a:solidFill>
                  <a:srgbClr val="FFFFFF"/>
                </a:solidFill>
              </a:rPr>
              <a:t>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Composição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de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um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computador</a:t>
            </a:r>
            <a:r>
              <a:rPr lang="en-US" sz="2800" spc="-10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5" dirty="0" err="1">
                <a:solidFill>
                  <a:srgbClr val="FFFFFF"/>
                </a:solidFill>
              </a:rPr>
              <a:t>Componentes</a:t>
            </a:r>
            <a:r>
              <a:rPr lang="en-US" sz="2800" spc="3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um</a:t>
            </a:r>
            <a:r>
              <a:rPr lang="en-US" sz="2800" spc="2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computador</a:t>
            </a:r>
            <a:r>
              <a:rPr lang="en-US" sz="2800" spc="4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do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tipo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PC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0" dirty="0">
                <a:solidFill>
                  <a:srgbClr val="FFFFFF"/>
                </a:solidFill>
              </a:rPr>
              <a:t>Hard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Disk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(HD);</a:t>
            </a: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0" dirty="0">
                <a:solidFill>
                  <a:srgbClr val="FFFFFF"/>
                </a:solidFill>
              </a:rPr>
              <a:t>Driver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-10" dirty="0">
                <a:solidFill>
                  <a:srgbClr val="FFFFFF"/>
                </a:solidFill>
              </a:rPr>
              <a:t> CD/DVD;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10" dirty="0" err="1">
                <a:solidFill>
                  <a:srgbClr val="FFFFFF"/>
                </a:solidFill>
              </a:rPr>
              <a:t>Controlador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Vídeo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30" dirty="0" err="1">
                <a:solidFill>
                  <a:srgbClr val="FFFFFF"/>
                </a:solidFill>
              </a:rPr>
              <a:t>Teclado</a:t>
            </a:r>
            <a:r>
              <a:rPr lang="en-US" sz="2800" spc="-30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Mouse;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Monitor;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BC51C8BB-7307-F28A-FDDD-B766B0D9C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9580" cy="151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barramentos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placa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mãe: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14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latin typeface="Calibri"/>
                <a:cs typeface="Calibri"/>
              </a:rPr>
              <a:t>AGP: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0" y="2071751"/>
            <a:ext cx="4072001" cy="407187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03300C1A-7092-4976-D5A0-208D165BB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9580" cy="151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barramentos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placa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mãe: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14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latin typeface="Calibri"/>
                <a:cs typeface="Calibri"/>
              </a:rPr>
              <a:t>AGP: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174" y="2377150"/>
            <a:ext cx="4116627" cy="353697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3B20D585-89E1-5B4A-9F9F-2B8E87D83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>
                <a:solidFill>
                  <a:srgbClr val="FFFFFF"/>
                </a:solidFill>
              </a:rPr>
              <a:t>Placa</a:t>
            </a:r>
            <a:r>
              <a:rPr lang="en-US" sz="4400" spc="-6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marR="5080" indent="-228600">
              <a:lnSpc>
                <a:spcPct val="90000"/>
              </a:lnSpc>
              <a:spcBef>
                <a:spcPts val="10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Principais</a:t>
            </a:r>
            <a:r>
              <a:rPr lang="en-US" sz="2800" spc="320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Interfaces</a:t>
            </a:r>
            <a:r>
              <a:rPr lang="en-US" sz="2800" spc="30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ou</a:t>
            </a:r>
            <a:r>
              <a:rPr lang="en-US" sz="2800" spc="30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barramentos</a:t>
            </a:r>
            <a:r>
              <a:rPr lang="en-US" sz="2800" spc="31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da</a:t>
            </a:r>
            <a:r>
              <a:rPr lang="en-US" sz="2800" spc="330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placa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71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mãe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PCI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Express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(PCIe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ou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PCI-Ex):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dirty="0" err="1">
                <a:solidFill>
                  <a:srgbClr val="FFFFFF"/>
                </a:solidFill>
              </a:rPr>
              <a:t>criado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pela </a:t>
            </a:r>
            <a:r>
              <a:rPr lang="en-US" sz="2800" spc="-15" dirty="0">
                <a:solidFill>
                  <a:srgbClr val="FFFFFF"/>
                </a:solidFill>
              </a:rPr>
              <a:t>Intel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em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2004;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dirty="0" err="1">
                <a:solidFill>
                  <a:srgbClr val="FFFFFF"/>
                </a:solidFill>
              </a:rPr>
              <a:t>em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substituição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ao</a:t>
            </a:r>
            <a:r>
              <a:rPr lang="en-US" sz="2800" spc="-1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AGP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e</a:t>
            </a:r>
            <a:r>
              <a:rPr lang="en-US" sz="2800" spc="-5" dirty="0">
                <a:solidFill>
                  <a:srgbClr val="FFFFFF"/>
                </a:solidFill>
              </a:rPr>
              <a:t> PCI;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20" dirty="0" err="1">
                <a:solidFill>
                  <a:srgbClr val="FFFFFF"/>
                </a:solidFill>
              </a:rPr>
              <a:t>conexões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15" dirty="0" err="1">
                <a:solidFill>
                  <a:srgbClr val="FFFFFF"/>
                </a:solidFill>
              </a:rPr>
              <a:t>ponto</a:t>
            </a:r>
            <a:r>
              <a:rPr lang="en-US" sz="2800" spc="-15" dirty="0">
                <a:solidFill>
                  <a:srgbClr val="FFFFFF"/>
                </a:solidFill>
              </a:rPr>
              <a:t>-a-</a:t>
            </a:r>
            <a:r>
              <a:rPr lang="en-US" sz="2800" spc="-15" dirty="0" err="1">
                <a:solidFill>
                  <a:srgbClr val="FFFFFF"/>
                </a:solidFill>
              </a:rPr>
              <a:t>ponto</a:t>
            </a:r>
            <a:r>
              <a:rPr lang="en-US" sz="2800" spc="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(</a:t>
            </a:r>
            <a:r>
              <a:rPr lang="en-US" sz="2800" spc="-5" dirty="0" err="1">
                <a:solidFill>
                  <a:srgbClr val="FFFFFF"/>
                </a:solidFill>
              </a:rPr>
              <a:t>caminho</a:t>
            </a:r>
            <a:r>
              <a:rPr lang="en-US" sz="2800" spc="-5" dirty="0">
                <a:solidFill>
                  <a:srgbClr val="FFFFFF"/>
                </a:solidFill>
              </a:rPr>
              <a:t>)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pode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10" dirty="0" err="1">
                <a:solidFill>
                  <a:srgbClr val="FFFFFF"/>
                </a:solidFill>
              </a:rPr>
              <a:t>ter</a:t>
            </a:r>
            <a:r>
              <a:rPr lang="en-US" sz="2800" spc="-10" dirty="0">
                <a:solidFill>
                  <a:srgbClr val="FFFFFF"/>
                </a:solidFill>
              </a:rPr>
              <a:t> </a:t>
            </a:r>
            <a:r>
              <a:rPr lang="en-US" sz="2800" spc="-20" dirty="0" err="1">
                <a:solidFill>
                  <a:srgbClr val="FFFFFF"/>
                </a:solidFill>
              </a:rPr>
              <a:t>até</a:t>
            </a:r>
            <a:r>
              <a:rPr lang="en-US" sz="2800" spc="-5" dirty="0">
                <a:solidFill>
                  <a:srgbClr val="FFFFFF"/>
                </a:solidFill>
              </a:rPr>
              <a:t> x32</a:t>
            </a:r>
            <a:endParaRPr lang="en-US" sz="2800" dirty="0">
              <a:solidFill>
                <a:srgbClr val="FFFFFF"/>
              </a:solidFill>
            </a:endParaRPr>
          </a:p>
          <a:p>
            <a:pPr marL="1155700" lvl="2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1156335" algn="l"/>
              </a:tabLst>
            </a:pPr>
            <a:r>
              <a:rPr lang="en-US" sz="2800" spc="-25" dirty="0" err="1">
                <a:solidFill>
                  <a:srgbClr val="FFFFFF"/>
                </a:solidFill>
              </a:rPr>
              <a:t>Transferência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dados: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15" dirty="0" err="1">
                <a:solidFill>
                  <a:srgbClr val="FFFFFF"/>
                </a:solidFill>
              </a:rPr>
              <a:t>versão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1.1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~</a:t>
            </a:r>
            <a:r>
              <a:rPr lang="en-US" sz="2800" spc="-5" dirty="0">
                <a:solidFill>
                  <a:srgbClr val="FFFFFF"/>
                </a:solidFill>
              </a:rPr>
              <a:t> 250MB/s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p/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caminho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15" dirty="0" err="1">
                <a:solidFill>
                  <a:srgbClr val="FFFFFF"/>
                </a:solidFill>
              </a:rPr>
              <a:t>versão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2.0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~</a:t>
            </a:r>
            <a:r>
              <a:rPr lang="en-US" sz="2800" spc="-5" dirty="0">
                <a:solidFill>
                  <a:srgbClr val="FFFFFF"/>
                </a:solidFill>
              </a:rPr>
              <a:t> 500MB/s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p/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caminho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  <a:p>
            <a:pPr marL="1612900" lvl="3" indent="-228600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800" spc="-15" dirty="0" err="1">
                <a:solidFill>
                  <a:srgbClr val="FFFFFF"/>
                </a:solidFill>
              </a:rPr>
              <a:t>versão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3.0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~ </a:t>
            </a:r>
            <a:r>
              <a:rPr lang="en-US" sz="2800" spc="-5" dirty="0">
                <a:solidFill>
                  <a:srgbClr val="FFFFFF"/>
                </a:solidFill>
              </a:rPr>
              <a:t>1000MB/s</a:t>
            </a:r>
            <a:r>
              <a:rPr lang="en-US" sz="2800" spc="-55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p/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caminho</a:t>
            </a:r>
            <a:r>
              <a:rPr lang="en-US" sz="2800" spc="-5" dirty="0">
                <a:solidFill>
                  <a:srgbClr val="FFFFFF"/>
                </a:solidFill>
              </a:rPr>
              <a:t>;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52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F7E7E573-47BE-EC73-9117-2528F9048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9580" cy="151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barramentos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placa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mãe: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0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PCI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5" y="3143186"/>
            <a:ext cx="3440083" cy="29813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0" y="3071876"/>
            <a:ext cx="3786124" cy="292887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2D6BADB5-B394-FE70-549B-C8D3DE7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9580" cy="151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barramentos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placa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mãe: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10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PCI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1876" y="2143061"/>
            <a:ext cx="3778250" cy="392912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7B582826-88AD-22BD-8A7C-26D1E60A1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pt-BR" spc="-10">
                <a:solidFill>
                  <a:srgbClr val="FFFFFF"/>
                </a:solidFill>
              </a:rPr>
              <a:t>Placa</a:t>
            </a:r>
            <a:r>
              <a:rPr lang="pt-BR" spc="-65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Mãe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118110" rIns="0" bIns="0" rtlCol="0">
            <a:noAutofit/>
          </a:bodyPr>
          <a:lstStyle/>
          <a:p>
            <a:pPr marL="356870" indent="-343535">
              <a:spcBef>
                <a:spcPts val="930"/>
              </a:spcBef>
              <a:buClr>
                <a:srgbClr val="FF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pt-BR" sz="2400" spc="-25" dirty="0">
                <a:solidFill>
                  <a:srgbClr val="FFFFFF"/>
                </a:solidFill>
              </a:rPr>
              <a:t>Socket</a:t>
            </a:r>
            <a:r>
              <a:rPr lang="pt-BR" sz="2400" spc="-35" dirty="0">
                <a:solidFill>
                  <a:srgbClr val="FFFFFF"/>
                </a:solidFill>
              </a:rPr>
              <a:t> </a:t>
            </a:r>
            <a:r>
              <a:rPr lang="pt-BR" sz="2400" spc="-5" dirty="0">
                <a:solidFill>
                  <a:srgbClr val="FFFFFF"/>
                </a:solidFill>
              </a:rPr>
              <a:t>Processador</a:t>
            </a:r>
            <a:r>
              <a:rPr lang="pt-BR" sz="2400" spc="-35" dirty="0">
                <a:solidFill>
                  <a:srgbClr val="FFFFFF"/>
                </a:solidFill>
              </a:rPr>
              <a:t> </a:t>
            </a:r>
            <a:r>
              <a:rPr lang="pt-BR" sz="2400" dirty="0">
                <a:solidFill>
                  <a:srgbClr val="FFFFFF"/>
                </a:solidFill>
              </a:rPr>
              <a:t>(+</a:t>
            </a:r>
            <a:r>
              <a:rPr lang="pt-BR" sz="2400" spc="5" dirty="0">
                <a:solidFill>
                  <a:srgbClr val="FFFFFF"/>
                </a:solidFill>
              </a:rPr>
              <a:t> </a:t>
            </a:r>
            <a:r>
              <a:rPr lang="pt-BR" sz="2400" spc="-5" dirty="0">
                <a:solidFill>
                  <a:srgbClr val="FFFFFF"/>
                </a:solidFill>
              </a:rPr>
              <a:t>Comuns</a:t>
            </a:r>
            <a:r>
              <a:rPr lang="pt-BR" sz="2400" spc="15" dirty="0">
                <a:solidFill>
                  <a:srgbClr val="FFFFFF"/>
                </a:solidFill>
              </a:rPr>
              <a:t> </a:t>
            </a:r>
            <a:r>
              <a:rPr lang="pt-BR" sz="2400" dirty="0">
                <a:solidFill>
                  <a:srgbClr val="FFFFFF"/>
                </a:solidFill>
              </a:rPr>
              <a:t>–</a:t>
            </a:r>
            <a:r>
              <a:rPr lang="pt-BR" sz="2400" spc="10" dirty="0">
                <a:solidFill>
                  <a:srgbClr val="FFFFFF"/>
                </a:solidFill>
              </a:rPr>
              <a:t> </a:t>
            </a:r>
            <a:r>
              <a:rPr lang="pt-BR" sz="2400" spc="-5" dirty="0">
                <a:solidFill>
                  <a:srgbClr val="FFFFFF"/>
                </a:solidFill>
              </a:rPr>
              <a:t>linha</a:t>
            </a:r>
            <a:r>
              <a:rPr lang="pt-BR" sz="2400" spc="15" dirty="0">
                <a:solidFill>
                  <a:srgbClr val="FFFFFF"/>
                </a:solidFill>
              </a:rPr>
              <a:t> </a:t>
            </a:r>
            <a:r>
              <a:rPr lang="pt-BR" sz="2400" spc="-5" dirty="0">
                <a:solidFill>
                  <a:srgbClr val="FFFFFF"/>
                </a:solidFill>
              </a:rPr>
              <a:t>AMD):</a:t>
            </a:r>
          </a:p>
          <a:p>
            <a:pPr marL="757555" lvl="1" indent="-287020">
              <a:spcBef>
                <a:spcPts val="620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</a:tabLst>
            </a:pPr>
            <a:r>
              <a:rPr lang="pt-BR"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Socket</a:t>
            </a:r>
            <a:r>
              <a:rPr lang="pt-BR"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754</a:t>
            </a:r>
            <a:r>
              <a:rPr lang="pt-BR"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processadores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Athlon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64,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Sempron,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30" dirty="0" err="1">
                <a:solidFill>
                  <a:srgbClr val="FFFFFF"/>
                </a:solidFill>
                <a:latin typeface="Calibri"/>
                <a:cs typeface="Calibri"/>
              </a:rPr>
              <a:t>Turion</a:t>
            </a:r>
            <a:endParaRPr lang="pt-BR" sz="24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57555" lvl="1" indent="-287020">
              <a:spcBef>
                <a:spcPts val="580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  <a:tab pos="1988820" algn="l"/>
                <a:tab pos="2658110" algn="l"/>
                <a:tab pos="3755390" algn="l"/>
                <a:tab pos="5746750" algn="l"/>
                <a:tab pos="7740015" algn="l"/>
              </a:tabLst>
            </a:pP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Soqu</a:t>
            </a:r>
            <a:r>
              <a:rPr lang="pt-BR"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b="1" i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pt-BR" sz="2400" b="1" i="1" dirty="0">
                <a:solidFill>
                  <a:srgbClr val="FFFFFF"/>
                </a:solidFill>
                <a:latin typeface="Calibri"/>
                <a:cs typeface="Calibri"/>
              </a:rPr>
              <a:t>e	7</a:t>
            </a:r>
            <a:r>
              <a:rPr lang="pt-BR"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pt-BR" sz="2400" b="1" i="1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(AMD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ocessado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es	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singl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lang="pt-BR" sz="2400" spc="-10" dirty="0" err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400" spc="-5" dirty="0" err="1">
                <a:solidFill>
                  <a:srgbClr val="FFFFFF"/>
                </a:solidFill>
                <a:latin typeface="Calibri"/>
                <a:cs typeface="Calibri"/>
              </a:rPr>
              <a:t>hann</a:t>
            </a:r>
            <a:r>
              <a:rPr lang="pt-BR" sz="2400" dirty="0" err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lang="pt-BR" sz="24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57555"/>
            <a:r>
              <a:rPr lang="pt-BR"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Athlon</a:t>
            </a:r>
            <a:r>
              <a:rPr lang="pt-BR"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lang="pt-BR" sz="2400" b="1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</a:rPr>
              <a:t>e</a:t>
            </a:r>
            <a:r>
              <a:rPr lang="pt-BR" sz="2400" spc="-10" dirty="0">
                <a:solidFill>
                  <a:srgbClr val="FFFFFF"/>
                </a:solidFill>
              </a:rPr>
              <a:t> </a:t>
            </a:r>
            <a:r>
              <a:rPr lang="pt-BR" sz="2400" spc="-5" dirty="0">
                <a:solidFill>
                  <a:srgbClr val="FFFFFF"/>
                </a:solidFill>
              </a:rPr>
              <a:t>do</a:t>
            </a:r>
            <a:r>
              <a:rPr lang="pt-BR" sz="2400" spc="-25" dirty="0">
                <a:solidFill>
                  <a:srgbClr val="FFFFFF"/>
                </a:solidFill>
              </a:rPr>
              <a:t> </a:t>
            </a: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Sempron</a:t>
            </a:r>
            <a:endParaRPr lang="pt-BR" sz="24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57555" marR="5080" lvl="1" indent="-287020">
              <a:spcBef>
                <a:spcPts val="575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</a:tabLst>
            </a:pPr>
            <a:r>
              <a:rPr lang="pt-BR"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Soquete</a:t>
            </a:r>
            <a:r>
              <a:rPr lang="pt-BR" sz="2400" b="1" i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939</a:t>
            </a:r>
            <a:r>
              <a:rPr lang="pt-BR" sz="2400" b="1" i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(AMD):</a:t>
            </a:r>
            <a:r>
              <a:rPr lang="pt-BR" sz="2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processadores</a:t>
            </a:r>
            <a:r>
              <a:rPr lang="pt-BR" sz="24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Athlon</a:t>
            </a:r>
            <a:r>
              <a:rPr lang="pt-BR" sz="2400" b="1" i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lang="pt-BR" sz="2400" b="1" i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FX</a:t>
            </a:r>
            <a:r>
              <a:rPr lang="pt-BR" sz="2400" b="1" i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versões </a:t>
            </a:r>
            <a:r>
              <a:rPr lang="pt-BR"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iniciais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Athlon</a:t>
            </a:r>
            <a:r>
              <a:rPr lang="pt-BR"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X2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pt-BR" sz="24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57555" marR="5080" lvl="1" indent="-287020">
              <a:spcBef>
                <a:spcPts val="575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  <a:tab pos="2059305" algn="l"/>
                <a:tab pos="2941955" algn="l"/>
                <a:tab pos="4109720" algn="l"/>
                <a:tab pos="6021070" algn="l"/>
                <a:tab pos="7749540" algn="l"/>
              </a:tabLst>
            </a:pP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Soqu</a:t>
            </a:r>
            <a:r>
              <a:rPr lang="pt-BR"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b="1" i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pt-BR" sz="2400" b="1" i="1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lang="pt-BR"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b="1" i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lang="pt-BR" sz="2400" b="1" i="1" dirty="0">
                <a:solidFill>
                  <a:srgbClr val="FFFFFF"/>
                </a:solidFill>
                <a:latin typeface="Calibri"/>
                <a:cs typeface="Calibri"/>
              </a:rPr>
              <a:t>2	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(AMD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erí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lador	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integrado.</a:t>
            </a:r>
            <a:endParaRPr lang="pt-BR" sz="24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57555" lvl="1" indent="-287020">
              <a:spcBef>
                <a:spcPts val="580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</a:tabLst>
            </a:pPr>
            <a:r>
              <a:rPr lang="pt-BR"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Soquete</a:t>
            </a:r>
            <a:r>
              <a:rPr lang="pt-BR" sz="2400" b="1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spc="-5" dirty="0">
                <a:solidFill>
                  <a:srgbClr val="FFFFFF"/>
                </a:solidFill>
                <a:latin typeface="Calibri"/>
                <a:cs typeface="Calibri"/>
              </a:rPr>
              <a:t>AM2+</a:t>
            </a:r>
            <a:r>
              <a:rPr lang="pt-BR"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(AMD):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suporte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5" dirty="0" err="1">
                <a:solidFill>
                  <a:srgbClr val="FFFFFF"/>
                </a:solidFill>
                <a:latin typeface="Calibri"/>
                <a:cs typeface="Calibri"/>
              </a:rPr>
              <a:t>HyperTransport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 3.0.</a:t>
            </a:r>
            <a:endParaRPr lang="pt-BR" sz="24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57555" marR="5080" lvl="1" indent="-287020">
              <a:spcBef>
                <a:spcPts val="575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  <a:tab pos="5774055" algn="l"/>
              </a:tabLst>
            </a:pPr>
            <a:r>
              <a:rPr lang="pt-BR"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Soquete</a:t>
            </a:r>
            <a:r>
              <a:rPr lang="pt-BR" sz="2400" b="1" i="1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b="1" i="1" dirty="0">
                <a:solidFill>
                  <a:srgbClr val="FFFFFF"/>
                </a:solidFill>
                <a:latin typeface="Calibri"/>
                <a:cs typeface="Calibri"/>
              </a:rPr>
              <a:t>AM3</a:t>
            </a:r>
            <a:r>
              <a:rPr lang="pt-BR" sz="2400" b="1" i="1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(AMD):</a:t>
            </a:r>
            <a:r>
              <a:rPr lang="pt-BR" sz="24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compatibilidade	com</a:t>
            </a:r>
            <a:r>
              <a:rPr lang="pt-BR" sz="24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lang="pt-BR" sz="24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memórias </a:t>
            </a:r>
            <a:r>
              <a:rPr lang="pt-BR"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DR3.</a:t>
            </a:r>
            <a:endParaRPr lang="pt-BR" sz="2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66040">
              <a:spcAft>
                <a:spcPts val="600"/>
              </a:spcAft>
            </a:pPr>
            <a:fld id="{81D60167-4931-47E6-BA6A-407CBD079E47}" type="slidenum">
              <a:rPr lang="pt-BR" sz="1000">
                <a:solidFill>
                  <a:srgbClr val="FFFFFF"/>
                </a:solidFill>
              </a:rPr>
              <a:pPr marL="66040">
                <a:spcAft>
                  <a:spcPts val="600"/>
                </a:spcAft>
              </a:pPr>
              <a:t>55</a:t>
            </a:fld>
            <a:endParaRPr lang="pt-BR" sz="1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A15A24D2-E030-ACFF-7E22-A824979B1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666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Socket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Processador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(+ </a:t>
            </a:r>
            <a:r>
              <a:rPr sz="3200" spc="-5" dirty="0">
                <a:latin typeface="Calibri"/>
                <a:cs typeface="Calibri"/>
              </a:rPr>
              <a:t>Comuns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linha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AMD):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500376"/>
            <a:ext cx="3786124" cy="3074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0250" y="2500376"/>
            <a:ext cx="4175125" cy="307174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FC4D91D0-7A01-179B-6AD4-72643FF33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10" dirty="0" err="1">
                <a:solidFill>
                  <a:srgbClr val="FFFFFF"/>
                </a:solidFill>
              </a:rPr>
              <a:t>Placa</a:t>
            </a:r>
            <a:r>
              <a:rPr lang="en-US" sz="4400" spc="-65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Mãe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93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400" spc="-25" dirty="0">
                <a:solidFill>
                  <a:srgbClr val="FFFFFF"/>
                </a:solidFill>
              </a:rPr>
              <a:t>Socket</a:t>
            </a:r>
            <a:r>
              <a:rPr lang="en-US" sz="2400" spc="-3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Processador</a:t>
            </a:r>
            <a:r>
              <a:rPr lang="en-US" sz="2400" spc="-3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(+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Comuns</a:t>
            </a:r>
            <a:r>
              <a:rPr lang="en-US" sz="2400" spc="2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–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linha</a:t>
            </a:r>
            <a:r>
              <a:rPr lang="en-US" sz="2400" spc="20" dirty="0">
                <a:solidFill>
                  <a:srgbClr val="FFFFFF"/>
                </a:solidFill>
              </a:rPr>
              <a:t> </a:t>
            </a:r>
            <a:r>
              <a:rPr lang="en-US" sz="2400" spc="-15" dirty="0">
                <a:solidFill>
                  <a:srgbClr val="FFFFFF"/>
                </a:solidFill>
              </a:rPr>
              <a:t>Intel):</a:t>
            </a:r>
            <a:endParaRPr lang="en-US" sz="2400" dirty="0">
              <a:solidFill>
                <a:srgbClr val="FFFFFF"/>
              </a:solidFill>
            </a:endParaRPr>
          </a:p>
          <a:p>
            <a:pPr marL="756285" marR="5715" lvl="1" indent="-228600">
              <a:lnSpc>
                <a:spcPct val="90000"/>
              </a:lnSpc>
              <a:spcBef>
                <a:spcPts val="62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b="1" i="1" spc="-10" dirty="0" err="1">
                <a:solidFill>
                  <a:srgbClr val="FFFFFF"/>
                </a:solidFill>
              </a:rPr>
              <a:t>Soquete</a:t>
            </a:r>
            <a:r>
              <a:rPr lang="en-US" sz="2400" b="1" i="1" spc="-10" dirty="0">
                <a:solidFill>
                  <a:srgbClr val="FFFFFF"/>
                </a:solidFill>
              </a:rPr>
              <a:t> </a:t>
            </a:r>
            <a:r>
              <a:rPr lang="en-US" sz="2400" b="1" i="1" spc="-15" dirty="0">
                <a:solidFill>
                  <a:srgbClr val="FFFFFF"/>
                </a:solidFill>
              </a:rPr>
              <a:t>LGA-775</a:t>
            </a:r>
            <a:r>
              <a:rPr lang="en-US" sz="2400" spc="-15" dirty="0">
                <a:solidFill>
                  <a:srgbClr val="FFFFFF"/>
                </a:solidFill>
              </a:rPr>
              <a:t>: </a:t>
            </a:r>
            <a:r>
              <a:rPr lang="en-US" sz="2400" spc="-10" dirty="0" err="1">
                <a:solidFill>
                  <a:srgbClr val="FFFFFF"/>
                </a:solidFill>
              </a:rPr>
              <a:t>processadores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b="1" i="1" spc="-15" dirty="0">
                <a:solidFill>
                  <a:srgbClr val="FFFFFF"/>
                </a:solidFill>
              </a:rPr>
              <a:t>Pentium </a:t>
            </a:r>
            <a:r>
              <a:rPr lang="en-US" sz="2400" dirty="0">
                <a:solidFill>
                  <a:srgbClr val="FFFFFF"/>
                </a:solidFill>
              </a:rPr>
              <a:t>e </a:t>
            </a:r>
            <a:r>
              <a:rPr lang="en-US" sz="2400" b="1" i="1" spc="-5" dirty="0">
                <a:solidFill>
                  <a:srgbClr val="FFFFFF"/>
                </a:solidFill>
              </a:rPr>
              <a:t>Celeron </a:t>
            </a:r>
            <a:r>
              <a:rPr lang="en-US" sz="2400" spc="-5" dirty="0">
                <a:solidFill>
                  <a:srgbClr val="FFFFFF"/>
                </a:solidFill>
              </a:rPr>
              <a:t>dual. 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Pinos</a:t>
            </a:r>
            <a:r>
              <a:rPr lang="en-US" sz="2400" spc="-3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movidos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do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processador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15" dirty="0">
                <a:solidFill>
                  <a:srgbClr val="FFFFFF"/>
                </a:solidFill>
              </a:rPr>
              <a:t>para</a:t>
            </a:r>
            <a:r>
              <a:rPr lang="en-US" sz="2400" dirty="0">
                <a:solidFill>
                  <a:srgbClr val="FFFFFF"/>
                </a:solidFill>
              </a:rPr>
              <a:t> o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soquete</a:t>
            </a:r>
            <a:r>
              <a:rPr lang="en-US" sz="2400" spc="-10" dirty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  <a:p>
            <a:pPr marL="756285" marR="5715" lvl="1" indent="-228600">
              <a:lnSpc>
                <a:spcPct val="90000"/>
              </a:lnSpc>
              <a:spcBef>
                <a:spcPts val="58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b="1" i="1" spc="-10" dirty="0" err="1">
                <a:solidFill>
                  <a:srgbClr val="FFFFFF"/>
                </a:solidFill>
              </a:rPr>
              <a:t>Soquete</a:t>
            </a:r>
            <a:r>
              <a:rPr lang="en-US" sz="2400" b="1" i="1" spc="-10" dirty="0">
                <a:solidFill>
                  <a:srgbClr val="FFFFFF"/>
                </a:solidFill>
              </a:rPr>
              <a:t> </a:t>
            </a:r>
            <a:r>
              <a:rPr lang="en-US" sz="2400" b="1" i="1" spc="-15" dirty="0">
                <a:solidFill>
                  <a:srgbClr val="FFFFFF"/>
                </a:solidFill>
              </a:rPr>
              <a:t>LGA-1366</a:t>
            </a:r>
            <a:r>
              <a:rPr lang="en-US" sz="2400" spc="-15" dirty="0">
                <a:solidFill>
                  <a:srgbClr val="FFFFFF"/>
                </a:solidFill>
              </a:rPr>
              <a:t>: </a:t>
            </a:r>
            <a:r>
              <a:rPr lang="en-US" sz="2400" spc="-15" dirty="0" err="1">
                <a:solidFill>
                  <a:srgbClr val="FFFFFF"/>
                </a:solidFill>
              </a:rPr>
              <a:t>controladores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de </a:t>
            </a:r>
            <a:r>
              <a:rPr lang="en-US" sz="2400" spc="-5" dirty="0" err="1">
                <a:solidFill>
                  <a:srgbClr val="FFFFFF"/>
                </a:solidFill>
              </a:rPr>
              <a:t>memória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integrados</a:t>
            </a:r>
            <a:r>
              <a:rPr lang="en-US" sz="2400" spc="-15" dirty="0">
                <a:solidFill>
                  <a:srgbClr val="FFFFFF"/>
                </a:solidFill>
              </a:rPr>
              <a:t>. 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Linha</a:t>
            </a:r>
            <a:r>
              <a:rPr lang="en-US" sz="2400" spc="-15" dirty="0">
                <a:solidFill>
                  <a:srgbClr val="FFFFFF"/>
                </a:solidFill>
              </a:rPr>
              <a:t> Intel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b="1" i="1" spc="-5" dirty="0">
                <a:solidFill>
                  <a:srgbClr val="FFFFFF"/>
                </a:solidFill>
              </a:rPr>
              <a:t>Core</a:t>
            </a:r>
            <a:r>
              <a:rPr lang="en-US" sz="2400" b="1" i="1" dirty="0">
                <a:solidFill>
                  <a:srgbClr val="FFFFFF"/>
                </a:solidFill>
              </a:rPr>
              <a:t> </a:t>
            </a:r>
            <a:r>
              <a:rPr lang="en-US" sz="2400" b="1" i="1" spc="-5" dirty="0">
                <a:solidFill>
                  <a:srgbClr val="FFFFFF"/>
                </a:solidFill>
              </a:rPr>
              <a:t>i7</a:t>
            </a:r>
            <a:r>
              <a:rPr lang="en-US" sz="2400" b="1" i="1" spc="-2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i="1" spc="-15" dirty="0">
                <a:solidFill>
                  <a:srgbClr val="FFFFFF"/>
                </a:solidFill>
              </a:rPr>
              <a:t>Intel</a:t>
            </a:r>
            <a:r>
              <a:rPr lang="en-US" sz="2400" i="1" spc="-10" dirty="0">
                <a:solidFill>
                  <a:srgbClr val="FFFFFF"/>
                </a:solidFill>
              </a:rPr>
              <a:t> </a:t>
            </a:r>
            <a:r>
              <a:rPr lang="en-US" sz="2400" i="1" spc="-10" dirty="0" err="1">
                <a:solidFill>
                  <a:srgbClr val="FFFFFF"/>
                </a:solidFill>
              </a:rPr>
              <a:t>QuickPath</a:t>
            </a:r>
            <a:r>
              <a:rPr lang="en-US" sz="2400" i="1" spc="15" dirty="0">
                <a:solidFill>
                  <a:srgbClr val="FFFFFF"/>
                </a:solidFill>
              </a:rPr>
              <a:t> </a:t>
            </a:r>
            <a:r>
              <a:rPr lang="en-US" sz="2400" i="1" spc="-10" dirty="0">
                <a:solidFill>
                  <a:srgbClr val="FFFFFF"/>
                </a:solidFill>
              </a:rPr>
              <a:t>Interconnect</a:t>
            </a:r>
            <a:r>
              <a:rPr lang="en-US" sz="2400" i="1" spc="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(</a:t>
            </a:r>
            <a:r>
              <a:rPr lang="en-US" sz="2400" b="1" i="1" spc="-5" dirty="0">
                <a:solidFill>
                  <a:srgbClr val="FFFFFF"/>
                </a:solidFill>
              </a:rPr>
              <a:t>QPI</a:t>
            </a:r>
            <a:r>
              <a:rPr lang="en-US" sz="2400" spc="-5" dirty="0">
                <a:solidFill>
                  <a:srgbClr val="FFFFFF"/>
                </a:solidFill>
              </a:rPr>
              <a:t>).</a:t>
            </a:r>
            <a:endParaRPr lang="en-US" sz="2400" dirty="0">
              <a:solidFill>
                <a:srgbClr val="FFFFFF"/>
              </a:solidFill>
            </a:endParaRPr>
          </a:p>
          <a:p>
            <a:pPr marL="756285" marR="5080" lvl="1" indent="-228600">
              <a:lnSpc>
                <a:spcPct val="90000"/>
              </a:lnSpc>
              <a:spcBef>
                <a:spcPts val="575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b="1" i="1" spc="-10" dirty="0" err="1">
                <a:solidFill>
                  <a:srgbClr val="FFFFFF"/>
                </a:solidFill>
              </a:rPr>
              <a:t>Soquete</a:t>
            </a:r>
            <a:r>
              <a:rPr lang="en-US" sz="2400" b="1" i="1" spc="-10" dirty="0">
                <a:solidFill>
                  <a:srgbClr val="FFFFFF"/>
                </a:solidFill>
              </a:rPr>
              <a:t> </a:t>
            </a:r>
            <a:r>
              <a:rPr lang="en-US" sz="2400" b="1" i="1" spc="-15" dirty="0">
                <a:solidFill>
                  <a:srgbClr val="FFFFFF"/>
                </a:solidFill>
              </a:rPr>
              <a:t>LGA-1156</a:t>
            </a:r>
            <a:r>
              <a:rPr lang="en-US" sz="2400" spc="-15" dirty="0">
                <a:solidFill>
                  <a:srgbClr val="FFFFFF"/>
                </a:solidFill>
              </a:rPr>
              <a:t>: </a:t>
            </a:r>
            <a:r>
              <a:rPr lang="en-US" sz="2400" spc="-15" dirty="0" err="1">
                <a:solidFill>
                  <a:srgbClr val="FFFFFF"/>
                </a:solidFill>
              </a:rPr>
              <a:t>versão</a:t>
            </a:r>
            <a:r>
              <a:rPr lang="en-US" sz="2400" spc="-15" dirty="0">
                <a:solidFill>
                  <a:srgbClr val="FFFFFF"/>
                </a:solidFill>
              </a:rPr>
              <a:t> </a:t>
            </a:r>
            <a:r>
              <a:rPr lang="en-US" sz="2400" spc="-30" dirty="0">
                <a:solidFill>
                  <a:srgbClr val="FFFFFF"/>
                </a:solidFill>
              </a:rPr>
              <a:t>"desktop”, </a:t>
            </a:r>
            <a:r>
              <a:rPr lang="en-US" sz="2400" spc="-5" dirty="0" err="1">
                <a:solidFill>
                  <a:srgbClr val="FFFFFF"/>
                </a:solidFill>
              </a:rPr>
              <a:t>usado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pelos</a:t>
            </a:r>
            <a:r>
              <a:rPr lang="en-US" sz="2400" spc="-5" dirty="0">
                <a:solidFill>
                  <a:srgbClr val="FFFFFF"/>
                </a:solidFill>
              </a:rPr>
              <a:t> </a:t>
            </a:r>
            <a:r>
              <a:rPr lang="en-US" sz="2400" b="1" i="1" spc="-5" dirty="0">
                <a:solidFill>
                  <a:srgbClr val="FFFFFF"/>
                </a:solidFill>
              </a:rPr>
              <a:t>Core i7, </a:t>
            </a:r>
            <a:r>
              <a:rPr lang="en-US" sz="2400" b="1" i="1" dirty="0">
                <a:solidFill>
                  <a:srgbClr val="FFFFFF"/>
                </a:solidFill>
              </a:rPr>
              <a:t> </a:t>
            </a:r>
            <a:r>
              <a:rPr lang="en-US" sz="2400" b="1" i="1" spc="-5" dirty="0">
                <a:solidFill>
                  <a:srgbClr val="FFFFFF"/>
                </a:solidFill>
              </a:rPr>
              <a:t>Core i5 </a:t>
            </a:r>
            <a:r>
              <a:rPr lang="en-US" sz="2400" b="1" i="1" dirty="0">
                <a:solidFill>
                  <a:srgbClr val="FFFFFF"/>
                </a:solidFill>
              </a:rPr>
              <a:t>e Core </a:t>
            </a:r>
            <a:r>
              <a:rPr lang="en-US" sz="2400" b="1" i="1" spc="-5" dirty="0">
                <a:solidFill>
                  <a:srgbClr val="FFFFFF"/>
                </a:solidFill>
              </a:rPr>
              <a:t>i3 </a:t>
            </a:r>
            <a:r>
              <a:rPr lang="en-US" sz="2400" spc="-5" dirty="0" err="1">
                <a:solidFill>
                  <a:srgbClr val="FFFFFF"/>
                </a:solidFill>
              </a:rPr>
              <a:t>baseados</a:t>
            </a:r>
            <a:r>
              <a:rPr lang="en-US" sz="2400" spc="-5" dirty="0">
                <a:solidFill>
                  <a:srgbClr val="FFFFFF"/>
                </a:solidFill>
              </a:rPr>
              <a:t> no </a:t>
            </a:r>
            <a:r>
              <a:rPr lang="en-US" sz="2400" spc="-20" dirty="0">
                <a:solidFill>
                  <a:srgbClr val="FFFFFF"/>
                </a:solidFill>
              </a:rPr>
              <a:t>core </a:t>
            </a:r>
            <a:r>
              <a:rPr lang="en-US" sz="2400" spc="-15" dirty="0">
                <a:solidFill>
                  <a:srgbClr val="FFFFFF"/>
                </a:solidFill>
              </a:rPr>
              <a:t>Lynnfield. </a:t>
            </a:r>
            <a:r>
              <a:rPr lang="en-US" sz="2400" spc="-10" dirty="0" err="1">
                <a:solidFill>
                  <a:srgbClr val="FFFFFF"/>
                </a:solidFill>
              </a:rPr>
              <a:t>Controlador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 PCI-Express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integrado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spc="5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controlador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memória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dual- 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channel.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10" dirty="0" err="1">
                <a:solidFill>
                  <a:srgbClr val="FFFFFF"/>
                </a:solidFill>
              </a:rPr>
              <a:t>Fim</a:t>
            </a:r>
            <a:r>
              <a:rPr lang="en-US" sz="2400" spc="-5" dirty="0">
                <a:solidFill>
                  <a:srgbClr val="FFFFFF"/>
                </a:solidFill>
              </a:rPr>
              <a:t> da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ponte-norte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chipset,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</a:rPr>
              <a:t>movida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spc="-15" dirty="0">
                <a:solidFill>
                  <a:srgbClr val="FFFFFF"/>
                </a:solidFill>
              </a:rPr>
              <a:t>para 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15" dirty="0" err="1">
                <a:solidFill>
                  <a:srgbClr val="FFFFFF"/>
                </a:solidFill>
              </a:rPr>
              <a:t>dentro</a:t>
            </a:r>
            <a:r>
              <a:rPr lang="en-US" sz="2400" spc="-25" dirty="0">
                <a:solidFill>
                  <a:srgbClr val="FFFFFF"/>
                </a:solidFill>
              </a:rPr>
              <a:t> </a:t>
            </a:r>
            <a:r>
              <a:rPr lang="en-US" sz="2400" spc="-5" dirty="0">
                <a:solidFill>
                  <a:srgbClr val="FFFFFF"/>
                </a:solidFill>
              </a:rPr>
              <a:t>do</a:t>
            </a:r>
            <a:r>
              <a:rPr lang="en-US" sz="2400" spc="-10" dirty="0">
                <a:solidFill>
                  <a:srgbClr val="FFFFFF"/>
                </a:solidFill>
              </a:rPr>
              <a:t> </a:t>
            </a:r>
            <a:r>
              <a:rPr lang="en-US" sz="2400" spc="-30" dirty="0" err="1">
                <a:solidFill>
                  <a:srgbClr val="FFFFFF"/>
                </a:solidFill>
              </a:rPr>
              <a:t>processador</a:t>
            </a:r>
            <a:r>
              <a:rPr lang="en-US" sz="2400" spc="-30" dirty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57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C59D33E8-E843-404D-D033-C37DCAE4F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36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Placa</a:t>
            </a:r>
            <a:r>
              <a:rPr spc="-65" dirty="0"/>
              <a:t> </a:t>
            </a:r>
            <a:r>
              <a:rPr dirty="0"/>
              <a:t>Mãe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673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Socket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Processador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Comuns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linha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Intel):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0250" y="2249551"/>
            <a:ext cx="5000625" cy="375119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11A09325-CA7C-DB2E-BE49-8A6EE32D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defTabSz="914400"/>
            <a:r>
              <a:rPr lang="en-US" sz="4400">
                <a:solidFill>
                  <a:srgbClr val="FFFFFF"/>
                </a:solidFill>
              </a:rPr>
              <a:t>Principais</a:t>
            </a:r>
            <a:r>
              <a:rPr lang="en-US" sz="4400" spc="-25">
                <a:solidFill>
                  <a:srgbClr val="FFFFFF"/>
                </a:solidFill>
              </a:rPr>
              <a:t> </a:t>
            </a:r>
            <a:r>
              <a:rPr lang="en-US" sz="4400" spc="-20">
                <a:solidFill>
                  <a:srgbClr val="FFFFFF"/>
                </a:solidFill>
              </a:rPr>
              <a:t>fabricantes</a:t>
            </a:r>
            <a:r>
              <a:rPr lang="en-US" sz="4400" spc="-40">
                <a:solidFill>
                  <a:srgbClr val="FFFFFF"/>
                </a:solidFill>
              </a:rPr>
              <a:t> </a:t>
            </a:r>
            <a:r>
              <a:rPr lang="en-US" sz="4400" spc="-5">
                <a:solidFill>
                  <a:srgbClr val="FFFFFF"/>
                </a:solidFill>
              </a:rPr>
              <a:t>de </a:t>
            </a:r>
            <a:r>
              <a:rPr lang="en-US" sz="4400" spc="-980">
                <a:solidFill>
                  <a:srgbClr val="FFFFFF"/>
                </a:solidFill>
              </a:rPr>
              <a:t> </a:t>
            </a:r>
            <a:r>
              <a:rPr lang="en-US" sz="4400" spc="-10">
                <a:solidFill>
                  <a:srgbClr val="FFFFFF"/>
                </a:solidFill>
              </a:rPr>
              <a:t>componentes: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Placas-mãe</a:t>
            </a:r>
            <a:r>
              <a:rPr lang="en-US" sz="2800" spc="-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marR="5080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  <a:tab pos="1643380" algn="l"/>
                <a:tab pos="2442210" algn="l"/>
                <a:tab pos="3275965" algn="l"/>
                <a:tab pos="4792345" algn="l"/>
                <a:tab pos="5708650" algn="l"/>
                <a:tab pos="6233160" algn="l"/>
                <a:tab pos="7258684" algn="l"/>
                <a:tab pos="7882255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I</a:t>
            </a:r>
            <a:r>
              <a:rPr lang="en-US" sz="2800" spc="-30" dirty="0">
                <a:solidFill>
                  <a:srgbClr val="FFFFFF"/>
                </a:solidFill>
              </a:rPr>
              <a:t>n</a:t>
            </a:r>
            <a:r>
              <a:rPr lang="en-US" sz="2800" spc="-35" dirty="0">
                <a:solidFill>
                  <a:srgbClr val="FFFFFF"/>
                </a:solidFill>
              </a:rPr>
              <a:t>t</a:t>
            </a:r>
            <a:r>
              <a:rPr lang="en-US" sz="2800" spc="-5" dirty="0">
                <a:solidFill>
                  <a:srgbClr val="FFFFFF"/>
                </a:solidFill>
              </a:rPr>
              <a:t>el,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MSI,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5" dirty="0" err="1">
                <a:solidFill>
                  <a:srgbClr val="FFFFFF"/>
                </a:solidFill>
              </a:rPr>
              <a:t>A</a:t>
            </a:r>
            <a:r>
              <a:rPr lang="en-US" sz="2800" spc="-10" dirty="0" err="1">
                <a:solidFill>
                  <a:srgbClr val="FFFFFF"/>
                </a:solidFill>
              </a:rPr>
              <a:t>b</a:t>
            </a:r>
            <a:r>
              <a:rPr lang="en-US" sz="2800" spc="-20" dirty="0" err="1">
                <a:solidFill>
                  <a:srgbClr val="FFFFFF"/>
                </a:solidFill>
              </a:rPr>
              <a:t>i</a:t>
            </a:r>
            <a:r>
              <a:rPr lang="en-US" sz="2800" spc="-5" dirty="0" err="1">
                <a:solidFill>
                  <a:srgbClr val="FFFFFF"/>
                </a:solidFill>
              </a:rPr>
              <a:t>t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Gi</a:t>
            </a:r>
            <a:r>
              <a:rPr lang="en-US" sz="2800" spc="-60" dirty="0">
                <a:solidFill>
                  <a:srgbClr val="FFFFFF"/>
                </a:solidFill>
              </a:rPr>
              <a:t>g</a:t>
            </a:r>
            <a:r>
              <a:rPr lang="en-US" sz="2800" spc="-5" dirty="0">
                <a:solidFill>
                  <a:srgbClr val="FFFFFF"/>
                </a:solidFill>
              </a:rPr>
              <a:t>a</a:t>
            </a:r>
            <a:r>
              <a:rPr lang="en-US" sz="2800" spc="-20" dirty="0">
                <a:solidFill>
                  <a:srgbClr val="FFFFFF"/>
                </a:solidFill>
              </a:rPr>
              <a:t>b</a:t>
            </a:r>
            <a:r>
              <a:rPr lang="en-US" sz="2800" spc="-5" dirty="0">
                <a:solidFill>
                  <a:srgbClr val="FFFFFF"/>
                </a:solidFill>
              </a:rPr>
              <a:t>y</a:t>
            </a:r>
            <a:r>
              <a:rPr lang="en-US" sz="2800" spc="-25" dirty="0">
                <a:solidFill>
                  <a:srgbClr val="FFFFFF"/>
                </a:solidFill>
              </a:rPr>
              <a:t>t</a:t>
            </a:r>
            <a:r>
              <a:rPr lang="en-US" sz="2800" spc="-5" dirty="0">
                <a:solidFill>
                  <a:srgbClr val="FFFFFF"/>
                </a:solidFill>
              </a:rPr>
              <a:t>e,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5" dirty="0">
                <a:solidFill>
                  <a:srgbClr val="FFFFFF"/>
                </a:solidFill>
              </a:rPr>
              <a:t>A</a:t>
            </a:r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spc="-10" dirty="0">
                <a:solidFill>
                  <a:srgbClr val="FFFFFF"/>
                </a:solidFill>
              </a:rPr>
              <a:t>us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10" dirty="0">
                <a:solidFill>
                  <a:srgbClr val="FFFFFF"/>
                </a:solidFill>
              </a:rPr>
              <a:t>P</a:t>
            </a:r>
            <a:r>
              <a:rPr lang="en-US" sz="2800" spc="-5" dirty="0">
                <a:solidFill>
                  <a:srgbClr val="FFFFFF"/>
                </a:solidFill>
              </a:rPr>
              <a:t>C</a:t>
            </a:r>
            <a:r>
              <a:rPr lang="en-US" sz="2800" dirty="0">
                <a:solidFill>
                  <a:srgbClr val="FFFFFF"/>
                </a:solidFill>
              </a:rPr>
              <a:t>	C</a:t>
            </a:r>
            <a:r>
              <a:rPr lang="en-US" sz="2800" spc="-10" dirty="0">
                <a:solidFill>
                  <a:srgbClr val="FFFFFF"/>
                </a:solidFill>
              </a:rPr>
              <a:t>hi</a:t>
            </a:r>
            <a:r>
              <a:rPr lang="en-US" sz="2800" spc="-25" dirty="0">
                <a:solidFill>
                  <a:srgbClr val="FFFFFF"/>
                </a:solidFill>
              </a:rPr>
              <a:t>p</a:t>
            </a:r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10" dirty="0">
                <a:solidFill>
                  <a:srgbClr val="FFFFFF"/>
                </a:solidFill>
              </a:rPr>
              <a:t>DF</a:t>
            </a:r>
            <a:r>
              <a:rPr lang="en-US" sz="2800" spc="-5" dirty="0">
                <a:solidFill>
                  <a:srgbClr val="FFFFFF"/>
                </a:solidFill>
              </a:rPr>
              <a:t>I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e  </a:t>
            </a:r>
            <a:r>
              <a:rPr lang="en-US" sz="2800" spc="-20" dirty="0" err="1">
                <a:solidFill>
                  <a:srgbClr val="FFFFFF"/>
                </a:solidFill>
              </a:rPr>
              <a:t>Epox</a:t>
            </a:r>
            <a:r>
              <a:rPr lang="en-US" sz="2800" spc="-20" dirty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  <a:p>
            <a:pPr marL="355600" indent="-228600">
              <a:lnSpc>
                <a:spcPct val="90000"/>
              </a:lnSpc>
              <a:spcBef>
                <a:spcPts val="75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dirty="0" err="1">
                <a:solidFill>
                  <a:srgbClr val="FFFFFF"/>
                </a:solidFill>
              </a:rPr>
              <a:t>Memórias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 marL="756285" marR="5080" lvl="1" indent="-228600">
              <a:lnSpc>
                <a:spcPct val="90000"/>
              </a:lnSpc>
              <a:spcBef>
                <a:spcPts val="685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  <a:tab pos="1638935" algn="l"/>
                <a:tab pos="3237865" algn="l"/>
                <a:tab pos="4562475" algn="l"/>
                <a:tab pos="6103620" algn="l"/>
                <a:tab pos="7379334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N</a:t>
            </a:r>
            <a:r>
              <a:rPr lang="en-US" sz="2800" spc="-45" dirty="0">
                <a:solidFill>
                  <a:srgbClr val="FFFFFF"/>
                </a:solidFill>
              </a:rPr>
              <a:t>E</a:t>
            </a:r>
            <a:r>
              <a:rPr lang="en-US" sz="2800" spc="-20" dirty="0">
                <a:solidFill>
                  <a:srgbClr val="FFFFFF"/>
                </a:solidFill>
              </a:rPr>
              <a:t>C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10" dirty="0">
                <a:solidFill>
                  <a:srgbClr val="FFFFFF"/>
                </a:solidFill>
              </a:rPr>
              <a:t>Sam</a:t>
            </a:r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spc="-10" dirty="0">
                <a:solidFill>
                  <a:srgbClr val="FFFFFF"/>
                </a:solidFill>
              </a:rPr>
              <a:t>un</a:t>
            </a:r>
            <a:r>
              <a:rPr lang="en-US" sz="2800" spc="20" dirty="0">
                <a:solidFill>
                  <a:srgbClr val="FFFFFF"/>
                </a:solidFill>
              </a:rPr>
              <a:t>g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M</a:t>
            </a:r>
            <a:r>
              <a:rPr lang="en-US" sz="2800" spc="-15" dirty="0">
                <a:solidFill>
                  <a:srgbClr val="FFFFFF"/>
                </a:solidFill>
              </a:rPr>
              <a:t>i</a:t>
            </a:r>
            <a:r>
              <a:rPr lang="en-US" sz="2800" spc="5" dirty="0">
                <a:solidFill>
                  <a:srgbClr val="FFFFFF"/>
                </a:solidFill>
              </a:rPr>
              <a:t>c</a:t>
            </a:r>
            <a:r>
              <a:rPr lang="en-US" sz="2800" spc="-60" dirty="0">
                <a:solidFill>
                  <a:srgbClr val="FFFFFF"/>
                </a:solidFill>
              </a:rPr>
              <a:t>r</a:t>
            </a:r>
            <a:r>
              <a:rPr lang="en-US" sz="2800" spc="-10" dirty="0">
                <a:solidFill>
                  <a:srgbClr val="FFFFFF"/>
                </a:solidFill>
              </a:rPr>
              <a:t>o</a:t>
            </a:r>
            <a:r>
              <a:rPr lang="en-US" sz="2800" dirty="0">
                <a:solidFill>
                  <a:srgbClr val="FFFFFF"/>
                </a:solidFill>
              </a:rPr>
              <a:t>n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5" dirty="0">
                <a:solidFill>
                  <a:srgbClr val="FFFFFF"/>
                </a:solidFill>
              </a:rPr>
              <a:t>King</a:t>
            </a:r>
            <a:r>
              <a:rPr lang="en-US" sz="2800" spc="-30" dirty="0">
                <a:solidFill>
                  <a:srgbClr val="FFFFFF"/>
                </a:solidFill>
              </a:rPr>
              <a:t>s</a:t>
            </a:r>
            <a:r>
              <a:rPr lang="en-US" sz="2800" spc="-35" dirty="0">
                <a:solidFill>
                  <a:srgbClr val="FFFFFF"/>
                </a:solidFill>
              </a:rPr>
              <a:t>t</a:t>
            </a:r>
            <a:r>
              <a:rPr lang="en-US" sz="2800" spc="-10" dirty="0">
                <a:solidFill>
                  <a:srgbClr val="FFFFFF"/>
                </a:solidFill>
              </a:rPr>
              <a:t>on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10" dirty="0">
                <a:solidFill>
                  <a:srgbClr val="FFFFFF"/>
                </a:solidFill>
              </a:rPr>
              <a:t>Co</a:t>
            </a:r>
            <a:r>
              <a:rPr lang="en-US" sz="2800" spc="-45" dirty="0">
                <a:solidFill>
                  <a:srgbClr val="FFFFFF"/>
                </a:solidFill>
              </a:rPr>
              <a:t>r</a:t>
            </a:r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spc="-5" dirty="0">
                <a:solidFill>
                  <a:srgbClr val="FFFFFF"/>
                </a:solidFill>
              </a:rPr>
              <a:t>ai</a:t>
            </a:r>
            <a:r>
              <a:rPr lang="en-US" sz="2800" spc="-254" dirty="0">
                <a:solidFill>
                  <a:srgbClr val="FFFFFF"/>
                </a:solidFill>
              </a:rPr>
              <a:t>r</a:t>
            </a:r>
            <a:r>
              <a:rPr lang="en-US" sz="2800" spc="-5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spc="-10" dirty="0">
                <a:solidFill>
                  <a:srgbClr val="FFFFFF"/>
                </a:solidFill>
              </a:rPr>
              <a:t>OCZ,  </a:t>
            </a:r>
            <a:r>
              <a:rPr lang="en-US" sz="2800" spc="-10" dirty="0" err="1">
                <a:solidFill>
                  <a:srgbClr val="FFFFFF"/>
                </a:solidFill>
              </a:rPr>
              <a:t>Specteck</a:t>
            </a:r>
            <a:r>
              <a:rPr lang="en-US" sz="2800" spc="-5" dirty="0">
                <a:solidFill>
                  <a:srgbClr val="FFFFFF"/>
                </a:solidFill>
              </a:rPr>
              <a:t> 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50" dirty="0">
                <a:solidFill>
                  <a:srgbClr val="FFFFFF"/>
                </a:solidFill>
              </a:rPr>
              <a:t>Elixir.</a:t>
            </a:r>
            <a:endParaRPr lang="en-US" sz="2800" dirty="0">
              <a:solidFill>
                <a:srgbClr val="FFFFFF"/>
              </a:solidFill>
            </a:endParaRPr>
          </a:p>
          <a:p>
            <a:pPr marL="355600" indent="-228600">
              <a:lnSpc>
                <a:spcPct val="90000"/>
              </a:lnSpc>
              <a:spcBef>
                <a:spcPts val="75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10" dirty="0">
                <a:solidFill>
                  <a:srgbClr val="FFFFFF"/>
                </a:solidFill>
              </a:rPr>
              <a:t>Disco</a:t>
            </a:r>
            <a:r>
              <a:rPr lang="en-US" sz="2800" spc="-30" dirty="0">
                <a:solidFill>
                  <a:srgbClr val="FFFFFF"/>
                </a:solidFill>
              </a:rPr>
              <a:t> </a:t>
            </a:r>
            <a:r>
              <a:rPr lang="en-US" sz="2800" spc="-5" dirty="0" err="1">
                <a:solidFill>
                  <a:srgbClr val="FFFFFF"/>
                </a:solidFill>
              </a:rPr>
              <a:t>rígido</a:t>
            </a:r>
            <a:r>
              <a:rPr lang="en-US" sz="2800" spc="-5" dirty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20" dirty="0">
                <a:solidFill>
                  <a:srgbClr val="FFFFFF"/>
                </a:solidFill>
              </a:rPr>
              <a:t>Seagate,</a:t>
            </a:r>
            <a:r>
              <a:rPr lang="en-US" sz="2800" spc="-4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Samsung,</a:t>
            </a:r>
            <a:r>
              <a:rPr lang="en-US" sz="2800" spc="45" dirty="0">
                <a:solidFill>
                  <a:srgbClr val="FFFFFF"/>
                </a:solidFill>
              </a:rPr>
              <a:t> </a:t>
            </a:r>
            <a:r>
              <a:rPr lang="en-US" sz="2800" spc="-30" dirty="0">
                <a:solidFill>
                  <a:srgbClr val="FFFFFF"/>
                </a:solidFill>
              </a:rPr>
              <a:t>Western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Digital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Hitachi.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59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04B059DC-78C9-0212-A20E-48AE74F7C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506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40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-5" dirty="0"/>
              <a:t>odu</a:t>
            </a:r>
            <a:r>
              <a:rPr spc="-35" dirty="0"/>
              <a:t>ç</a:t>
            </a:r>
            <a:r>
              <a:rPr dirty="0"/>
              <a:t>ão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5756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Composição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computador: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2000186"/>
            <a:ext cx="3857625" cy="4148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7875" y="3500437"/>
            <a:ext cx="3286125" cy="91461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567CB7E5-524A-6544-B457-67B44025F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defTabSz="914400"/>
            <a:r>
              <a:rPr lang="en-US" sz="4400">
                <a:solidFill>
                  <a:srgbClr val="FFFFFF"/>
                </a:solidFill>
              </a:rPr>
              <a:t>Principais</a:t>
            </a:r>
            <a:r>
              <a:rPr lang="en-US" sz="4400" spc="-25">
                <a:solidFill>
                  <a:srgbClr val="FFFFFF"/>
                </a:solidFill>
              </a:rPr>
              <a:t> </a:t>
            </a:r>
            <a:r>
              <a:rPr lang="en-US" sz="4400" spc="-20">
                <a:solidFill>
                  <a:srgbClr val="FFFFFF"/>
                </a:solidFill>
              </a:rPr>
              <a:t>fabricantes</a:t>
            </a:r>
            <a:r>
              <a:rPr lang="en-US" sz="4400" spc="-40">
                <a:solidFill>
                  <a:srgbClr val="FFFFFF"/>
                </a:solidFill>
              </a:rPr>
              <a:t> </a:t>
            </a:r>
            <a:r>
              <a:rPr lang="en-US" sz="4400" spc="-5">
                <a:solidFill>
                  <a:srgbClr val="FFFFFF"/>
                </a:solidFill>
              </a:rPr>
              <a:t>de </a:t>
            </a:r>
            <a:r>
              <a:rPr lang="en-US" sz="4400" spc="-980">
                <a:solidFill>
                  <a:srgbClr val="FFFFFF"/>
                </a:solidFill>
              </a:rPr>
              <a:t> </a:t>
            </a:r>
            <a:r>
              <a:rPr lang="en-US" sz="4400" spc="-10">
                <a:solidFill>
                  <a:srgbClr val="FFFFFF"/>
                </a:solidFill>
              </a:rPr>
              <a:t>componentes: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94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Unidades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de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CD </a:t>
            </a:r>
            <a:r>
              <a:rPr lang="en-US" sz="2800" dirty="0">
                <a:solidFill>
                  <a:srgbClr val="FFFFFF"/>
                </a:solidFill>
              </a:rPr>
              <a:t>e</a:t>
            </a:r>
            <a:r>
              <a:rPr lang="en-US" sz="2800" spc="-15" dirty="0">
                <a:solidFill>
                  <a:srgbClr val="FFFFFF"/>
                </a:solidFill>
              </a:rPr>
              <a:t> DVD: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Samsung,</a:t>
            </a:r>
            <a:r>
              <a:rPr lang="en-US" sz="2800" spc="20" dirty="0">
                <a:solidFill>
                  <a:srgbClr val="FFFFFF"/>
                </a:solidFill>
              </a:rPr>
              <a:t> </a:t>
            </a:r>
            <a:r>
              <a:rPr lang="en-US" sz="2800" spc="-25" dirty="0">
                <a:solidFill>
                  <a:srgbClr val="FFFFFF"/>
                </a:solidFill>
              </a:rPr>
              <a:t>LG,</a:t>
            </a:r>
            <a:r>
              <a:rPr lang="en-US" sz="2800" spc="-5" dirty="0">
                <a:solidFill>
                  <a:srgbClr val="FFFFFF"/>
                </a:solidFill>
              </a:rPr>
              <a:t> </a:t>
            </a:r>
            <a:r>
              <a:rPr lang="en-US" sz="2800" spc="-60" dirty="0">
                <a:solidFill>
                  <a:srgbClr val="FFFFFF"/>
                </a:solidFill>
              </a:rPr>
              <a:t>Sony,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Philips,</a:t>
            </a:r>
            <a:r>
              <a:rPr lang="en-US" sz="2800" spc="3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Iomega.</a:t>
            </a:r>
            <a:endParaRPr lang="en-US" sz="2800" dirty="0">
              <a:solidFill>
                <a:srgbClr val="FFFFFF"/>
              </a:solidFill>
            </a:endParaRPr>
          </a:p>
          <a:p>
            <a:pPr marL="355600" indent="-228600">
              <a:lnSpc>
                <a:spcPct val="90000"/>
              </a:lnSpc>
              <a:spcBef>
                <a:spcPts val="75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Placa</a:t>
            </a:r>
            <a:r>
              <a:rPr lang="en-US" sz="2800" spc="-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vídeo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 marL="756285" lvl="1" indent="-228600">
              <a:lnSpc>
                <a:spcPct val="90000"/>
              </a:lnSpc>
              <a:spcBef>
                <a:spcPts val="69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>
                <a:solidFill>
                  <a:srgbClr val="FFFFFF"/>
                </a:solidFill>
              </a:rPr>
              <a:t>MSI,</a:t>
            </a:r>
            <a:r>
              <a:rPr lang="en-US" sz="2800" spc="-15" dirty="0">
                <a:solidFill>
                  <a:srgbClr val="FFFFFF"/>
                </a:solidFill>
              </a:rPr>
              <a:t> Gigabyte,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75" dirty="0">
                <a:solidFill>
                  <a:srgbClr val="FFFFFF"/>
                </a:solidFill>
              </a:rPr>
              <a:t>ATI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e</a:t>
            </a:r>
            <a:r>
              <a:rPr lang="en-US" sz="2800" spc="-2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Asus.</a:t>
            </a:r>
            <a:endParaRPr lang="en-US" sz="2800" dirty="0">
              <a:solidFill>
                <a:srgbClr val="FFFFFF"/>
              </a:solidFill>
            </a:endParaRPr>
          </a:p>
          <a:p>
            <a:pPr marL="355600" indent="-228600">
              <a:lnSpc>
                <a:spcPct val="90000"/>
              </a:lnSpc>
              <a:spcBef>
                <a:spcPts val="75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 err="1">
                <a:solidFill>
                  <a:srgbClr val="FFFFFF"/>
                </a:solidFill>
              </a:rPr>
              <a:t>Placa</a:t>
            </a:r>
            <a:r>
              <a:rPr lang="en-US" sz="2800" spc="-35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de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rede:</a:t>
            </a:r>
            <a:endParaRPr lang="en-US" sz="2800" dirty="0">
              <a:solidFill>
                <a:srgbClr val="FFFFFF"/>
              </a:solidFill>
            </a:endParaRPr>
          </a:p>
          <a:p>
            <a:pPr marL="756285" lvl="1" indent="-228600">
              <a:lnSpc>
                <a:spcPct val="90000"/>
              </a:lnSpc>
              <a:spcBef>
                <a:spcPts val="685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15" dirty="0">
                <a:solidFill>
                  <a:srgbClr val="FFFFFF"/>
                </a:solidFill>
              </a:rPr>
              <a:t>Intel,</a:t>
            </a:r>
            <a:r>
              <a:rPr lang="en-US" sz="2800" spc="-25" dirty="0">
                <a:solidFill>
                  <a:srgbClr val="FFFFFF"/>
                </a:solidFill>
              </a:rPr>
              <a:t> </a:t>
            </a:r>
            <a:r>
              <a:rPr lang="en-US" sz="2800" spc="-15" dirty="0">
                <a:solidFill>
                  <a:srgbClr val="FFFFFF"/>
                </a:solidFill>
              </a:rPr>
              <a:t>3COM,</a:t>
            </a:r>
            <a:r>
              <a:rPr lang="en-US" sz="2800" spc="20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D-Link</a:t>
            </a:r>
            <a:r>
              <a:rPr lang="en-US" sz="2800" spc="40" dirty="0">
                <a:solidFill>
                  <a:srgbClr val="FFFFFF"/>
                </a:solidFill>
              </a:rPr>
              <a:t> </a:t>
            </a:r>
            <a:r>
              <a:rPr lang="en-US" sz="2800" spc="-5" dirty="0">
                <a:solidFill>
                  <a:srgbClr val="FFFFFF"/>
                </a:solidFill>
              </a:rPr>
              <a:t>e</a:t>
            </a:r>
            <a:r>
              <a:rPr lang="en-US" sz="2800" spc="5" dirty="0">
                <a:solidFill>
                  <a:srgbClr val="FFFFFF"/>
                </a:solidFill>
              </a:rPr>
              <a:t> </a:t>
            </a:r>
            <a:r>
              <a:rPr lang="en-US" sz="2800" spc="-10" dirty="0">
                <a:solidFill>
                  <a:srgbClr val="FFFFFF"/>
                </a:solidFill>
              </a:rPr>
              <a:t>Genius.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60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Placa de circuito eletrônico">
            <a:extLst>
              <a:ext uri="{FF2B5EF4-FFF2-40B4-BE49-F238E27FC236}">
                <a16:creationId xmlns:a16="http://schemas.microsoft.com/office/drawing/2014/main" id="{D3EB547D-D04B-5491-7495-F46A69474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5195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Microcomputador</a:t>
            </a:r>
            <a:r>
              <a:rPr spc="-95" dirty="0"/>
              <a:t> </a:t>
            </a:r>
            <a:r>
              <a:rPr spc="-5" dirty="0"/>
              <a:t>(PC)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5206365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Vídeos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Complementares: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9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Viagem</a:t>
            </a:r>
            <a:r>
              <a:rPr sz="2800" spc="-20" dirty="0">
                <a:latin typeface="Calibri"/>
                <a:cs typeface="Calibri"/>
              </a:rPr>
              <a:t> dentro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computador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3AAE5F-3CA5-11DA-FFED-4AC3EC3C4639}"/>
              </a:ext>
            </a:extLst>
          </p:cNvPr>
          <p:cNvSpPr txBox="1"/>
          <p:nvPr/>
        </p:nvSpPr>
        <p:spPr>
          <a:xfrm>
            <a:off x="1524000" y="3102318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https://www.youtube.com/watch?v=mFdUqqwzbVs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EFA00CB9-40BA-733D-9789-B424331FE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588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5"/>
              <a:t>Revisão</a:t>
            </a:r>
            <a:r>
              <a:rPr lang="pt-BR" spc="-45"/>
              <a:t> </a:t>
            </a:r>
            <a:r>
              <a:rPr lang="pt-BR"/>
              <a:t>da</a:t>
            </a:r>
            <a:r>
              <a:rPr lang="pt-BR" spc="-35"/>
              <a:t> </a:t>
            </a:r>
            <a:r>
              <a:rPr lang="pt-BR"/>
              <a:t>Aula</a:t>
            </a:r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05863" y="6423025"/>
            <a:ext cx="338137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62</a:t>
            </a:fld>
            <a:endParaRPr lang="pt-BR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0773" y="1601787"/>
            <a:ext cx="2405001" cy="4537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C64918DD-8A7C-F4BA-D6C2-7A1A611BB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506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40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-5" dirty="0"/>
              <a:t>odu</a:t>
            </a:r>
            <a:r>
              <a:rPr spc="-35" dirty="0"/>
              <a:t>ç</a:t>
            </a:r>
            <a:r>
              <a:rPr dirty="0"/>
              <a:t>ão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5756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Composição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computador: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84018"/>
            <a:ext cx="5761990" cy="322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00AF50"/>
              </a:buClr>
              <a:buFont typeface="Arial MT"/>
              <a:buChar char="–"/>
              <a:tabLst>
                <a:tab pos="299720" algn="l"/>
                <a:tab pos="2980055" algn="l"/>
                <a:tab pos="5251450" algn="l"/>
              </a:tabLst>
            </a:pPr>
            <a:r>
              <a:rPr sz="2800" spc="-10" dirty="0">
                <a:latin typeface="Calibri"/>
                <a:cs typeface="Calibri"/>
              </a:rPr>
              <a:t>Comp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uzid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por  </a:t>
            </a:r>
            <a:r>
              <a:rPr sz="2800" spc="-15" dirty="0">
                <a:latin typeface="Calibri"/>
                <a:cs typeface="Calibri"/>
              </a:rPr>
              <a:t>fabricantes;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00AF50"/>
              </a:buClr>
              <a:buFont typeface="Arial MT"/>
              <a:buChar char="–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Seguem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mesmo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padrão;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0"/>
              </a:spcBef>
              <a:buClr>
                <a:srgbClr val="00AF50"/>
              </a:buClr>
              <a:buFont typeface="Arial MT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Diferenciam-se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outros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pela:</a:t>
            </a:r>
            <a:endParaRPr sz="28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qualidade;</a:t>
            </a:r>
            <a:endParaRPr sz="24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desempenho;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densidade.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8257" y="2184018"/>
            <a:ext cx="1209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diversos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92C0B768-0DC9-C7CC-7964-769C3CF28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099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Gabinete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8072755" cy="15557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  <a:tabLst>
                <a:tab pos="2361565" algn="l"/>
                <a:tab pos="2733040" algn="l"/>
                <a:tab pos="3568700" algn="l"/>
                <a:tab pos="4483100" algn="l"/>
                <a:tab pos="5899150" algn="l"/>
                <a:tab pos="6644640" algn="l"/>
                <a:tab pos="7733030" algn="l"/>
              </a:tabLst>
            </a:pPr>
            <a:r>
              <a:rPr sz="2800" spc="-5" dirty="0">
                <a:solidFill>
                  <a:srgbClr val="00AF50"/>
                </a:solidFill>
                <a:latin typeface="Arial MT"/>
                <a:cs typeface="Arial MT"/>
              </a:rPr>
              <a:t>–</a:t>
            </a:r>
            <a:r>
              <a:rPr sz="2800" spc="-8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Gabi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ca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á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qu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abr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os  </a:t>
            </a:r>
            <a:r>
              <a:rPr sz="2800" spc="-20" dirty="0">
                <a:latin typeface="Calibri"/>
                <a:cs typeface="Calibri"/>
              </a:rPr>
              <a:t>diversos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compõe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PC.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7375" y="3143250"/>
            <a:ext cx="3143250" cy="2882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7875" y="3071876"/>
            <a:ext cx="2214499" cy="3033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D06F0D8C-8CC9-1D9E-7B8B-BDC78AA5E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099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Gabinete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298433" y="6422999"/>
            <a:ext cx="33718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781800" cy="30384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Descrição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principais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componentes: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Gabinete: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geralmente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formatos:</a:t>
            </a:r>
            <a:endParaRPr sz="2400">
              <a:latin typeface="Calibri"/>
              <a:cs typeface="Calibri"/>
            </a:endParaRPr>
          </a:p>
          <a:p>
            <a:pPr marL="228600" marR="3796665" lvl="3" indent="-228600" algn="r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228600" algn="l"/>
              </a:tabLst>
            </a:pPr>
            <a:r>
              <a:rPr sz="2000" spc="-10" dirty="0">
                <a:latin typeface="Calibri"/>
                <a:cs typeface="Calibri"/>
              </a:rPr>
              <a:t>minitorre; </a:t>
            </a:r>
            <a:r>
              <a:rPr sz="2000" spc="-5" dirty="0">
                <a:latin typeface="Calibri"/>
                <a:cs typeface="Calibri"/>
              </a:rPr>
              <a:t>ou</a:t>
            </a:r>
            <a:endParaRPr sz="2000">
              <a:latin typeface="Calibri"/>
              <a:cs typeface="Calibri"/>
            </a:endParaRPr>
          </a:p>
          <a:p>
            <a:pPr marR="3857625" algn="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»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15" dirty="0">
                <a:latin typeface="Calibri"/>
                <a:cs typeface="Calibri"/>
              </a:rPr>
              <a:t>Vertical;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Calibri"/>
                <a:cs typeface="Calibri"/>
              </a:rPr>
              <a:t>desktop;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»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15" dirty="0">
                <a:latin typeface="Calibri"/>
                <a:cs typeface="Calibri"/>
              </a:rPr>
              <a:t>Horizontal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6375" y="3143250"/>
            <a:ext cx="3000375" cy="2927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2238</Words>
  <Application>Microsoft Office PowerPoint</Application>
  <PresentationFormat>Apresentação na tela (4:3)</PresentationFormat>
  <Paragraphs>391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7" baseType="lpstr">
      <vt:lpstr>Arial</vt:lpstr>
      <vt:lpstr>Arial MT</vt:lpstr>
      <vt:lpstr>Calibri</vt:lpstr>
      <vt:lpstr>Calibri Light</vt:lpstr>
      <vt:lpstr>Tema do Office</vt:lpstr>
      <vt:lpstr>Manutenção Básica de Computadores</vt:lpstr>
      <vt:lpstr>Sumário</vt:lpstr>
      <vt:lpstr>Introdução</vt:lpstr>
      <vt:lpstr>Introdução</vt:lpstr>
      <vt:lpstr>Introdução</vt:lpstr>
      <vt:lpstr>Introdução</vt:lpstr>
      <vt:lpstr>Introdução</vt:lpstr>
      <vt:lpstr>Gabinete</vt:lpstr>
      <vt:lpstr>Gabinete</vt:lpstr>
      <vt:lpstr>Gabinete</vt:lpstr>
      <vt:lpstr>Fonte de Alimentação</vt:lpstr>
      <vt:lpstr>Fonte de Alimentação</vt:lpstr>
      <vt:lpstr>Fonte de Alimentação</vt:lpstr>
      <vt:lpstr>Placa mãe</vt:lpstr>
      <vt:lpstr>Placa mãe</vt:lpstr>
      <vt:lpstr>Placa mãe</vt:lpstr>
      <vt:lpstr>Placa mãe</vt:lpstr>
      <vt:lpstr>Placa mãe</vt:lpstr>
      <vt:lpstr>Placa mãe</vt:lpstr>
      <vt:lpstr>Processador</vt:lpstr>
      <vt:lpstr>Processador</vt:lpstr>
      <vt:lpstr>Processador</vt:lpstr>
      <vt:lpstr>Processador</vt:lpstr>
      <vt:lpstr>Processador</vt:lpstr>
      <vt:lpstr>Memória RAM</vt:lpstr>
      <vt:lpstr>Memória RAM</vt:lpstr>
      <vt:lpstr>Memória RAM</vt:lpstr>
      <vt:lpstr>Memória RAM</vt:lpstr>
      <vt:lpstr>Memória RAM</vt:lpstr>
      <vt:lpstr>Memória RAM</vt:lpstr>
      <vt:lpstr>Memória RAM</vt:lpstr>
      <vt:lpstr>Memória RAM</vt:lpstr>
      <vt:lpstr>Memória RAM</vt:lpstr>
      <vt:lpstr>Memória RAM</vt:lpstr>
      <vt:lpstr>Hard Disk (HD)</vt:lpstr>
      <vt:lpstr>Hard Disk (HD)</vt:lpstr>
      <vt:lpstr>Driver de CD/DVD</vt:lpstr>
      <vt:lpstr>Driver de CD/DVD</vt:lpstr>
      <vt:lpstr>Controlador de Vídeo</vt:lpstr>
      <vt:lpstr>Controlador de Vídeo</vt:lpstr>
      <vt:lpstr>Controlador de Vídeo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Placa Mãe</vt:lpstr>
      <vt:lpstr>Principais fabricantes de  componentes:</vt:lpstr>
      <vt:lpstr>Principais fabricantes de  componentes:</vt:lpstr>
      <vt:lpstr>Microcomputador (PC)</vt:lpstr>
      <vt:lpstr>Revisão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de  Manipula’cao de Arquivos</dc:title>
  <dc:creator>Valério Medeiros Jr</dc:creator>
  <cp:lastModifiedBy>GETÚLIO DA SILVA SANTOS</cp:lastModifiedBy>
  <cp:revision>3</cp:revision>
  <dcterms:created xsi:type="dcterms:W3CDTF">2023-01-29T19:57:59Z</dcterms:created>
  <dcterms:modified xsi:type="dcterms:W3CDTF">2023-01-30T00:24:05Z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2023-01-29T00:00:00Z</vt:filetime>
  </property>
</Properties>
</file>