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89"/>
  </p:notesMasterIdLst>
  <p:sldIdLst>
    <p:sldId id="256" r:id="rId2"/>
    <p:sldId id="475" r:id="rId3"/>
    <p:sldId id="476" r:id="rId4"/>
    <p:sldId id="477" r:id="rId5"/>
    <p:sldId id="478" r:id="rId6"/>
    <p:sldId id="479" r:id="rId7"/>
    <p:sldId id="480" r:id="rId8"/>
    <p:sldId id="481" r:id="rId9"/>
    <p:sldId id="482" r:id="rId10"/>
    <p:sldId id="483" r:id="rId11"/>
    <p:sldId id="484" r:id="rId12"/>
    <p:sldId id="485" r:id="rId13"/>
    <p:sldId id="486" r:id="rId14"/>
    <p:sldId id="487" r:id="rId15"/>
    <p:sldId id="488" r:id="rId16"/>
    <p:sldId id="489" r:id="rId17"/>
    <p:sldId id="490"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19" r:id="rId47"/>
    <p:sldId id="520" r:id="rId48"/>
    <p:sldId id="521" r:id="rId49"/>
    <p:sldId id="522" r:id="rId50"/>
    <p:sldId id="523" r:id="rId51"/>
    <p:sldId id="524" r:id="rId52"/>
    <p:sldId id="525" r:id="rId53"/>
    <p:sldId id="526" r:id="rId54"/>
    <p:sldId id="527" r:id="rId55"/>
    <p:sldId id="528" r:id="rId56"/>
    <p:sldId id="529" r:id="rId57"/>
    <p:sldId id="530" r:id="rId58"/>
    <p:sldId id="531" r:id="rId59"/>
    <p:sldId id="532" r:id="rId60"/>
    <p:sldId id="533" r:id="rId61"/>
    <p:sldId id="438" r:id="rId62"/>
    <p:sldId id="457" r:id="rId63"/>
    <p:sldId id="458" r:id="rId64"/>
    <p:sldId id="534" r:id="rId65"/>
    <p:sldId id="535" r:id="rId66"/>
    <p:sldId id="536" r:id="rId67"/>
    <p:sldId id="459" r:id="rId68"/>
    <p:sldId id="440" r:id="rId69"/>
    <p:sldId id="441" r:id="rId70"/>
    <p:sldId id="442" r:id="rId71"/>
    <p:sldId id="443" r:id="rId72"/>
    <p:sldId id="444" r:id="rId73"/>
    <p:sldId id="445" r:id="rId74"/>
    <p:sldId id="446" r:id="rId75"/>
    <p:sldId id="447" r:id="rId76"/>
    <p:sldId id="449" r:id="rId77"/>
    <p:sldId id="450" r:id="rId78"/>
    <p:sldId id="451" r:id="rId79"/>
    <p:sldId id="452" r:id="rId80"/>
    <p:sldId id="538" r:id="rId81"/>
    <p:sldId id="539" r:id="rId82"/>
    <p:sldId id="540" r:id="rId83"/>
    <p:sldId id="468" r:id="rId84"/>
    <p:sldId id="470" r:id="rId85"/>
    <p:sldId id="471" r:id="rId86"/>
    <p:sldId id="472" r:id="rId87"/>
    <p:sldId id="373"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883604-D60D-4A85-BFCC-9CAB418FCCDB}" type="datetimeFigureOut">
              <a:rPr lang="pt-BR" smtClean="0"/>
              <a:pPr/>
              <a:t>15/11/2022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AAE98A-2921-44C5-992D-266CE2FAE14F}" type="slidenum">
              <a:rPr lang="pt-BR" smtClean="0"/>
              <a:pPr/>
              <a:t>‹nº›</a:t>
            </a:fld>
            <a:endParaRPr lang="pt-BR"/>
          </a:p>
        </p:txBody>
      </p:sp>
    </p:spTree>
    <p:extLst>
      <p:ext uri="{BB962C8B-B14F-4D97-AF65-F5344CB8AC3E}">
        <p14:creationId xmlns:p14="http://schemas.microsoft.com/office/powerpoint/2010/main" val="128515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797764F-6FD5-4C9D-AA6A-50DFFA7A79BE}"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368941859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pt-BR"/>
              <a:t>Clique para editar o título Mestre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1797764F-6FD5-4C9D-AA6A-50DFFA7A79BE}" type="datetime1">
              <a:rPr lang="pt-BR" smtClean="0"/>
              <a:pPr/>
              <a:t>15/11/2022</a:t>
            </a:fld>
            <a:endParaRPr lang="pt-BR"/>
          </a:p>
        </p:txBody>
      </p:sp>
      <p:sp>
        <p:nvSpPr>
          <p:cNvPr id="4" name="Footer Placeholder 3"/>
          <p:cNvSpPr>
            <a:spLocks noGrp="1"/>
          </p:cNvSpPr>
          <p:nvPr>
            <p:ph type="ftr" sz="quarter" idx="11"/>
          </p:nvPr>
        </p:nvSpPr>
        <p:spPr/>
        <p:txBody>
          <a:bodyPr/>
          <a:lstStyle/>
          <a:p>
            <a:r>
              <a:rPr lang="pt-BR"/>
              <a:t>Noções de Informática</a:t>
            </a:r>
          </a:p>
        </p:txBody>
      </p:sp>
      <p:sp>
        <p:nvSpPr>
          <p:cNvPr id="5" name="Slide Number Placeholder 4"/>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359296585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pt-BR"/>
              <a:t>Clique para editar o título Mestre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797764F-6FD5-4C9D-AA6A-50DFFA7A79BE}"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257851512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797764F-6FD5-4C9D-AA6A-50DFFA7A79BE}"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373797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pt-BR"/>
              <a:t>Clique para editar o título Mestre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797764F-6FD5-4C9D-AA6A-50DFFA7A79BE}"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300716331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797764F-6FD5-4C9D-AA6A-50DFFA7A79BE}"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4764497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797764F-6FD5-4C9D-AA6A-50DFFA7A79BE}"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268520509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797764F-6FD5-4C9D-AA6A-50DFFA7A79BE}"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18899340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797764F-6FD5-4C9D-AA6A-50DFFA7A79BE}"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316433746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pt-BR"/>
              <a:t>Clique para editar o título Mestre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797764F-6FD5-4C9D-AA6A-50DFFA7A79BE}"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111129225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03EC0AC-147D-45DB-98B2-20C3C2B25869}" type="datetime1">
              <a:rPr lang="pt-BR" smtClean="0"/>
              <a:pPr/>
              <a:t>15/11/2022</a:t>
            </a:fld>
            <a:endParaRPr lang="pt-BR"/>
          </a:p>
        </p:txBody>
      </p:sp>
      <p:sp>
        <p:nvSpPr>
          <p:cNvPr id="5" name="Footer Placeholder 4"/>
          <p:cNvSpPr>
            <a:spLocks noGrp="1"/>
          </p:cNvSpPr>
          <p:nvPr>
            <p:ph type="ftr" sz="quarter" idx="11"/>
          </p:nvPr>
        </p:nvSpPr>
        <p:spPr/>
        <p:txBody>
          <a:bodyPr/>
          <a:lstStyle/>
          <a:p>
            <a:r>
              <a:rPr lang="pt-BR"/>
              <a:t>Noções de Informática</a:t>
            </a:r>
          </a:p>
        </p:txBody>
      </p:sp>
      <p:sp>
        <p:nvSpPr>
          <p:cNvPr id="6" name="Slide Number Placeholder 5"/>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245770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pt-BR"/>
              <a:t>Clique para editar o título Mestre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797764F-6FD5-4C9D-AA6A-50DFFA7A79BE}" type="datetime1">
              <a:rPr lang="pt-BR" smtClean="0"/>
              <a:pPr/>
              <a:t>15/11/2022</a:t>
            </a:fld>
            <a:endParaRPr lang="pt-BR"/>
          </a:p>
        </p:txBody>
      </p:sp>
      <p:sp>
        <p:nvSpPr>
          <p:cNvPr id="6" name="Footer Placeholder 5"/>
          <p:cNvSpPr>
            <a:spLocks noGrp="1"/>
          </p:cNvSpPr>
          <p:nvPr>
            <p:ph type="ftr" sz="quarter" idx="11"/>
          </p:nvPr>
        </p:nvSpPr>
        <p:spPr/>
        <p:txBody>
          <a:bodyPr/>
          <a:lstStyle/>
          <a:p>
            <a:r>
              <a:rPr lang="pt-BR"/>
              <a:t>Noções de Informática</a:t>
            </a:r>
          </a:p>
        </p:txBody>
      </p:sp>
      <p:sp>
        <p:nvSpPr>
          <p:cNvPr id="7" name="Slide Number Placeholder 6"/>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32318354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pt-BR"/>
              <a:t>Clique para editar o título Mestre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916A6EB-CD9F-43A9-A6E9-802B146CB482}" type="datetime1">
              <a:rPr lang="pt-BR" smtClean="0"/>
              <a:pPr/>
              <a:t>15/11/2022</a:t>
            </a:fld>
            <a:endParaRPr lang="pt-BR"/>
          </a:p>
        </p:txBody>
      </p:sp>
      <p:sp>
        <p:nvSpPr>
          <p:cNvPr id="8" name="Footer Placeholder 7"/>
          <p:cNvSpPr>
            <a:spLocks noGrp="1"/>
          </p:cNvSpPr>
          <p:nvPr>
            <p:ph type="ftr" sz="quarter" idx="11"/>
          </p:nvPr>
        </p:nvSpPr>
        <p:spPr/>
        <p:txBody>
          <a:bodyPr/>
          <a:lstStyle/>
          <a:p>
            <a:r>
              <a:rPr lang="pt-BR"/>
              <a:t>Noções de Informática</a:t>
            </a:r>
          </a:p>
        </p:txBody>
      </p:sp>
      <p:sp>
        <p:nvSpPr>
          <p:cNvPr id="9" name="Slide Number Placeholder 8"/>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366549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797764F-6FD5-4C9D-AA6A-50DFFA7A79BE}" type="datetime1">
              <a:rPr lang="pt-BR" smtClean="0"/>
              <a:pPr/>
              <a:t>15/11/2022</a:t>
            </a:fld>
            <a:endParaRPr lang="pt-BR"/>
          </a:p>
        </p:txBody>
      </p:sp>
      <p:sp>
        <p:nvSpPr>
          <p:cNvPr id="4" name="Footer Placeholder 3"/>
          <p:cNvSpPr>
            <a:spLocks noGrp="1"/>
          </p:cNvSpPr>
          <p:nvPr>
            <p:ph type="ftr" sz="quarter" idx="11"/>
          </p:nvPr>
        </p:nvSpPr>
        <p:spPr/>
        <p:txBody>
          <a:bodyPr/>
          <a:lstStyle/>
          <a:p>
            <a:r>
              <a:rPr lang="pt-BR"/>
              <a:t>Noções de Informática</a:t>
            </a:r>
          </a:p>
        </p:txBody>
      </p:sp>
      <p:sp>
        <p:nvSpPr>
          <p:cNvPr id="5" name="Slide Number Placeholder 4"/>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40542196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7764F-6FD5-4C9D-AA6A-50DFFA7A79BE}" type="datetime1">
              <a:rPr lang="pt-BR" smtClean="0"/>
              <a:pPr/>
              <a:t>15/11/2022</a:t>
            </a:fld>
            <a:endParaRPr lang="pt-BR"/>
          </a:p>
        </p:txBody>
      </p:sp>
      <p:sp>
        <p:nvSpPr>
          <p:cNvPr id="3" name="Footer Placeholder 2"/>
          <p:cNvSpPr>
            <a:spLocks noGrp="1"/>
          </p:cNvSpPr>
          <p:nvPr>
            <p:ph type="ftr" sz="quarter" idx="11"/>
          </p:nvPr>
        </p:nvSpPr>
        <p:spPr/>
        <p:txBody>
          <a:bodyPr/>
          <a:lstStyle/>
          <a:p>
            <a:r>
              <a:rPr lang="pt-BR"/>
              <a:t>Noções de Informática</a:t>
            </a:r>
          </a:p>
        </p:txBody>
      </p:sp>
      <p:sp>
        <p:nvSpPr>
          <p:cNvPr id="4" name="Slide Number Placeholder 3"/>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298431644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6F44E8F-3DFA-4E49-B33B-5FD41112C24C}" type="datetime1">
              <a:rPr lang="pt-BR" smtClean="0"/>
              <a:pPr/>
              <a:t>15/11/2022</a:t>
            </a:fld>
            <a:endParaRPr lang="pt-BR"/>
          </a:p>
        </p:txBody>
      </p:sp>
      <p:sp>
        <p:nvSpPr>
          <p:cNvPr id="6" name="Footer Placeholder 5"/>
          <p:cNvSpPr>
            <a:spLocks noGrp="1"/>
          </p:cNvSpPr>
          <p:nvPr>
            <p:ph type="ftr" sz="quarter" idx="11"/>
          </p:nvPr>
        </p:nvSpPr>
        <p:spPr/>
        <p:txBody>
          <a:bodyPr/>
          <a:lstStyle/>
          <a:p>
            <a:r>
              <a:rPr lang="pt-BR"/>
              <a:t>Noções de Informática</a:t>
            </a:r>
          </a:p>
        </p:txBody>
      </p:sp>
      <p:sp>
        <p:nvSpPr>
          <p:cNvPr id="7" name="Slide Number Placeholder 6"/>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185679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pt-BR"/>
              <a:t>Clique para editar o título Mestre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797764F-6FD5-4C9D-AA6A-50DFFA7A79BE}" type="datetime1">
              <a:rPr lang="pt-BR" smtClean="0"/>
              <a:pPr/>
              <a:t>15/11/2022</a:t>
            </a:fld>
            <a:endParaRPr lang="pt-BR"/>
          </a:p>
        </p:txBody>
      </p:sp>
      <p:sp>
        <p:nvSpPr>
          <p:cNvPr id="6" name="Footer Placeholder 5"/>
          <p:cNvSpPr>
            <a:spLocks noGrp="1"/>
          </p:cNvSpPr>
          <p:nvPr>
            <p:ph type="ftr" sz="quarter" idx="11"/>
          </p:nvPr>
        </p:nvSpPr>
        <p:spPr>
          <a:xfrm>
            <a:off x="533400" y="6172200"/>
            <a:ext cx="5811724" cy="365125"/>
          </a:xfrm>
        </p:spPr>
        <p:txBody>
          <a:bodyPr/>
          <a:lstStyle/>
          <a:p>
            <a:r>
              <a:rPr lang="pt-BR"/>
              <a:t>Noções de Informática</a:t>
            </a:r>
          </a:p>
        </p:txBody>
      </p:sp>
      <p:sp>
        <p:nvSpPr>
          <p:cNvPr id="7" name="Slide Number Placeholder 6"/>
          <p:cNvSpPr>
            <a:spLocks noGrp="1"/>
          </p:cNvSpPr>
          <p:nvPr>
            <p:ph type="sldNum" sz="quarter" idx="12"/>
          </p:nvPr>
        </p:nvSpPr>
        <p:spPr/>
        <p:txBody>
          <a:bodyPr/>
          <a:lstStyle/>
          <a:p>
            <a:fld id="{7267B893-D777-4016-9221-0D3CF51EF96B}" type="slidenum">
              <a:rPr lang="pt-BR" smtClean="0"/>
              <a:pPr/>
              <a:t>‹nº›</a:t>
            </a:fld>
            <a:endParaRPr lang="pt-BR"/>
          </a:p>
        </p:txBody>
      </p:sp>
    </p:spTree>
    <p:extLst>
      <p:ext uri="{BB962C8B-B14F-4D97-AF65-F5344CB8AC3E}">
        <p14:creationId xmlns:p14="http://schemas.microsoft.com/office/powerpoint/2010/main" val="108553069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797764F-6FD5-4C9D-AA6A-50DFFA7A79BE}" type="datetime1">
              <a:rPr lang="pt-BR" smtClean="0"/>
              <a:pPr/>
              <a:t>15/11/2022</a:t>
            </a:fld>
            <a:endParaRPr lang="pt-BR"/>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pt-BR"/>
              <a:t>Noções de Informática</a:t>
            </a:r>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7267B893-D777-4016-9221-0D3CF51EF96B}" type="slidenum">
              <a:rPr lang="pt-BR" smtClean="0"/>
              <a:pPr/>
              <a:t>‹nº›</a:t>
            </a:fld>
            <a:endParaRPr lang="pt-BR"/>
          </a:p>
        </p:txBody>
      </p:sp>
    </p:spTree>
    <p:extLst>
      <p:ext uri="{BB962C8B-B14F-4D97-AF65-F5344CB8AC3E}">
        <p14:creationId xmlns:p14="http://schemas.microsoft.com/office/powerpoint/2010/main" val="112158969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3.xml.rels><?xml version="1.0" encoding="UTF-8" standalone="yes"?>
<Relationships xmlns="http://schemas.openxmlformats.org/package/2006/relationships"><Relationship Id="rId2" Type="http://schemas.openxmlformats.org/officeDocument/2006/relationships/hyperlink" Target="Netiqueta%20boas%20maneiras%20na%20internet.mp4"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Como%20usar%20o%20Skype.mp4"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math.nmu.edu/~randy/Classes/CS228/Internet-Overview/world-inet-backbones.gif"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8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 y="2"/>
            <a:ext cx="9144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ítulo 3"/>
          <p:cNvSpPr>
            <a:spLocks noGrp="1"/>
          </p:cNvSpPr>
          <p:nvPr>
            <p:ph type="ctrTitle"/>
          </p:nvPr>
        </p:nvSpPr>
        <p:spPr>
          <a:xfrm>
            <a:off x="1256733" y="685799"/>
            <a:ext cx="6000750" cy="2971801"/>
          </a:xfrm>
        </p:spPr>
        <p:txBody>
          <a:bodyPr>
            <a:normAutofit/>
          </a:bodyPr>
          <a:lstStyle/>
          <a:p>
            <a:r>
              <a:rPr lang="pt-BR" dirty="0"/>
              <a:t>Internet e Segurança</a:t>
            </a:r>
          </a:p>
        </p:txBody>
      </p:sp>
      <p:sp>
        <p:nvSpPr>
          <p:cNvPr id="3" name="Subtítulo 2"/>
          <p:cNvSpPr>
            <a:spLocks noGrp="1"/>
          </p:cNvSpPr>
          <p:nvPr>
            <p:ph type="subTitle" idx="1"/>
          </p:nvPr>
        </p:nvSpPr>
        <p:spPr>
          <a:xfrm>
            <a:off x="1256733" y="3843867"/>
            <a:ext cx="4800600" cy="1947333"/>
          </a:xfrm>
        </p:spPr>
        <p:txBody>
          <a:bodyPr>
            <a:normAutofit/>
          </a:bodyPr>
          <a:lstStyle/>
          <a:p>
            <a:r>
              <a:rPr lang="pt-BR"/>
              <a:t>Noções </a:t>
            </a:r>
            <a:r>
              <a:rPr lang="pt-BR" b="1"/>
              <a:t>de</a:t>
            </a:r>
            <a:r>
              <a:rPr lang="pt-BR"/>
              <a:t> Informática</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63688" y="2428868"/>
            <a:ext cx="5968301" cy="769441"/>
          </a:xfrm>
          <a:prstGeom prst="rect">
            <a:avLst/>
          </a:prstGeom>
          <a:noFill/>
          <a:ln>
            <a:noFill/>
          </a:ln>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tx1"/>
              </a:contourClr>
            </a:sp3d>
          </a:bodyPr>
          <a:lstStyle/>
          <a:p>
            <a:r>
              <a:rPr lang="pt-BR" sz="4400" b="1" cap="all" dirty="0">
                <a:ln w="0"/>
                <a:effectLst>
                  <a:reflection blurRad="12700" stA="50000" endPos="50000" dist="5000" dir="5400000" sy="-100000" rotWithShape="0"/>
                </a:effectLst>
              </a:rPr>
              <a:t>Conceitos Básicos</a:t>
            </a:r>
          </a:p>
        </p:txBody>
      </p:sp>
      <p:sp>
        <p:nvSpPr>
          <p:cNvPr id="6" name="Espaço Reservado para Data 5"/>
          <p:cNvSpPr>
            <a:spLocks noGrp="1"/>
          </p:cNvSpPr>
          <p:nvPr>
            <p:ph type="dt" sz="half" idx="10"/>
          </p:nvPr>
        </p:nvSpPr>
        <p:spPr/>
        <p:txBody>
          <a:bodyPr/>
          <a:lstStyle/>
          <a:p>
            <a:fld id="{72EF86BF-376F-4F43-9610-52B55F7D4891}" type="datetime1">
              <a:rPr lang="pt-BR" smtClean="0"/>
              <a:pPr/>
              <a:t>15/11/2022</a:t>
            </a:fld>
            <a:endParaRPr lang="pt-BR"/>
          </a:p>
        </p:txBody>
      </p:sp>
      <p:sp>
        <p:nvSpPr>
          <p:cNvPr id="8" name="Espaço Reservado para Rodapé 7"/>
          <p:cNvSpPr>
            <a:spLocks noGrp="1"/>
          </p:cNvSpPr>
          <p:nvPr>
            <p:ph type="ftr" sz="quarter" idx="11"/>
          </p:nvPr>
        </p:nvSpPr>
        <p:spPr/>
        <p:txBody>
          <a:bodyPr/>
          <a:lstStyle/>
          <a:p>
            <a:r>
              <a:rPr lang="pt-BR"/>
              <a:t>Noções de Informática</a:t>
            </a:r>
          </a:p>
        </p:txBody>
      </p:sp>
      <p:sp>
        <p:nvSpPr>
          <p:cNvPr id="7" name="Espaço Reservado para Número de Slide 6"/>
          <p:cNvSpPr>
            <a:spLocks noGrp="1"/>
          </p:cNvSpPr>
          <p:nvPr>
            <p:ph type="sldNum" sz="quarter" idx="12"/>
          </p:nvPr>
        </p:nvSpPr>
        <p:spPr/>
        <p:txBody>
          <a:bodyPr/>
          <a:lstStyle/>
          <a:p>
            <a:fld id="{7267B893-D777-4016-9221-0D3CF51EF96B}" type="slidenum">
              <a:rPr lang="pt-BR" smtClean="0"/>
              <a:pPr/>
              <a:t>10</a:t>
            </a:fld>
            <a:endParaRPr lang="pt-BR"/>
          </a:p>
        </p:txBody>
      </p:sp>
    </p:spTree>
    <p:extLst>
      <p:ext uri="{BB962C8B-B14F-4D97-AF65-F5344CB8AC3E}">
        <p14:creationId xmlns:p14="http://schemas.microsoft.com/office/powerpoint/2010/main" val="23525006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Download</a:t>
            </a:r>
          </a:p>
        </p:txBody>
      </p:sp>
      <p:sp>
        <p:nvSpPr>
          <p:cNvPr id="3" name="Espaço Reservado para Conteúdo 2"/>
          <p:cNvSpPr>
            <a:spLocks noGrp="1"/>
          </p:cNvSpPr>
          <p:nvPr>
            <p:ph idx="1"/>
          </p:nvPr>
        </p:nvSpPr>
        <p:spPr/>
        <p:txBody>
          <a:bodyPr/>
          <a:lstStyle/>
          <a:p>
            <a:r>
              <a:rPr lang="pt-BR" dirty="0"/>
              <a:t>Descarregar, baixar um arquivo.</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11</a:t>
            </a:fld>
            <a:endParaRPr lang="pt-BR"/>
          </a:p>
        </p:txBody>
      </p:sp>
      <p:pic>
        <p:nvPicPr>
          <p:cNvPr id="5122" name="Picture 2" descr="https://encrypted-tbn2.google.com/images?q=tbn:ANd9GcTRkWF8dugQnJv9YifUi0Hja9lFbSRg7y5wnhAwJvd0jwB15V4fQ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3364702" cy="25202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sitedoartigo.com.br/wp-content/uploads/2012/02/WWW-SUPERDOWNLOADS-COM-BR-SITE-DE-DOWNLOADS-SUPERDOWNLOADS-BAIXAR-PROGRAM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72303"/>
            <a:ext cx="3562592" cy="254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937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fade">
                                      <p:cBhvr>
                                        <p:cTn id="1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Upload</a:t>
            </a:r>
          </a:p>
        </p:txBody>
      </p:sp>
      <p:sp>
        <p:nvSpPr>
          <p:cNvPr id="3" name="Espaço Reservado para Conteúdo 2"/>
          <p:cNvSpPr>
            <a:spLocks noGrp="1"/>
          </p:cNvSpPr>
          <p:nvPr>
            <p:ph idx="1"/>
          </p:nvPr>
        </p:nvSpPr>
        <p:spPr/>
        <p:txBody>
          <a:bodyPr/>
          <a:lstStyle/>
          <a:p>
            <a:r>
              <a:rPr lang="pt-BR" dirty="0"/>
              <a:t>Enviar um arquivo para um servidor na internet.</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12</a:t>
            </a:fld>
            <a:endParaRPr lang="pt-BR"/>
          </a:p>
        </p:txBody>
      </p:sp>
      <p:sp>
        <p:nvSpPr>
          <p:cNvPr id="7" name="AutoShape 4" descr="http://www.correiodeuberlandia.com.br/loading/files/2012/05/Dropbox.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6" descr="http://www.correiodeuberlandia.com.br/loading/files/2012/05/Dropbox.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http://www.correiodeuberlandia.com.br/loading/files/2012/05/Dropbox.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178" name="Picture 10" descr="http://ultradownloads.com.br/conteudo/Dropbo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852936"/>
            <a:ext cx="335280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820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Páginas Web</a:t>
            </a:r>
          </a:p>
        </p:txBody>
      </p:sp>
      <p:sp>
        <p:nvSpPr>
          <p:cNvPr id="3" name="Espaço Reservado para Conteúdo 2"/>
          <p:cNvSpPr>
            <a:spLocks noGrp="1"/>
          </p:cNvSpPr>
          <p:nvPr>
            <p:ph idx="1"/>
          </p:nvPr>
        </p:nvSpPr>
        <p:spPr/>
        <p:txBody>
          <a:bodyPr/>
          <a:lstStyle/>
          <a:p>
            <a:r>
              <a:rPr lang="pt-BR" dirty="0"/>
              <a:t>Arquivo, geralmente em HTML e com ligações de hipertexto.</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13</a:t>
            </a:fld>
            <a:endParaRPr lang="pt-BR"/>
          </a:p>
        </p:txBody>
      </p:sp>
      <p:pic>
        <p:nvPicPr>
          <p:cNvPr id="8196" name="Picture 4" descr="http://ibxk.com.br/materias/1602133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140968"/>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2965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Servidor</a:t>
            </a:r>
          </a:p>
        </p:txBody>
      </p:sp>
      <p:sp>
        <p:nvSpPr>
          <p:cNvPr id="3" name="Espaço Reservado para Conteúdo 2"/>
          <p:cNvSpPr>
            <a:spLocks noGrp="1"/>
          </p:cNvSpPr>
          <p:nvPr>
            <p:ph idx="1"/>
          </p:nvPr>
        </p:nvSpPr>
        <p:spPr/>
        <p:txBody>
          <a:bodyPr/>
          <a:lstStyle/>
          <a:p>
            <a:r>
              <a:rPr lang="pt-BR" dirty="0"/>
              <a:t>Computador que fornece serviços a uma rede de computadores.</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14</a:t>
            </a:fld>
            <a:endParaRPr lang="pt-BR"/>
          </a:p>
        </p:txBody>
      </p:sp>
      <p:pic>
        <p:nvPicPr>
          <p:cNvPr id="9218" name="Picture 2" descr="http://3.bp.blogspot.com/_Dhep8mHBgCc/TQJFk3ca7PI/AAAAAAAAAAo/28aIPzQvs3E/s1600/cliente-servidor.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068960"/>
            <a:ext cx="390525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53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Provedor de acesso</a:t>
            </a:r>
          </a:p>
        </p:txBody>
      </p:sp>
      <p:sp>
        <p:nvSpPr>
          <p:cNvPr id="3" name="Espaço Reservado para Conteúdo 2"/>
          <p:cNvSpPr>
            <a:spLocks noGrp="1"/>
          </p:cNvSpPr>
          <p:nvPr>
            <p:ph idx="1"/>
          </p:nvPr>
        </p:nvSpPr>
        <p:spPr/>
        <p:txBody>
          <a:bodyPr/>
          <a:lstStyle/>
          <a:p>
            <a:r>
              <a:rPr lang="pt-BR" dirty="0"/>
              <a:t>Empresa, universidade ou organização que fornece acesso à internet.</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15</a:t>
            </a:fld>
            <a:endParaRPr lang="pt-BR"/>
          </a:p>
        </p:txBody>
      </p:sp>
      <p:pic>
        <p:nvPicPr>
          <p:cNvPr id="10242" name="Picture 2" descr="http://1.bp.blogspot.com/-YVXHHpMSFGY/T1CEimr_taI/AAAAAAAAC5g/TBP4CBdAVY4/s1600/cabo.tele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569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i53.tinypic.com/11kgnx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6270" y="3420223"/>
            <a:ext cx="1505436" cy="1841769"/>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http://nickmartins.com.br/atualidades/wp-content/uploads/2010/11/vagas-net-servi%C3%A7oes-rj.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3699163"/>
            <a:ext cx="2611927" cy="99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571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52"/>
                                        </p:tgtEl>
                                        <p:attrNameLst>
                                          <p:attrName>style.visibility</p:attrName>
                                        </p:attrNameLst>
                                      </p:cBhvr>
                                      <p:to>
                                        <p:strVal val="visible"/>
                                      </p:to>
                                    </p:set>
                                    <p:animEffect transition="in" filter="fade">
                                      <p:cBhvr>
                                        <p:cTn id="12" dur="500"/>
                                        <p:tgtEl>
                                          <p:spTgt spid="102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fade">
                                      <p:cBhvr>
                                        <p:cTn id="1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Site</a:t>
            </a:r>
          </a:p>
        </p:txBody>
      </p:sp>
      <p:sp>
        <p:nvSpPr>
          <p:cNvPr id="3" name="Espaço Reservado para Conteúdo 2"/>
          <p:cNvSpPr>
            <a:spLocks noGrp="1"/>
          </p:cNvSpPr>
          <p:nvPr>
            <p:ph idx="1"/>
          </p:nvPr>
        </p:nvSpPr>
        <p:spPr/>
        <p:txBody>
          <a:bodyPr/>
          <a:lstStyle/>
          <a:p>
            <a:r>
              <a:rPr lang="pt-BR" dirty="0"/>
              <a:t>Coleção de páginas web.</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16</a:t>
            </a:fld>
            <a:endParaRPr lang="pt-B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623888"/>
            <a:ext cx="8784977"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2330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Home </a:t>
            </a:r>
            <a:r>
              <a:rPr lang="pt-BR" dirty="0" err="1"/>
              <a:t>page</a:t>
            </a:r>
            <a:endParaRPr lang="pt-BR" dirty="0"/>
          </a:p>
        </p:txBody>
      </p:sp>
      <p:sp>
        <p:nvSpPr>
          <p:cNvPr id="3" name="Espaço Reservado para Conteúdo 2"/>
          <p:cNvSpPr>
            <a:spLocks noGrp="1"/>
          </p:cNvSpPr>
          <p:nvPr>
            <p:ph idx="1"/>
          </p:nvPr>
        </p:nvSpPr>
        <p:spPr/>
        <p:txBody>
          <a:bodyPr/>
          <a:lstStyle/>
          <a:p>
            <a:r>
              <a:rPr lang="pt-BR" dirty="0"/>
              <a:t>Página inicial de um site.</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17</a:t>
            </a:fld>
            <a:endParaRPr lang="pt-BR"/>
          </a:p>
        </p:txBody>
      </p:sp>
      <p:pic>
        <p:nvPicPr>
          <p:cNvPr id="12290" name="Picture 2" descr="https://encrypted-tbn2.google.com/images?q=tbn:ANd9GcReuQ93hr6MgjY5Fl2Qgsvf_kd6PgtxV-MLEIrD-tpZSdWapR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95290"/>
            <a:ext cx="6052487"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44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URL (</a:t>
            </a:r>
            <a:r>
              <a:rPr lang="pt-BR" dirty="0" err="1"/>
              <a:t>Uniform</a:t>
            </a:r>
            <a:r>
              <a:rPr lang="pt-BR" dirty="0"/>
              <a:t> </a:t>
            </a:r>
            <a:r>
              <a:rPr lang="pt-BR" dirty="0" err="1"/>
              <a:t>Resouse</a:t>
            </a:r>
            <a:r>
              <a:rPr lang="pt-BR" dirty="0"/>
              <a:t> </a:t>
            </a:r>
            <a:r>
              <a:rPr lang="pt-BR" dirty="0" err="1"/>
              <a:t>Locator</a:t>
            </a:r>
            <a:r>
              <a:rPr lang="pt-BR" dirty="0"/>
              <a:t>)</a:t>
            </a:r>
          </a:p>
        </p:txBody>
      </p:sp>
      <p:sp>
        <p:nvSpPr>
          <p:cNvPr id="3" name="Espaço Reservado para Conteúdo 2"/>
          <p:cNvSpPr>
            <a:spLocks noGrp="1"/>
          </p:cNvSpPr>
          <p:nvPr>
            <p:ph idx="1"/>
          </p:nvPr>
        </p:nvSpPr>
        <p:spPr/>
        <p:txBody>
          <a:bodyPr/>
          <a:lstStyle/>
          <a:p>
            <a:r>
              <a:rPr lang="pt-BR" dirty="0"/>
              <a:t>Endereço da página web que permite aos computadores achá-la de maneira uniforme.</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18</a:t>
            </a:fld>
            <a:endParaRPr lang="pt-BR"/>
          </a:p>
        </p:txBody>
      </p:sp>
      <p:pic>
        <p:nvPicPr>
          <p:cNvPr id="13314" name="Picture 2" descr="http://www.comoaparecernasbuscas.com.br/wp-content/uploads/2012/05/se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356992"/>
            <a:ext cx="54673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146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URL (</a:t>
            </a:r>
            <a:r>
              <a:rPr lang="pt-BR" dirty="0" err="1"/>
              <a:t>Uniform</a:t>
            </a:r>
            <a:r>
              <a:rPr lang="pt-BR" dirty="0"/>
              <a:t> </a:t>
            </a:r>
            <a:r>
              <a:rPr lang="pt-BR" dirty="0" err="1"/>
              <a:t>Resouse</a:t>
            </a:r>
            <a:r>
              <a:rPr lang="pt-BR" dirty="0"/>
              <a:t> </a:t>
            </a:r>
            <a:r>
              <a:rPr lang="pt-BR" dirty="0" err="1"/>
              <a:t>Locator</a:t>
            </a:r>
            <a:r>
              <a:rPr lang="pt-BR" dirty="0"/>
              <a:t>)</a:t>
            </a:r>
          </a:p>
        </p:txBody>
      </p:sp>
      <p:sp>
        <p:nvSpPr>
          <p:cNvPr id="3" name="Espaço Reservado para Conteúdo 2"/>
          <p:cNvSpPr>
            <a:spLocks noGrp="1"/>
          </p:cNvSpPr>
          <p:nvPr>
            <p:ph idx="1"/>
          </p:nvPr>
        </p:nvSpPr>
        <p:spPr/>
        <p:txBody>
          <a:bodyPr>
            <a:normAutofit/>
          </a:bodyPr>
          <a:lstStyle/>
          <a:p>
            <a:pPr marL="64008" indent="0">
              <a:buNone/>
            </a:pPr>
            <a:r>
              <a:rPr lang="pt-BR" dirty="0"/>
              <a:t>http://www.ifrn.edu.br</a:t>
            </a:r>
          </a:p>
          <a:p>
            <a:pPr marL="64008" indent="0">
              <a:buNone/>
            </a:pPr>
            <a:endParaRPr lang="pt-BR" dirty="0"/>
          </a:p>
          <a:p>
            <a:r>
              <a:rPr lang="pt-BR" dirty="0"/>
              <a:t>http:// </a:t>
            </a:r>
            <a:r>
              <a:rPr lang="pt-BR" dirty="0">
                <a:sym typeface="Wingdings" pitchFamily="2" charset="2"/>
              </a:rPr>
              <a:t> Protocolo de transferência de hipertexto.</a:t>
            </a:r>
          </a:p>
          <a:p>
            <a:r>
              <a:rPr lang="pt-BR" dirty="0" err="1">
                <a:sym typeface="Wingdings" pitchFamily="2" charset="2"/>
              </a:rPr>
              <a:t>www</a:t>
            </a:r>
            <a:r>
              <a:rPr lang="pt-BR" dirty="0">
                <a:sym typeface="Wingdings" pitchFamily="2" charset="2"/>
              </a:rPr>
              <a:t>  Convenção que indica que o endereço pertencente à web.</a:t>
            </a:r>
          </a:p>
          <a:p>
            <a:r>
              <a:rPr lang="pt-BR" dirty="0" err="1"/>
              <a:t>ifrn</a:t>
            </a:r>
            <a:r>
              <a:rPr lang="pt-BR" dirty="0"/>
              <a:t> </a:t>
            </a:r>
            <a:r>
              <a:rPr lang="pt-BR" dirty="0">
                <a:sym typeface="Wingdings" pitchFamily="2" charset="2"/>
              </a:rPr>
              <a:t> nome da empresa ou instituição.</a:t>
            </a:r>
          </a:p>
          <a:p>
            <a:r>
              <a:rPr lang="pt-BR" dirty="0" err="1">
                <a:sym typeface="Wingdings" pitchFamily="2" charset="2"/>
              </a:rPr>
              <a:t>edu</a:t>
            </a:r>
            <a:r>
              <a:rPr lang="pt-BR" dirty="0">
                <a:sym typeface="Wingdings" pitchFamily="2" charset="2"/>
              </a:rPr>
              <a:t>  Entidade educacional.</a:t>
            </a:r>
          </a:p>
          <a:p>
            <a:r>
              <a:rPr lang="pt-BR" dirty="0" err="1">
                <a:sym typeface="Wingdings" pitchFamily="2" charset="2"/>
              </a:rPr>
              <a:t>br</a:t>
            </a:r>
            <a:r>
              <a:rPr lang="pt-BR" dirty="0">
                <a:sym typeface="Wingdings" pitchFamily="2" charset="2"/>
              </a:rPr>
              <a:t>  endereço localizado no Brasil.</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19</a:t>
            </a:fld>
            <a:endParaRPr lang="pt-BR"/>
          </a:p>
        </p:txBody>
      </p:sp>
    </p:spTree>
    <p:extLst>
      <p:ext uri="{BB962C8B-B14F-4D97-AF65-F5344CB8AC3E}">
        <p14:creationId xmlns:p14="http://schemas.microsoft.com/office/powerpoint/2010/main" val="4054801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INTERNET?</a:t>
            </a:r>
          </a:p>
        </p:txBody>
      </p:sp>
      <p:sp>
        <p:nvSpPr>
          <p:cNvPr id="3" name="Espaço Reservado para Conteúdo 2"/>
          <p:cNvSpPr>
            <a:spLocks noGrp="1"/>
          </p:cNvSpPr>
          <p:nvPr>
            <p:ph idx="1"/>
          </p:nvPr>
        </p:nvSpPr>
        <p:spPr/>
        <p:txBody>
          <a:bodyPr>
            <a:normAutofit/>
          </a:bodyPr>
          <a:lstStyle/>
          <a:p>
            <a:pPr>
              <a:buFont typeface="Wingdings" pitchFamily="2" charset="2"/>
              <a:buNone/>
            </a:pPr>
            <a:r>
              <a:rPr lang="pt-PT" dirty="0"/>
              <a:t>A Internet é uma rede de computadores à escala mundial, destinada à troca de informações.</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2</a:t>
            </a:fld>
            <a:endParaRPr lang="pt-BR"/>
          </a:p>
        </p:txBody>
      </p:sp>
      <p:pic>
        <p:nvPicPr>
          <p:cNvPr id="7" name="Picture 5" descr="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43608" y="1700210"/>
            <a:ext cx="7056864" cy="447750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36309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Domínio</a:t>
            </a:r>
          </a:p>
        </p:txBody>
      </p:sp>
      <p:sp>
        <p:nvSpPr>
          <p:cNvPr id="3" name="Espaço Reservado para Conteúdo 2"/>
          <p:cNvSpPr>
            <a:spLocks noGrp="1"/>
          </p:cNvSpPr>
          <p:nvPr>
            <p:ph idx="1"/>
          </p:nvPr>
        </p:nvSpPr>
        <p:spPr/>
        <p:txBody>
          <a:bodyPr/>
          <a:lstStyle/>
          <a:p>
            <a:r>
              <a:rPr lang="pt-BR" dirty="0"/>
              <a:t>É o nome de uma área reservada num servidor Internet que indica o endereço de um website.</a:t>
            </a:r>
          </a:p>
          <a:p>
            <a:endParaRPr lang="pt-BR" dirty="0"/>
          </a:p>
          <a:p>
            <a:r>
              <a:rPr lang="pt-BR" dirty="0"/>
              <a:t>Exemplos:</a:t>
            </a:r>
          </a:p>
          <a:p>
            <a:pPr lvl="1"/>
            <a:r>
              <a:rPr lang="pt-BR" dirty="0"/>
              <a:t>google.com.br</a:t>
            </a:r>
          </a:p>
          <a:p>
            <a:pPr lvl="1"/>
            <a:r>
              <a:rPr lang="pt-BR" dirty="0"/>
              <a:t>gmail.com</a:t>
            </a:r>
          </a:p>
          <a:p>
            <a:pPr lvl="1"/>
            <a:r>
              <a:rPr lang="pt-BR" dirty="0"/>
              <a:t>terra.com.br</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20</a:t>
            </a:fld>
            <a:endParaRPr lang="pt-BR"/>
          </a:p>
        </p:txBody>
      </p:sp>
    </p:spTree>
    <p:extLst>
      <p:ext uri="{BB962C8B-B14F-4D97-AF65-F5344CB8AC3E}">
        <p14:creationId xmlns:p14="http://schemas.microsoft.com/office/powerpoint/2010/main" val="27801170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Registros de Domínios</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21</a:t>
            </a:fld>
            <a:endParaRPr lang="pt-BR"/>
          </a:p>
        </p:txBody>
      </p:sp>
      <p:graphicFrame>
        <p:nvGraphicFramePr>
          <p:cNvPr id="7" name="Tabela 6"/>
          <p:cNvGraphicFramePr>
            <a:graphicFrameLocks noGrp="1"/>
          </p:cNvGraphicFramePr>
          <p:nvPr>
            <p:extLst>
              <p:ext uri="{D42A27DB-BD31-4B8C-83A1-F6EECF244321}">
                <p14:modId xmlns:p14="http://schemas.microsoft.com/office/powerpoint/2010/main" val="3476747128"/>
              </p:ext>
            </p:extLst>
          </p:nvPr>
        </p:nvGraphicFramePr>
        <p:xfrm>
          <a:off x="539552" y="1772816"/>
          <a:ext cx="8064894" cy="4485640"/>
        </p:xfrm>
        <a:graphic>
          <a:graphicData uri="http://schemas.openxmlformats.org/drawingml/2006/table">
            <a:tbl>
              <a:tblPr firstRow="1" bandRow="1">
                <a:tableStyleId>{5C22544A-7EE6-4342-B048-85BDC9FD1C3A}</a:tableStyleId>
              </a:tblPr>
              <a:tblGrid>
                <a:gridCol w="1656183">
                  <a:extLst>
                    <a:ext uri="{9D8B030D-6E8A-4147-A177-3AD203B41FA5}">
                      <a16:colId xmlns:a16="http://schemas.microsoft.com/office/drawing/2014/main" val="20000"/>
                    </a:ext>
                  </a:extLst>
                </a:gridCol>
                <a:gridCol w="3720413">
                  <a:extLst>
                    <a:ext uri="{9D8B030D-6E8A-4147-A177-3AD203B41FA5}">
                      <a16:colId xmlns:a16="http://schemas.microsoft.com/office/drawing/2014/main" val="20001"/>
                    </a:ext>
                  </a:extLst>
                </a:gridCol>
                <a:gridCol w="2688298">
                  <a:extLst>
                    <a:ext uri="{9D8B030D-6E8A-4147-A177-3AD203B41FA5}">
                      <a16:colId xmlns:a16="http://schemas.microsoft.com/office/drawing/2014/main" val="20002"/>
                    </a:ext>
                  </a:extLst>
                </a:gridCol>
              </a:tblGrid>
              <a:tr h="370840">
                <a:tc>
                  <a:txBody>
                    <a:bodyPr/>
                    <a:lstStyle/>
                    <a:p>
                      <a:pPr algn="ctr"/>
                      <a:r>
                        <a:rPr lang="pt-BR" dirty="0"/>
                        <a:t>Terminações</a:t>
                      </a:r>
                    </a:p>
                  </a:txBody>
                  <a:tcPr anchor="ctr"/>
                </a:tc>
                <a:tc>
                  <a:txBody>
                    <a:bodyPr/>
                    <a:lstStyle/>
                    <a:p>
                      <a:pPr algn="ctr"/>
                      <a:r>
                        <a:rPr lang="pt-BR" dirty="0"/>
                        <a:t>Descrição</a:t>
                      </a:r>
                    </a:p>
                  </a:txBody>
                  <a:tcPr anchor="ctr"/>
                </a:tc>
                <a:tc>
                  <a:txBody>
                    <a:bodyPr/>
                    <a:lstStyle/>
                    <a:p>
                      <a:pPr algn="ctr"/>
                      <a:r>
                        <a:rPr lang="pt-BR" dirty="0"/>
                        <a:t>Exemplos</a:t>
                      </a:r>
                    </a:p>
                  </a:txBody>
                  <a:tcPr anchor="ctr"/>
                </a:tc>
                <a:extLst>
                  <a:ext uri="{0D108BD9-81ED-4DB2-BD59-A6C34878D82A}">
                    <a16:rowId xmlns:a16="http://schemas.microsoft.com/office/drawing/2014/main" val="10000"/>
                  </a:ext>
                </a:extLst>
              </a:tr>
              <a:tr h="370840">
                <a:tc>
                  <a:txBody>
                    <a:bodyPr/>
                    <a:lstStyle/>
                    <a:p>
                      <a:pPr algn="ctr"/>
                      <a:r>
                        <a:rPr lang="pt-BR" dirty="0"/>
                        <a:t>com</a:t>
                      </a:r>
                    </a:p>
                  </a:txBody>
                  <a:tcPr anchor="ctr"/>
                </a:tc>
                <a:tc>
                  <a:txBody>
                    <a:bodyPr/>
                    <a:lstStyle/>
                    <a:p>
                      <a:pPr algn="ctr"/>
                      <a:r>
                        <a:rPr lang="pt-BR" dirty="0"/>
                        <a:t>Sites comerciais em qualquer lugar do mundo.</a:t>
                      </a:r>
                    </a:p>
                  </a:txBody>
                  <a:tcPr anchor="ctr"/>
                </a:tc>
                <a:tc>
                  <a:txBody>
                    <a:bodyPr/>
                    <a:lstStyle/>
                    <a:p>
                      <a:pPr algn="ctr"/>
                      <a:r>
                        <a:rPr lang="pt-BR" dirty="0"/>
                        <a:t>google.com</a:t>
                      </a:r>
                    </a:p>
                    <a:p>
                      <a:pPr algn="ctr"/>
                      <a:r>
                        <a:rPr lang="pt-BR" dirty="0"/>
                        <a:t>empresa.com</a:t>
                      </a:r>
                    </a:p>
                    <a:p>
                      <a:pPr algn="ctr"/>
                      <a:r>
                        <a:rPr lang="pt-BR" dirty="0"/>
                        <a:t>fulana.com</a:t>
                      </a:r>
                    </a:p>
                  </a:txBody>
                  <a:tcPr anchor="ctr"/>
                </a:tc>
                <a:extLst>
                  <a:ext uri="{0D108BD9-81ED-4DB2-BD59-A6C34878D82A}">
                    <a16:rowId xmlns:a16="http://schemas.microsoft.com/office/drawing/2014/main" val="10001"/>
                  </a:ext>
                </a:extLst>
              </a:tr>
              <a:tr h="370840">
                <a:tc>
                  <a:txBody>
                    <a:bodyPr/>
                    <a:lstStyle/>
                    <a:p>
                      <a:pPr algn="ctr"/>
                      <a:r>
                        <a:rPr lang="pt-BR" dirty="0"/>
                        <a:t>com.br</a:t>
                      </a:r>
                    </a:p>
                  </a:txBody>
                  <a:tcPr anchor="ctr"/>
                </a:tc>
                <a:tc>
                  <a:txBody>
                    <a:bodyPr/>
                    <a:lstStyle/>
                    <a:p>
                      <a:pPr algn="ctr"/>
                      <a:r>
                        <a:rPr lang="pt-BR" dirty="0"/>
                        <a:t>Entidades comerciais no Brasil</a:t>
                      </a:r>
                    </a:p>
                  </a:txBody>
                  <a:tcPr anchor="ctr"/>
                </a:tc>
                <a:tc>
                  <a:txBody>
                    <a:bodyPr/>
                    <a:lstStyle/>
                    <a:p>
                      <a:pPr algn="ctr"/>
                      <a:r>
                        <a:rPr lang="pt-BR" dirty="0"/>
                        <a:t>google.com.br</a:t>
                      </a:r>
                    </a:p>
                    <a:p>
                      <a:pPr algn="ctr"/>
                      <a:r>
                        <a:rPr lang="pt-BR" dirty="0"/>
                        <a:t>empresa.com.br</a:t>
                      </a:r>
                    </a:p>
                  </a:txBody>
                  <a:tcPr anchor="ctr"/>
                </a:tc>
                <a:extLst>
                  <a:ext uri="{0D108BD9-81ED-4DB2-BD59-A6C34878D82A}">
                    <a16:rowId xmlns:a16="http://schemas.microsoft.com/office/drawing/2014/main" val="10002"/>
                  </a:ext>
                </a:extLst>
              </a:tr>
              <a:tr h="370840">
                <a:tc>
                  <a:txBody>
                    <a:bodyPr/>
                    <a:lstStyle/>
                    <a:p>
                      <a:pPr algn="ctr"/>
                      <a:r>
                        <a:rPr lang="pt-BR" dirty="0"/>
                        <a:t>srv.br</a:t>
                      </a:r>
                    </a:p>
                  </a:txBody>
                  <a:tcPr anchor="ctr"/>
                </a:tc>
                <a:tc>
                  <a:txBody>
                    <a:bodyPr/>
                    <a:lstStyle/>
                    <a:p>
                      <a:pPr algn="ctr"/>
                      <a:r>
                        <a:rPr lang="pt-BR" dirty="0"/>
                        <a:t>Empresas prestadoras de serviços no Brasil</a:t>
                      </a:r>
                    </a:p>
                  </a:txBody>
                  <a:tcPr anchor="ctr"/>
                </a:tc>
                <a:tc>
                  <a:txBody>
                    <a:bodyPr/>
                    <a:lstStyle/>
                    <a:p>
                      <a:pPr algn="ctr"/>
                      <a:r>
                        <a:rPr lang="pt-BR" dirty="0"/>
                        <a:t>brasilserv.srv.br</a:t>
                      </a:r>
                    </a:p>
                  </a:txBody>
                  <a:tcPr anchor="ctr"/>
                </a:tc>
                <a:extLst>
                  <a:ext uri="{0D108BD9-81ED-4DB2-BD59-A6C34878D82A}">
                    <a16:rowId xmlns:a16="http://schemas.microsoft.com/office/drawing/2014/main" val="10003"/>
                  </a:ext>
                </a:extLst>
              </a:tr>
              <a:tr h="370840">
                <a:tc>
                  <a:txBody>
                    <a:bodyPr/>
                    <a:lstStyle/>
                    <a:p>
                      <a:pPr algn="ctr"/>
                      <a:r>
                        <a:rPr lang="pt-BR" dirty="0"/>
                        <a:t>cim.br</a:t>
                      </a:r>
                    </a:p>
                  </a:txBody>
                  <a:tcPr anchor="ctr"/>
                </a:tc>
                <a:tc>
                  <a:txBody>
                    <a:bodyPr/>
                    <a:lstStyle/>
                    <a:p>
                      <a:pPr algn="ctr"/>
                      <a:r>
                        <a:rPr lang="pt-BR" dirty="0"/>
                        <a:t>Corretores de imóveis no Brasil</a:t>
                      </a:r>
                    </a:p>
                  </a:txBody>
                  <a:tcPr anchor="ctr"/>
                </a:tc>
                <a:tc>
                  <a:txBody>
                    <a:bodyPr/>
                    <a:lstStyle/>
                    <a:p>
                      <a:pPr algn="ctr"/>
                      <a:r>
                        <a:rPr lang="pt-BR" dirty="0"/>
                        <a:t>corretoresdeimoveis.cim.br</a:t>
                      </a:r>
                    </a:p>
                  </a:txBody>
                  <a:tcPr anchor="ctr"/>
                </a:tc>
                <a:extLst>
                  <a:ext uri="{0D108BD9-81ED-4DB2-BD59-A6C34878D82A}">
                    <a16:rowId xmlns:a16="http://schemas.microsoft.com/office/drawing/2014/main" val="10004"/>
                  </a:ext>
                </a:extLst>
              </a:tr>
              <a:tr h="370840">
                <a:tc>
                  <a:txBody>
                    <a:bodyPr/>
                    <a:lstStyle/>
                    <a:p>
                      <a:pPr algn="ctr"/>
                      <a:r>
                        <a:rPr lang="pt-BR" dirty="0"/>
                        <a:t>gov.br</a:t>
                      </a:r>
                    </a:p>
                  </a:txBody>
                  <a:tcPr anchor="ctr"/>
                </a:tc>
                <a:tc>
                  <a:txBody>
                    <a:bodyPr/>
                    <a:lstStyle/>
                    <a:p>
                      <a:pPr algn="ctr"/>
                      <a:r>
                        <a:rPr lang="pt-BR" dirty="0"/>
                        <a:t>Entidades Governamentais no Brasil</a:t>
                      </a:r>
                    </a:p>
                  </a:txBody>
                  <a:tcPr anchor="ctr"/>
                </a:tc>
                <a:tc>
                  <a:txBody>
                    <a:bodyPr/>
                    <a:lstStyle/>
                    <a:p>
                      <a:pPr algn="ctr"/>
                      <a:r>
                        <a:rPr lang="pt-BR" dirty="0"/>
                        <a:t>mec.gov.br</a:t>
                      </a:r>
                    </a:p>
                  </a:txBody>
                  <a:tcPr anchor="ctr"/>
                </a:tc>
                <a:extLst>
                  <a:ext uri="{0D108BD9-81ED-4DB2-BD59-A6C34878D82A}">
                    <a16:rowId xmlns:a16="http://schemas.microsoft.com/office/drawing/2014/main" val="10005"/>
                  </a:ext>
                </a:extLst>
              </a:tr>
              <a:tr h="370840">
                <a:tc>
                  <a:txBody>
                    <a:bodyPr/>
                    <a:lstStyle/>
                    <a:p>
                      <a:pPr algn="ctr"/>
                      <a:r>
                        <a:rPr lang="pt-BR" dirty="0"/>
                        <a:t>org.br</a:t>
                      </a:r>
                    </a:p>
                  </a:txBody>
                  <a:tcPr anchor="ctr"/>
                </a:tc>
                <a:tc>
                  <a:txBody>
                    <a:bodyPr/>
                    <a:lstStyle/>
                    <a:p>
                      <a:pPr algn="ctr"/>
                      <a:r>
                        <a:rPr lang="pt-BR" dirty="0"/>
                        <a:t>Entidades não governamentais no Brasil</a:t>
                      </a:r>
                    </a:p>
                  </a:txBody>
                  <a:tcPr anchor="ctr"/>
                </a:tc>
                <a:tc>
                  <a:txBody>
                    <a:bodyPr/>
                    <a:lstStyle/>
                    <a:p>
                      <a:pPr algn="ctr"/>
                      <a:r>
                        <a:rPr lang="pt-BR" dirty="0"/>
                        <a:t>funenseg.org.br</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959520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513774" y="2428868"/>
            <a:ext cx="7747634" cy="1446550"/>
          </a:xfrm>
          <a:prstGeom prst="rect">
            <a:avLst/>
          </a:prstGeom>
          <a:noFill/>
          <a:ln>
            <a:noFill/>
          </a:ln>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tx1"/>
              </a:contourClr>
            </a:sp3d>
          </a:bodyPr>
          <a:lstStyle/>
          <a:p>
            <a:pPr algn="ctr"/>
            <a:r>
              <a:rPr lang="pt-BR" sz="4400" b="1" cap="all" dirty="0">
                <a:ln w="0"/>
                <a:effectLst>
                  <a:reflection blurRad="12700" stA="50000" endPos="50000" dist="5000" dir="5400000" sy="-100000" rotWithShape="0"/>
                </a:effectLst>
              </a:rPr>
              <a:t>Unidades de transmissão</a:t>
            </a:r>
          </a:p>
          <a:p>
            <a:pPr algn="ctr"/>
            <a:r>
              <a:rPr lang="pt-BR" sz="4400" b="1" cap="all" dirty="0">
                <a:ln w="0"/>
                <a:effectLst>
                  <a:reflection blurRad="12700" stA="50000" endPos="50000" dist="5000" dir="5400000" sy="-100000" rotWithShape="0"/>
                </a:effectLst>
              </a:rPr>
              <a:t> de dados</a:t>
            </a:r>
          </a:p>
        </p:txBody>
      </p:sp>
      <p:sp>
        <p:nvSpPr>
          <p:cNvPr id="6" name="Espaço Reservado para Data 5"/>
          <p:cNvSpPr>
            <a:spLocks noGrp="1"/>
          </p:cNvSpPr>
          <p:nvPr>
            <p:ph type="dt" sz="half" idx="10"/>
          </p:nvPr>
        </p:nvSpPr>
        <p:spPr/>
        <p:txBody>
          <a:bodyPr/>
          <a:lstStyle/>
          <a:p>
            <a:fld id="{72EF86BF-376F-4F43-9610-52B55F7D4891}" type="datetime1">
              <a:rPr lang="pt-BR" smtClean="0"/>
              <a:pPr/>
              <a:t>15/11/2022</a:t>
            </a:fld>
            <a:endParaRPr lang="pt-BR"/>
          </a:p>
        </p:txBody>
      </p:sp>
      <p:sp>
        <p:nvSpPr>
          <p:cNvPr id="8" name="Espaço Reservado para Rodapé 7"/>
          <p:cNvSpPr>
            <a:spLocks noGrp="1"/>
          </p:cNvSpPr>
          <p:nvPr>
            <p:ph type="ftr" sz="quarter" idx="11"/>
          </p:nvPr>
        </p:nvSpPr>
        <p:spPr/>
        <p:txBody>
          <a:bodyPr/>
          <a:lstStyle/>
          <a:p>
            <a:r>
              <a:rPr lang="pt-BR"/>
              <a:t>Noções de Informática</a:t>
            </a:r>
          </a:p>
        </p:txBody>
      </p:sp>
      <p:sp>
        <p:nvSpPr>
          <p:cNvPr id="7" name="Espaço Reservado para Número de Slide 6"/>
          <p:cNvSpPr>
            <a:spLocks noGrp="1"/>
          </p:cNvSpPr>
          <p:nvPr>
            <p:ph type="sldNum" sz="quarter" idx="12"/>
          </p:nvPr>
        </p:nvSpPr>
        <p:spPr/>
        <p:txBody>
          <a:bodyPr/>
          <a:lstStyle/>
          <a:p>
            <a:fld id="{7267B893-D777-4016-9221-0D3CF51EF96B}" type="slidenum">
              <a:rPr lang="pt-BR" smtClean="0"/>
              <a:pPr/>
              <a:t>22</a:t>
            </a:fld>
            <a:endParaRPr lang="pt-BR"/>
          </a:p>
        </p:txBody>
      </p:sp>
    </p:spTree>
    <p:extLst>
      <p:ext uri="{BB962C8B-B14F-4D97-AF65-F5344CB8AC3E}">
        <p14:creationId xmlns:p14="http://schemas.microsoft.com/office/powerpoint/2010/main" val="40317026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48680"/>
            <a:ext cx="8229600" cy="5906128"/>
          </a:xfrm>
        </p:spPr>
        <p:txBody>
          <a:bodyPr>
            <a:normAutofit/>
          </a:bodyPr>
          <a:lstStyle/>
          <a:p>
            <a:r>
              <a:rPr lang="pt-BR" dirty="0" err="1"/>
              <a:t>Kilobit</a:t>
            </a:r>
            <a:r>
              <a:rPr lang="pt-BR" dirty="0"/>
              <a:t> por segundo (</a:t>
            </a:r>
            <a:r>
              <a:rPr lang="pt-BR" dirty="0" err="1"/>
              <a:t>kbps</a:t>
            </a:r>
            <a:r>
              <a:rPr lang="pt-BR" dirty="0"/>
              <a:t>) = 1.000 bits por segundo.</a:t>
            </a:r>
          </a:p>
          <a:p>
            <a:endParaRPr lang="pt-BR" dirty="0"/>
          </a:p>
          <a:p>
            <a:r>
              <a:rPr lang="pt-BR" dirty="0" err="1"/>
              <a:t>Kylobyte</a:t>
            </a:r>
            <a:r>
              <a:rPr lang="pt-BR" dirty="0"/>
              <a:t> por segundo (</a:t>
            </a:r>
            <a:r>
              <a:rPr lang="pt-BR" dirty="0" err="1"/>
              <a:t>kBps</a:t>
            </a:r>
            <a:r>
              <a:rPr lang="pt-BR" dirty="0"/>
              <a:t>)</a:t>
            </a:r>
          </a:p>
          <a:p>
            <a:pPr lvl="1"/>
            <a:r>
              <a:rPr lang="pt-BR" dirty="0"/>
              <a:t>1 </a:t>
            </a:r>
            <a:r>
              <a:rPr lang="pt-BR" dirty="0" err="1"/>
              <a:t>kBps</a:t>
            </a:r>
            <a:r>
              <a:rPr lang="pt-BR" dirty="0"/>
              <a:t> = 8 </a:t>
            </a:r>
            <a:r>
              <a:rPr lang="pt-BR" dirty="0" err="1"/>
              <a:t>kbps</a:t>
            </a:r>
            <a:endParaRPr lang="pt-BR" dirty="0"/>
          </a:p>
          <a:p>
            <a:endParaRPr lang="pt-BR" dirty="0"/>
          </a:p>
          <a:p>
            <a:r>
              <a:rPr lang="pt-BR" dirty="0"/>
              <a:t>Megabit por segundo (Mbps) = 1.000 </a:t>
            </a:r>
            <a:r>
              <a:rPr lang="pt-BR" dirty="0" err="1"/>
              <a:t>kbps</a:t>
            </a:r>
            <a:endParaRPr lang="pt-BR" dirty="0"/>
          </a:p>
          <a:p>
            <a:endParaRPr lang="pt-BR" dirty="0"/>
          </a:p>
          <a:p>
            <a:r>
              <a:rPr lang="pt-BR" dirty="0"/>
              <a:t>Megabyte por segundo (</a:t>
            </a:r>
            <a:r>
              <a:rPr lang="pt-BR" dirty="0" err="1"/>
              <a:t>MBps</a:t>
            </a:r>
            <a:r>
              <a:rPr lang="pt-BR" dirty="0"/>
              <a:t>)</a:t>
            </a:r>
          </a:p>
          <a:p>
            <a:pPr lvl="1"/>
            <a:r>
              <a:rPr lang="pt-BR" dirty="0"/>
              <a:t>1 </a:t>
            </a:r>
            <a:r>
              <a:rPr lang="pt-BR" dirty="0" err="1"/>
              <a:t>MBps</a:t>
            </a:r>
            <a:r>
              <a:rPr lang="pt-BR" dirty="0"/>
              <a:t> = 8 Mbps		</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23</a:t>
            </a:fld>
            <a:endParaRPr lang="pt-BR"/>
          </a:p>
        </p:txBody>
      </p:sp>
    </p:spTree>
    <p:extLst>
      <p:ext uri="{BB962C8B-B14F-4D97-AF65-F5344CB8AC3E}">
        <p14:creationId xmlns:p14="http://schemas.microsoft.com/office/powerpoint/2010/main" val="246848760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979712" y="2428868"/>
            <a:ext cx="4815742" cy="1446550"/>
          </a:xfrm>
          <a:prstGeom prst="rect">
            <a:avLst/>
          </a:prstGeom>
          <a:noFill/>
          <a:ln>
            <a:noFill/>
          </a:ln>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tx1"/>
              </a:contourClr>
            </a:sp3d>
          </a:bodyPr>
          <a:lstStyle/>
          <a:p>
            <a:pPr algn="ctr"/>
            <a:r>
              <a:rPr lang="pt-BR" sz="4400" b="1" cap="all" dirty="0">
                <a:ln w="0"/>
                <a:effectLst>
                  <a:reflection blurRad="12700" stA="50000" endPos="50000" dist="5000" dir="5400000" sy="-100000" rotWithShape="0"/>
                </a:effectLst>
              </a:rPr>
              <a:t>Principais tipos</a:t>
            </a:r>
          </a:p>
          <a:p>
            <a:pPr algn="ctr"/>
            <a:r>
              <a:rPr lang="pt-BR" sz="4400" b="1" cap="all" dirty="0">
                <a:ln w="0"/>
                <a:effectLst>
                  <a:reflection blurRad="12700" stA="50000" endPos="50000" dist="5000" dir="5400000" sy="-100000" rotWithShape="0"/>
                </a:effectLst>
              </a:rPr>
              <a:t> de conexão</a:t>
            </a:r>
          </a:p>
        </p:txBody>
      </p:sp>
      <p:sp>
        <p:nvSpPr>
          <p:cNvPr id="6" name="Espaço Reservado para Data 5"/>
          <p:cNvSpPr>
            <a:spLocks noGrp="1"/>
          </p:cNvSpPr>
          <p:nvPr>
            <p:ph type="dt" sz="half" idx="10"/>
          </p:nvPr>
        </p:nvSpPr>
        <p:spPr/>
        <p:txBody>
          <a:bodyPr/>
          <a:lstStyle/>
          <a:p>
            <a:fld id="{72EF86BF-376F-4F43-9610-52B55F7D4891}" type="datetime1">
              <a:rPr lang="pt-BR" smtClean="0"/>
              <a:pPr/>
              <a:t>15/11/2022</a:t>
            </a:fld>
            <a:endParaRPr lang="pt-BR"/>
          </a:p>
        </p:txBody>
      </p:sp>
      <p:sp>
        <p:nvSpPr>
          <p:cNvPr id="8" name="Espaço Reservado para Rodapé 7"/>
          <p:cNvSpPr>
            <a:spLocks noGrp="1"/>
          </p:cNvSpPr>
          <p:nvPr>
            <p:ph type="ftr" sz="quarter" idx="11"/>
          </p:nvPr>
        </p:nvSpPr>
        <p:spPr/>
        <p:txBody>
          <a:bodyPr/>
          <a:lstStyle/>
          <a:p>
            <a:r>
              <a:rPr lang="pt-BR"/>
              <a:t>Noções de Informática</a:t>
            </a:r>
          </a:p>
        </p:txBody>
      </p:sp>
      <p:sp>
        <p:nvSpPr>
          <p:cNvPr id="7" name="Espaço Reservado para Número de Slide 6"/>
          <p:cNvSpPr>
            <a:spLocks noGrp="1"/>
          </p:cNvSpPr>
          <p:nvPr>
            <p:ph type="sldNum" sz="quarter" idx="12"/>
          </p:nvPr>
        </p:nvSpPr>
        <p:spPr/>
        <p:txBody>
          <a:bodyPr/>
          <a:lstStyle/>
          <a:p>
            <a:fld id="{7267B893-D777-4016-9221-0D3CF51EF96B}" type="slidenum">
              <a:rPr lang="pt-BR" smtClean="0"/>
              <a:pPr/>
              <a:t>24</a:t>
            </a:fld>
            <a:endParaRPr lang="pt-BR"/>
          </a:p>
        </p:txBody>
      </p:sp>
    </p:spTree>
    <p:extLst>
      <p:ext uri="{BB962C8B-B14F-4D97-AF65-F5344CB8AC3E}">
        <p14:creationId xmlns:p14="http://schemas.microsoft.com/office/powerpoint/2010/main" val="400522538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Linha discada</a:t>
            </a:r>
          </a:p>
        </p:txBody>
      </p:sp>
      <p:sp>
        <p:nvSpPr>
          <p:cNvPr id="3" name="Espaço Reservado para Conteúdo 2"/>
          <p:cNvSpPr>
            <a:spLocks noGrp="1"/>
          </p:cNvSpPr>
          <p:nvPr>
            <p:ph idx="1"/>
          </p:nvPr>
        </p:nvSpPr>
        <p:spPr/>
        <p:txBody>
          <a:bodyPr/>
          <a:lstStyle/>
          <a:p>
            <a:r>
              <a:rPr lang="pt-BR" dirty="0"/>
              <a:t>Computador + modem + linha telefônica + provedor de acesso.</a:t>
            </a:r>
          </a:p>
          <a:p>
            <a:endParaRPr lang="pt-BR" dirty="0"/>
          </a:p>
          <a:p>
            <a:r>
              <a:rPr lang="pt-BR" dirty="0"/>
              <a:t>Taxa máxima: 56 Kbps.</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25</a:t>
            </a:fld>
            <a:endParaRPr lang="pt-BR"/>
          </a:p>
        </p:txBody>
      </p:sp>
      <p:pic>
        <p:nvPicPr>
          <p:cNvPr id="14338" name="Picture 2" descr="http://farm2.static.flickr.com/1108/1060389043_8ba98e726f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868" y="2924945"/>
            <a:ext cx="3905250" cy="352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23641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Conexão ADSL (Linha de Assinante Assíncrona Digital)</a:t>
            </a:r>
          </a:p>
        </p:txBody>
      </p:sp>
      <p:sp>
        <p:nvSpPr>
          <p:cNvPr id="3" name="Espaço Reservado para Conteúdo 2"/>
          <p:cNvSpPr>
            <a:spLocks noGrp="1"/>
          </p:cNvSpPr>
          <p:nvPr>
            <p:ph idx="1"/>
          </p:nvPr>
        </p:nvSpPr>
        <p:spPr/>
        <p:txBody>
          <a:bodyPr/>
          <a:lstStyle/>
          <a:p>
            <a:r>
              <a:rPr lang="pt-BR" dirty="0"/>
              <a:t>Linha telefônica + computador + placa Ethernet.</a:t>
            </a:r>
          </a:p>
          <a:p>
            <a:endParaRPr lang="pt-BR" dirty="0"/>
          </a:p>
          <a:p>
            <a:r>
              <a:rPr lang="pt-BR" dirty="0"/>
              <a:t>Velocidade: 256 Kbps a 8 Mbps.</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26</a:t>
            </a:fld>
            <a:endParaRPr lang="pt-BR"/>
          </a:p>
        </p:txBody>
      </p:sp>
      <p:pic>
        <p:nvPicPr>
          <p:cNvPr id="15362" name="Picture 2" descr="https://encrypted-tbn2.google.com/images?q=tbn:ANd9GcQ5Hh4NPDabzj5HQf4iE1chvA5RiXJJ-Jjs9iAirpZiI6wZmNSV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217" y="4293096"/>
            <a:ext cx="2333625"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54008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a:t>
            </a:r>
          </a:p>
        </p:txBody>
      </p:sp>
      <p:sp>
        <p:nvSpPr>
          <p:cNvPr id="3" name="Espaço Reservado para Conteúdo 2"/>
          <p:cNvSpPr>
            <a:spLocks noGrp="1"/>
          </p:cNvSpPr>
          <p:nvPr>
            <p:ph idx="1"/>
          </p:nvPr>
        </p:nvSpPr>
        <p:spPr/>
        <p:txBody>
          <a:bodyPr/>
          <a:lstStyle/>
          <a:p>
            <a:r>
              <a:rPr lang="pt-BR" dirty="0"/>
              <a:t>Modem a cabo + computador + placa Ethernet.</a:t>
            </a:r>
          </a:p>
          <a:p>
            <a:endParaRPr lang="pt-BR" dirty="0"/>
          </a:p>
          <a:p>
            <a:r>
              <a:rPr lang="pt-BR" dirty="0"/>
              <a:t>Velocidade: 128 Kbps a 24 Mbps.</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27</a:t>
            </a:fld>
            <a:endParaRPr lang="pt-BR"/>
          </a:p>
        </p:txBody>
      </p:sp>
      <p:pic>
        <p:nvPicPr>
          <p:cNvPr id="16386" name="Picture 2" descr="https://encrypted-tbn2.google.com/images?q=tbn:ANd9GcSRSd-VGZebkvZE-p4BSYjYRNFBrafEkuvTMZTVZfLb3Ajc6U1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293096"/>
            <a:ext cx="2447925"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10304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Satélite</a:t>
            </a:r>
          </a:p>
        </p:txBody>
      </p:sp>
      <p:sp>
        <p:nvSpPr>
          <p:cNvPr id="3" name="Espaço Reservado para Conteúdo 2"/>
          <p:cNvSpPr>
            <a:spLocks noGrp="1"/>
          </p:cNvSpPr>
          <p:nvPr>
            <p:ph idx="1"/>
          </p:nvPr>
        </p:nvSpPr>
        <p:spPr/>
        <p:txBody>
          <a:bodyPr/>
          <a:lstStyle/>
          <a:p>
            <a:r>
              <a:rPr lang="pt-BR" dirty="0"/>
              <a:t>Falta de opção.</a:t>
            </a:r>
          </a:p>
          <a:p>
            <a:endParaRPr lang="pt-BR" dirty="0"/>
          </a:p>
          <a:p>
            <a:r>
              <a:rPr lang="pt-BR" dirty="0"/>
              <a:t>Necessita alguns hardwares específicos e caros.</a:t>
            </a:r>
          </a:p>
          <a:p>
            <a:endParaRPr lang="pt-BR" dirty="0"/>
          </a:p>
          <a:p>
            <a:r>
              <a:rPr lang="pt-BR" dirty="0"/>
              <a:t>Velocidade: </a:t>
            </a:r>
          </a:p>
          <a:p>
            <a:pPr marL="64008" indent="0">
              <a:buNone/>
            </a:pPr>
            <a:r>
              <a:rPr lang="pt-BR" dirty="0"/>
              <a:t>	512 Kbps a 2 Mbps.</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28</a:t>
            </a:fld>
            <a:endParaRPr lang="pt-BR"/>
          </a:p>
        </p:txBody>
      </p:sp>
      <p:pic>
        <p:nvPicPr>
          <p:cNvPr id="17410" name="Picture 2" descr="https://encrypted-tbn1.google.com/images?q=tbn:ANd9GcTFVmJMkoT01I9MfkL6aabyriXKby_IxYoly3RIAyjWan6HUaH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941926"/>
            <a:ext cx="3182863" cy="253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35451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3G</a:t>
            </a:r>
          </a:p>
        </p:txBody>
      </p:sp>
      <p:sp>
        <p:nvSpPr>
          <p:cNvPr id="3" name="Espaço Reservado para Conteúdo 2"/>
          <p:cNvSpPr>
            <a:spLocks noGrp="1"/>
          </p:cNvSpPr>
          <p:nvPr>
            <p:ph idx="1"/>
          </p:nvPr>
        </p:nvSpPr>
        <p:spPr/>
        <p:txBody>
          <a:bodyPr/>
          <a:lstStyle/>
          <a:p>
            <a:r>
              <a:rPr lang="pt-BR" dirty="0"/>
              <a:t>Banda larga aos telefones móveis.</a:t>
            </a:r>
          </a:p>
          <a:p>
            <a:endParaRPr lang="pt-BR" dirty="0"/>
          </a:p>
          <a:p>
            <a:pPr marL="64008" indent="0">
              <a:buNone/>
            </a:pPr>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29</a:t>
            </a:fld>
            <a:endParaRPr lang="pt-BR"/>
          </a:p>
        </p:txBody>
      </p:sp>
      <p:pic>
        <p:nvPicPr>
          <p:cNvPr id="18434" name="Picture 2" descr="http://www.top30.com.br/news/wp-content/uploads/2009/04/3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645024"/>
            <a:ext cx="279082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43617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O que Fazer na Internet?</a:t>
            </a:r>
            <a:endParaRPr lang="pt-BR" dirty="0"/>
          </a:p>
        </p:txBody>
      </p:sp>
      <p:sp>
        <p:nvSpPr>
          <p:cNvPr id="3" name="Espaço Reservado para Conteúdo 2"/>
          <p:cNvSpPr>
            <a:spLocks noGrp="1"/>
          </p:cNvSpPr>
          <p:nvPr>
            <p:ph idx="1"/>
          </p:nvPr>
        </p:nvSpPr>
        <p:spPr/>
        <p:txBody>
          <a:bodyPr>
            <a:normAutofit fontScale="70000" lnSpcReduction="20000"/>
          </a:bodyPr>
          <a:lstStyle/>
          <a:p>
            <a:r>
              <a:rPr lang="pt-PT" sz="3200" dirty="0"/>
              <a:t>Encontrar informação</a:t>
            </a:r>
          </a:p>
          <a:p>
            <a:r>
              <a:rPr lang="pt-PT" sz="3200" dirty="0"/>
              <a:t>Enviar e receber mensagens</a:t>
            </a:r>
          </a:p>
          <a:p>
            <a:r>
              <a:rPr lang="pt-PT" sz="3200" dirty="0"/>
              <a:t>Ouvir música</a:t>
            </a:r>
          </a:p>
          <a:p>
            <a:r>
              <a:rPr lang="pt-PT" sz="3200" dirty="0"/>
              <a:t>Ler livros e revistas</a:t>
            </a:r>
          </a:p>
          <a:p>
            <a:r>
              <a:rPr lang="pt-PT" sz="3200" dirty="0"/>
              <a:t>Conversar com outras pessoas</a:t>
            </a:r>
          </a:p>
          <a:p>
            <a:r>
              <a:rPr lang="pt-PT" sz="3200" dirty="0"/>
              <a:t>Fazer compras</a:t>
            </a:r>
          </a:p>
          <a:p>
            <a:r>
              <a:rPr lang="pt-PT" sz="3200" dirty="0"/>
              <a:t>Consultar o saldo bancário</a:t>
            </a:r>
          </a:p>
          <a:p>
            <a:r>
              <a:rPr lang="pt-PT" sz="3200" dirty="0"/>
              <a:t>Fazer download de software</a:t>
            </a:r>
          </a:p>
          <a:p>
            <a:r>
              <a:rPr lang="pt-PT" sz="3200" dirty="0"/>
              <a:t>Passar horas a navegar sem rumo</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a:t>
            </a:fld>
            <a:endParaRPr lang="pt-BR"/>
          </a:p>
        </p:txBody>
      </p:sp>
    </p:spTree>
    <p:extLst>
      <p:ext uri="{BB962C8B-B14F-4D97-AF65-F5344CB8AC3E}">
        <p14:creationId xmlns:p14="http://schemas.microsoft.com/office/powerpoint/2010/main" val="141104584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Wi-fi</a:t>
            </a:r>
            <a:endParaRPr lang="pt-BR" dirty="0"/>
          </a:p>
        </p:txBody>
      </p:sp>
      <p:sp>
        <p:nvSpPr>
          <p:cNvPr id="3" name="Espaço Reservado para Conteúdo 2"/>
          <p:cNvSpPr>
            <a:spLocks noGrp="1"/>
          </p:cNvSpPr>
          <p:nvPr>
            <p:ph idx="1"/>
          </p:nvPr>
        </p:nvSpPr>
        <p:spPr/>
        <p:txBody>
          <a:bodyPr/>
          <a:lstStyle/>
          <a:p>
            <a:r>
              <a:rPr lang="pt-BR" dirty="0"/>
              <a:t>Internet sem fio.</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30</a:t>
            </a:fld>
            <a:endParaRPr lang="pt-BR"/>
          </a:p>
        </p:txBody>
      </p:sp>
      <p:pic>
        <p:nvPicPr>
          <p:cNvPr id="19460" name="Picture 4" descr="http://notebookcce.com.br/wp-content/uploads/2012/06/wi-f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212976"/>
            <a:ext cx="40195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1808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621717" y="2428868"/>
            <a:ext cx="3531736" cy="1446550"/>
          </a:xfrm>
          <a:prstGeom prst="rect">
            <a:avLst/>
          </a:prstGeom>
          <a:noFill/>
          <a:ln>
            <a:noFill/>
          </a:ln>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tx1"/>
              </a:contourClr>
            </a:sp3d>
          </a:bodyPr>
          <a:lstStyle/>
          <a:p>
            <a:pPr algn="ctr"/>
            <a:r>
              <a:rPr lang="pt-BR" sz="4400" b="1" cap="all" dirty="0">
                <a:ln w="0"/>
                <a:effectLst>
                  <a:reflection blurRad="12700" stA="50000" endPos="50000" dist="5000" dir="5400000" sy="-100000" rotWithShape="0"/>
                </a:effectLst>
              </a:rPr>
              <a:t>Serviços</a:t>
            </a:r>
          </a:p>
          <a:p>
            <a:pPr algn="ctr"/>
            <a:r>
              <a:rPr lang="pt-BR" sz="4400" b="1" cap="all" dirty="0">
                <a:ln w="0"/>
                <a:effectLst>
                  <a:reflection blurRad="12700" stA="50000" endPos="50000" dist="5000" dir="5400000" sy="-100000" rotWithShape="0"/>
                </a:effectLst>
              </a:rPr>
              <a:t>Disponíveis</a:t>
            </a:r>
          </a:p>
        </p:txBody>
      </p:sp>
      <p:sp>
        <p:nvSpPr>
          <p:cNvPr id="6" name="Espaço Reservado para Data 5"/>
          <p:cNvSpPr>
            <a:spLocks noGrp="1"/>
          </p:cNvSpPr>
          <p:nvPr>
            <p:ph type="dt" sz="half" idx="10"/>
          </p:nvPr>
        </p:nvSpPr>
        <p:spPr/>
        <p:txBody>
          <a:bodyPr/>
          <a:lstStyle/>
          <a:p>
            <a:fld id="{72EF86BF-376F-4F43-9610-52B55F7D4891}" type="datetime1">
              <a:rPr lang="pt-BR" smtClean="0"/>
              <a:pPr/>
              <a:t>15/11/2022</a:t>
            </a:fld>
            <a:endParaRPr lang="pt-BR"/>
          </a:p>
        </p:txBody>
      </p:sp>
      <p:sp>
        <p:nvSpPr>
          <p:cNvPr id="8" name="Espaço Reservado para Rodapé 7"/>
          <p:cNvSpPr>
            <a:spLocks noGrp="1"/>
          </p:cNvSpPr>
          <p:nvPr>
            <p:ph type="ftr" sz="quarter" idx="11"/>
          </p:nvPr>
        </p:nvSpPr>
        <p:spPr/>
        <p:txBody>
          <a:bodyPr/>
          <a:lstStyle/>
          <a:p>
            <a:r>
              <a:rPr lang="pt-BR"/>
              <a:t>Noções de Informática</a:t>
            </a:r>
          </a:p>
        </p:txBody>
      </p:sp>
      <p:sp>
        <p:nvSpPr>
          <p:cNvPr id="7" name="Espaço Reservado para Número de Slide 6"/>
          <p:cNvSpPr>
            <a:spLocks noGrp="1"/>
          </p:cNvSpPr>
          <p:nvPr>
            <p:ph type="sldNum" sz="quarter" idx="12"/>
          </p:nvPr>
        </p:nvSpPr>
        <p:spPr/>
        <p:txBody>
          <a:bodyPr/>
          <a:lstStyle/>
          <a:p>
            <a:fld id="{7267B893-D777-4016-9221-0D3CF51EF96B}" type="slidenum">
              <a:rPr lang="pt-BR" smtClean="0"/>
              <a:pPr/>
              <a:t>31</a:t>
            </a:fld>
            <a:endParaRPr lang="pt-BR"/>
          </a:p>
        </p:txBody>
      </p:sp>
    </p:spTree>
    <p:extLst>
      <p:ext uri="{BB962C8B-B14F-4D97-AF65-F5344CB8AC3E}">
        <p14:creationId xmlns:p14="http://schemas.microsoft.com/office/powerpoint/2010/main" val="36684507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World </a:t>
            </a:r>
            <a:r>
              <a:rPr lang="pt-BR" dirty="0" err="1"/>
              <a:t>Wide</a:t>
            </a:r>
            <a:r>
              <a:rPr lang="pt-BR" dirty="0"/>
              <a:t> Web (WWW)</a:t>
            </a:r>
          </a:p>
        </p:txBody>
      </p:sp>
      <p:sp>
        <p:nvSpPr>
          <p:cNvPr id="3" name="Espaço Reservado para Conteúdo 2"/>
          <p:cNvSpPr>
            <a:spLocks noGrp="1"/>
          </p:cNvSpPr>
          <p:nvPr>
            <p:ph idx="1"/>
          </p:nvPr>
        </p:nvSpPr>
        <p:spPr/>
        <p:txBody>
          <a:bodyPr/>
          <a:lstStyle/>
          <a:p>
            <a:r>
              <a:rPr lang="pt-BR" dirty="0"/>
              <a:t>Sistema de documentos em hipermídia que são interligados e executados na Internet.</a:t>
            </a:r>
          </a:p>
          <a:p>
            <a:endParaRPr lang="pt-BR" dirty="0"/>
          </a:p>
          <a:p>
            <a:r>
              <a:rPr lang="pt-BR" dirty="0"/>
              <a:t>Preciso utilizar um browser.</a:t>
            </a:r>
          </a:p>
          <a:p>
            <a:endParaRPr lang="pt-BR" dirty="0"/>
          </a:p>
          <a:p>
            <a:r>
              <a:rPr lang="pt-BR" dirty="0"/>
              <a:t>Navegar ou surfar na web.</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32</a:t>
            </a:fld>
            <a:endParaRPr lang="pt-BR"/>
          </a:p>
        </p:txBody>
      </p:sp>
      <p:pic>
        <p:nvPicPr>
          <p:cNvPr id="20482" name="Picture 2" descr="http://1.bp.blogspot.com/-m3ZQxihfruE/T1UyTMBM_pI/AAAAAAAAFyY/jOdgiBlwW04/s1600/wwwver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861048"/>
            <a:ext cx="2510798" cy="250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27739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Navegador Web</a:t>
            </a:r>
          </a:p>
        </p:txBody>
      </p:sp>
      <p:sp>
        <p:nvSpPr>
          <p:cNvPr id="3" name="Espaço Reservado para Conteúdo 2"/>
          <p:cNvSpPr>
            <a:spLocks noGrp="1"/>
          </p:cNvSpPr>
          <p:nvPr>
            <p:ph idx="1"/>
          </p:nvPr>
        </p:nvSpPr>
        <p:spPr/>
        <p:txBody>
          <a:bodyPr/>
          <a:lstStyle/>
          <a:p>
            <a:r>
              <a:rPr lang="pt-BR" dirty="0"/>
              <a:t>Permite usuários visitar as páginas web.</a:t>
            </a:r>
          </a:p>
          <a:p>
            <a:endParaRPr lang="pt-BR" dirty="0"/>
          </a:p>
          <a:p>
            <a:r>
              <a:rPr lang="pt-BR" dirty="0"/>
              <a:t>Utilizados para navegar na Internet.</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33</a:t>
            </a:fld>
            <a:endParaRPr lang="pt-BR"/>
          </a:p>
        </p:txBody>
      </p:sp>
      <p:sp>
        <p:nvSpPr>
          <p:cNvPr id="7" name="Espaço Reservado para Número de Slide 4"/>
          <p:cNvSpPr txBox="1">
            <a:spLocks/>
          </p:cNvSpPr>
          <p:nvPr/>
        </p:nvSpPr>
        <p:spPr>
          <a:xfrm>
            <a:off x="6553200" y="6308725"/>
            <a:ext cx="2133600" cy="457200"/>
          </a:xfrm>
          <a:prstGeom prst="rect">
            <a:avLst/>
          </a:prstGeom>
        </p:spPr>
        <p:txBody>
          <a:bodyPr vert="horz" anchor="b"/>
          <a:lstStyle>
            <a:defPPr>
              <a:defRPr lang="pt-BR"/>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E79C8-524D-432A-BB24-E0C12570379D}" type="slidenum">
              <a:rPr lang="en-US" smtClean="0"/>
              <a:pPr/>
              <a:t>33</a:t>
            </a:fld>
            <a:endParaRPr lang="en-US"/>
          </a:p>
        </p:txBody>
      </p:sp>
      <p:pic>
        <p:nvPicPr>
          <p:cNvPr id="8" name="Picture 2" descr="http://t3.gstatic.com/images?q=tbn:ANd9GcSPNBT5NZ2SYogTSw7UQ3dNP5jiP-vDkW8zYBt6mHlL2FT6wC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2133600" cy="21336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t0.gstatic.com/images?q=tbn:ANd9GcRTVV0ecfIuNPpyVP6BEDXPk9TxoXSLkb9rzeTww98-L76ruV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593164"/>
            <a:ext cx="2171700" cy="21050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t1.gstatic.com/images?q=tbn:ANd9GcTQZuHlZllxn4kfQpoxJ-i2v1L4OPs2WUzd_57jmV0KDYDjVQB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4490467"/>
            <a:ext cx="1943100"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t1.gstatic.com/images?q=tbn:ANd9GcSKu3G73jYIUFC9s6VF6XejzUWN8-vPBvRaaOGBEZWmpwBjqGPKM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132" y="1556792"/>
            <a:ext cx="1943100"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t0.gstatic.com/images?q=tbn:ANd9GcRSf60ZjyvT2tsESt2cziAIlER2YZuBvBNeYgxRnBLC7dFfOD4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5419" y="3356992"/>
            <a:ext cx="1943100"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t3.gstatic.com/images?q=tbn:ANd9GcTtER5PfrQnwXtUMKeJQMgT7FhB5OK-8rzPyP8ISW64upYWi2v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4" y="4725144"/>
            <a:ext cx="194310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888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34</a:t>
            </a:fld>
            <a:endParaRPr lang="pt-B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692696"/>
            <a:ext cx="8287986" cy="5525324"/>
          </a:xfrm>
          <a:prstGeom prst="rect">
            <a:avLst/>
          </a:prstGeom>
        </p:spPr>
      </p:pic>
    </p:spTree>
    <p:extLst>
      <p:ext uri="{BB962C8B-B14F-4D97-AF65-F5344CB8AC3E}">
        <p14:creationId xmlns:p14="http://schemas.microsoft.com/office/powerpoint/2010/main" val="73637502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 de Busca de Informações</a:t>
            </a:r>
          </a:p>
        </p:txBody>
      </p:sp>
      <p:sp>
        <p:nvSpPr>
          <p:cNvPr id="3" name="Espaço Reservado para Conteúdo 2"/>
          <p:cNvSpPr>
            <a:spLocks noGrp="1"/>
          </p:cNvSpPr>
          <p:nvPr>
            <p:ph idx="1"/>
          </p:nvPr>
        </p:nvSpPr>
        <p:spPr/>
        <p:txBody>
          <a:bodyPr>
            <a:normAutofit lnSpcReduction="10000"/>
          </a:bodyPr>
          <a:lstStyle/>
          <a:p>
            <a:r>
              <a:rPr lang="pt-BR" dirty="0"/>
              <a:t>Os motores de busca da Internet, ou “buscadores”, são ferramentas essenciais para  encontrar informações no vasto e crescente mundo da Internet;</a:t>
            </a:r>
          </a:p>
          <a:p>
            <a:endParaRPr lang="pt-BR" sz="2000" dirty="0"/>
          </a:p>
          <a:p>
            <a:r>
              <a:rPr lang="pt-BR" dirty="0"/>
              <a:t>São sistemas de busca por palavras chave, em bases de dados aos quais </a:t>
            </a:r>
          </a:p>
          <a:p>
            <a:pPr>
              <a:buFont typeface="Wingdings" pitchFamily="2" charset="2"/>
              <a:buNone/>
            </a:pPr>
            <a:r>
              <a:rPr lang="pt-BR" dirty="0"/>
              <a:t>    foram incluídas, automaticamente, </a:t>
            </a:r>
          </a:p>
          <a:p>
            <a:pPr>
              <a:buFont typeface="Wingdings" pitchFamily="2" charset="2"/>
              <a:buNone/>
            </a:pPr>
            <a:r>
              <a:rPr lang="pt-BR" dirty="0"/>
              <a:t>    páginas Web, através de “robôs” </a:t>
            </a:r>
          </a:p>
          <a:p>
            <a:pPr>
              <a:buFont typeface="Wingdings" pitchFamily="2" charset="2"/>
              <a:buNone/>
            </a:pPr>
            <a:r>
              <a:rPr lang="pt-BR" dirty="0"/>
              <a:t>    de busca pela rede;</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35</a:t>
            </a:fld>
            <a:endParaRPr lang="pt-B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7444730" cy="540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659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E-mail</a:t>
            </a:r>
          </a:p>
        </p:txBody>
      </p:sp>
      <p:sp>
        <p:nvSpPr>
          <p:cNvPr id="3" name="Espaço Reservado para Conteúdo 2"/>
          <p:cNvSpPr>
            <a:spLocks noGrp="1"/>
          </p:cNvSpPr>
          <p:nvPr>
            <p:ph idx="1"/>
          </p:nvPr>
        </p:nvSpPr>
        <p:spPr>
          <a:xfrm>
            <a:off x="457200" y="1882808"/>
            <a:ext cx="5359403" cy="4572000"/>
          </a:xfrm>
        </p:spPr>
        <p:txBody>
          <a:bodyPr>
            <a:normAutofit/>
          </a:bodyPr>
          <a:lstStyle/>
          <a:p>
            <a:r>
              <a:rPr lang="pt-BR" dirty="0"/>
              <a:t>Abreviação de </a:t>
            </a:r>
            <a:r>
              <a:rPr lang="pt-BR" i="1" dirty="0" err="1"/>
              <a:t>electronic</a:t>
            </a:r>
            <a:r>
              <a:rPr lang="pt-BR" i="1" dirty="0"/>
              <a:t> mail</a:t>
            </a:r>
            <a:r>
              <a:rPr lang="pt-BR" dirty="0"/>
              <a:t>, correio eletrônico;</a:t>
            </a:r>
          </a:p>
          <a:p>
            <a:endParaRPr lang="pt-BR" dirty="0"/>
          </a:p>
          <a:p>
            <a:r>
              <a:rPr lang="pt-BR" dirty="0"/>
              <a:t>Trata-se de outro serviço muito usado da Internet, com envio e recepção de mensagens escritas de usuário a usuário, </a:t>
            </a:r>
          </a:p>
          <a:p>
            <a:endParaRPr lang="pt-BR" dirty="0"/>
          </a:p>
          <a:p>
            <a:r>
              <a:rPr lang="pt-BR" dirty="0"/>
              <a:t>Permite anexar arquivos para serem enviados com mensagens.</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36</a:t>
            </a:fld>
            <a:endParaRPr lang="pt-BR"/>
          </a:p>
        </p:txBody>
      </p:sp>
      <p:pic>
        <p:nvPicPr>
          <p:cNvPr id="21506" name="Picture 2" descr="http://docmanagement.com.br/wp-content/uploads/2012/05/blue_email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636912"/>
            <a:ext cx="3305175"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8938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Formato de um e-mail</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37</a:t>
            </a:fld>
            <a:endParaRPr lang="pt-B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628800"/>
            <a:ext cx="5688632" cy="182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455" y="3450019"/>
            <a:ext cx="5688632" cy="275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15512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Composição dos e-mails</a:t>
            </a:r>
          </a:p>
        </p:txBody>
      </p:sp>
      <p:sp>
        <p:nvSpPr>
          <p:cNvPr id="3" name="Espaço Reservado para Conteúdo 2"/>
          <p:cNvSpPr>
            <a:spLocks noGrp="1"/>
          </p:cNvSpPr>
          <p:nvPr>
            <p:ph idx="1"/>
          </p:nvPr>
        </p:nvSpPr>
        <p:spPr/>
        <p:txBody>
          <a:bodyPr>
            <a:normAutofit/>
          </a:bodyPr>
          <a:lstStyle/>
          <a:p>
            <a:r>
              <a:rPr lang="pt-BR" dirty="0"/>
              <a:t>Formais:</a:t>
            </a:r>
          </a:p>
          <a:p>
            <a:pPr marL="0" indent="0">
              <a:buNone/>
            </a:pPr>
            <a:r>
              <a:rPr lang="pt-BR" dirty="0"/>
              <a:t>	No início da mensagem, coloca-se um cabeçalho com nome da cidade e/ou data, e seguir padrões de cartas pessoais ou comercias.</a:t>
            </a:r>
          </a:p>
          <a:p>
            <a:pPr marL="0" indent="0">
              <a:buNone/>
            </a:pPr>
            <a:endParaRPr lang="pt-BR" dirty="0"/>
          </a:p>
          <a:p>
            <a:r>
              <a:rPr lang="pt-BR" dirty="0"/>
              <a:t>Informais:</a:t>
            </a:r>
          </a:p>
          <a:p>
            <a:pPr marL="0" indent="0">
              <a:buNone/>
            </a:pPr>
            <a:r>
              <a:rPr lang="pt-BR" dirty="0"/>
              <a:t>	Nesse caso, são como bilhetes: não é preciso colocar um cabeçalho com nome da cidade e/ou data, nem seguir padrões de cartas formais.</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38</a:t>
            </a:fld>
            <a:endParaRPr lang="pt-BR"/>
          </a:p>
        </p:txBody>
      </p:sp>
    </p:spTree>
    <p:extLst>
      <p:ext uri="{BB962C8B-B14F-4D97-AF65-F5344CB8AC3E}">
        <p14:creationId xmlns:p14="http://schemas.microsoft.com/office/powerpoint/2010/main" val="383938169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Composição dos e-mails</a:t>
            </a:r>
          </a:p>
        </p:txBody>
      </p:sp>
      <p:sp>
        <p:nvSpPr>
          <p:cNvPr id="3" name="Espaço Reservado para Conteúdo 2"/>
          <p:cNvSpPr>
            <a:spLocks noGrp="1"/>
          </p:cNvSpPr>
          <p:nvPr>
            <p:ph idx="1"/>
          </p:nvPr>
        </p:nvSpPr>
        <p:spPr/>
        <p:txBody>
          <a:bodyPr>
            <a:normAutofit/>
          </a:bodyPr>
          <a:lstStyle/>
          <a:p>
            <a:pPr algn="just"/>
            <a:r>
              <a:rPr lang="pt-BR" b="1" dirty="0"/>
              <a:t>Resposta </a:t>
            </a:r>
            <a:endParaRPr lang="pt-BR" dirty="0"/>
          </a:p>
          <a:p>
            <a:pPr marL="0" indent="0" algn="just">
              <a:buNone/>
            </a:pPr>
            <a:r>
              <a:rPr lang="pt-BR" dirty="0"/>
              <a:t>	Na resposta (</a:t>
            </a:r>
            <a:r>
              <a:rPr lang="pt-BR" i="1" dirty="0" err="1"/>
              <a:t>Reply</a:t>
            </a:r>
            <a:r>
              <a:rPr lang="pt-BR" dirty="0"/>
              <a:t>) a uma mensagem recebida os programas de e-mail citam automaticamente a mensagem, colocando sinais de </a:t>
            </a:r>
            <a:r>
              <a:rPr lang="pt-BR" i="1" dirty="0"/>
              <a:t>&gt; </a:t>
            </a:r>
            <a:r>
              <a:rPr lang="pt-BR" dirty="0"/>
              <a:t>(maior) na frente do texto citado. </a:t>
            </a:r>
          </a:p>
          <a:p>
            <a:pPr marL="0" indent="0" algn="just">
              <a:buNone/>
            </a:pPr>
            <a:endParaRPr lang="pt-BR" dirty="0"/>
          </a:p>
          <a:p>
            <a:r>
              <a:rPr lang="pt-BR" b="1" dirty="0"/>
              <a:t>Encaminhamento </a:t>
            </a:r>
            <a:endParaRPr lang="pt-BR" dirty="0"/>
          </a:p>
          <a:p>
            <a:pPr marL="0" indent="0">
              <a:buNone/>
            </a:pPr>
            <a:r>
              <a:rPr lang="pt-BR" dirty="0"/>
              <a:t>	Encaminhar uma mensagem (</a:t>
            </a:r>
            <a:r>
              <a:rPr lang="pt-BR" i="1" dirty="0" err="1"/>
              <a:t>Forward</a:t>
            </a:r>
            <a:r>
              <a:rPr lang="pt-BR" dirty="0"/>
              <a:t>) é </a:t>
            </a:r>
            <a:r>
              <a:rPr lang="pt-BR" dirty="0" err="1"/>
              <a:t>reenviá-la</a:t>
            </a:r>
            <a:r>
              <a:rPr lang="pt-BR" dirty="0"/>
              <a:t> a outros destinatários. </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39</a:t>
            </a:fld>
            <a:endParaRPr lang="pt-BR"/>
          </a:p>
        </p:txBody>
      </p:sp>
    </p:spTree>
    <p:extLst>
      <p:ext uri="{BB962C8B-B14F-4D97-AF65-F5344CB8AC3E}">
        <p14:creationId xmlns:p14="http://schemas.microsoft.com/office/powerpoint/2010/main" val="394544163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A história da Internet</a:t>
            </a:r>
            <a:endParaRPr lang="pt-BR" dirty="0"/>
          </a:p>
        </p:txBody>
      </p:sp>
      <p:sp>
        <p:nvSpPr>
          <p:cNvPr id="3" name="Espaço Reservado para Conteúdo 2"/>
          <p:cNvSpPr>
            <a:spLocks noGrp="1"/>
          </p:cNvSpPr>
          <p:nvPr>
            <p:ph idx="1"/>
          </p:nvPr>
        </p:nvSpPr>
        <p:spPr/>
        <p:txBody>
          <a:bodyPr>
            <a:normAutofit fontScale="92500" lnSpcReduction="10000"/>
          </a:bodyPr>
          <a:lstStyle/>
          <a:p>
            <a:r>
              <a:rPr lang="pt-PT" sz="2800" b="1" dirty="0"/>
              <a:t>ARPANET</a:t>
            </a:r>
            <a:r>
              <a:rPr lang="pt-PT" sz="2800" dirty="0"/>
              <a:t>		                 </a:t>
            </a:r>
            <a:r>
              <a:rPr lang="pt-PT" sz="2800" b="1" dirty="0">
                <a:solidFill>
                  <a:srgbClr val="FF0000"/>
                </a:solidFill>
              </a:rPr>
              <a:t>1969 </a:t>
            </a:r>
          </a:p>
          <a:p>
            <a:pPr>
              <a:buFont typeface="Wingdings" pitchFamily="2" charset="2"/>
              <a:buNone/>
            </a:pPr>
            <a:r>
              <a:rPr lang="pt-PT" sz="2800" dirty="0"/>
              <a:t>	</a:t>
            </a:r>
            <a:r>
              <a:rPr lang="pt-PT" sz="2000" dirty="0"/>
              <a:t>(Advanced Research Projects Agency Network)</a:t>
            </a:r>
            <a:r>
              <a:rPr lang="pt-PT" sz="2800" dirty="0"/>
              <a:t>		</a:t>
            </a:r>
          </a:p>
          <a:p>
            <a:pPr lvl="1">
              <a:buFont typeface="Wingdings" pitchFamily="2" charset="2"/>
              <a:buNone/>
            </a:pPr>
            <a:r>
              <a:rPr lang="pt-PT" sz="2400" b="1" dirty="0"/>
              <a:t>Departamento de Defesa dos E.U.A.</a:t>
            </a:r>
          </a:p>
          <a:p>
            <a:pPr lvl="1">
              <a:buFont typeface="Wingdings" pitchFamily="2" charset="2"/>
              <a:buNone/>
            </a:pPr>
            <a:endParaRPr lang="pt-PT" sz="2400" dirty="0"/>
          </a:p>
          <a:p>
            <a:pPr lvl="1">
              <a:buFont typeface="Wingdings" pitchFamily="2" charset="2"/>
              <a:buNone/>
            </a:pPr>
            <a:r>
              <a:rPr lang="pt-PT" sz="2400" dirty="0"/>
              <a:t>	Criar uma rede que não pudesse ser destruída por bombardeios e fosse capaz de ligar pontos estratégicos, como centros de pesquisa e tecnologia</a:t>
            </a:r>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4</a:t>
            </a:fld>
            <a:endParaRPr lang="pt-BR"/>
          </a:p>
        </p:txBody>
      </p:sp>
    </p:spTree>
    <p:extLst>
      <p:ext uri="{BB962C8B-B14F-4D97-AF65-F5344CB8AC3E}">
        <p14:creationId xmlns:p14="http://schemas.microsoft.com/office/powerpoint/2010/main" val="380248901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Webmail</a:t>
            </a:r>
          </a:p>
        </p:txBody>
      </p:sp>
      <p:sp>
        <p:nvSpPr>
          <p:cNvPr id="3" name="Espaço Reservado para Conteúdo 2"/>
          <p:cNvSpPr>
            <a:spLocks noGrp="1"/>
          </p:cNvSpPr>
          <p:nvPr>
            <p:ph idx="1"/>
          </p:nvPr>
        </p:nvSpPr>
        <p:spPr/>
        <p:txBody>
          <a:bodyPr>
            <a:normAutofit lnSpcReduction="10000"/>
          </a:bodyPr>
          <a:lstStyle/>
          <a:p>
            <a:r>
              <a:rPr lang="pt-BR" dirty="0"/>
              <a:t>Webmail é uma interface da World </a:t>
            </a:r>
            <a:r>
              <a:rPr lang="pt-BR" dirty="0" err="1"/>
              <a:t>Wide</a:t>
            </a:r>
            <a:r>
              <a:rPr lang="pt-BR" dirty="0"/>
              <a:t> Web que permite ao utilizador ler e escrever e-mail usando um navegador.</a:t>
            </a:r>
          </a:p>
          <a:p>
            <a:endParaRPr lang="pt-BR" dirty="0"/>
          </a:p>
          <a:p>
            <a:r>
              <a:rPr lang="pt-BR" dirty="0"/>
              <a:t>Vantagem</a:t>
            </a:r>
          </a:p>
          <a:p>
            <a:pPr marL="0" indent="0">
              <a:buNone/>
            </a:pPr>
            <a:r>
              <a:rPr lang="pt-BR" dirty="0"/>
              <a:t>	Qualquer computador ligado à internet com um navegador é suficiente. </a:t>
            </a:r>
          </a:p>
          <a:p>
            <a:r>
              <a:rPr lang="pt-BR" dirty="0"/>
              <a:t>Desvantagem</a:t>
            </a:r>
          </a:p>
          <a:p>
            <a:pPr marL="457200" lvl="1" indent="0">
              <a:buNone/>
            </a:pPr>
            <a:r>
              <a:rPr lang="pt-BR" dirty="0"/>
              <a:t>Limita o número de mensagens que podemos armazenar. </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40</a:t>
            </a:fld>
            <a:endParaRPr lang="pt-BR"/>
          </a:p>
        </p:txBody>
      </p:sp>
      <p:pic>
        <p:nvPicPr>
          <p:cNvPr id="7" name="Picture 2" descr="http://t3.gstatic.com/images?q=tbn:ANd9GcToAFWWlFl7ai_CT51yN3hpCndjZsTtevARzBTA5fk-KmC4q5q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828800"/>
            <a:ext cx="2495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t3.gstatic.com/images?q=tbn:ANd9GcSDHQ2oPnKuNdQ94fDL4snQ6O_UUqaZeaAJfPvptjiaiJ1WxX8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284984"/>
            <a:ext cx="27241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t0.gstatic.com/images?q=tbn:ANd9GcS7RNftQCE374ZWl8uo5hiNjeXh0LRWGIS0zX28uwwlExlPwJ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509120"/>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832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Programas Clientes de Correio Eletrônico</a:t>
            </a:r>
          </a:p>
        </p:txBody>
      </p:sp>
      <p:sp>
        <p:nvSpPr>
          <p:cNvPr id="3" name="Espaço Reservado para Conteúdo 2"/>
          <p:cNvSpPr>
            <a:spLocks noGrp="1"/>
          </p:cNvSpPr>
          <p:nvPr>
            <p:ph idx="1"/>
          </p:nvPr>
        </p:nvSpPr>
        <p:spPr/>
        <p:txBody>
          <a:bodyPr>
            <a:normAutofit lnSpcReduction="10000"/>
          </a:bodyPr>
          <a:lstStyle/>
          <a:p>
            <a:r>
              <a:rPr lang="pt-BR" dirty="0"/>
              <a:t>É um programa de computador que permite enviar, receber e personalizar mensagens de e-mail.</a:t>
            </a:r>
          </a:p>
          <a:p>
            <a:endParaRPr lang="pt-BR" dirty="0"/>
          </a:p>
          <a:p>
            <a:r>
              <a:rPr lang="pt-BR" dirty="0"/>
              <a:t>Algumas Vantagens:</a:t>
            </a:r>
          </a:p>
          <a:p>
            <a:pPr lvl="1"/>
            <a:r>
              <a:rPr lang="pt-BR" dirty="0"/>
              <a:t>Ler e escrever e-mail off-line; </a:t>
            </a:r>
          </a:p>
          <a:p>
            <a:pPr lvl="1"/>
            <a:r>
              <a:rPr lang="pt-BR" dirty="0"/>
              <a:t>Armazenar o e-mail no disco rígido; </a:t>
            </a:r>
          </a:p>
          <a:p>
            <a:pPr lvl="1"/>
            <a:r>
              <a:rPr lang="pt-BR" dirty="0"/>
              <a:t>Utilizar múltiplas contas de correio eletrônico ao mesmo tempo; </a:t>
            </a:r>
          </a:p>
          <a:p>
            <a:pPr lvl="1"/>
            <a:r>
              <a:rPr lang="pt-BR" dirty="0"/>
              <a:t>Enviar e receber mensagens </a:t>
            </a:r>
            <a:r>
              <a:rPr lang="pt-BR" dirty="0" err="1"/>
              <a:t>encriptadas</a:t>
            </a:r>
            <a:r>
              <a:rPr lang="pt-BR" dirty="0"/>
              <a:t>; </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41</a:t>
            </a:fld>
            <a:endParaRPr lang="pt-BR"/>
          </a:p>
        </p:txBody>
      </p:sp>
    </p:spTree>
    <p:extLst>
      <p:ext uri="{BB962C8B-B14F-4D97-AF65-F5344CB8AC3E}">
        <p14:creationId xmlns:p14="http://schemas.microsoft.com/office/powerpoint/2010/main" val="92028154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Programas Clientes de Correio Eletrônico</a:t>
            </a:r>
          </a:p>
        </p:txBody>
      </p:sp>
      <p:sp>
        <p:nvSpPr>
          <p:cNvPr id="3" name="Espaço Reservado para Conteúdo 2"/>
          <p:cNvSpPr>
            <a:spLocks noGrp="1"/>
          </p:cNvSpPr>
          <p:nvPr>
            <p:ph idx="1"/>
          </p:nvPr>
        </p:nvSpPr>
        <p:spPr/>
        <p:txBody>
          <a:bodyPr/>
          <a:lstStyle/>
          <a:p>
            <a:r>
              <a:rPr lang="pt-BR" dirty="0"/>
              <a:t>Algumas Desvantagens:</a:t>
            </a:r>
          </a:p>
          <a:p>
            <a:pPr lvl="1"/>
            <a:r>
              <a:rPr lang="pt-BR" dirty="0"/>
              <a:t>Os programas ocupam algum espaço no disco rígido;</a:t>
            </a:r>
          </a:p>
          <a:p>
            <a:pPr lvl="1"/>
            <a:r>
              <a:rPr lang="pt-BR" dirty="0"/>
              <a:t>As mensagens recebidas e enviadas ocupam espaço no disco;</a:t>
            </a:r>
          </a:p>
          <a:p>
            <a:pPr lvl="1"/>
            <a:r>
              <a:rPr lang="pt-BR" dirty="0"/>
              <a:t>Alguns clientes de e-mail são pagos;</a:t>
            </a:r>
          </a:p>
          <a:p>
            <a:pPr lvl="1"/>
            <a:r>
              <a:rPr lang="pt-BR" dirty="0"/>
              <a:t>Nem sempre são compatíveis com todos servidores de correio eletrônico.</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42</a:t>
            </a:fld>
            <a:endParaRPr lang="pt-BR"/>
          </a:p>
        </p:txBody>
      </p:sp>
      <p:pic>
        <p:nvPicPr>
          <p:cNvPr id="7" name="Picture 2" descr="http://t2.gstatic.com/images?q=tbn:ANd9GcSRcN_jZxGqXzYvh1LydZDLkZwDt5dIVyNIj7aFhQmRmURYASjWz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430" y="1916832"/>
            <a:ext cx="27432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t2.gstatic.com/images?q=tbn:ANd9GcSCGxUYbbf954DJhmPxw-uEfj7_PATDr25iS9QhvZxY47RyGgWy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901145"/>
            <a:ext cx="215265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t3.gstatic.com/images?q=tbn:ANd9GcRVxPFdVzKE_ThLE8jmAMgjUvWYJ-TXZ5FjstjXDoX_RzXBDiSIJ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429309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135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851748" y="2428868"/>
            <a:ext cx="3071675" cy="769441"/>
          </a:xfrm>
          <a:prstGeom prst="rect">
            <a:avLst/>
          </a:prstGeom>
          <a:noFill/>
          <a:ln>
            <a:noFill/>
          </a:ln>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tx1"/>
              </a:contourClr>
            </a:sp3d>
          </a:bodyPr>
          <a:lstStyle/>
          <a:p>
            <a:pPr algn="ctr"/>
            <a:r>
              <a:rPr lang="pt-BR" sz="4400" b="1" cap="all" dirty="0">
                <a:ln w="0"/>
                <a:effectLst>
                  <a:reflection blurRad="12700" stA="50000" endPos="50000" dist="5000" dir="5400000" sy="-100000" rotWithShape="0"/>
                </a:effectLst>
                <a:hlinkClick r:id="rId2" action="ppaction://hlinkfile"/>
              </a:rPr>
              <a:t>Netiqueta</a:t>
            </a:r>
            <a:endParaRPr lang="pt-BR" sz="4400" b="1" cap="all" dirty="0">
              <a:ln w="0"/>
              <a:effectLst>
                <a:reflection blurRad="12700" stA="50000" endPos="50000" dist="5000" dir="5400000" sy="-100000" rotWithShape="0"/>
              </a:effectLst>
            </a:endParaRPr>
          </a:p>
        </p:txBody>
      </p:sp>
      <p:sp>
        <p:nvSpPr>
          <p:cNvPr id="6" name="Espaço Reservado para Data 5"/>
          <p:cNvSpPr>
            <a:spLocks noGrp="1"/>
          </p:cNvSpPr>
          <p:nvPr>
            <p:ph type="dt" sz="half" idx="10"/>
          </p:nvPr>
        </p:nvSpPr>
        <p:spPr/>
        <p:txBody>
          <a:bodyPr/>
          <a:lstStyle/>
          <a:p>
            <a:fld id="{72EF86BF-376F-4F43-9610-52B55F7D4891}" type="datetime1">
              <a:rPr lang="pt-BR" smtClean="0"/>
              <a:pPr/>
              <a:t>15/11/2022</a:t>
            </a:fld>
            <a:endParaRPr lang="pt-BR"/>
          </a:p>
        </p:txBody>
      </p:sp>
      <p:sp>
        <p:nvSpPr>
          <p:cNvPr id="8" name="Espaço Reservado para Rodapé 7"/>
          <p:cNvSpPr>
            <a:spLocks noGrp="1"/>
          </p:cNvSpPr>
          <p:nvPr>
            <p:ph type="ftr" sz="quarter" idx="11"/>
          </p:nvPr>
        </p:nvSpPr>
        <p:spPr/>
        <p:txBody>
          <a:bodyPr/>
          <a:lstStyle/>
          <a:p>
            <a:r>
              <a:rPr lang="pt-BR"/>
              <a:t>Noções de Informática</a:t>
            </a:r>
          </a:p>
        </p:txBody>
      </p:sp>
      <p:sp>
        <p:nvSpPr>
          <p:cNvPr id="7" name="Espaço Reservado para Número de Slide 6"/>
          <p:cNvSpPr>
            <a:spLocks noGrp="1"/>
          </p:cNvSpPr>
          <p:nvPr>
            <p:ph type="sldNum" sz="quarter" idx="12"/>
          </p:nvPr>
        </p:nvSpPr>
        <p:spPr/>
        <p:txBody>
          <a:bodyPr/>
          <a:lstStyle/>
          <a:p>
            <a:fld id="{7267B893-D777-4016-9221-0D3CF51EF96B}" type="slidenum">
              <a:rPr lang="pt-BR" smtClean="0"/>
              <a:pPr/>
              <a:t>43</a:t>
            </a:fld>
            <a:endParaRPr lang="pt-BR"/>
          </a:p>
        </p:txBody>
      </p:sp>
    </p:spTree>
    <p:extLst>
      <p:ext uri="{BB962C8B-B14F-4D97-AF65-F5344CB8AC3E}">
        <p14:creationId xmlns:p14="http://schemas.microsoft.com/office/powerpoint/2010/main" val="219850124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Netiqueta?</a:t>
            </a:r>
          </a:p>
        </p:txBody>
      </p:sp>
      <p:sp>
        <p:nvSpPr>
          <p:cNvPr id="3" name="Espaço Reservado para Conteúdo 2"/>
          <p:cNvSpPr>
            <a:spLocks noGrp="1"/>
          </p:cNvSpPr>
          <p:nvPr>
            <p:ph idx="1"/>
          </p:nvPr>
        </p:nvSpPr>
        <p:spPr/>
        <p:txBody>
          <a:bodyPr>
            <a:normAutofit fontScale="85000" lnSpcReduction="20000"/>
          </a:bodyPr>
          <a:lstStyle/>
          <a:p>
            <a:pPr algn="just">
              <a:buNone/>
            </a:pPr>
            <a:r>
              <a:rPr lang="pt-BR" sz="4000" dirty="0"/>
              <a:t>Ao conjunto de regras de etiqueta (comportamento) na Internet, chamamos </a:t>
            </a:r>
            <a:r>
              <a:rPr lang="pt-BR" sz="4000" b="1" dirty="0"/>
              <a:t>Netiqueta</a:t>
            </a:r>
            <a:r>
              <a:rPr lang="pt-BR" sz="4000" dirty="0"/>
              <a:t>. Essas regras refletem normas gerais de bom senso para a convivência dos milhões de usuários na rede.</a:t>
            </a:r>
          </a:p>
        </p:txBody>
      </p:sp>
    </p:spTree>
    <p:extLst>
      <p:ext uri="{BB962C8B-B14F-4D97-AF65-F5344CB8AC3E}">
        <p14:creationId xmlns:p14="http://schemas.microsoft.com/office/powerpoint/2010/main" val="39507082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normAutofit/>
          </a:bodyPr>
          <a:lstStyle/>
          <a:p>
            <a:r>
              <a:rPr lang="pt-BR" dirty="0"/>
              <a:t>Como escrever na internet?</a:t>
            </a:r>
          </a:p>
        </p:txBody>
      </p:sp>
      <p:sp>
        <p:nvSpPr>
          <p:cNvPr id="3" name="Espaço Reservado para Conteúdo 2"/>
          <p:cNvSpPr>
            <a:spLocks noGrp="1"/>
          </p:cNvSpPr>
          <p:nvPr>
            <p:ph idx="1"/>
          </p:nvPr>
        </p:nvSpPr>
        <p:spPr/>
        <p:txBody>
          <a:bodyPr>
            <a:normAutofit lnSpcReduction="10000"/>
          </a:bodyPr>
          <a:lstStyle/>
          <a:p>
            <a:pPr algn="just">
              <a:buFont typeface="Wingdings" pitchFamily="2" charset="2"/>
              <a:buChar char="ü"/>
            </a:pPr>
            <a:endParaRPr lang="pt-BR" sz="4000" dirty="0"/>
          </a:p>
          <a:p>
            <a:pPr algn="just">
              <a:buFont typeface="Wingdings" pitchFamily="2" charset="2"/>
              <a:buChar char="ü"/>
            </a:pPr>
            <a:r>
              <a:rPr lang="pt-BR" sz="4000" dirty="0"/>
              <a:t>Fale, não grite!</a:t>
            </a:r>
          </a:p>
          <a:p>
            <a:pPr algn="just">
              <a:buFont typeface="Wingdings" pitchFamily="2" charset="2"/>
              <a:buChar char="ü"/>
            </a:pPr>
            <a:endParaRPr lang="pt-BR" sz="4000" dirty="0"/>
          </a:p>
          <a:p>
            <a:pPr algn="just">
              <a:buFont typeface="Wingdings" pitchFamily="2" charset="2"/>
              <a:buChar char="ü"/>
            </a:pPr>
            <a:r>
              <a:rPr lang="pt-BR" sz="4000" dirty="0">
                <a:latin typeface="+mj-lt"/>
              </a:rPr>
              <a:t>Sorria :-) pisque ;-) chore &amp;-( ...</a:t>
            </a:r>
          </a:p>
          <a:p>
            <a:pPr algn="just">
              <a:buFont typeface="Wingdings" pitchFamily="2" charset="2"/>
              <a:buChar char="ü"/>
            </a:pPr>
            <a:endParaRPr lang="pt-BR" sz="4000" dirty="0">
              <a:latin typeface="+mj-lt"/>
            </a:endParaRPr>
          </a:p>
          <a:p>
            <a:pPr algn="just">
              <a:buFont typeface="Wingdings" pitchFamily="2" charset="2"/>
              <a:buChar char="ü"/>
            </a:pPr>
            <a:endParaRPr lang="pt-BR" sz="4000" dirty="0"/>
          </a:p>
        </p:txBody>
      </p:sp>
    </p:spTree>
    <p:extLst>
      <p:ext uri="{BB962C8B-B14F-4D97-AF65-F5344CB8AC3E}">
        <p14:creationId xmlns:p14="http://schemas.microsoft.com/office/powerpoint/2010/main" val="4065841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lstStyle/>
          <a:p>
            <a:r>
              <a:rPr lang="pt-BR" dirty="0" err="1"/>
              <a:t>E-mail</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buFont typeface="Wingdings" pitchFamily="2" charset="2"/>
              <a:buChar char="ü"/>
            </a:pPr>
            <a:r>
              <a:rPr lang="pt-BR" sz="4000" dirty="0"/>
              <a:t>A linha Assunto ou </a:t>
            </a:r>
            <a:r>
              <a:rPr lang="pt-BR" sz="4000" dirty="0" err="1"/>
              <a:t>Subject</a:t>
            </a:r>
            <a:r>
              <a:rPr lang="pt-BR" sz="4000" dirty="0"/>
              <a:t> deve estar sempre preenchida com o assunto tratado em sua mensagem de e-mail. </a:t>
            </a:r>
          </a:p>
          <a:p>
            <a:pPr algn="just">
              <a:buFont typeface="Wingdings" pitchFamily="2" charset="2"/>
              <a:buChar char="ü"/>
            </a:pPr>
            <a:r>
              <a:rPr lang="pt-BR" sz="4000" dirty="0" err="1"/>
              <a:t>Subject</a:t>
            </a:r>
            <a:r>
              <a:rPr lang="pt-BR" sz="4000" dirty="0"/>
              <a:t>: </a:t>
            </a:r>
            <a:r>
              <a:rPr lang="pt-BR" sz="4000" dirty="0" err="1"/>
              <a:t>Reuniao</a:t>
            </a:r>
            <a:r>
              <a:rPr lang="pt-BR" sz="4000" dirty="0"/>
              <a:t> de sexta (</a:t>
            </a:r>
            <a:r>
              <a:rPr lang="pt-BR" sz="4000" dirty="0" err="1"/>
              <a:t>msg</a:t>
            </a:r>
            <a:r>
              <a:rPr lang="pt-BR" sz="4000" dirty="0"/>
              <a:t> longa!)</a:t>
            </a:r>
            <a:endParaRPr lang="pt-BR" sz="4000" dirty="0">
              <a:latin typeface="+mj-lt"/>
            </a:endParaRPr>
          </a:p>
          <a:p>
            <a:pPr algn="just">
              <a:buFont typeface="Wingdings" pitchFamily="2" charset="2"/>
              <a:buChar char="ü"/>
            </a:pPr>
            <a:endParaRPr lang="pt-BR" sz="4000" dirty="0"/>
          </a:p>
        </p:txBody>
      </p:sp>
    </p:spTree>
    <p:extLst>
      <p:ext uri="{BB962C8B-B14F-4D97-AF65-F5344CB8AC3E}">
        <p14:creationId xmlns:p14="http://schemas.microsoft.com/office/powerpoint/2010/main" val="3491105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lstStyle/>
          <a:p>
            <a:r>
              <a:rPr lang="pt-BR" dirty="0"/>
              <a:t>Arquivos anexados</a:t>
            </a:r>
          </a:p>
        </p:txBody>
      </p:sp>
      <p:sp>
        <p:nvSpPr>
          <p:cNvPr id="3" name="Espaço Reservado para Conteúdo 2"/>
          <p:cNvSpPr>
            <a:spLocks noGrp="1"/>
          </p:cNvSpPr>
          <p:nvPr>
            <p:ph idx="1"/>
          </p:nvPr>
        </p:nvSpPr>
        <p:spPr/>
        <p:txBody>
          <a:bodyPr>
            <a:normAutofit/>
          </a:bodyPr>
          <a:lstStyle/>
          <a:p>
            <a:pPr algn="just">
              <a:buFont typeface="Wingdings" pitchFamily="2" charset="2"/>
              <a:buChar char="ü"/>
            </a:pPr>
            <a:endParaRPr lang="pt-BR" sz="4000" dirty="0"/>
          </a:p>
          <a:p>
            <a:pPr algn="just">
              <a:buFont typeface="Wingdings" pitchFamily="2" charset="2"/>
              <a:buChar char="ü"/>
            </a:pPr>
            <a:r>
              <a:rPr lang="pt-BR" sz="4000" dirty="0"/>
              <a:t>Envie arquivos anexados apenas quando solicitado, e </a:t>
            </a:r>
            <a:r>
              <a:rPr lang="pt-BR" sz="4000" b="1" dirty="0"/>
              <a:t>jamais</a:t>
            </a:r>
            <a:r>
              <a:rPr lang="pt-BR" sz="4000" dirty="0"/>
              <a:t> para listas.</a:t>
            </a:r>
          </a:p>
        </p:txBody>
      </p:sp>
    </p:spTree>
    <p:extLst>
      <p:ext uri="{BB962C8B-B14F-4D97-AF65-F5344CB8AC3E}">
        <p14:creationId xmlns:p14="http://schemas.microsoft.com/office/powerpoint/2010/main" val="4269743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lstStyle/>
          <a:p>
            <a:r>
              <a:rPr lang="pt-BR" dirty="0"/>
              <a:t>Parágrafos </a:t>
            </a:r>
          </a:p>
        </p:txBody>
      </p:sp>
      <p:sp>
        <p:nvSpPr>
          <p:cNvPr id="3" name="Espaço Reservado para Conteúdo 2"/>
          <p:cNvSpPr>
            <a:spLocks noGrp="1"/>
          </p:cNvSpPr>
          <p:nvPr>
            <p:ph idx="1"/>
          </p:nvPr>
        </p:nvSpPr>
        <p:spPr/>
        <p:txBody>
          <a:bodyPr>
            <a:normAutofit/>
          </a:bodyPr>
          <a:lstStyle/>
          <a:p>
            <a:pPr algn="just">
              <a:buFont typeface="Wingdings" pitchFamily="2" charset="2"/>
              <a:buChar char="ü"/>
            </a:pPr>
            <a:endParaRPr lang="pt-BR" sz="4000" dirty="0"/>
          </a:p>
          <a:p>
            <a:pPr algn="just">
              <a:buFont typeface="Wingdings" pitchFamily="2" charset="2"/>
              <a:buChar char="ü"/>
            </a:pPr>
            <a:r>
              <a:rPr lang="pt-BR" sz="4000" dirty="0"/>
              <a:t>É boa prática deixar linhas em branco entre blocos de texto.</a:t>
            </a:r>
          </a:p>
        </p:txBody>
      </p:sp>
    </p:spTree>
    <p:extLst>
      <p:ext uri="{BB962C8B-B14F-4D97-AF65-F5344CB8AC3E}">
        <p14:creationId xmlns:p14="http://schemas.microsoft.com/office/powerpoint/2010/main" val="3474168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lstStyle/>
          <a:p>
            <a:r>
              <a:rPr lang="pt-BR" dirty="0"/>
              <a:t>Respostas  </a:t>
            </a:r>
          </a:p>
        </p:txBody>
      </p:sp>
      <p:sp>
        <p:nvSpPr>
          <p:cNvPr id="3" name="Espaço Reservado para Conteúdo 2"/>
          <p:cNvSpPr>
            <a:spLocks noGrp="1"/>
          </p:cNvSpPr>
          <p:nvPr>
            <p:ph idx="1"/>
          </p:nvPr>
        </p:nvSpPr>
        <p:spPr/>
        <p:txBody>
          <a:bodyPr>
            <a:normAutofit fontScale="85000" lnSpcReduction="10000"/>
          </a:bodyPr>
          <a:lstStyle/>
          <a:p>
            <a:pPr algn="just">
              <a:buFont typeface="Wingdings" pitchFamily="2" charset="2"/>
              <a:buChar char="ü"/>
            </a:pPr>
            <a:r>
              <a:rPr lang="pt-BR" sz="4000" dirty="0"/>
              <a:t>Procure responder a todas as mensagens pessoais.</a:t>
            </a:r>
          </a:p>
          <a:p>
            <a:pPr algn="just">
              <a:buFont typeface="Wingdings" pitchFamily="2" charset="2"/>
              <a:buChar char="ü"/>
            </a:pPr>
            <a:r>
              <a:rPr lang="pt-BR" sz="4000" b="1" dirty="0"/>
              <a:t>Não inclua todo o conteúdo da mensagem respondida;</a:t>
            </a:r>
          </a:p>
          <a:p>
            <a:pPr algn="just">
              <a:buFont typeface="Wingdings" pitchFamily="2" charset="2"/>
              <a:buChar char="ü"/>
            </a:pPr>
            <a:r>
              <a:rPr lang="pt-BR" sz="4000" dirty="0" err="1"/>
              <a:t>Subject</a:t>
            </a:r>
            <a:r>
              <a:rPr lang="pt-BR" sz="4000" dirty="0"/>
              <a:t>: jogo de domingo e </a:t>
            </a:r>
            <a:r>
              <a:rPr lang="pt-BR" sz="4000" dirty="0" err="1"/>
              <a:t>Subject</a:t>
            </a:r>
            <a:r>
              <a:rPr lang="pt-BR" sz="4000" dirty="0"/>
              <a:t>: Re: jogo de domingo</a:t>
            </a:r>
          </a:p>
        </p:txBody>
      </p:sp>
    </p:spTree>
    <p:extLst>
      <p:ext uri="{BB962C8B-B14F-4D97-AF65-F5344CB8AC3E}">
        <p14:creationId xmlns:p14="http://schemas.microsoft.com/office/powerpoint/2010/main" val="392001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A história da Internet</a:t>
            </a:r>
            <a:endParaRPr lang="pt-BR" dirty="0"/>
          </a:p>
        </p:txBody>
      </p:sp>
      <p:sp>
        <p:nvSpPr>
          <p:cNvPr id="3" name="Espaço Reservado para Conteúdo 2"/>
          <p:cNvSpPr>
            <a:spLocks noGrp="1"/>
          </p:cNvSpPr>
          <p:nvPr>
            <p:ph idx="1"/>
          </p:nvPr>
        </p:nvSpPr>
        <p:spPr/>
        <p:txBody>
          <a:bodyPr>
            <a:normAutofit/>
          </a:bodyPr>
          <a:lstStyle/>
          <a:p>
            <a:r>
              <a:rPr lang="pt-PT" sz="2800" b="1" dirty="0"/>
              <a:t>ARPANET</a:t>
            </a:r>
            <a:r>
              <a:rPr lang="pt-PT" b="1" dirty="0"/>
              <a:t> </a:t>
            </a:r>
            <a:r>
              <a:rPr lang="pt-PT" dirty="0"/>
              <a:t>	                      </a:t>
            </a:r>
            <a:r>
              <a:rPr lang="pt-PT" b="1" dirty="0">
                <a:solidFill>
                  <a:srgbClr val="FF0000"/>
                </a:solidFill>
              </a:rPr>
              <a:t>1969 </a:t>
            </a:r>
          </a:p>
          <a:p>
            <a:pPr>
              <a:buFont typeface="Wingdings" pitchFamily="2" charset="2"/>
              <a:buNone/>
            </a:pPr>
            <a:r>
              <a:rPr lang="pt-PT" dirty="0"/>
              <a:t>	</a:t>
            </a:r>
            <a:r>
              <a:rPr lang="pt-PT" sz="2000" dirty="0"/>
              <a:t>(Advanced Research Projects Agency Network)	</a:t>
            </a:r>
            <a:r>
              <a:rPr lang="pt-PT" dirty="0"/>
              <a:t>	</a:t>
            </a:r>
          </a:p>
          <a:p>
            <a:pPr lvl="1">
              <a:buFont typeface="Wingdings" pitchFamily="2" charset="2"/>
              <a:buNone/>
            </a:pPr>
            <a:r>
              <a:rPr lang="pt-PT" sz="2400" b="1" dirty="0"/>
              <a:t>Departamento de Defesa dos E.U.A.</a:t>
            </a:r>
          </a:p>
          <a:p>
            <a:pPr lvl="1">
              <a:buFont typeface="Wingdings" pitchFamily="2" charset="2"/>
              <a:buNone/>
            </a:pPr>
            <a:endParaRPr lang="pt-PT" sz="2400" b="1" dirty="0"/>
          </a:p>
          <a:p>
            <a:pPr lvl="1">
              <a:buFont typeface="Wingdings" pitchFamily="2" charset="2"/>
              <a:buNone/>
            </a:pPr>
            <a:r>
              <a:rPr lang="pt-PT" dirty="0"/>
              <a:t>	</a:t>
            </a:r>
            <a:r>
              <a:rPr lang="pt-PT" sz="2400" dirty="0"/>
              <a:t>O que começou como um projeto de estratégia militar acabou transformado na Internet. </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5</a:t>
            </a:fld>
            <a:endParaRPr lang="pt-BR"/>
          </a:p>
        </p:txBody>
      </p:sp>
    </p:spTree>
    <p:extLst>
      <p:ext uri="{BB962C8B-B14F-4D97-AF65-F5344CB8AC3E}">
        <p14:creationId xmlns:p14="http://schemas.microsoft.com/office/powerpoint/2010/main" val="2079525827"/>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normAutofit/>
          </a:bodyPr>
          <a:lstStyle/>
          <a:p>
            <a:r>
              <a:rPr lang="pt-BR" dirty="0"/>
              <a:t>Respostas em Cascata  </a:t>
            </a:r>
          </a:p>
        </p:txBody>
      </p:sp>
      <p:sp>
        <p:nvSpPr>
          <p:cNvPr id="3" name="Espaço Reservado para Conteúdo 2"/>
          <p:cNvSpPr>
            <a:spLocks noGrp="1"/>
          </p:cNvSpPr>
          <p:nvPr>
            <p:ph idx="1"/>
          </p:nvPr>
        </p:nvSpPr>
        <p:spPr/>
        <p:txBody>
          <a:bodyPr>
            <a:normAutofit fontScale="70000" lnSpcReduction="20000"/>
          </a:bodyPr>
          <a:lstStyle/>
          <a:p>
            <a:pPr algn="just">
              <a:buFont typeface="Wingdings" pitchFamily="2" charset="2"/>
              <a:buChar char="ü"/>
            </a:pPr>
            <a:r>
              <a:rPr lang="pt-BR" sz="4000" dirty="0"/>
              <a:t>Ao responder mensagens respondidas, as citações ficam com camadas de "</a:t>
            </a:r>
            <a:r>
              <a:rPr lang="pt-BR" sz="4000" b="1" dirty="0"/>
              <a:t>&gt;&gt;</a:t>
            </a:r>
            <a:r>
              <a:rPr lang="pt-BR" sz="4000" dirty="0"/>
              <a:t>" em cada linha. Se sua resposta já está incluindo uma terceira ou quarta camada de "</a:t>
            </a:r>
            <a:r>
              <a:rPr lang="pt-BR" sz="4000" b="1" dirty="0"/>
              <a:t>&gt;&gt;</a:t>
            </a:r>
            <a:r>
              <a:rPr lang="pt-BR" sz="4000" dirty="0"/>
              <a:t>", temos uma cascata: é hora de cortar as citações, ou pelo menos apagar alguns "</a:t>
            </a:r>
            <a:r>
              <a:rPr lang="pt-BR" sz="4000" b="1" dirty="0"/>
              <a:t>&gt;</a:t>
            </a:r>
            <a:r>
              <a:rPr lang="pt-BR" sz="4000" dirty="0"/>
              <a:t>" que estejam a mais. </a:t>
            </a:r>
          </a:p>
        </p:txBody>
      </p:sp>
    </p:spTree>
    <p:extLst>
      <p:ext uri="{BB962C8B-B14F-4D97-AF65-F5344CB8AC3E}">
        <p14:creationId xmlns:p14="http://schemas.microsoft.com/office/powerpoint/2010/main" val="2899073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lstStyle/>
          <a:p>
            <a:r>
              <a:rPr lang="pt-BR" dirty="0"/>
              <a:t>Assinaturas</a:t>
            </a:r>
          </a:p>
        </p:txBody>
      </p:sp>
      <p:sp>
        <p:nvSpPr>
          <p:cNvPr id="3" name="Espaço Reservado para Conteúdo 2"/>
          <p:cNvSpPr>
            <a:spLocks noGrp="1"/>
          </p:cNvSpPr>
          <p:nvPr>
            <p:ph idx="1"/>
          </p:nvPr>
        </p:nvSpPr>
        <p:spPr/>
        <p:txBody>
          <a:bodyPr>
            <a:normAutofit fontScale="85000" lnSpcReduction="20000"/>
          </a:bodyPr>
          <a:lstStyle/>
          <a:p>
            <a:pPr algn="just">
              <a:buFont typeface="Wingdings" pitchFamily="2" charset="2"/>
              <a:buChar char="ü"/>
            </a:pPr>
            <a:r>
              <a:rPr lang="pt-BR" sz="4000" dirty="0"/>
              <a:t>É possível criar o que se chama "assinatura" para suas mensagens de correio eletrônico.</a:t>
            </a:r>
          </a:p>
          <a:p>
            <a:pPr algn="just">
              <a:buFont typeface="Wingdings" pitchFamily="2" charset="2"/>
              <a:buChar char="ü"/>
            </a:pPr>
            <a:r>
              <a:rPr lang="pt-BR" sz="4000" dirty="0"/>
              <a:t>Não exagere! Essa assinatura deve se restringir a no máximo 4 (quatro) linhas.</a:t>
            </a:r>
          </a:p>
        </p:txBody>
      </p:sp>
    </p:spTree>
    <p:extLst>
      <p:ext uri="{BB962C8B-B14F-4D97-AF65-F5344CB8AC3E}">
        <p14:creationId xmlns:p14="http://schemas.microsoft.com/office/powerpoint/2010/main" val="104488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lstStyle/>
          <a:p>
            <a:r>
              <a:rPr lang="pt-BR" dirty="0"/>
              <a:t>Listas e Newsgroups</a:t>
            </a:r>
          </a:p>
        </p:txBody>
      </p:sp>
      <p:sp>
        <p:nvSpPr>
          <p:cNvPr id="3" name="Espaço Reservado para Conteúdo 2"/>
          <p:cNvSpPr>
            <a:spLocks noGrp="1"/>
          </p:cNvSpPr>
          <p:nvPr>
            <p:ph idx="1"/>
          </p:nvPr>
        </p:nvSpPr>
        <p:spPr/>
        <p:txBody>
          <a:bodyPr>
            <a:normAutofit fontScale="70000" lnSpcReduction="20000"/>
          </a:bodyPr>
          <a:lstStyle/>
          <a:p>
            <a:pPr algn="just">
              <a:buFont typeface="Wingdings" pitchFamily="2" charset="2"/>
              <a:buChar char="ü"/>
            </a:pPr>
            <a:r>
              <a:rPr lang="pt-BR" sz="4000" dirty="0"/>
              <a:t>Participe quando tiver algo a dizer!</a:t>
            </a:r>
          </a:p>
          <a:p>
            <a:pPr algn="just">
              <a:buFont typeface="Wingdings" pitchFamily="2" charset="2"/>
              <a:buChar char="ü"/>
            </a:pPr>
            <a:r>
              <a:rPr lang="pt-BR" sz="4000" dirty="0"/>
              <a:t>Cite sempre a mensagem respondida, indicando "quem" disse "o quê".</a:t>
            </a:r>
          </a:p>
          <a:p>
            <a:pPr algn="just">
              <a:buFont typeface="Wingdings" pitchFamily="2" charset="2"/>
              <a:buChar char="ü"/>
            </a:pPr>
            <a:r>
              <a:rPr lang="pt-BR" sz="4000" dirty="0"/>
              <a:t>Não envie a mesma mensagem para diversos newsgroups e listas.</a:t>
            </a:r>
          </a:p>
          <a:p>
            <a:pPr algn="just">
              <a:buFont typeface="Wingdings" pitchFamily="2" charset="2"/>
              <a:buChar char="ü"/>
            </a:pPr>
            <a:r>
              <a:rPr lang="pt-BR" sz="4000" b="1" dirty="0"/>
              <a:t>Leia o FAQ!!!</a:t>
            </a:r>
          </a:p>
          <a:p>
            <a:pPr algn="just">
              <a:buFont typeface="Wingdings" pitchFamily="2" charset="2"/>
              <a:buChar char="ü"/>
            </a:pPr>
            <a:endParaRPr lang="pt-BR" sz="4000" dirty="0"/>
          </a:p>
        </p:txBody>
      </p:sp>
    </p:spTree>
    <p:extLst>
      <p:ext uri="{BB962C8B-B14F-4D97-AF65-F5344CB8AC3E}">
        <p14:creationId xmlns:p14="http://schemas.microsoft.com/office/powerpoint/2010/main" val="1893031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E-mail Marketing</a:t>
            </a:r>
          </a:p>
        </p:txBody>
      </p:sp>
      <p:sp>
        <p:nvSpPr>
          <p:cNvPr id="3" name="Espaço Reservado para Conteúdo 2"/>
          <p:cNvSpPr>
            <a:spLocks noGrp="1"/>
          </p:cNvSpPr>
          <p:nvPr>
            <p:ph idx="1"/>
          </p:nvPr>
        </p:nvSpPr>
        <p:spPr/>
        <p:txBody>
          <a:bodyPr/>
          <a:lstStyle/>
          <a:p>
            <a:r>
              <a:rPr lang="pt-BR" dirty="0"/>
              <a:t>Utilização do e-mail como ferramenta de marketing direto.</a:t>
            </a:r>
          </a:p>
          <a:p>
            <a:endParaRPr lang="pt-BR" dirty="0"/>
          </a:p>
          <a:p>
            <a:r>
              <a:rPr lang="pt-BR" dirty="0"/>
              <a:t>E-mail principal motivo de uso da Internet.</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53</a:t>
            </a:fld>
            <a:endParaRPr lang="pt-BR"/>
          </a:p>
        </p:txBody>
      </p:sp>
    </p:spTree>
    <p:extLst>
      <p:ext uri="{BB962C8B-B14F-4D97-AF65-F5344CB8AC3E}">
        <p14:creationId xmlns:p14="http://schemas.microsoft.com/office/powerpoint/2010/main" val="2621583008"/>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lstStyle/>
          <a:p>
            <a:r>
              <a:rPr lang="pt-BR" dirty="0"/>
              <a:t>E-mail Marketing</a:t>
            </a:r>
          </a:p>
        </p:txBody>
      </p:sp>
      <p:sp>
        <p:nvSpPr>
          <p:cNvPr id="3" name="Espaço Reservado para Conteúdo 2"/>
          <p:cNvSpPr>
            <a:spLocks noGrp="1"/>
          </p:cNvSpPr>
          <p:nvPr>
            <p:ph idx="1"/>
          </p:nvPr>
        </p:nvSpPr>
        <p:spPr/>
        <p:txBody>
          <a:bodyPr>
            <a:normAutofit fontScale="92500" lnSpcReduction="20000"/>
          </a:bodyPr>
          <a:lstStyle/>
          <a:p>
            <a:pPr algn="just">
              <a:buFont typeface="Wingdings" pitchFamily="2" charset="2"/>
              <a:buChar char="ü"/>
            </a:pPr>
            <a:r>
              <a:rPr lang="pt-BR" sz="4000" dirty="0"/>
              <a:t>Enviar divulgação não desejada é uma das formas de </a:t>
            </a:r>
            <a:r>
              <a:rPr lang="pt-BR" sz="4000" b="1" dirty="0"/>
              <a:t>spam</a:t>
            </a:r>
            <a:r>
              <a:rPr lang="pt-BR" sz="4000" dirty="0"/>
              <a:t>.</a:t>
            </a:r>
          </a:p>
          <a:p>
            <a:pPr algn="just">
              <a:buFont typeface="Wingdings" pitchFamily="2" charset="2"/>
              <a:buChar char="ü"/>
            </a:pPr>
            <a:endParaRPr lang="pt-BR" sz="4000" dirty="0"/>
          </a:p>
          <a:p>
            <a:pPr algn="just">
              <a:buFont typeface="Wingdings" pitchFamily="2" charset="2"/>
              <a:buChar char="ü"/>
            </a:pPr>
            <a:r>
              <a:rPr lang="pt-BR" sz="4000" dirty="0"/>
              <a:t>Em vez de enviar propagandas, use alternativas.</a:t>
            </a:r>
          </a:p>
        </p:txBody>
      </p:sp>
    </p:spTree>
    <p:extLst>
      <p:ext uri="{BB962C8B-B14F-4D97-AF65-F5344CB8AC3E}">
        <p14:creationId xmlns:p14="http://schemas.microsoft.com/office/powerpoint/2010/main" val="26832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13159" y="685799"/>
            <a:ext cx="2810333" cy="4892040"/>
          </a:xfrm>
        </p:spPr>
        <p:txBody>
          <a:bodyPr>
            <a:normAutofit/>
          </a:bodyPr>
          <a:lstStyle/>
          <a:p>
            <a:pPr algn="r"/>
            <a:r>
              <a:rPr lang="pt-BR" dirty="0"/>
              <a:t>Spam</a:t>
            </a:r>
            <a:endParaRPr lang="pt-B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8087"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p:cNvSpPr>
            <a:spLocks noGrp="1"/>
          </p:cNvSpPr>
          <p:nvPr>
            <p:ph idx="1"/>
          </p:nvPr>
        </p:nvSpPr>
        <p:spPr>
          <a:xfrm>
            <a:off x="3734971" y="685799"/>
            <a:ext cx="4716195" cy="4892040"/>
          </a:xfrm>
        </p:spPr>
        <p:txBody>
          <a:bodyPr>
            <a:normAutofit/>
          </a:bodyPr>
          <a:lstStyle/>
          <a:p>
            <a:pPr>
              <a:buFont typeface="Wingdings" pitchFamily="2" charset="2"/>
              <a:buChar char="ü"/>
            </a:pPr>
            <a:r>
              <a:rPr lang="pt-BR">
                <a:solidFill>
                  <a:schemeClr val="tx1"/>
                </a:solidFill>
              </a:rPr>
              <a:t>Fazer spam é enviar mensagens por e-mail para dezenas de pessoas, listas ou newsgroups, não importando o assunto da lista, ou o interesse das pessoas destinatárias das mensagens.</a:t>
            </a:r>
          </a:p>
        </p:txBody>
      </p:sp>
    </p:spTree>
    <p:extLst>
      <p:ext uri="{BB962C8B-B14F-4D97-AF65-F5344CB8AC3E}">
        <p14:creationId xmlns:p14="http://schemas.microsoft.com/office/powerpoint/2010/main" val="1291477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4546" y="274638"/>
            <a:ext cx="6472254" cy="1143000"/>
          </a:xfrm>
        </p:spPr>
        <p:txBody>
          <a:bodyPr/>
          <a:lstStyle/>
          <a:p>
            <a:r>
              <a:rPr lang="pt-BR" dirty="0"/>
              <a:t>Spam</a:t>
            </a:r>
          </a:p>
        </p:txBody>
      </p:sp>
      <p:sp>
        <p:nvSpPr>
          <p:cNvPr id="3" name="Espaço Reservado para Conteúdo 2"/>
          <p:cNvSpPr>
            <a:spLocks noGrp="1"/>
          </p:cNvSpPr>
          <p:nvPr>
            <p:ph idx="1"/>
          </p:nvPr>
        </p:nvSpPr>
        <p:spPr/>
        <p:txBody>
          <a:bodyPr>
            <a:normAutofit/>
          </a:bodyPr>
          <a:lstStyle/>
          <a:p>
            <a:pPr algn="just">
              <a:buFont typeface="Wingdings" pitchFamily="2" charset="2"/>
              <a:buChar char="ü"/>
            </a:pPr>
            <a:r>
              <a:rPr lang="pt-BR" sz="4000" dirty="0"/>
              <a:t>Ao receber mensagens com </a:t>
            </a:r>
            <a:r>
              <a:rPr lang="pt-BR" sz="4000" b="1" dirty="0"/>
              <a:t>alertas sobre vírus</a:t>
            </a:r>
            <a:r>
              <a:rPr lang="pt-BR" sz="4000" dirty="0"/>
              <a:t>, </a:t>
            </a:r>
            <a:r>
              <a:rPr lang="pt-BR" sz="4000" b="1" dirty="0"/>
              <a:t>correntes</a:t>
            </a:r>
            <a:r>
              <a:rPr lang="pt-BR" sz="4000" dirty="0"/>
              <a:t> de qualquer tipo, </a:t>
            </a:r>
            <a:r>
              <a:rPr lang="pt-BR" sz="4000" b="1" dirty="0"/>
              <a:t>histórias</a:t>
            </a:r>
            <a:r>
              <a:rPr lang="pt-BR" sz="4000" dirty="0"/>
              <a:t> estranhas, não passe adiante.</a:t>
            </a:r>
          </a:p>
        </p:txBody>
      </p:sp>
    </p:spTree>
    <p:extLst>
      <p:ext uri="{BB962C8B-B14F-4D97-AF65-F5344CB8AC3E}">
        <p14:creationId xmlns:p14="http://schemas.microsoft.com/office/powerpoint/2010/main" val="3745430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783623" y="2428868"/>
            <a:ext cx="3207929" cy="1446550"/>
          </a:xfrm>
          <a:prstGeom prst="rect">
            <a:avLst/>
          </a:prstGeom>
          <a:noFill/>
          <a:ln>
            <a:noFill/>
          </a:ln>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tx1"/>
              </a:contourClr>
            </a:sp3d>
          </a:bodyPr>
          <a:lstStyle/>
          <a:p>
            <a:pPr algn="ctr"/>
            <a:r>
              <a:rPr lang="pt-BR" sz="4400" b="1" cap="all" dirty="0">
                <a:ln w="0"/>
                <a:effectLst>
                  <a:reflection blurRad="12700" stA="50000" endPos="50000" dist="5000" dir="5400000" sy="-100000" rotWithShape="0"/>
                </a:effectLst>
              </a:rPr>
              <a:t>Voz sobre</a:t>
            </a:r>
          </a:p>
          <a:p>
            <a:pPr algn="ctr"/>
            <a:r>
              <a:rPr lang="pt-BR" sz="4400" b="1" cap="all" dirty="0">
                <a:ln w="0"/>
                <a:effectLst>
                  <a:reflection blurRad="12700" stA="50000" endPos="50000" dist="5000" dir="5400000" sy="-100000" rotWithShape="0"/>
                </a:effectLst>
              </a:rPr>
              <a:t>IP</a:t>
            </a:r>
          </a:p>
        </p:txBody>
      </p:sp>
      <p:sp>
        <p:nvSpPr>
          <p:cNvPr id="6" name="Espaço Reservado para Data 5"/>
          <p:cNvSpPr>
            <a:spLocks noGrp="1"/>
          </p:cNvSpPr>
          <p:nvPr>
            <p:ph type="dt" sz="half" idx="10"/>
          </p:nvPr>
        </p:nvSpPr>
        <p:spPr/>
        <p:txBody>
          <a:bodyPr/>
          <a:lstStyle/>
          <a:p>
            <a:fld id="{72EF86BF-376F-4F43-9610-52B55F7D4891}" type="datetime1">
              <a:rPr lang="pt-BR" smtClean="0"/>
              <a:pPr/>
              <a:t>15/11/2022</a:t>
            </a:fld>
            <a:endParaRPr lang="pt-BR"/>
          </a:p>
        </p:txBody>
      </p:sp>
      <p:sp>
        <p:nvSpPr>
          <p:cNvPr id="8" name="Espaço Reservado para Rodapé 7"/>
          <p:cNvSpPr>
            <a:spLocks noGrp="1"/>
          </p:cNvSpPr>
          <p:nvPr>
            <p:ph type="ftr" sz="quarter" idx="11"/>
          </p:nvPr>
        </p:nvSpPr>
        <p:spPr/>
        <p:txBody>
          <a:bodyPr/>
          <a:lstStyle/>
          <a:p>
            <a:r>
              <a:rPr lang="pt-BR"/>
              <a:t>Noções de Informática</a:t>
            </a:r>
          </a:p>
        </p:txBody>
      </p:sp>
      <p:sp>
        <p:nvSpPr>
          <p:cNvPr id="7" name="Espaço Reservado para Número de Slide 6"/>
          <p:cNvSpPr>
            <a:spLocks noGrp="1"/>
          </p:cNvSpPr>
          <p:nvPr>
            <p:ph type="sldNum" sz="quarter" idx="12"/>
          </p:nvPr>
        </p:nvSpPr>
        <p:spPr/>
        <p:txBody>
          <a:bodyPr/>
          <a:lstStyle/>
          <a:p>
            <a:fld id="{7267B893-D777-4016-9221-0D3CF51EF96B}" type="slidenum">
              <a:rPr lang="pt-BR" smtClean="0"/>
              <a:pPr/>
              <a:t>57</a:t>
            </a:fld>
            <a:endParaRPr lang="pt-BR"/>
          </a:p>
        </p:txBody>
      </p:sp>
    </p:spTree>
    <p:extLst>
      <p:ext uri="{BB962C8B-B14F-4D97-AF65-F5344CB8AC3E}">
        <p14:creationId xmlns:p14="http://schemas.microsoft.com/office/powerpoint/2010/main" val="20249389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VoIP</a:t>
            </a:r>
          </a:p>
        </p:txBody>
      </p:sp>
      <p:sp>
        <p:nvSpPr>
          <p:cNvPr id="3" name="Espaço Reservado para Conteúdo 2"/>
          <p:cNvSpPr>
            <a:spLocks noGrp="1"/>
          </p:cNvSpPr>
          <p:nvPr>
            <p:ph idx="1"/>
          </p:nvPr>
        </p:nvSpPr>
        <p:spPr/>
        <p:txBody>
          <a:bodyPr/>
          <a:lstStyle/>
          <a:p>
            <a:r>
              <a:rPr lang="pt-BR" dirty="0"/>
              <a:t>Roteamento de conversação humana usando a Internet ou qualquer outra rede de computadores baseada no Protocolo IP.</a:t>
            </a:r>
          </a:p>
          <a:p>
            <a:endParaRPr lang="pt-BR" dirty="0"/>
          </a:p>
          <a:p>
            <a:r>
              <a:rPr lang="pt-BR" dirty="0"/>
              <a:t>Permite transformar o computador em um telefone.</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58</a:t>
            </a:fld>
            <a:endParaRPr lang="pt-BR"/>
          </a:p>
        </p:txBody>
      </p:sp>
      <p:pic>
        <p:nvPicPr>
          <p:cNvPr id="23554" name="Picture 2" descr="http://1.bp.blogspot.com/-upIRPgXtq0c/T7yhN1Z7qGI/AAAAAAAAB5A/p3lQn7dhq-U/s1600/voip_gl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5083134"/>
            <a:ext cx="1452389" cy="136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670378"/>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fazer?</a:t>
            </a:r>
          </a:p>
        </p:txBody>
      </p:sp>
      <p:sp>
        <p:nvSpPr>
          <p:cNvPr id="3" name="Espaço Reservado para Conteúdo 2"/>
          <p:cNvSpPr>
            <a:spLocks noGrp="1"/>
          </p:cNvSpPr>
          <p:nvPr>
            <p:ph idx="1"/>
          </p:nvPr>
        </p:nvSpPr>
        <p:spPr/>
        <p:txBody>
          <a:bodyPr/>
          <a:lstStyle/>
          <a:p>
            <a:r>
              <a:rPr lang="pt-BR" dirty="0"/>
              <a:t>Requisitos:</a:t>
            </a:r>
          </a:p>
          <a:p>
            <a:pPr lvl="1"/>
            <a:r>
              <a:rPr lang="pt-BR" dirty="0"/>
              <a:t>Computador;</a:t>
            </a:r>
          </a:p>
          <a:p>
            <a:pPr lvl="1"/>
            <a:r>
              <a:rPr lang="pt-BR" dirty="0"/>
              <a:t>Microfone;</a:t>
            </a:r>
          </a:p>
          <a:p>
            <a:pPr lvl="1"/>
            <a:r>
              <a:rPr lang="pt-BR" dirty="0"/>
              <a:t>Alto-falantes ou fones de ouvidos;</a:t>
            </a:r>
          </a:p>
          <a:p>
            <a:pPr lvl="1"/>
            <a:r>
              <a:rPr lang="pt-BR" dirty="0"/>
              <a:t>Head Phone;</a:t>
            </a:r>
          </a:p>
          <a:p>
            <a:pPr lvl="1"/>
            <a:r>
              <a:rPr lang="pt-BR" dirty="0"/>
              <a:t>Banda larga.</a:t>
            </a:r>
          </a:p>
          <a:p>
            <a:pPr lvl="1"/>
            <a:r>
              <a:rPr lang="pt-BR" dirty="0"/>
              <a:t>Baixar um programa específico.</a:t>
            </a:r>
          </a:p>
          <a:p>
            <a:pPr lvl="1"/>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59</a:t>
            </a:fld>
            <a:endParaRPr lang="pt-BR"/>
          </a:p>
        </p:txBody>
      </p:sp>
      <p:pic>
        <p:nvPicPr>
          <p:cNvPr id="24580" name="Picture 4" descr="http://tecnoblog.net/wp-content/uploads/2010/03/Google-Talk-2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91859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4584" name="Picture 8" descr="http://barrasbin.files.wordpress.com/2011/07/sk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983512"/>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descr="http://3.bp.blogspot.com/_-k1okR8kkVw/Sg8NHb3U1ZI/AAAAAAAAAmM/yZRkpYptCow/s400/108%5B1%5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406959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0044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84"/>
                                        </p:tgtEl>
                                        <p:attrNameLst>
                                          <p:attrName>style.visibility</p:attrName>
                                        </p:attrNameLst>
                                      </p:cBhvr>
                                      <p:to>
                                        <p:strVal val="visible"/>
                                      </p:to>
                                    </p:set>
                                    <p:animEffect transition="in" filter="fade">
                                      <p:cBhvr>
                                        <p:cTn id="12" dur="500"/>
                                        <p:tgtEl>
                                          <p:spTgt spid="245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86"/>
                                        </p:tgtEl>
                                        <p:attrNameLst>
                                          <p:attrName>style.visibility</p:attrName>
                                        </p:attrNameLst>
                                      </p:cBhvr>
                                      <p:to>
                                        <p:strVal val="visible"/>
                                      </p:to>
                                    </p:set>
                                    <p:animEffect transition="in" filter="fade">
                                      <p:cBhvr>
                                        <p:cTn id="17" dur="5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A história da Internet</a:t>
            </a:r>
            <a:endParaRPr lang="pt-BR" dirty="0"/>
          </a:p>
        </p:txBody>
      </p:sp>
      <p:sp>
        <p:nvSpPr>
          <p:cNvPr id="3" name="Espaço Reservado para Conteúdo 2"/>
          <p:cNvSpPr>
            <a:spLocks noGrp="1"/>
          </p:cNvSpPr>
          <p:nvPr>
            <p:ph idx="1"/>
          </p:nvPr>
        </p:nvSpPr>
        <p:spPr/>
        <p:txBody>
          <a:bodyPr>
            <a:normAutofit lnSpcReduction="10000"/>
          </a:bodyPr>
          <a:lstStyle/>
          <a:p>
            <a:r>
              <a:rPr lang="pt-PT" dirty="0"/>
              <a:t>Universidades</a:t>
            </a:r>
            <a:r>
              <a:rPr lang="pt-PT" b="1" dirty="0"/>
              <a:t> </a:t>
            </a:r>
            <a:r>
              <a:rPr lang="pt-PT" dirty="0"/>
              <a:t>                </a:t>
            </a:r>
            <a:r>
              <a:rPr lang="pt-PT" b="1" dirty="0">
                <a:solidFill>
                  <a:srgbClr val="FF0000"/>
                </a:solidFill>
              </a:rPr>
              <a:t>Anos 70 </a:t>
            </a:r>
          </a:p>
          <a:p>
            <a:pPr>
              <a:buFont typeface="Wingdings" pitchFamily="2" charset="2"/>
              <a:buNone/>
            </a:pPr>
            <a:r>
              <a:rPr lang="pt-PT" dirty="0"/>
              <a:t>	</a:t>
            </a:r>
            <a:r>
              <a:rPr lang="pt-PT" sz="2000" dirty="0"/>
              <a:t>	</a:t>
            </a:r>
            <a:r>
              <a:rPr lang="pt-PT" dirty="0"/>
              <a:t>	</a:t>
            </a:r>
          </a:p>
          <a:p>
            <a:pPr lvl="1">
              <a:buFont typeface="Wingdings" pitchFamily="2" charset="2"/>
              <a:buNone/>
            </a:pPr>
            <a:r>
              <a:rPr lang="pt-PT" dirty="0"/>
              <a:t>	</a:t>
            </a:r>
            <a:r>
              <a:rPr lang="pt-PT" sz="2400" dirty="0"/>
              <a:t>Ligaram-se em rede para partilharem a informação de âmbito científico.</a:t>
            </a:r>
          </a:p>
          <a:p>
            <a:pPr lvl="1">
              <a:buFont typeface="Wingdings" pitchFamily="2" charset="2"/>
              <a:buNone/>
            </a:pPr>
            <a:endParaRPr lang="pt-PT" sz="2400" dirty="0"/>
          </a:p>
          <a:p>
            <a:pPr lvl="1">
              <a:buFont typeface="Wingdings" pitchFamily="2" charset="2"/>
              <a:buNone/>
            </a:pPr>
            <a:r>
              <a:rPr lang="pt-PT" sz="2400" dirty="0"/>
              <a:t>				</a:t>
            </a:r>
            <a:r>
              <a:rPr lang="pt-PT" sz="2400" dirty="0">
                <a:solidFill>
                  <a:srgbClr val="000099"/>
                </a:solidFill>
              </a:rPr>
              <a:t>mais académica</a:t>
            </a:r>
          </a:p>
          <a:p>
            <a:pPr lvl="1">
              <a:buFont typeface="Wingdings" pitchFamily="2" charset="2"/>
              <a:buNone/>
            </a:pPr>
            <a:r>
              <a:rPr lang="pt-PT" sz="2400" dirty="0"/>
              <a:t>		 </a:t>
            </a:r>
            <a:r>
              <a:rPr lang="pt-PT" sz="2400" dirty="0">
                <a:solidFill>
                  <a:srgbClr val="000099"/>
                </a:solidFill>
              </a:rPr>
              <a:t>VISÃO</a:t>
            </a:r>
            <a:r>
              <a:rPr lang="pt-PT" sz="2400" dirty="0"/>
              <a:t> 	</a:t>
            </a:r>
          </a:p>
          <a:p>
            <a:pPr lvl="1">
              <a:buFont typeface="Wingdings" pitchFamily="2" charset="2"/>
              <a:buNone/>
            </a:pPr>
            <a:r>
              <a:rPr lang="pt-PT" sz="2400" dirty="0"/>
              <a:t>				</a:t>
            </a:r>
            <a:r>
              <a:rPr lang="pt-PT" sz="2400" dirty="0">
                <a:solidFill>
                  <a:srgbClr val="000099"/>
                </a:solidFill>
              </a:rPr>
              <a:t>menos militarista</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6</a:t>
            </a:fld>
            <a:endParaRPr lang="pt-BR"/>
          </a:p>
        </p:txBody>
      </p:sp>
    </p:spTree>
    <p:extLst>
      <p:ext uri="{BB962C8B-B14F-4D97-AF65-F5344CB8AC3E}">
        <p14:creationId xmlns:p14="http://schemas.microsoft.com/office/powerpoint/2010/main" val="3992406731"/>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Skype</a:t>
            </a:r>
          </a:p>
        </p:txBody>
      </p:sp>
      <p:sp>
        <p:nvSpPr>
          <p:cNvPr id="3" name="Espaço Reservado para Conteúdo 2"/>
          <p:cNvSpPr>
            <a:spLocks noGrp="1"/>
          </p:cNvSpPr>
          <p:nvPr>
            <p:ph idx="1"/>
          </p:nvPr>
        </p:nvSpPr>
        <p:spPr/>
        <p:txBody>
          <a:bodyPr/>
          <a:lstStyle/>
          <a:p>
            <a:r>
              <a:rPr lang="pt-BR" dirty="0"/>
              <a:t>Telefonemas gratuitos PC – PC;</a:t>
            </a:r>
          </a:p>
          <a:p>
            <a:r>
              <a:rPr lang="pt-BR" dirty="0"/>
              <a:t>Videoconferências gratuitas;</a:t>
            </a:r>
          </a:p>
          <a:p>
            <a:r>
              <a:rPr lang="pt-BR" dirty="0"/>
              <a:t>Número de telefone on-line;</a:t>
            </a:r>
          </a:p>
          <a:p>
            <a:r>
              <a:rPr lang="pt-BR" dirty="0"/>
              <a:t>Telefones fixos e celulares no Brasil e fora mais baratas;</a:t>
            </a:r>
          </a:p>
          <a:p>
            <a:r>
              <a:rPr lang="pt-BR" dirty="0"/>
              <a:t>Secretária eletrônica (mesmo off);</a:t>
            </a:r>
          </a:p>
          <a:p>
            <a:r>
              <a:rPr lang="pt-BR" dirty="0"/>
              <a:t>Redirecionamento de chamadas.</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60</a:t>
            </a:fld>
            <a:endParaRPr lang="pt-BR"/>
          </a:p>
        </p:txBody>
      </p:sp>
      <p:pic>
        <p:nvPicPr>
          <p:cNvPr id="25604" name="Picture 4" descr="http://barrasbin.files.wordpress.com/2011/07/skype.png">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832" y="5013176"/>
            <a:ext cx="1512168"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486590"/>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409052" y="2428868"/>
            <a:ext cx="5957079" cy="1446550"/>
          </a:xfrm>
          <a:prstGeom prst="rect">
            <a:avLst/>
          </a:prstGeom>
          <a:noFill/>
          <a:ln>
            <a:noFill/>
          </a:ln>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tx1"/>
              </a:contourClr>
            </a:sp3d>
          </a:bodyPr>
          <a:lstStyle/>
          <a:p>
            <a:pPr algn="ctr"/>
            <a:r>
              <a:rPr lang="pt-BR" sz="4400" b="1" cap="all" dirty="0">
                <a:ln w="0"/>
                <a:effectLst>
                  <a:reflection blurRad="12700" stA="50000" endPos="50000" dist="5000" dir="5400000" sy="-100000" rotWithShape="0"/>
                </a:effectLst>
              </a:rPr>
              <a:t>Segurança no uso</a:t>
            </a:r>
          </a:p>
          <a:p>
            <a:pPr algn="ctr"/>
            <a:r>
              <a:rPr lang="pt-BR" sz="4400" b="1" cap="all" dirty="0">
                <a:ln w="0"/>
                <a:effectLst>
                  <a:reflection blurRad="12700" stA="50000" endPos="50000" dist="5000" dir="5400000" sy="-100000" rotWithShape="0"/>
                </a:effectLst>
              </a:rPr>
              <a:t> da internet</a:t>
            </a:r>
          </a:p>
        </p:txBody>
      </p:sp>
      <p:sp>
        <p:nvSpPr>
          <p:cNvPr id="6" name="Espaço Reservado para Data 5"/>
          <p:cNvSpPr>
            <a:spLocks noGrp="1"/>
          </p:cNvSpPr>
          <p:nvPr>
            <p:ph type="dt" sz="half" idx="10"/>
          </p:nvPr>
        </p:nvSpPr>
        <p:spPr/>
        <p:txBody>
          <a:bodyPr/>
          <a:lstStyle/>
          <a:p>
            <a:fld id="{72EF86BF-376F-4F43-9610-52B55F7D4891}" type="datetime1">
              <a:rPr lang="pt-BR" smtClean="0"/>
              <a:pPr/>
              <a:t>15/11/2022</a:t>
            </a:fld>
            <a:endParaRPr lang="pt-BR"/>
          </a:p>
        </p:txBody>
      </p:sp>
      <p:sp>
        <p:nvSpPr>
          <p:cNvPr id="8" name="Espaço Reservado para Rodapé 7"/>
          <p:cNvSpPr>
            <a:spLocks noGrp="1"/>
          </p:cNvSpPr>
          <p:nvPr>
            <p:ph type="ftr" sz="quarter" idx="11"/>
          </p:nvPr>
        </p:nvSpPr>
        <p:spPr/>
        <p:txBody>
          <a:bodyPr/>
          <a:lstStyle/>
          <a:p>
            <a:r>
              <a:rPr lang="pt-BR"/>
              <a:t>Noções de Informática</a:t>
            </a:r>
          </a:p>
        </p:txBody>
      </p:sp>
      <p:sp>
        <p:nvSpPr>
          <p:cNvPr id="7" name="Espaço Reservado para Número de Slide 6"/>
          <p:cNvSpPr>
            <a:spLocks noGrp="1"/>
          </p:cNvSpPr>
          <p:nvPr>
            <p:ph type="sldNum" sz="quarter" idx="12"/>
          </p:nvPr>
        </p:nvSpPr>
        <p:spPr/>
        <p:txBody>
          <a:bodyPr/>
          <a:lstStyle/>
          <a:p>
            <a:fld id="{7267B893-D777-4016-9221-0D3CF51EF96B}" type="slidenum">
              <a:rPr lang="pt-BR" smtClean="0"/>
              <a:pPr/>
              <a:t>61</a:t>
            </a:fld>
            <a:endParaRPr lang="pt-BR"/>
          </a:p>
        </p:txBody>
      </p:sp>
    </p:spTree>
    <p:extLst>
      <p:ext uri="{BB962C8B-B14F-4D97-AF65-F5344CB8AC3E}">
        <p14:creationId xmlns:p14="http://schemas.microsoft.com/office/powerpoint/2010/main" val="35399849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a:t>
            </a:r>
          </a:p>
        </p:txBody>
      </p:sp>
      <p:sp>
        <p:nvSpPr>
          <p:cNvPr id="3" name="Espaço Reservado para Conteúdo 2"/>
          <p:cNvSpPr>
            <a:spLocks noGrp="1"/>
          </p:cNvSpPr>
          <p:nvPr>
            <p:ph idx="1"/>
          </p:nvPr>
        </p:nvSpPr>
        <p:spPr/>
        <p:txBody>
          <a:bodyPr/>
          <a:lstStyle/>
          <a:p>
            <a:r>
              <a:rPr lang="pt-BR" dirty="0"/>
              <a:t>A Segurança da Informação é um conjunto de princípios, técnicas, protocolos, normas e regras que visam garantir um melhor nível de confiabilidade.</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62</a:t>
            </a:fld>
            <a:endParaRPr lang="en-US"/>
          </a:p>
        </p:txBody>
      </p:sp>
      <p:pic>
        <p:nvPicPr>
          <p:cNvPr id="560130" name="Picture 2" descr="http://t1.gstatic.com/images?q=tbn:ANd9GcRd5Dj5VX3YxTZOuFoe7tF9i1dTQiAHgpGIgCF4Cuf1nZI9S5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6695" y="4005064"/>
            <a:ext cx="3171759" cy="1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1488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Princípios da Segurança da Informação</a:t>
            </a:r>
          </a:p>
        </p:txBody>
      </p:sp>
      <p:sp>
        <p:nvSpPr>
          <p:cNvPr id="3" name="Espaço Reservado para Conteúdo 2"/>
          <p:cNvSpPr>
            <a:spLocks noGrp="1"/>
          </p:cNvSpPr>
          <p:nvPr>
            <p:ph idx="1"/>
          </p:nvPr>
        </p:nvSpPr>
        <p:spPr/>
        <p:txBody>
          <a:bodyPr>
            <a:normAutofit fontScale="92500" lnSpcReduction="10000"/>
          </a:bodyPr>
          <a:lstStyle/>
          <a:p>
            <a:r>
              <a:rPr lang="pt-BR" dirty="0"/>
              <a:t>Confidencialidade;</a:t>
            </a:r>
          </a:p>
          <a:p>
            <a:endParaRPr lang="pt-BR" dirty="0"/>
          </a:p>
          <a:p>
            <a:r>
              <a:rPr lang="pt-BR" dirty="0"/>
              <a:t>Integridade;</a:t>
            </a:r>
          </a:p>
          <a:p>
            <a:endParaRPr lang="pt-BR" dirty="0"/>
          </a:p>
          <a:p>
            <a:r>
              <a:rPr lang="pt-BR" dirty="0"/>
              <a:t>Disponibilidade;</a:t>
            </a:r>
          </a:p>
          <a:p>
            <a:endParaRPr lang="pt-BR" dirty="0"/>
          </a:p>
          <a:p>
            <a:r>
              <a:rPr lang="pt-BR" dirty="0"/>
              <a:t>Autenticidade;</a:t>
            </a:r>
          </a:p>
          <a:p>
            <a:endParaRPr lang="pt-BR" dirty="0"/>
          </a:p>
          <a:p>
            <a:r>
              <a:rPr lang="pt-BR" dirty="0"/>
              <a:t>Não repúdio.</a:t>
            </a:r>
          </a:p>
          <a:p>
            <a:endParaRPr lang="pt-BR" dirty="0"/>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63</a:t>
            </a:fld>
            <a:endParaRPr lang="en-US"/>
          </a:p>
        </p:txBody>
      </p:sp>
    </p:spTree>
    <p:extLst>
      <p:ext uri="{BB962C8B-B14F-4D97-AF65-F5344CB8AC3E}">
        <p14:creationId xmlns:p14="http://schemas.microsoft.com/office/powerpoint/2010/main" val="5447784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Senhas </a:t>
            </a:r>
          </a:p>
        </p:txBody>
      </p:sp>
      <p:sp>
        <p:nvSpPr>
          <p:cNvPr id="3" name="Espaço Reservado para Conteúdo 2"/>
          <p:cNvSpPr>
            <a:spLocks noGrp="1"/>
          </p:cNvSpPr>
          <p:nvPr>
            <p:ph idx="1"/>
          </p:nvPr>
        </p:nvSpPr>
        <p:spPr/>
        <p:txBody>
          <a:bodyPr>
            <a:noAutofit/>
          </a:bodyPr>
          <a:lstStyle/>
          <a:p>
            <a:r>
              <a:rPr lang="pt-BR" sz="2400" dirty="0"/>
              <a:t>A senha (</a:t>
            </a:r>
            <a:r>
              <a:rPr lang="pt-BR" sz="2400" dirty="0" err="1"/>
              <a:t>password</a:t>
            </a:r>
            <a:r>
              <a:rPr lang="pt-BR" sz="2400" dirty="0"/>
              <a:t>) é um dos métodos mais utilizados na Internet ou sistemas computacionais para autenticar um usuário.</a:t>
            </a:r>
          </a:p>
          <a:p>
            <a:endParaRPr lang="pt-BR" sz="2400" dirty="0"/>
          </a:p>
          <a:p>
            <a:r>
              <a:rPr lang="pt-BR" sz="2400" dirty="0"/>
              <a:t>A</a:t>
            </a:r>
            <a:r>
              <a:rPr lang="pt-BR" sz="2400" dirty="0">
                <a:solidFill>
                  <a:schemeClr val="tx1"/>
                </a:solidFill>
              </a:rPr>
              <a:t> senha pode ser obtida por terceiros utilizando técnicas </a:t>
            </a:r>
            <a:r>
              <a:rPr lang="pt-BR" sz="2400" i="1" dirty="0" err="1">
                <a:solidFill>
                  <a:schemeClr val="tx1"/>
                </a:solidFill>
              </a:rPr>
              <a:t>hacking</a:t>
            </a:r>
            <a:r>
              <a:rPr lang="pt-BR" sz="2400" i="1" dirty="0">
                <a:solidFill>
                  <a:schemeClr val="tx1"/>
                </a:solidFill>
              </a:rPr>
              <a:t>. </a:t>
            </a:r>
          </a:p>
          <a:p>
            <a:endParaRPr lang="pt-BR" sz="2400" i="1" dirty="0"/>
          </a:p>
          <a:p>
            <a:r>
              <a:rPr lang="pt-BR" sz="2400" dirty="0"/>
              <a:t>Essas técnicas podem ser a utilização de ferramentas de força bruta (visa realizar tentativas de acesso baseado em regras) ou utilizando a fragilidade de um serviço ou sistema oferecido.</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64</a:t>
            </a:fld>
            <a:endParaRPr lang="en-US"/>
          </a:p>
        </p:txBody>
      </p:sp>
    </p:spTree>
    <p:extLst>
      <p:ext uri="{BB962C8B-B14F-4D97-AF65-F5344CB8AC3E}">
        <p14:creationId xmlns:p14="http://schemas.microsoft.com/office/powerpoint/2010/main" val="1670264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elaborar boas senhas?</a:t>
            </a:r>
          </a:p>
        </p:txBody>
      </p:sp>
      <p:sp>
        <p:nvSpPr>
          <p:cNvPr id="3" name="Espaço Reservado para Conteúdo 2"/>
          <p:cNvSpPr>
            <a:spLocks noGrp="1"/>
          </p:cNvSpPr>
          <p:nvPr>
            <p:ph idx="1"/>
          </p:nvPr>
        </p:nvSpPr>
        <p:spPr/>
        <p:txBody>
          <a:bodyPr>
            <a:normAutofit/>
          </a:bodyPr>
          <a:lstStyle/>
          <a:p>
            <a:r>
              <a:rPr lang="pt-BR" dirty="0"/>
              <a:t>Mínimo 8 caracteres;</a:t>
            </a:r>
          </a:p>
          <a:p>
            <a:endParaRPr lang="pt-BR" dirty="0"/>
          </a:p>
          <a:p>
            <a:r>
              <a:rPr lang="pt-BR" dirty="0"/>
              <a:t>Mesclar letras (maiúsculas e minúsculas), números e caracteres especiais;</a:t>
            </a:r>
          </a:p>
          <a:p>
            <a:endParaRPr lang="pt-BR" dirty="0"/>
          </a:p>
          <a:p>
            <a:r>
              <a:rPr lang="pt-BR" dirty="0">
                <a:solidFill>
                  <a:schemeClr val="tx1"/>
                </a:solidFill>
                <a:latin typeface="+mn-lt"/>
                <a:ea typeface="+mn-ea"/>
                <a:cs typeface="+mn-cs"/>
              </a:rPr>
              <a:t>Evite criar senhas com palavras simples ou apenas números. </a:t>
            </a:r>
            <a:endParaRPr lang="pt-BR" dirty="0"/>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65</a:t>
            </a:fld>
            <a:endParaRPr lang="en-US"/>
          </a:p>
        </p:txBody>
      </p:sp>
    </p:spTree>
    <p:extLst>
      <p:ext uri="{BB962C8B-B14F-4D97-AF65-F5344CB8AC3E}">
        <p14:creationId xmlns:p14="http://schemas.microsoft.com/office/powerpoint/2010/main" val="1598994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de senhas </a:t>
            </a:r>
          </a:p>
        </p:txBody>
      </p:sp>
      <p:sp>
        <p:nvSpPr>
          <p:cNvPr id="3" name="Espaço Reservado para Conteúdo 2"/>
          <p:cNvSpPr>
            <a:spLocks noGrp="1"/>
          </p:cNvSpPr>
          <p:nvPr>
            <p:ph idx="1"/>
          </p:nvPr>
        </p:nvSpPr>
        <p:spPr/>
        <p:txBody>
          <a:bodyPr>
            <a:normAutofit/>
          </a:bodyPr>
          <a:lstStyle/>
          <a:p>
            <a:r>
              <a:rPr lang="pt-BR" b="1" dirty="0">
                <a:solidFill>
                  <a:schemeClr val="tx1"/>
                </a:solidFill>
                <a:latin typeface="+mn-lt"/>
                <a:ea typeface="+mn-ea"/>
                <a:cs typeface="+mn-cs"/>
              </a:rPr>
              <a:t>Inseguras: </a:t>
            </a:r>
          </a:p>
          <a:p>
            <a:pPr lvl="1"/>
            <a:r>
              <a:rPr lang="pt-BR" dirty="0">
                <a:solidFill>
                  <a:schemeClr val="tx1"/>
                </a:solidFill>
                <a:latin typeface="+mn-lt"/>
                <a:ea typeface="+mn-ea"/>
                <a:cs typeface="+mn-cs"/>
              </a:rPr>
              <a:t>meumor16</a:t>
            </a:r>
          </a:p>
          <a:p>
            <a:pPr lvl="1"/>
            <a:r>
              <a:rPr lang="pt-BR" dirty="0">
                <a:solidFill>
                  <a:schemeClr val="tx1"/>
                </a:solidFill>
                <a:latin typeface="+mn-lt"/>
                <a:ea typeface="+mn-ea"/>
                <a:cs typeface="+mn-cs"/>
              </a:rPr>
              <a:t> </a:t>
            </a:r>
            <a:r>
              <a:rPr lang="pt-BR" dirty="0" err="1">
                <a:solidFill>
                  <a:schemeClr val="tx1"/>
                </a:solidFill>
                <a:latin typeface="+mn-lt"/>
                <a:ea typeface="+mn-ea"/>
                <a:cs typeface="+mn-cs"/>
              </a:rPr>
              <a:t>forever</a:t>
            </a:r>
            <a:r>
              <a:rPr lang="pt-BR" dirty="0">
                <a:solidFill>
                  <a:schemeClr val="tx1"/>
                </a:solidFill>
                <a:latin typeface="+mn-lt"/>
                <a:ea typeface="+mn-ea"/>
                <a:cs typeface="+mn-cs"/>
              </a:rPr>
              <a:t>,</a:t>
            </a:r>
          </a:p>
          <a:p>
            <a:pPr lvl="1"/>
            <a:r>
              <a:rPr lang="pt-BR" dirty="0">
                <a:solidFill>
                  <a:schemeClr val="tx1"/>
                </a:solidFill>
                <a:latin typeface="+mn-lt"/>
                <a:ea typeface="+mn-ea"/>
                <a:cs typeface="+mn-cs"/>
              </a:rPr>
              <a:t>1a2m3o4r</a:t>
            </a:r>
          </a:p>
          <a:p>
            <a:pPr lvl="1"/>
            <a:endParaRPr lang="pt-BR" dirty="0">
              <a:solidFill>
                <a:schemeClr val="tx1"/>
              </a:solidFill>
              <a:latin typeface="+mn-lt"/>
              <a:ea typeface="+mn-ea"/>
              <a:cs typeface="+mn-cs"/>
            </a:endParaRPr>
          </a:p>
          <a:p>
            <a:r>
              <a:rPr lang="pt-BR" b="1" dirty="0">
                <a:solidFill>
                  <a:schemeClr val="tx1"/>
                </a:solidFill>
                <a:latin typeface="+mn-lt"/>
                <a:ea typeface="+mn-ea"/>
                <a:cs typeface="+mn-cs"/>
              </a:rPr>
              <a:t>Seguras: </a:t>
            </a:r>
          </a:p>
          <a:p>
            <a:pPr lvl="1"/>
            <a:r>
              <a:rPr lang="pt-BR" dirty="0">
                <a:solidFill>
                  <a:schemeClr val="tx1"/>
                </a:solidFill>
                <a:latin typeface="+mn-lt"/>
                <a:ea typeface="+mn-ea"/>
                <a:cs typeface="+mn-cs"/>
              </a:rPr>
              <a:t>?F2eR7##u5a</a:t>
            </a:r>
          </a:p>
          <a:p>
            <a:pPr lvl="1"/>
            <a:r>
              <a:rPr lang="pt-BR" dirty="0">
                <a:solidFill>
                  <a:schemeClr val="tx1"/>
                </a:solidFill>
                <a:latin typeface="+mn-lt"/>
                <a:ea typeface="+mn-ea"/>
                <a:cs typeface="+mn-cs"/>
              </a:rPr>
              <a:t> #Pu63j?#</a:t>
            </a:r>
            <a:r>
              <a:rPr lang="pt-BR" dirty="0" err="1">
                <a:solidFill>
                  <a:schemeClr val="tx1"/>
                </a:solidFill>
                <a:latin typeface="+mn-lt"/>
                <a:ea typeface="+mn-ea"/>
                <a:cs typeface="+mn-cs"/>
              </a:rPr>
              <a:t>fP</a:t>
            </a:r>
            <a:r>
              <a:rPr lang="pt-BR" dirty="0">
                <a:solidFill>
                  <a:schemeClr val="tx1"/>
                </a:solidFill>
                <a:latin typeface="+mn-lt"/>
                <a:ea typeface="+mn-ea"/>
                <a:cs typeface="+mn-cs"/>
              </a:rPr>
              <a:t>! </a:t>
            </a:r>
            <a:endParaRPr lang="pt-BR" dirty="0"/>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66</a:t>
            </a:fld>
            <a:endParaRPr lang="en-US"/>
          </a:p>
        </p:txBody>
      </p:sp>
    </p:spTree>
    <p:extLst>
      <p:ext uri="{BB962C8B-B14F-4D97-AF65-F5344CB8AC3E}">
        <p14:creationId xmlns:p14="http://schemas.microsoft.com/office/powerpoint/2010/main" val="2234079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CÓDIGOS MALICIOSOS</a:t>
            </a:r>
          </a:p>
        </p:txBody>
      </p:sp>
      <p:sp>
        <p:nvSpPr>
          <p:cNvPr id="3" name="Espaço Reservado para Conteúdo 2"/>
          <p:cNvSpPr>
            <a:spLocks noGrp="1"/>
          </p:cNvSpPr>
          <p:nvPr>
            <p:ph idx="1"/>
          </p:nvPr>
        </p:nvSpPr>
        <p:spPr/>
        <p:txBody>
          <a:bodyPr>
            <a:normAutofit/>
          </a:bodyPr>
          <a:lstStyle/>
          <a:p>
            <a:r>
              <a:rPr lang="pt-BR" dirty="0"/>
              <a:t>Aplicativo malicioso ou </a:t>
            </a:r>
            <a:r>
              <a:rPr lang="pt-BR" dirty="0" err="1"/>
              <a:t>Malware</a:t>
            </a:r>
            <a:r>
              <a:rPr lang="pt-BR" dirty="0"/>
              <a:t> (</a:t>
            </a:r>
            <a:r>
              <a:rPr lang="pt-BR" dirty="0" err="1"/>
              <a:t>Malicious</a:t>
            </a:r>
            <a:r>
              <a:rPr lang="pt-BR" dirty="0"/>
              <a:t> Software) é um termo genérico que abrange todos os tipos de programa especificamente desenvolvidos para executar ações maliciosas em um computador.</a:t>
            </a:r>
          </a:p>
          <a:p>
            <a:r>
              <a:rPr lang="pt-BR" dirty="0"/>
              <a:t>Alguns exemplos de </a:t>
            </a:r>
            <a:r>
              <a:rPr lang="pt-BR" dirty="0" err="1"/>
              <a:t>malware</a:t>
            </a:r>
            <a:r>
              <a:rPr lang="pt-BR" dirty="0"/>
              <a:t> são:</a:t>
            </a:r>
          </a:p>
          <a:p>
            <a:pPr lvl="1"/>
            <a:r>
              <a:rPr lang="pt-BR" dirty="0"/>
              <a:t>vírus;</a:t>
            </a:r>
          </a:p>
          <a:p>
            <a:pPr lvl="1"/>
            <a:r>
              <a:rPr lang="pt-BR" dirty="0" err="1"/>
              <a:t>worms</a:t>
            </a:r>
            <a:r>
              <a:rPr lang="pt-BR" dirty="0"/>
              <a:t> e </a:t>
            </a:r>
            <a:r>
              <a:rPr lang="pt-BR" dirty="0" err="1"/>
              <a:t>bots</a:t>
            </a:r>
            <a:r>
              <a:rPr lang="pt-BR" dirty="0"/>
              <a:t>;</a:t>
            </a:r>
          </a:p>
          <a:p>
            <a:pPr lvl="1"/>
            <a:r>
              <a:rPr lang="pt-BR" dirty="0"/>
              <a:t>cavalos de </a:t>
            </a:r>
            <a:r>
              <a:rPr lang="pt-BR" dirty="0" err="1"/>
              <a:t>tróia</a:t>
            </a:r>
            <a:r>
              <a:rPr lang="pt-BR" dirty="0"/>
              <a:t>;</a:t>
            </a:r>
          </a:p>
          <a:p>
            <a:pPr lvl="1"/>
            <a:r>
              <a:rPr lang="pt-BR" dirty="0" err="1"/>
              <a:t>keyloggers</a:t>
            </a:r>
            <a:r>
              <a:rPr lang="pt-BR" dirty="0"/>
              <a:t> e outros programas </a:t>
            </a:r>
            <a:r>
              <a:rPr lang="pt-BR" dirty="0" err="1"/>
              <a:t>spyware</a:t>
            </a:r>
            <a:r>
              <a:rPr lang="pt-BR" dirty="0"/>
              <a:t>.</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67</a:t>
            </a:fld>
            <a:endParaRPr lang="en-US"/>
          </a:p>
        </p:txBody>
      </p:sp>
    </p:spTree>
    <p:extLst>
      <p:ext uri="{BB962C8B-B14F-4D97-AF65-F5344CB8AC3E}">
        <p14:creationId xmlns:p14="http://schemas.microsoft.com/office/powerpoint/2010/main" val="1077887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Atacantes ou invasores - Hacker</a:t>
            </a:r>
          </a:p>
        </p:txBody>
      </p:sp>
      <p:sp>
        <p:nvSpPr>
          <p:cNvPr id="3" name="Espaço Reservado para Conteúdo 2"/>
          <p:cNvSpPr>
            <a:spLocks noGrp="1"/>
          </p:cNvSpPr>
          <p:nvPr>
            <p:ph idx="1"/>
          </p:nvPr>
        </p:nvSpPr>
        <p:spPr/>
        <p:txBody>
          <a:bodyPr>
            <a:normAutofit/>
          </a:bodyPr>
          <a:lstStyle/>
          <a:p>
            <a:r>
              <a:rPr lang="pt-BR" sz="2400" dirty="0"/>
              <a:t>É aquela pessoa com grande conhecimento computacional e na área da segurança computacional, que possui uma grande facilidade de análise, assimilação, compreensão e capacidades surpreendentes de conseguir fazer o que quiser (literalmente) com um computador.</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68</a:t>
            </a:fld>
            <a:endParaRPr lang="en-US"/>
          </a:p>
        </p:txBody>
      </p:sp>
      <p:pic>
        <p:nvPicPr>
          <p:cNvPr id="581634" name="Picture 2" descr="http://t3.gstatic.com/images?q=tbn:ANd9GcQsduhEeibiRm1iUi4VuRZoUpuKlS_MDWXdcMBE5hS4OPL_CnL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4221088"/>
            <a:ext cx="20193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019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Atacantes ou invasores - Cracker</a:t>
            </a:r>
          </a:p>
        </p:txBody>
      </p:sp>
      <p:sp>
        <p:nvSpPr>
          <p:cNvPr id="3" name="Espaço Reservado para Conteúdo 2"/>
          <p:cNvSpPr>
            <a:spLocks noGrp="1"/>
          </p:cNvSpPr>
          <p:nvPr>
            <p:ph idx="1"/>
          </p:nvPr>
        </p:nvSpPr>
        <p:spPr/>
        <p:txBody>
          <a:bodyPr>
            <a:normAutofit/>
          </a:bodyPr>
          <a:lstStyle/>
          <a:p>
            <a:r>
              <a:rPr lang="pt-BR" sz="2400" dirty="0"/>
              <a:t>Possui tanto conhecimento quanto os Hackers, mas com a diferença de que, para eles, não basta entrar em sistemas, quebrar senhas, e descobrir falhas. Eles precisam deixar um aviso de que estiveram lá, algumas vezes destruindo partes do sistema, e até aniquilando com tudo o que veem  pela frente.</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69</a:t>
            </a:fld>
            <a:endParaRPr lang="en-US"/>
          </a:p>
        </p:txBody>
      </p:sp>
      <p:pic>
        <p:nvPicPr>
          <p:cNvPr id="580610" name="Picture 2" descr="http://t3.gstatic.com/images?q=tbn:ANd9GcS4kVbaCwtKBhDbvBT3U_Fo0sGw9aQbuLylxwS_W_p3uK4gj7wr3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4437112"/>
            <a:ext cx="21621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95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A história da Internet</a:t>
            </a:r>
            <a:endParaRPr lang="pt-BR" dirty="0"/>
          </a:p>
        </p:txBody>
      </p:sp>
      <p:sp>
        <p:nvSpPr>
          <p:cNvPr id="3" name="Espaço Reservado para Conteúdo 2"/>
          <p:cNvSpPr>
            <a:spLocks noGrp="1"/>
          </p:cNvSpPr>
          <p:nvPr>
            <p:ph idx="1"/>
          </p:nvPr>
        </p:nvSpPr>
        <p:spPr/>
        <p:txBody>
          <a:bodyPr/>
          <a:lstStyle/>
          <a:p>
            <a:r>
              <a:rPr lang="pt-PT" b="1" dirty="0"/>
              <a:t>NSFNET </a:t>
            </a:r>
            <a:r>
              <a:rPr lang="pt-PT" dirty="0"/>
              <a:t>	 		</a:t>
            </a:r>
            <a:r>
              <a:rPr lang="pt-PT" b="1" dirty="0">
                <a:solidFill>
                  <a:srgbClr val="FF0000"/>
                </a:solidFill>
              </a:rPr>
              <a:t>Anos 80 </a:t>
            </a:r>
          </a:p>
          <a:p>
            <a:pPr>
              <a:buFont typeface="Wingdings" pitchFamily="2" charset="2"/>
              <a:buNone/>
            </a:pPr>
            <a:r>
              <a:rPr lang="pt-PT" dirty="0"/>
              <a:t>	</a:t>
            </a:r>
            <a:r>
              <a:rPr lang="pt-PT" sz="2000" dirty="0"/>
              <a:t>(Nacional Science Foundation Network)	</a:t>
            </a:r>
            <a:r>
              <a:rPr lang="pt-PT" dirty="0"/>
              <a:t>	</a:t>
            </a:r>
            <a:endParaRPr lang="pt-PT" sz="2800" b="1" dirty="0"/>
          </a:p>
          <a:p>
            <a:pPr lvl="1">
              <a:buFont typeface="Wingdings" pitchFamily="2" charset="2"/>
              <a:buNone/>
            </a:pPr>
            <a:r>
              <a:rPr lang="pt-PT" dirty="0"/>
              <a:t>	</a:t>
            </a:r>
            <a:r>
              <a:rPr lang="pt-PT" sz="2400" dirty="0"/>
              <a:t>Liga centros localizados em pontos estratégicos e dotados de redes de alto débito em fibra óptica. </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7</a:t>
            </a:fld>
            <a:endParaRPr lang="pt-BR"/>
          </a:p>
        </p:txBody>
      </p:sp>
      <p:pic>
        <p:nvPicPr>
          <p:cNvPr id="7" name="Picture 6" descr="world-inet-backbon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64088" y="4365104"/>
            <a:ext cx="3563938" cy="20923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612228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Atacantes ou invasores - </a:t>
            </a:r>
            <a:r>
              <a:rPr lang="pt-BR" dirty="0" err="1"/>
              <a:t>Lammer</a:t>
            </a:r>
            <a:endParaRPr lang="pt-BR" dirty="0"/>
          </a:p>
        </p:txBody>
      </p:sp>
      <p:sp>
        <p:nvSpPr>
          <p:cNvPr id="3" name="Espaço Reservado para Conteúdo 2"/>
          <p:cNvSpPr>
            <a:spLocks noGrp="1"/>
          </p:cNvSpPr>
          <p:nvPr>
            <p:ph idx="1"/>
          </p:nvPr>
        </p:nvSpPr>
        <p:spPr/>
        <p:txBody>
          <a:bodyPr>
            <a:normAutofit/>
          </a:bodyPr>
          <a:lstStyle/>
          <a:p>
            <a:r>
              <a:rPr lang="pt-BR" sz="2400" dirty="0" err="1">
                <a:solidFill>
                  <a:schemeClr val="tx1"/>
                </a:solidFill>
              </a:rPr>
              <a:t>Lammer</a:t>
            </a:r>
            <a:r>
              <a:rPr lang="pt-BR" sz="2400" dirty="0">
                <a:solidFill>
                  <a:schemeClr val="tx1"/>
                </a:solidFill>
              </a:rPr>
              <a:t> é aquele cara que quer aprender sobre Hackers. Não tem tanto conhecimento quanto os Hackers, mas utiliza os programas ou técnicas Hacker sem saber exatamente o que está fazendo. </a:t>
            </a:r>
            <a:endParaRPr lang="pt-BR" sz="2400" dirty="0"/>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70</a:t>
            </a:fld>
            <a:endParaRPr lang="en-US"/>
          </a:p>
        </p:txBody>
      </p:sp>
      <p:pic>
        <p:nvPicPr>
          <p:cNvPr id="579586" name="Picture 2" descr="http://t3.gstatic.com/images?q=tbn:ANd9GcT7R-28FmXBmZIK4K4J59DdW0BxJTgjQ8pOiUzfe3bnCSYMTPj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717032"/>
            <a:ext cx="3168352" cy="2605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351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Atacantes ou invasores - </a:t>
            </a:r>
            <a:r>
              <a:rPr lang="pt-BR" dirty="0" err="1"/>
              <a:t>Bancker</a:t>
            </a:r>
            <a:endParaRPr lang="pt-BR" dirty="0"/>
          </a:p>
        </p:txBody>
      </p:sp>
      <p:sp>
        <p:nvSpPr>
          <p:cNvPr id="3" name="Espaço Reservado para Conteúdo 2"/>
          <p:cNvSpPr>
            <a:spLocks noGrp="1"/>
          </p:cNvSpPr>
          <p:nvPr>
            <p:ph idx="1"/>
          </p:nvPr>
        </p:nvSpPr>
        <p:spPr/>
        <p:txBody>
          <a:bodyPr>
            <a:normAutofit/>
          </a:bodyPr>
          <a:lstStyle/>
          <a:p>
            <a:r>
              <a:rPr lang="pt-BR" sz="2400" dirty="0"/>
              <a:t>Possui tanto conhecimento quanto os Hackers, porém dedicam seu conhecimento para atividades fraudulento bancária, cartões de crédito etc. Sempre visam obter informações financeiras dos usuários.</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71</a:t>
            </a:fld>
            <a:endParaRPr lang="en-US"/>
          </a:p>
        </p:txBody>
      </p:sp>
      <p:pic>
        <p:nvPicPr>
          <p:cNvPr id="578562" name="Picture 2" descr="http://t2.gstatic.com/images?q=tbn:ANd9GcRuVbwdiJdb5KOmk9wMw2dAdGCNlkpiLQPs0Zljmz8LKdjlaPKF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4077072"/>
            <a:ext cx="2181225"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1019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Atacantes ou invasores - </a:t>
            </a:r>
            <a:r>
              <a:rPr lang="pt-BR" dirty="0" err="1"/>
              <a:t>Phisher</a:t>
            </a:r>
            <a:endParaRPr lang="pt-BR" dirty="0"/>
          </a:p>
        </p:txBody>
      </p:sp>
      <p:sp>
        <p:nvSpPr>
          <p:cNvPr id="3" name="Espaço Reservado para Conteúdo 2"/>
          <p:cNvSpPr>
            <a:spLocks noGrp="1"/>
          </p:cNvSpPr>
          <p:nvPr>
            <p:ph idx="1"/>
          </p:nvPr>
        </p:nvSpPr>
        <p:spPr/>
        <p:txBody>
          <a:bodyPr>
            <a:normAutofit/>
          </a:bodyPr>
          <a:lstStyle/>
          <a:p>
            <a:r>
              <a:rPr lang="pt-BR" sz="2400" dirty="0"/>
              <a:t>Semelhante aos </a:t>
            </a:r>
            <a:r>
              <a:rPr lang="pt-BR" sz="2400" dirty="0" err="1"/>
              <a:t>Bancker</a:t>
            </a:r>
            <a:r>
              <a:rPr lang="pt-BR" sz="2400" dirty="0"/>
              <a:t>, visam obter informações financeiras ou de acesso dos usuários. Utilizam diversas técnicas para obter essas informações: </a:t>
            </a:r>
            <a:r>
              <a:rPr lang="pt-BR" sz="2400" dirty="0" err="1"/>
              <a:t>Malware</a:t>
            </a:r>
            <a:r>
              <a:rPr lang="pt-BR" sz="2400" dirty="0"/>
              <a:t>, </a:t>
            </a:r>
            <a:r>
              <a:rPr lang="pt-BR" sz="2400" dirty="0" err="1"/>
              <a:t>Keyloggers</a:t>
            </a:r>
            <a:r>
              <a:rPr lang="pt-BR" sz="2400" dirty="0"/>
              <a:t> ou </a:t>
            </a:r>
            <a:r>
              <a:rPr lang="pt-BR" sz="2400" dirty="0" err="1"/>
              <a:t>Screenloggers</a:t>
            </a:r>
            <a:r>
              <a:rPr lang="pt-BR" sz="2400" dirty="0"/>
              <a:t>. </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72</a:t>
            </a:fld>
            <a:endParaRPr lang="en-US"/>
          </a:p>
        </p:txBody>
      </p:sp>
      <p:pic>
        <p:nvPicPr>
          <p:cNvPr id="577538" name="Picture 2" descr="http://t3.gstatic.com/images?q=tbn:ANd9GcT8K6niEIQ478TR1Hfn6Pxkez4qDc4V05km1aPuJgUwcv_aqBRh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789040"/>
            <a:ext cx="2498973" cy="267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200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Atacantes ou invasores - </a:t>
            </a:r>
            <a:r>
              <a:rPr lang="pt-BR" i="1" dirty="0" err="1"/>
              <a:t>Spammer</a:t>
            </a:r>
            <a:r>
              <a:rPr lang="pt-BR" i="1" dirty="0"/>
              <a:t> </a:t>
            </a:r>
            <a:endParaRPr lang="pt-BR" dirty="0"/>
          </a:p>
        </p:txBody>
      </p:sp>
      <p:sp>
        <p:nvSpPr>
          <p:cNvPr id="3" name="Espaço Reservado para Conteúdo 2"/>
          <p:cNvSpPr>
            <a:spLocks noGrp="1"/>
          </p:cNvSpPr>
          <p:nvPr>
            <p:ph idx="1"/>
          </p:nvPr>
        </p:nvSpPr>
        <p:spPr/>
        <p:txBody>
          <a:bodyPr>
            <a:normAutofit/>
          </a:bodyPr>
          <a:lstStyle/>
          <a:p>
            <a:r>
              <a:rPr lang="pt-BR" sz="2400" dirty="0"/>
              <a:t>Empresa ou indivíduo que envia e-mail para milhares de usuários (e-mails em massa). O conteúdo destas mensagens são publicidades, caracterizando o tipo de e-mail SPAM.</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73</a:t>
            </a:fld>
            <a:endParaRPr lang="en-US"/>
          </a:p>
        </p:txBody>
      </p:sp>
      <p:pic>
        <p:nvPicPr>
          <p:cNvPr id="576514" name="Picture 2" descr="http://t0.gstatic.com/images?q=tbn:ANd9GcQNMnOSuGTOgC0497wMAwsf1vD07iVYxWBIvJDa67fhl2OZkZRn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789040"/>
            <a:ext cx="3057897" cy="24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761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CÓDIGOS MALICIOSOS</a:t>
            </a:r>
          </a:p>
        </p:txBody>
      </p:sp>
      <p:sp>
        <p:nvSpPr>
          <p:cNvPr id="3" name="Espaço Reservado para Conteúdo 2"/>
          <p:cNvSpPr>
            <a:spLocks noGrp="1"/>
          </p:cNvSpPr>
          <p:nvPr>
            <p:ph idx="1"/>
          </p:nvPr>
        </p:nvSpPr>
        <p:spPr/>
        <p:txBody>
          <a:bodyPr>
            <a:normAutofit/>
          </a:bodyPr>
          <a:lstStyle/>
          <a:p>
            <a:r>
              <a:rPr lang="pt-BR" dirty="0"/>
              <a:t>Aplicativo malicioso ou </a:t>
            </a:r>
            <a:r>
              <a:rPr lang="pt-BR" dirty="0" err="1"/>
              <a:t>Malware</a:t>
            </a:r>
            <a:r>
              <a:rPr lang="pt-BR" dirty="0"/>
              <a:t> (</a:t>
            </a:r>
            <a:r>
              <a:rPr lang="pt-BR" dirty="0" err="1"/>
              <a:t>Malicious</a:t>
            </a:r>
            <a:r>
              <a:rPr lang="pt-BR" dirty="0"/>
              <a:t> Software) é um termo genérico que abrange todos os tipos de programa especificamente desenvolvidos para executar ações maliciosas em um computador.</a:t>
            </a:r>
          </a:p>
          <a:p>
            <a:r>
              <a:rPr lang="pt-BR" dirty="0"/>
              <a:t>Alguns exemplos de </a:t>
            </a:r>
            <a:r>
              <a:rPr lang="pt-BR" dirty="0" err="1"/>
              <a:t>malware</a:t>
            </a:r>
            <a:r>
              <a:rPr lang="pt-BR" dirty="0"/>
              <a:t> são:</a:t>
            </a:r>
          </a:p>
          <a:p>
            <a:pPr lvl="1"/>
            <a:r>
              <a:rPr lang="pt-BR" dirty="0"/>
              <a:t>vírus;</a:t>
            </a:r>
          </a:p>
          <a:p>
            <a:pPr lvl="1"/>
            <a:r>
              <a:rPr lang="pt-BR" dirty="0" err="1"/>
              <a:t>worms</a:t>
            </a:r>
            <a:r>
              <a:rPr lang="pt-BR" dirty="0"/>
              <a:t> e </a:t>
            </a:r>
            <a:r>
              <a:rPr lang="pt-BR" dirty="0" err="1"/>
              <a:t>bots</a:t>
            </a:r>
            <a:r>
              <a:rPr lang="pt-BR" dirty="0"/>
              <a:t>;</a:t>
            </a:r>
          </a:p>
          <a:p>
            <a:pPr lvl="1"/>
            <a:r>
              <a:rPr lang="pt-BR" dirty="0"/>
              <a:t>cavalos de </a:t>
            </a:r>
            <a:r>
              <a:rPr lang="pt-BR" dirty="0" err="1"/>
              <a:t>tróia</a:t>
            </a:r>
            <a:r>
              <a:rPr lang="pt-BR" dirty="0"/>
              <a:t>;</a:t>
            </a:r>
          </a:p>
          <a:p>
            <a:pPr lvl="1"/>
            <a:r>
              <a:rPr lang="pt-BR" dirty="0" err="1"/>
              <a:t>keyloggers</a:t>
            </a:r>
            <a:r>
              <a:rPr lang="pt-BR" dirty="0"/>
              <a:t> e outros programas </a:t>
            </a:r>
            <a:r>
              <a:rPr lang="pt-BR" dirty="0" err="1"/>
              <a:t>spyware</a:t>
            </a:r>
            <a:r>
              <a:rPr lang="pt-BR" dirty="0"/>
              <a:t>.</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74</a:t>
            </a:fld>
            <a:endParaRPr lang="en-US"/>
          </a:p>
        </p:txBody>
      </p:sp>
    </p:spTree>
    <p:extLst>
      <p:ext uri="{BB962C8B-B14F-4D97-AF65-F5344CB8AC3E}">
        <p14:creationId xmlns:p14="http://schemas.microsoft.com/office/powerpoint/2010/main" val="1252335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CÓDIGOS MALICIOSOS- Cavalos de Tróia</a:t>
            </a:r>
          </a:p>
        </p:txBody>
      </p:sp>
      <p:sp>
        <p:nvSpPr>
          <p:cNvPr id="3" name="Espaço Reservado para Conteúdo 2"/>
          <p:cNvSpPr>
            <a:spLocks noGrp="1"/>
          </p:cNvSpPr>
          <p:nvPr>
            <p:ph idx="1"/>
          </p:nvPr>
        </p:nvSpPr>
        <p:spPr/>
        <p:txBody>
          <a:bodyPr>
            <a:normAutofit/>
          </a:bodyPr>
          <a:lstStyle/>
          <a:p>
            <a:r>
              <a:rPr lang="pt-BR" sz="2400" dirty="0">
                <a:solidFill>
                  <a:schemeClr val="tx1"/>
                </a:solidFill>
              </a:rPr>
              <a:t>Cavalo de </a:t>
            </a:r>
            <a:r>
              <a:rPr lang="pt-BR" sz="2400" dirty="0" err="1">
                <a:solidFill>
                  <a:schemeClr val="tx1"/>
                </a:solidFill>
              </a:rPr>
              <a:t>tróia</a:t>
            </a:r>
            <a:r>
              <a:rPr lang="pt-BR" sz="2400" dirty="0">
                <a:solidFill>
                  <a:schemeClr val="tx1"/>
                </a:solidFill>
              </a:rPr>
              <a:t> (</a:t>
            </a:r>
            <a:r>
              <a:rPr lang="pt-BR" sz="2400" i="1" dirty="0">
                <a:solidFill>
                  <a:schemeClr val="tx1"/>
                </a:solidFill>
              </a:rPr>
              <a:t>trojan </a:t>
            </a:r>
            <a:r>
              <a:rPr lang="pt-BR" sz="2400" i="1" dirty="0" err="1">
                <a:solidFill>
                  <a:schemeClr val="tx1"/>
                </a:solidFill>
              </a:rPr>
              <a:t>horse</a:t>
            </a:r>
            <a:r>
              <a:rPr lang="pt-BR" sz="2400" dirty="0">
                <a:solidFill>
                  <a:schemeClr val="tx1"/>
                </a:solidFill>
              </a:rPr>
              <a:t>) é um programa, normalmente recebido como um “presente” (por exemplo, cartão virtual, álbum de fotos, protetor de tela, jogo etc.), que além de executar funções para as quais foi aparentemente projetado, também executa outras funções normalmente maliciosas e sem o conhecimento do usuário. </a:t>
            </a:r>
            <a:endParaRPr lang="pt-BR" sz="2400" dirty="0"/>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75</a:t>
            </a:fld>
            <a:endParaRPr lang="en-US"/>
          </a:p>
        </p:txBody>
      </p:sp>
      <p:pic>
        <p:nvPicPr>
          <p:cNvPr id="574466" name="Picture 2" descr="http://t1.gstatic.com/images?q=tbn:ANd9GcSQi9PqGrTFf1_Oi3EqbrI2jq-9J_I0d4uYEkdvtJ1_sM-RF4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653136"/>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2630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CÓDIGOS MALICIOSOS- </a:t>
            </a:r>
            <a:r>
              <a:rPr lang="pt-BR" dirty="0" err="1"/>
              <a:t>Spyware</a:t>
            </a:r>
            <a:endParaRPr lang="pt-BR" dirty="0"/>
          </a:p>
        </p:txBody>
      </p:sp>
      <p:sp>
        <p:nvSpPr>
          <p:cNvPr id="3" name="Espaço Reservado para Conteúdo 2"/>
          <p:cNvSpPr>
            <a:spLocks noGrp="1"/>
          </p:cNvSpPr>
          <p:nvPr>
            <p:ph idx="1"/>
          </p:nvPr>
        </p:nvSpPr>
        <p:spPr/>
        <p:txBody>
          <a:bodyPr>
            <a:normAutofit/>
          </a:bodyPr>
          <a:lstStyle/>
          <a:p>
            <a:r>
              <a:rPr lang="pt-BR" sz="2400" dirty="0" err="1">
                <a:solidFill>
                  <a:schemeClr val="tx1"/>
                </a:solidFill>
              </a:rPr>
              <a:t>Spyware</a:t>
            </a:r>
            <a:r>
              <a:rPr lang="pt-BR" sz="2400" dirty="0">
                <a:solidFill>
                  <a:schemeClr val="tx1"/>
                </a:solidFill>
              </a:rPr>
              <a:t>, por sua vez, é o termo utilizado para se referir a uma grande categoria de software que tem o objetivo de monitorar atividades de um sistema e enviar as informações coletadas para terceiros.</a:t>
            </a:r>
            <a:endParaRPr lang="pt-BR" sz="2400" dirty="0"/>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76</a:t>
            </a:fld>
            <a:endParaRPr lang="en-US"/>
          </a:p>
        </p:txBody>
      </p:sp>
      <p:pic>
        <p:nvPicPr>
          <p:cNvPr id="572418" name="Picture 2" descr="http://t0.gstatic.com/images?q=tbn:ANd9GcTBJnb9kumjVEQe6VlObQ60BPyqxq3tOxMT_kIwJfC4G2qOnLe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86104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8225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CÓDIGOS MALICIOSOS- </a:t>
            </a:r>
            <a:r>
              <a:rPr lang="pt-BR" dirty="0" err="1"/>
              <a:t>Keyloggers</a:t>
            </a:r>
            <a:endParaRPr lang="pt-BR" dirty="0"/>
          </a:p>
        </p:txBody>
      </p:sp>
      <p:sp>
        <p:nvSpPr>
          <p:cNvPr id="3" name="Espaço Reservado para Conteúdo 2"/>
          <p:cNvSpPr>
            <a:spLocks noGrp="1"/>
          </p:cNvSpPr>
          <p:nvPr>
            <p:ph idx="1"/>
          </p:nvPr>
        </p:nvSpPr>
        <p:spPr/>
        <p:txBody>
          <a:bodyPr/>
          <a:lstStyle/>
          <a:p>
            <a:r>
              <a:rPr lang="pt-BR" dirty="0" err="1"/>
              <a:t>Keylogger</a:t>
            </a:r>
            <a:r>
              <a:rPr lang="pt-BR" dirty="0"/>
              <a:t> é um programa que duplica o que é digitado pelo usuário. Um arquivo é gerado e enviado para o e-mail do invasor ou para um servidor de arquivos</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77</a:t>
            </a:fld>
            <a:endParaRPr lang="en-US"/>
          </a:p>
        </p:txBody>
      </p:sp>
      <p:pic>
        <p:nvPicPr>
          <p:cNvPr id="571394" name="Picture 2" descr="http://t3.gstatic.com/images?q=tbn:ANd9GcRbjXsoiVLfN20vP0VI7ThcaA3ASawvKEX_xehhcIodRs5ei2Lx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841" y="4437112"/>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6957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CÓDIGOS MALICIOSOS- </a:t>
            </a:r>
            <a:r>
              <a:rPr lang="pt-BR" i="1" dirty="0" err="1"/>
              <a:t>Screenloggers</a:t>
            </a:r>
            <a:r>
              <a:rPr lang="pt-BR" i="1" dirty="0"/>
              <a:t> </a:t>
            </a:r>
            <a:endParaRPr lang="pt-BR" dirty="0"/>
          </a:p>
        </p:txBody>
      </p:sp>
      <p:sp>
        <p:nvSpPr>
          <p:cNvPr id="3" name="Espaço Reservado para Conteúdo 2"/>
          <p:cNvSpPr>
            <a:spLocks noGrp="1"/>
          </p:cNvSpPr>
          <p:nvPr>
            <p:ph idx="1"/>
          </p:nvPr>
        </p:nvSpPr>
        <p:spPr/>
        <p:txBody>
          <a:bodyPr>
            <a:normAutofit/>
          </a:bodyPr>
          <a:lstStyle/>
          <a:p>
            <a:r>
              <a:rPr lang="pt-BR" sz="2800" dirty="0" err="1">
                <a:solidFill>
                  <a:schemeClr val="tx1"/>
                </a:solidFill>
              </a:rPr>
              <a:t>Screenlogger</a:t>
            </a:r>
            <a:r>
              <a:rPr lang="pt-BR" sz="2800" dirty="0">
                <a:solidFill>
                  <a:schemeClr val="tx1"/>
                </a:solidFill>
              </a:rPr>
              <a:t> é um programa semelhante ao </a:t>
            </a:r>
            <a:r>
              <a:rPr lang="pt-BR" sz="2800" dirty="0" err="1">
                <a:solidFill>
                  <a:schemeClr val="tx1"/>
                </a:solidFill>
              </a:rPr>
              <a:t>Keylogger</a:t>
            </a:r>
            <a:r>
              <a:rPr lang="pt-BR" sz="2800" dirty="0">
                <a:solidFill>
                  <a:schemeClr val="tx1"/>
                </a:solidFill>
              </a:rPr>
              <a:t>, porém ao invés de colher informações digitadas pelo usuário, envia, em forma de imagem, a região clicada pelo usuário.</a:t>
            </a:r>
            <a:endParaRPr lang="pt-BR" sz="2800" dirty="0"/>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78</a:t>
            </a:fld>
            <a:endParaRPr lang="en-US"/>
          </a:p>
        </p:txBody>
      </p:sp>
      <p:sp>
        <p:nvSpPr>
          <p:cNvPr id="4" name="AutoShape 2"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4"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6"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8"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10"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2"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4"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AutoShape 16"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AutoShape 18"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20"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AutoShape 22"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AutoShape 24"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7" name="AutoShape 26"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28"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9" name="AutoShape 30"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0" name="AutoShape 32"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1" name="AutoShape 34" descr="data:image/jpeg;base64,/9j/4AAQSkZJRgABAQAAAQABAAD/2wCEAAkGBhESERUTExMWFBMWFRkXGBcYGRscGBgWGh0WIRcYJxYYHCYfGx4lGyAaHy8gJCctLS0uFx4xNTAqNSg3LCsBCQoKDgwOGg8PGTUlHyQsLCwpLCksLCwvLCwsKSwsLCwsLCwsLCwtNCwpLCksLCwpNCkpLCwsKSwsKSwsLCwpLP/AABEIAIAAgAMBIgACEQEDEQH/xAAcAAADAQEBAQEBAAAAAAAAAAAABQYEAwcCAQj/xAA9EAACAQIEAwUFBQYGAwAAAAABAhEAAwQSITEFQVEGEyJhcTJCUoGRB3KhsdEUM2KiwfAVFiNDkuEkU8L/xAAXAQEBAQEAAAAAAAAAAAAAAAAAAQID/8QAIhEBAQACAgEEAwEAAAAAAAAAAAECERIhUSIxMkEEYXED/9oADAMBAAIRAxEAPwD3GiiigKKKKAooooCivI+09jjeMvNGMTAWgfBYtl3vBfda53CsVJGsEwNtYmvnsn2n4jw/F2sLxC+uJw+Ibu7d05g6XT7IIuIrlTtqCJI15GbXT10mvFu2n2/sl5rHD7SXMpy988sGb+BFIkT7xOvTmfT+2Nm5dwl3D2WC3r6m0hJ0AbR26wqSdPLrU52W+zLCcNtzbuXWukeK5IUk84gSo8pPnNVC77K+3/EcZfexjrGT/SN22/dtbkBkVlhtGHiBkf109PqRscauWn9tr1se0rQXUcyrAAnrlMzGhB0NZbuBgGBBBEgjYg7GaD6ooooCiiigKKKKAooooCsHF8UyqqqcrXGyhvhEEs2vMKDHnFb6Udo7BKK4/wBtsx+6VZWPyBn5UH3YuWraZUgDfzJ5kk6knmTrU9x/tBgwuTFMmRjoG18S6yOYK75htvIoXAOx3MVIduvs/wCIX8VYu4S6tq2LLWrjl8uQMW7xo5goYMfDWtdM8lieP5T3jnN3dl1DRuoZWd9OqdyfyqOwf2sHEYtML3ar3qg23W6tz2hmVWCiFaNxJg6GrhOD27eCZhHgWbZYaFUtqihh0dVEj+Ic6j+yHZPhljErfTDX1xBkok96iGDmKkeUwW1jkKki2q3hvCiDJ3rRw7iDC1bth8gUTmgGQzN3SCdAMkH0y1ruFmHiHcWY8TuQrEfCAD4Z5sTPQayEnGrl02ps2yXds6KBqESI8PTKBp5xWvepjv7OWxKksGuuxC5tyBrPJY6H6V+8O4kocAMWtvA1JJRyAQJPI9OR9dEfZrG3cUXurbUZVVCpJAb2jIaNCPhjZt6b/wCXxaskhROudFmCnQfxKNQdzFSzXTSiorDwnG94kEyywCeoPst6Ea/Wtdq8rTlIMGDHUbisj7ooooCvkXRJWdQASOYBmD+B+lfOJvhFLHYCf+vWk2Au3rZdmtS1xgxYsAIgADmYG2350DbFYxbYEySTACgkk+grBiONXADlsEwCRmYAnygA/jFZMRxC93ofIkBCoGY8zLH2ecL9D1rVa41I8duPKQauhFLxu9bZyrC0NxayZlU9AGEgehA6RtTXCC9eRHvXSwOvdBVFvfSVAlvRiRPKuvaG5bukZUAKmCY19PrSB8Y48CudPdXl8lE134bjEvZx2ox9421VmlC/ihem2o8/yrJwbFFcSjW1zKqkGfDy15HWfKl37LfbXJcPmZ/rX0OFX/8A1P8Ah+tJJJpf2dcc4leu3YcNZsqQyMAtwZl1lgN9eUiIpl2PxbXmvXHIcgqq3ACFiJKBTtBgk85HSpVMPcXdbq+hI/ANWrBYm4kmziGUndWiJ+6RIPnvXCfj5ct45deHfL/bG4cbj35X1y9asLrltrJgCBJ5wo3PpWDEcZcglFCL8d3T6INfqR86UcIv94TlQm+NHLGYnYm4fdPKOh0qhw3CwCGc52Go+FT5L/UyaWa93InwnAzcCg5ltgEFtVZwTOXKIAXpImNgN6orFhUUKgCqogAbAV0oqAooooFvF7km2nIku33Uj/6K/jWC1ZVkuYq4CykFkUkgZFBgxMS35RRjl73Em3yIVG+4JZ/SZC/OtvaTTCuBp7I/mWqI4XTJYqhkzCsyxtoPEdK1HivgZsrCB0kfUSKXXq4i6QrQYmB+Z/pXbjKzs1u3QLWaZAWZ6ncn60r7VcRvYW1g7Vq4tlrsl3IBjrv5mstnElQ1v3bkadGkT8iKre1nYr9t7khwptqRDLIIIH6Culzkym50zjNJrshxO82MuWbmJGIQbOAAu06actapzmuDMJyM2S0gMG4wmWLbqg1210pZhOxAwVu5eFzM622gKsCYieu2m9bRjymq/wC3hiE8p5/yj61n5W2Qt04/4RZAZyAwDZAwAm5c5qoOyjYsZOh10pHxHGYa0SpQO3NUgKPIvGZj/elPcdiMttAu1nDsR9/Txfgf+RrxnjPa21buNbY3cwOuUDffcmm/JPL0fhXaa1beVRrBOmZWzCPNWG1eicH4sLwgxmiZHssvxD+o5TX8sXe0dlmEC9MiJI35e9XvvZPMqWD1YfRgwP61zy1e43F5RRRXJWHi3E+5VdAWYwJOVRoSSW5CBSK52ruBgJtnNtC3IPo0wfUU743iMlsQAWZ1RcwkBidDHlvUliLBe4VzNALZ3nxPkjP4ukkLA/i6a6gYYXHvbuvdZFfP0eMuuoErrPh58qYY/HDEYa6FVg6gEoR4hqCNpmQDEdKy4Ps4t6wrMcpbKyLEqiiCoyyMxjeeukU44bwvuizs5d3gEwAAFmAFG253J3qDz9rqtsQfSuFx/CR1IP0DfrTLjGGFq8yXFgF2KEjRgxJENtOsRvpWP/D0YiSyidYJ25712lZ0z4fAsytd922JHmQRP0E1YYntIYAQchJPX0pXfveDuwMqxlI/MVmt4S7AHh9ZOvntS9p/Wu/xK4+jMSDy5fSsdrEBYDe6Cv3rZjT7wgac403rsMBc+JPof1r8bAtzuKPRf1Jq42wslaOH30BUP4lylTzzWmjxCN4gTGu/WoDtT9joN5r6l7lt4IZCII5E6GDHnFV7YC2upc6GdDlAPWBAmmfC8HimP+i9y2h1LMBk9crDU+m/XnUysvZJp5/2e+zZQ47uzr8R8R/5Hwr6161wbhaoEUQ3d+0w2LxAUdQo5+Q843LwyRD3bj+RIUH5IBWy3bCgAAADQAaAD0rncttafVFFFYVxxWES4uV1DLIMHqNjWTFcDtsqhCbRUMAUjZozCCCCDoaY1lx2PW0JNB0wmGFu2qAkhVCgncgCK7VP3O0/Ra5ntO3wigobtpWBDAEHcESD8jU5x3sqvds+HBR11yL7L9RlOgPSKP8AMz9BR/mZ/hFWXQkMPi7rKSpVoE6gyR8jVVguzbXLaOLwAZQ0ZDpI2/eUgvugxWaMqN4nA2EzmPlO/rNPOEdocloKFOUFsk75JOXT0rrl8ZYzPfTaOyPW83yVR+c0h43wK/hyXLm5YnUiFZR5gD+YaelNcb22FoAlZJ0Cjcn++dT3Fu3F+8htd0qhvhJJboskACeZrnM+2+O4f9mWVXVO7W5mXOLoEug10cnadgR9OdVlRnAOOW7dle7TRtWJ9ots0+YIiOUU0XtOOa1MrLdxNH9FLcHxtbhgAzTKoCiiigK44jCq4hhNdqKBDiuzQ9w0svcEurymrGuOMxaWka45Cookk9P75UERiLJt6v4R51IXeJrfdgT7LEC2wIhQYzZG3nfN5iKY8b7RXcRczlItA+G2PbUcmOsMfIbcprKVt3V1AcfkfzU/Q0mMznVa3cb3H3b4XfWznVURZkt4SGM6DJp4eo386Zrxde4S6wjOoIUaksROUdeevTXSl/8Agym3IZ4BnLnJX0jePnWi7ws3yty22VwuQI3sDXUaCVO2onQDQxVzxzx9yXGlGPxNy44ck2yoKgZc9vKSDrENOg1025imvBcZiGU20u2AG3OVmPpOYQfWsuM7OcQsurXLc2mDfupuREROVZBM+mhpRiceBeVcnvqjP4lKlpgZgNPQnWYiuUs36sW9demqbC4hcORYusoYkwZAzFiTtyk/KqnhzYc6MDNRPGO0mGVbdlrYAK+JwRAkkAmdXmDJ1Ohqh7GWDfU65hbcoWmZAAI156EVqZzK9TTNx1O1zhsKijwgV3r8RYEV+1pgUUUUBRSTtFYvzbew1wEE5ghEZQGM5W3Mxpz0G1JP2ziszluey+mS3G47kxm3YRn18MtFBbVg43wa3irRtuWAkMCpgqw2PQ+hBFJjjOIdwxyMLovMNAhlYJSF0GXPlUkkmJIPTniMVxE4W5COt7vHAKhC2XK2SFIAAz5VkzpJk0EjxzsfxC1JRVe2pE3EMuVkSe6IkabgZvKk+LvogzkkEkKCu7EmAI9757a1fPd4qFIE696BIWRAPd6hTvuCSNd+hWcQ4FiLks+G7y4GPjNu1nyh1ykXIPiMEaqQAF23rnw13HTn5YOEMpFz9ouZLSrJyypPq06DyEevKvnhF1bGJGX93cP1Put6nVSfTpW7jnZLGZytgL3TNGV7atoBbI1USQSX1JGqLqAdcOC7N8UPdobdpFGQBiqzAIlsotQsfCTsNidTbzt3abx+nqli6GUEcxX2yg6HUVHDFcSXIO7ZREPlCEBdQWUEGWkSAWiGGhosYviYFuUdtU7yVtg+gbXf3jGkASsyNuamtcHw6v3i2bavEZwiho6ZgJjyrvYwyIIRVUdFAA+gpdxVr+XRWC95r3LTcNqDB8SjKc0SBOnOlIbG510v6ssligUW5t+6qkFozZoYGZiRQVlFTWCvY5sRBzrZN1icyJokMUUHeDoDOo0Ao4n+3hUa1mJNu8WXw+0zWu6EnZkUsRyOVhzoKWiprAPigw70Xy+Xlk7vKVETzzZ941+VdOzDY0n/AMgsFFq3GZUDNcObvCcvQgAbSDOtB//Z"/>
          <p:cNvSpPr>
            <a:spLocks noChangeAspect="1" noChangeArrowheads="1"/>
          </p:cNvSpPr>
          <p:nvPr/>
        </p:nvSpPr>
        <p:spPr bwMode="auto">
          <a:xfrm>
            <a:off x="2593975" y="2293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2" name="AutoShape 36" descr="data:image/jpeg;base64,/9j/4AAQSkZJRgABAQAAAQABAAD/2wCEAAkGBhQQEBQREhQVFRUWFxoXGBcYFx8fFBkWFxgYHBogGxgXICcfHBkkHRYXJTEjLycpOCwsGCAxNTAuNyYtLiwBCQoKDgwOGQ8PGiwkHyQpLCwsKSwpKSkpLCksLCwsLCksKSkqKSwsLC0sLCwsLCwsKiktLCksLCwpLCwpKSwsLP/AABEIAHwAeAMBIgACEQEDEQH/xAAcAAABBQEBAQAAAAAAAAAAAAAAAwQFBgcCAQj/xAA+EAACAQIDBAgDBwEHBQAAAAABAgMAEQQSIQUxQVEGEyIyYXGBkQdSoRQjM0JisdFyFSRDU8HS8YKSorLh/8QAFwEBAQEBAAAAAAAAAAAAAAAAAAIBA//EACMRAQEAAgIBAwUBAAAAAAAAAAABAhEhMQMSQXEiMlGB0QT/2gAMAwEAAhEDEQA/ANxooooCiiigKKKrHTvAyYiJMOmIbDrIT1nVLmxMigDsR/KDc5m4WA4mgn49oxM5jWRC43qGBYeag3pxWJ4j4GQqM0H22OUaq5kgJDDccqlT7MDWgfDnbOImwzQ41WXE4durkLCxdbXSTXgy8eYNYIv4rfEv+y40hgUPiph2ARcIt7ZiBvJOgHEg8rHNcHsrpLjD14kxCfmAaYRjn+FcW8iK1cdDsLjMUdpYhBMzqohSQXjSIDsnIdCzXLa7rgW313tiCBLARRjkVQKw/pZLMvoRW62LFsOSVsLA2IGWYxIZBykKjNu033p9UB0d2kxPUyMW0zI57xAsGVjxYXFjxB8CTP0BRSIxqFsudb8swv7UtQFFFFAUUUUBRRRQFV/C7QUM8rd5mZR4IjFQo8LqT5tVgqpbQ2ZklKHc7FkPA5iWZR+oEk24g+BsgX2lt5VBN9ACSeAA1JPhaq3szpguOI6tWQshysbduGRzDcBSSAJCpsbHjbWp6To2ssMkTXAkR0JG8B1Kkjx1qvfDr4axbOkkVZTO5ZesfJlRAhzLGBdruWsx10CjdpesomXdQvxC6fzYNI1jbqS0RdD1WcM6MqmPUgJa7XNjawFtal+gOJk2jg48VMLOxYH5TlNrgcj/ADT/AKWpG+KMfVwzRgAyRyoCnW69pW3o2XKCdb8RU9sbrZIIzFFDChHZ7RYKAbC0aogtpuzCtnHNLu8QliEMToV1ZAzeF2UxoD5s/srcqHxCKjlgzlAS2ZibsBcnKeyL+VKORcopZgjFppX0u6jQDQDTkLAAeNVvF7OxqyZ4gWTE/ltcBbAdu47PZ4/xSTbek/tDaMa2R0yqy6EcCGUXuN1rg3qb2VjC6lWPbXQnmD3W9f3BpHD7EysuZyyp3VIFxyu29gP+b0znX7LMCo7NiQB8n51A/TowHK44VPbVgopim2YmdURhIza9jUBeZI0A9a9rA9ooooEcZi1iQu24e5J0AA4kkgDzpaoTapMj6MqrCVYlu6XvfXUbh4728Ka4rat0IOIUBgRdQOItoTfWt0JL7XNIuaJUVTqpYksRwOUWtfeNTVe6S4fFSLlPbjtdkCgEkG97W1A047xTrBbTcWCSqyjS1gbaaaqdPank23WC2sLk2H7n6A1UnLLVP2eplmEZebqwp7JlezG3GzX+vCp5HjhQIriNV3KrkAeQBqHxkRLWAZix0Uak8d1IjYcx/IF82H7CuueE3ynG8G/XEGS9mLE9rNzN77rnSpfD7TYYQQLiEQkWuVN1BNyAwItyvqaar0ZlPFPc/wC2k8Rspou88V+V2v7BSbVmUmc1VY243ccZLZEQWYsuZllBw5YEWLpqAOJ3XrSsRjEjXM7BRwud/lzNZlddM6K4O7KCT7FQSPGlotox4d8ym9hYxtowX9Bbd/TuNcsf80wn039fx08nnvks9UnzPf5XeXa7v+Elh88mg9EGp9ctM4sM8zBgxcjdI34a3FjkQWDG1/5p7g9m9YoeQhgdQg/Dsd1/m/bwqUArEG+B2esIIXUnvMe8x8f43CvKdUVgK5kkCgsdABc+Qrqo/bsloH/VZfRiAfpegioITPliI0f72XwDG4XzO7yU036U4smURhiqooNl+Yk7/IAW8zU7sSC0ec96TtnyI7I9Ft9aq3SI/wB5l/6f/QVU5pTRdouD3lb+oEH3H8UocfaYK+l1sut1ubE6891RktI44XZgedvbT/Su+M1dovMWXZcWbEu3+XET6tf+PrWUddHLE7yGdsQZAV1JjsW1uDwrWOg0nWdcX1JCqfGwtSifDrCKb2e3IvoPI7x6Gqnl9NvBJJCeyZDJBBEjWZ1JZ+KohsTrx3D1pZcIr5Aij7wnqlOoCL3pZL99jpa/MU3xSrFK8cNgogCoAeWa/wBStdYfGkMCvDDhU8iTu/8ACpmN1uJuRltnaEcSlgCVuVUX7crDezNvy+H8gVV5umLpxijX5cot9ab/ABJ2gcNFHIFzARJlBJAsxte49Ky6Xpizf4MQ/wC7/dU+qTtevw3Xol0xWRrRlQw3hT90/gR+VvH/AIrR8NiBIgddxHr6+Ir5++FXWSyu7xiMEArYEZvK55kVuewARGwP+Y371zynu2JOiiioaq20NozjMzGRAGIAAVVsCQO22rEgX051HDFvOpjkeQccrZSfM2Gm/cae4+UyzOouZBJ1ai34cdgWYcLkXN+JsKR2JsxXeNSBldDM/wCo3UBSd5Aza87a76oOML0jkUM10lSPv2WxAtrYjskgcP2pt0rgZJusykrIBYj5lXUEeQvVjk2BCzFipsSCVuchIsBdRpwHtXHSLZrTxWS2dWzKCbA6EEX4XBNJeRn0so5289P3rhYmmkypvYk+ABOpNP8AERsmkqMn9Y7J8m7p96WwLLEpyAAk62G8W/0sfeusyTovgZvsckiJrdEsTz1BP0+tczY137zE+untSLQ52zFiDz01Btz8hSi4JeMjfT+Ky8hJybhl7w3cvEHwNcjGBSN6kXy37tjvUtuHgfAcqXOEj+dz6/8AyuGjhBt2iTwLG59L6+1VMtMs27xmBw20cP8AZ5iBluEc7hf8j8uFj4C3Kq9F8JzC/wB3FGOTAA/UnT6VZsPsJ5O5CFHNhlFvUZvpVg2V0WjiXt9o8rsEHgFvaouUnTZEP0e6ODDNwebgoNwt/wA0hG619B+/C34eDIoXfbjzJ1J9TXsMKoMqqFHICw9hXdc7dqFFFFYCmkGyoo3MiIAxuLjxNzYbhcinRNV7HbedWIAtQWKiqeduy865O2pfmoLg6BgQQCDvB3Gs+6VbE+zSq8d1ic6WOivxFtwBGo9RyqR/tmT5qi9odJkljaNpAwbQAAkZuFja1721vW43VNF+j+BWSbJI7srISvascwI5eF/arQvRaAcHPm5qnbNxjJ1YUDMjZmfkCLZR53v4VMnb8nOr8n3cMx6SmN6IQSIVAZDwZWN7+RNiPCqrFhThZ2hYkSLrG8Q7TFu6Lcb8VN/bWm8vTLFTH7lsoPdAALMDuJJBtfl7+HGAxk8GJVp17clwC3fD2JJ0NrMBbwsOZqMPLJtVwrR9nmTql64KJLdrLuvTmqiu35edOYduyk2y3rGLLRSOElZluwsaWoCiiigKQxGCR+8BS9FBB4jo0p7ptTCbo86gm4sKtdULpr0mLscLCxCqbSup7RPyKeFuJ9BxrLdNk2gekGNYqEjUuM33mUi+UA6C57WtrjlemOCdJJAvWiMjg41HiUNjpXMeIKCz6rwYDUD9Sj9x7CnsKpJa4V1O64BX66VcwmerjeS5XHix3gB1eJZEk6yPKWdtcoYFbHXcT2r8wL8KQxm1Wm/DIEZ5jWQHidxVTwHqd9qcS9VA5iYIEk0ZLC1m0uVHDgSdLeVSWH+H4xKnJO8S/LlDegYnMB6mozxyxutqll5VSCHq7WMsYG4I2ZR5XGYD0qciRJAJY5pJZhfss2d92vYAuBY8RpfhSUnQzGwQhFi6xlGUFXUgm++xINh48q92VFjcEkjS4eXOM9rJmzKBddYrg8ayZ2d4xtxl6qU2NtkMTdCrrvVhrbmPD9uNXPZGNWX8oBFZps6HFyyRPJhpVcuO2IyqMjaMSDqtr8bbr1qmzsAIltx40xtvacpId0UUVSRRRRQFFFFAVXukXQyPFXdG6mY/4iqCG/rQ6MfHQ+NtKsNFZZsl0yTH9DpsCXZy0yMQ3WgGwAAHaS5KWtv3a8KhNn4oSs5S6AMAGBsWuASbEW46Gt2qM2j0cw+IOaSJSx0zjR9N3aGpt41Pp1zHSZ+1Z1tDaED/AN2jSzKmZj85IGa5PeOouSTvq0dAdpFkMZ1KnKTxNtx9VIptjvhrh4yZY5MQrXOudSNRro6kcKkuiOwVw7SMHkctl7+XSwI0yKu/T2FZjjZTKyxZ6KKK6OYooooCiiigKKKKD//Z"/>
          <p:cNvSpPr>
            <a:spLocks noChangeAspect="1" noChangeArrowheads="1"/>
          </p:cNvSpPr>
          <p:nvPr/>
        </p:nvSpPr>
        <p:spPr bwMode="auto">
          <a:xfrm>
            <a:off x="2746375" y="2446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570406" name="Picture 38" descr="http://2.bp.blogspot.com/_GZV9s5rxSJM/SMUJ9rYA4-I/AAAAAAAAABs/UFjh3bMqspk/s320/screenlogg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149080"/>
            <a:ext cx="2364854" cy="244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6083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CÓDIGOS MALICIOSOS- </a:t>
            </a:r>
            <a:br>
              <a:rPr lang="pt-BR" dirty="0"/>
            </a:br>
            <a:r>
              <a:rPr lang="pt-BR" dirty="0"/>
              <a:t>Vírus</a:t>
            </a:r>
          </a:p>
        </p:txBody>
      </p:sp>
      <p:sp>
        <p:nvSpPr>
          <p:cNvPr id="3" name="Espaço Reservado para Conteúdo 2"/>
          <p:cNvSpPr>
            <a:spLocks noGrp="1"/>
          </p:cNvSpPr>
          <p:nvPr>
            <p:ph idx="1"/>
          </p:nvPr>
        </p:nvSpPr>
        <p:spPr/>
        <p:txBody>
          <a:bodyPr>
            <a:normAutofit fontScale="92500"/>
          </a:bodyPr>
          <a:lstStyle/>
          <a:p>
            <a:r>
              <a:rPr lang="pt-BR" sz="2400" dirty="0">
                <a:solidFill>
                  <a:schemeClr val="tx1"/>
                </a:solidFill>
                <a:latin typeface="+mn-lt"/>
                <a:ea typeface="+mn-ea"/>
                <a:cs typeface="+mn-cs"/>
              </a:rPr>
              <a:t>Vírus é um programa ou parte de um programa de computador, normalmente malicioso, que se propaga infectando, isto é, inserindo cópias de si mesmo e se tornando parte de outros programas e arquivos de um computador.</a:t>
            </a:r>
          </a:p>
          <a:p>
            <a:endParaRPr lang="pt-BR" sz="2400" dirty="0"/>
          </a:p>
          <a:p>
            <a:r>
              <a:rPr lang="pt-BR" sz="2400" dirty="0"/>
              <a:t>Os vírus de computador podem gerar desde travamentos, lentidão, perda de dados e até mesmo danificar programas e arquivos.</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79</a:t>
            </a:fld>
            <a:endParaRPr lang="en-US"/>
          </a:p>
        </p:txBody>
      </p:sp>
      <p:pic>
        <p:nvPicPr>
          <p:cNvPr id="568322" name="Picture 2" descr="http://t3.gstatic.com/images?q=tbn:ANd9GcRrOw3J0bxBW2mQCxf0tHEsHHUXEVHHBg7LTVIcrCKCLdiHZUgg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19" y="5013176"/>
            <a:ext cx="1504759" cy="148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6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A história da Internet</a:t>
            </a:r>
            <a:endParaRPr lang="pt-BR" dirty="0"/>
          </a:p>
        </p:txBody>
      </p:sp>
      <p:sp>
        <p:nvSpPr>
          <p:cNvPr id="3" name="Espaço Reservado para Conteúdo 2"/>
          <p:cNvSpPr>
            <a:spLocks noGrp="1"/>
          </p:cNvSpPr>
          <p:nvPr>
            <p:ph idx="1"/>
          </p:nvPr>
        </p:nvSpPr>
        <p:spPr/>
        <p:txBody>
          <a:bodyPr/>
          <a:lstStyle/>
          <a:p>
            <a:r>
              <a:rPr lang="pt-PT" b="1" dirty="0"/>
              <a:t>Internet </a:t>
            </a:r>
            <a:r>
              <a:rPr lang="pt-PT" dirty="0"/>
              <a:t>	 		</a:t>
            </a:r>
            <a:r>
              <a:rPr lang="pt-PT" b="1" dirty="0">
                <a:solidFill>
                  <a:srgbClr val="FF0000"/>
                </a:solidFill>
              </a:rPr>
              <a:t>Anos 90 </a:t>
            </a:r>
          </a:p>
          <a:p>
            <a:pPr>
              <a:buFont typeface="Wingdings" pitchFamily="2" charset="2"/>
              <a:buNone/>
            </a:pPr>
            <a:r>
              <a:rPr lang="pt-PT" dirty="0"/>
              <a:t>	</a:t>
            </a:r>
            <a:r>
              <a:rPr lang="pt-PT" sz="2000" dirty="0"/>
              <a:t>	</a:t>
            </a:r>
            <a:r>
              <a:rPr lang="pt-PT" dirty="0"/>
              <a:t>	</a:t>
            </a:r>
            <a:endParaRPr lang="pt-PT" sz="2800" b="1" dirty="0"/>
          </a:p>
          <a:p>
            <a:pPr lvl="1">
              <a:buFont typeface="Wingdings" pitchFamily="2" charset="2"/>
              <a:buNone/>
            </a:pPr>
            <a:r>
              <a:rPr lang="pt-PT" dirty="0"/>
              <a:t>	</a:t>
            </a:r>
            <a:r>
              <a:rPr lang="pt-PT" sz="2400" dirty="0"/>
              <a:t>Expansão fulgurante de uma nova infra-estrutura global de comunicações </a:t>
            </a:r>
          </a:p>
          <a:p>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8</a:t>
            </a:fld>
            <a:endParaRPr lang="pt-BR"/>
          </a:p>
        </p:txBody>
      </p:sp>
      <p:pic>
        <p:nvPicPr>
          <p:cNvPr id="1028" name="Picture 4" descr="http://2.bp.blogspot.com/_BHHFPRTYaoo/TUdh7dLQ9TI/AAAAAAAAABs/7sVcoWzAXtQ/s1600/para+o+blo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149080"/>
            <a:ext cx="3394348" cy="226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774324"/>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Engenharia Social</a:t>
            </a:r>
          </a:p>
        </p:txBody>
      </p:sp>
      <p:sp>
        <p:nvSpPr>
          <p:cNvPr id="3" name="Espaço Reservado para Conteúdo 2"/>
          <p:cNvSpPr>
            <a:spLocks noGrp="1"/>
          </p:cNvSpPr>
          <p:nvPr>
            <p:ph idx="1"/>
          </p:nvPr>
        </p:nvSpPr>
        <p:spPr>
          <a:xfrm>
            <a:off x="1370013" y="1827212"/>
            <a:ext cx="3706043" cy="4482107"/>
          </a:xfrm>
        </p:spPr>
        <p:txBody>
          <a:bodyPr>
            <a:normAutofit/>
          </a:bodyPr>
          <a:lstStyle/>
          <a:p>
            <a:r>
              <a:rPr lang="pt-BR" dirty="0">
                <a:solidFill>
                  <a:schemeClr val="tx1"/>
                </a:solidFill>
                <a:latin typeface="+mn-lt"/>
                <a:ea typeface="+mn-ea"/>
                <a:cs typeface="+mn-cs"/>
              </a:rPr>
              <a:t>Conhecido como a arte de enganar. É uma técnica utilizada pelo atacante para obter informações pessoais de um usuário. Existem casos onde o atacante se passa por outra pessoa ou empresa para obter estas informações. </a:t>
            </a:r>
            <a:endParaRPr lang="pt-BR" dirty="0"/>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80</a:t>
            </a:fld>
            <a:endParaRPr lang="en-US"/>
          </a:p>
        </p:txBody>
      </p:sp>
      <p:pic>
        <p:nvPicPr>
          <p:cNvPr id="567298" name="Picture 2" descr="http://t0.gstatic.com/images?q=tbn:ANd9GcThoPqaq93WBG0atgFj0VNCjj0WeZcDrwE7Bw7hGN0y2YgTCI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844824"/>
            <a:ext cx="2449438" cy="406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0815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Engenharia Social – </a:t>
            </a:r>
            <a:br>
              <a:rPr lang="pt-BR" dirty="0"/>
            </a:br>
            <a:r>
              <a:rPr lang="pt-BR" dirty="0"/>
              <a:t>Anatomia</a:t>
            </a:r>
          </a:p>
        </p:txBody>
      </p:sp>
      <p:sp>
        <p:nvSpPr>
          <p:cNvPr id="3" name="Espaço Reservado para Conteúdo 2"/>
          <p:cNvSpPr>
            <a:spLocks noGrp="1"/>
          </p:cNvSpPr>
          <p:nvPr>
            <p:ph idx="1"/>
          </p:nvPr>
        </p:nvSpPr>
        <p:spPr/>
        <p:txBody>
          <a:bodyPr>
            <a:normAutofit/>
          </a:bodyPr>
          <a:lstStyle/>
          <a:p>
            <a:pPr>
              <a:buSzPct val="45000"/>
              <a:buFont typeface="Wingdings"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pt-BR" dirty="0"/>
              <a:t> Obter Informações gerais sobre o alvo</a:t>
            </a:r>
          </a:p>
          <a:p>
            <a:pPr>
              <a:buClrTx/>
              <a:buSz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pt-BR" dirty="0"/>
          </a:p>
          <a:p>
            <a:pPr>
              <a:buSzPct val="45000"/>
              <a:buFont typeface="Wingdings"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pt-BR" dirty="0"/>
              <a:t>    Desenvolve o relacionamento</a:t>
            </a:r>
          </a:p>
          <a:p>
            <a:pPr>
              <a:buClrTx/>
              <a:buSz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pt-BR" dirty="0"/>
          </a:p>
          <a:p>
            <a:pPr>
              <a:buSzPct val="45000"/>
              <a:buFont typeface="Wingdings"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pt-BR" dirty="0"/>
              <a:t>    Explora esse relacionamento</a:t>
            </a:r>
          </a:p>
          <a:p>
            <a:pPr>
              <a:buClrTx/>
              <a:buSz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pt-BR" dirty="0"/>
          </a:p>
          <a:p>
            <a:pPr>
              <a:buSzPct val="45000"/>
              <a:buFont typeface="Wingdings"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pt-BR" dirty="0"/>
              <a:t>    Ações para atingir o objetivo</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81</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670" y="4581128"/>
            <a:ext cx="2015952" cy="16801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529320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Atacantes</a:t>
            </a:r>
          </a:p>
        </p:txBody>
      </p:sp>
      <p:sp>
        <p:nvSpPr>
          <p:cNvPr id="5" name="Espaço Reservado para Número de Slide 4"/>
          <p:cNvSpPr>
            <a:spLocks noGrp="1"/>
          </p:cNvSpPr>
          <p:nvPr>
            <p:ph type="sldNum" sz="quarter" idx="12"/>
          </p:nvPr>
        </p:nvSpPr>
        <p:spPr/>
        <p:txBody>
          <a:bodyPr/>
          <a:lstStyle/>
          <a:p>
            <a:fld id="{B10E79C8-524D-432A-BB24-E0C12570379D}" type="slidenum">
              <a:rPr lang="en-US" smtClean="0"/>
              <a:pPr/>
              <a:t>82</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44" y="1700808"/>
            <a:ext cx="8459787" cy="4037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122150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179572" y="2428868"/>
            <a:ext cx="2416047" cy="1446550"/>
          </a:xfrm>
          <a:prstGeom prst="rect">
            <a:avLst/>
          </a:prstGeom>
          <a:noFill/>
          <a:ln>
            <a:noFill/>
          </a:ln>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tx1"/>
              </a:contourClr>
            </a:sp3d>
          </a:bodyPr>
          <a:lstStyle/>
          <a:p>
            <a:pPr algn="ctr"/>
            <a:r>
              <a:rPr lang="pt-BR" sz="4400" b="1" cap="all" dirty="0">
                <a:ln w="0"/>
                <a:effectLst>
                  <a:reflection blurRad="12700" stA="50000" endPos="50000" dist="5000" dir="5400000" sy="-100000" rotWithShape="0"/>
                </a:effectLst>
              </a:rPr>
              <a:t>Mídias</a:t>
            </a:r>
          </a:p>
          <a:p>
            <a:pPr algn="ctr"/>
            <a:r>
              <a:rPr lang="pt-BR" sz="4400" b="1" cap="all" dirty="0">
                <a:ln w="0"/>
                <a:effectLst>
                  <a:reflection blurRad="12700" stA="50000" endPos="50000" dist="5000" dir="5400000" sy="-100000" rotWithShape="0"/>
                </a:effectLst>
              </a:rPr>
              <a:t>sociais</a:t>
            </a:r>
          </a:p>
        </p:txBody>
      </p:sp>
      <p:sp>
        <p:nvSpPr>
          <p:cNvPr id="6" name="Espaço Reservado para Data 5"/>
          <p:cNvSpPr>
            <a:spLocks noGrp="1"/>
          </p:cNvSpPr>
          <p:nvPr>
            <p:ph type="dt" sz="half" idx="10"/>
          </p:nvPr>
        </p:nvSpPr>
        <p:spPr/>
        <p:txBody>
          <a:bodyPr/>
          <a:lstStyle/>
          <a:p>
            <a:fld id="{72EF86BF-376F-4F43-9610-52B55F7D4891}" type="datetime1">
              <a:rPr lang="pt-BR" smtClean="0"/>
              <a:pPr/>
              <a:t>15/11/2022</a:t>
            </a:fld>
            <a:endParaRPr lang="pt-BR"/>
          </a:p>
        </p:txBody>
      </p:sp>
      <p:sp>
        <p:nvSpPr>
          <p:cNvPr id="8" name="Espaço Reservado para Rodapé 7"/>
          <p:cNvSpPr>
            <a:spLocks noGrp="1"/>
          </p:cNvSpPr>
          <p:nvPr>
            <p:ph type="ftr" sz="quarter" idx="11"/>
          </p:nvPr>
        </p:nvSpPr>
        <p:spPr/>
        <p:txBody>
          <a:bodyPr/>
          <a:lstStyle/>
          <a:p>
            <a:r>
              <a:rPr lang="pt-BR"/>
              <a:t>Noções de Informática</a:t>
            </a:r>
          </a:p>
        </p:txBody>
      </p:sp>
      <p:sp>
        <p:nvSpPr>
          <p:cNvPr id="7" name="Espaço Reservado para Número de Slide 6"/>
          <p:cNvSpPr>
            <a:spLocks noGrp="1"/>
          </p:cNvSpPr>
          <p:nvPr>
            <p:ph type="sldNum" sz="quarter" idx="12"/>
          </p:nvPr>
        </p:nvSpPr>
        <p:spPr/>
        <p:txBody>
          <a:bodyPr/>
          <a:lstStyle/>
          <a:p>
            <a:fld id="{7267B893-D777-4016-9221-0D3CF51EF96B}" type="slidenum">
              <a:rPr lang="pt-BR" smtClean="0"/>
              <a:pPr/>
              <a:t>83</a:t>
            </a:fld>
            <a:endParaRPr lang="pt-BR"/>
          </a:p>
        </p:txBody>
      </p:sp>
    </p:spTree>
    <p:extLst>
      <p:ext uri="{BB962C8B-B14F-4D97-AF65-F5344CB8AC3E}">
        <p14:creationId xmlns:p14="http://schemas.microsoft.com/office/powerpoint/2010/main" val="17979155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Redes Sociais x Mídias Sociais</a:t>
            </a:r>
          </a:p>
        </p:txBody>
      </p:sp>
      <p:sp>
        <p:nvSpPr>
          <p:cNvPr id="3" name="Espaço Reservado para Conteúdo 2"/>
          <p:cNvSpPr>
            <a:spLocks noGrp="1"/>
          </p:cNvSpPr>
          <p:nvPr>
            <p:ph idx="1"/>
          </p:nvPr>
        </p:nvSpPr>
        <p:spPr/>
        <p:txBody>
          <a:bodyPr/>
          <a:lstStyle/>
          <a:p>
            <a:r>
              <a:rPr lang="pt-BR" dirty="0"/>
              <a:t>Redes Sociais são ambientes cujo foco é reunir pessoas, que podem expor seu perfil e interagir com outros membros.</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84</a:t>
            </a:fld>
            <a:endParaRPr lang="pt-BR"/>
          </a:p>
        </p:txBody>
      </p:sp>
      <p:pic>
        <p:nvPicPr>
          <p:cNvPr id="7170" name="Picture 2" descr="http://blogs-images.forbes.com/jonbruner/files/2011/07/facebook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61048"/>
            <a:ext cx="4558742" cy="15121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blog.centersucesso.com/wp-content/uploads/2010/09/myspa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3991" y="4867080"/>
            <a:ext cx="5095753" cy="13797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1.bp.blogspot.com/-lzhpGHD-5wU/T6EdlNttUtI/AAAAAAAAAEs/CyHtjaqxBs4/s1600/login-ork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758845"/>
            <a:ext cx="3480098" cy="147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2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fade">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fade">
                                      <p:cBhvr>
                                        <p:cTn id="1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Redes Sociais x Mídias Sociais</a:t>
            </a:r>
          </a:p>
        </p:txBody>
      </p:sp>
      <p:sp>
        <p:nvSpPr>
          <p:cNvPr id="3" name="Espaço Reservado para Conteúdo 2"/>
          <p:cNvSpPr>
            <a:spLocks noGrp="1"/>
          </p:cNvSpPr>
          <p:nvPr>
            <p:ph idx="1"/>
          </p:nvPr>
        </p:nvSpPr>
        <p:spPr/>
        <p:txBody>
          <a:bodyPr/>
          <a:lstStyle/>
          <a:p>
            <a:r>
              <a:rPr lang="pt-BR" dirty="0"/>
              <a:t>Sites construídos para permitir a criação colaborativa de conteúdo, a interação social e o compartilhamento de informação.</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85</a:t>
            </a:fld>
            <a:endParaRPr lang="pt-BR"/>
          </a:p>
        </p:txBody>
      </p:sp>
      <p:pic>
        <p:nvPicPr>
          <p:cNvPr id="8198" name="Picture 6" descr="https://www.ibm.com/developerworks/mydeveloperworks/blogs/ctaurion/resource/BLOGS_UPLOADED_IMAGES/redes_sociai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7174148" cy="510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262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Mídias Sociais</a:t>
            </a:r>
          </a:p>
        </p:txBody>
      </p:sp>
      <p:sp>
        <p:nvSpPr>
          <p:cNvPr id="3" name="Espaço Reservado para Conteúdo 2"/>
          <p:cNvSpPr>
            <a:spLocks noGrp="1"/>
          </p:cNvSpPr>
          <p:nvPr>
            <p:ph idx="1"/>
          </p:nvPr>
        </p:nvSpPr>
        <p:spPr/>
        <p:txBody>
          <a:bodyPr>
            <a:normAutofit/>
          </a:bodyPr>
          <a:lstStyle/>
          <a:p>
            <a:r>
              <a:rPr lang="pt-BR" dirty="0"/>
              <a:t>As mídias sociais são úteis para o corretor de seguros?</a:t>
            </a:r>
          </a:p>
          <a:p>
            <a:endParaRPr lang="pt-BR" dirty="0"/>
          </a:p>
          <a:p>
            <a:r>
              <a:rPr lang="pt-BR" dirty="0"/>
              <a:t>Será que podem facilitar a interação da corretora com o segurado?</a:t>
            </a:r>
          </a:p>
          <a:p>
            <a:endParaRPr lang="pt-BR" dirty="0"/>
          </a:p>
          <a:p>
            <a:r>
              <a:rPr lang="pt-BR" dirty="0"/>
              <a:t>Sua corretora deve utilizar as mídias sociais como ferramenta de marketing?</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86</a:t>
            </a:fld>
            <a:endParaRPr lang="pt-BR"/>
          </a:p>
        </p:txBody>
      </p:sp>
    </p:spTree>
    <p:extLst>
      <p:ext uri="{BB962C8B-B14F-4D97-AF65-F5344CB8AC3E}">
        <p14:creationId xmlns:p14="http://schemas.microsoft.com/office/powerpoint/2010/main" val="25291064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algn="ctr">
              <a:buNone/>
            </a:pPr>
            <a:endParaRPr lang="pt-BR" dirty="0"/>
          </a:p>
          <a:p>
            <a:pPr algn="ctr">
              <a:buNone/>
            </a:pPr>
            <a:endParaRPr lang="pt-BR" dirty="0"/>
          </a:p>
          <a:p>
            <a:pPr algn="ctr">
              <a:buNone/>
            </a:pPr>
            <a:r>
              <a:rPr lang="pt-BR" dirty="0"/>
              <a:t>Dúvidas?</a:t>
            </a:r>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87</a:t>
            </a:fld>
            <a:endParaRPr lang="pt-B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A história da Internet</a:t>
            </a:r>
            <a:endParaRPr lang="pt-BR" dirty="0"/>
          </a:p>
        </p:txBody>
      </p:sp>
      <p:sp>
        <p:nvSpPr>
          <p:cNvPr id="4" name="Espaço Reservado para Data 3"/>
          <p:cNvSpPr>
            <a:spLocks noGrp="1"/>
          </p:cNvSpPr>
          <p:nvPr>
            <p:ph type="dt" sz="half" idx="10"/>
          </p:nvPr>
        </p:nvSpPr>
        <p:spPr/>
        <p:txBody>
          <a:bodyPr/>
          <a:lstStyle/>
          <a:p>
            <a:fld id="{6F5C0EE6-6FA6-4C5A-BBA1-8F03DAC22EA2}" type="datetime1">
              <a:rPr lang="pt-BR" smtClean="0"/>
              <a:pPr/>
              <a:t>15/11/2022</a:t>
            </a:fld>
            <a:endParaRPr lang="pt-BR"/>
          </a:p>
        </p:txBody>
      </p:sp>
      <p:sp>
        <p:nvSpPr>
          <p:cNvPr id="5" name="Espaço Reservado para Rodapé 4"/>
          <p:cNvSpPr>
            <a:spLocks noGrp="1"/>
          </p:cNvSpPr>
          <p:nvPr>
            <p:ph type="ftr" sz="quarter" idx="11"/>
          </p:nvPr>
        </p:nvSpPr>
        <p:spPr/>
        <p:txBody>
          <a:bodyPr/>
          <a:lstStyle/>
          <a:p>
            <a:r>
              <a:rPr lang="pt-BR"/>
              <a:t>Noções de Informática</a:t>
            </a:r>
          </a:p>
        </p:txBody>
      </p:sp>
      <p:sp>
        <p:nvSpPr>
          <p:cNvPr id="6" name="Espaço Reservado para Número de Slide 5"/>
          <p:cNvSpPr>
            <a:spLocks noGrp="1"/>
          </p:cNvSpPr>
          <p:nvPr>
            <p:ph type="sldNum" sz="quarter" idx="12"/>
          </p:nvPr>
        </p:nvSpPr>
        <p:spPr/>
        <p:txBody>
          <a:bodyPr/>
          <a:lstStyle/>
          <a:p>
            <a:fld id="{7267B893-D777-4016-9221-0D3CF51EF96B}" type="slidenum">
              <a:rPr lang="pt-BR" smtClean="0"/>
              <a:pPr/>
              <a:t>9</a:t>
            </a:fld>
            <a:endParaRPr lang="pt-BR"/>
          </a:p>
        </p:txBody>
      </p:sp>
      <p:sp>
        <p:nvSpPr>
          <p:cNvPr id="7" name="Rectangle 3"/>
          <p:cNvSpPr txBox="1">
            <a:spLocks noChangeArrowheads="1"/>
          </p:cNvSpPr>
          <p:nvPr/>
        </p:nvSpPr>
        <p:spPr>
          <a:xfrm>
            <a:off x="1547664" y="1600200"/>
            <a:ext cx="6400800" cy="449580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algn="ctr">
              <a:spcBef>
                <a:spcPct val="0"/>
              </a:spcBef>
              <a:buFont typeface="Wingdings" pitchFamily="2" charset="2"/>
              <a:buNone/>
            </a:pPr>
            <a:r>
              <a:rPr lang="pt-PT" sz="6000" b="1">
                <a:solidFill>
                  <a:srgbClr val="FF0000"/>
                </a:solidFill>
              </a:rPr>
              <a:t>Inter</a:t>
            </a:r>
            <a:r>
              <a:rPr lang="pt-PT" sz="6000" b="1">
                <a:solidFill>
                  <a:srgbClr val="009900"/>
                </a:solidFill>
              </a:rPr>
              <a:t>net</a:t>
            </a:r>
            <a:endParaRPr lang="pt-PT" sz="6000" dirty="0">
              <a:solidFill>
                <a:srgbClr val="009900"/>
              </a:solidFill>
            </a:endParaRPr>
          </a:p>
        </p:txBody>
      </p:sp>
      <p:sp>
        <p:nvSpPr>
          <p:cNvPr id="8" name="Rectangle 5"/>
          <p:cNvSpPr>
            <a:spLocks noChangeArrowheads="1"/>
          </p:cNvSpPr>
          <p:nvPr/>
        </p:nvSpPr>
        <p:spPr bwMode="auto">
          <a:xfrm>
            <a:off x="1900089" y="3141663"/>
            <a:ext cx="604837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buClr>
                <a:schemeClr val="hlink"/>
              </a:buClr>
              <a:buSzPct val="70000"/>
              <a:buFont typeface="Wingdings" pitchFamily="2" charset="2"/>
              <a:buNone/>
            </a:pPr>
            <a:r>
              <a:rPr lang="pt-PT" sz="4200" b="1" dirty="0">
                <a:solidFill>
                  <a:srgbClr val="FF0000"/>
                </a:solidFill>
                <a:effectLst>
                  <a:outerShdw blurRad="38100" dist="38100" dir="2700000" algn="tl">
                    <a:srgbClr val="C0C0C0"/>
                  </a:outerShdw>
                </a:effectLst>
              </a:rPr>
              <a:t>International</a:t>
            </a:r>
            <a:r>
              <a:rPr lang="pt-PT" sz="4200" b="1" dirty="0">
                <a:effectLst>
                  <a:outerShdw blurRad="38100" dist="38100" dir="2700000" algn="tl">
                    <a:srgbClr val="C0C0C0"/>
                  </a:outerShdw>
                </a:effectLst>
              </a:rPr>
              <a:t>  </a:t>
            </a:r>
            <a:r>
              <a:rPr lang="pt-PT" sz="4200" b="1" dirty="0">
                <a:solidFill>
                  <a:srgbClr val="009900"/>
                </a:solidFill>
                <a:effectLst>
                  <a:outerShdw blurRad="38100" dist="38100" dir="2700000" algn="tl">
                    <a:srgbClr val="C0C0C0"/>
                  </a:outerShdw>
                </a:effectLst>
              </a:rPr>
              <a:t>Network</a:t>
            </a:r>
            <a:endParaRPr lang="pt-PT" sz="4200" dirty="0">
              <a:solidFill>
                <a:srgbClr val="009900"/>
              </a:solidFill>
              <a:effectLst>
                <a:outerShdw blurRad="38100" dist="38100" dir="2700000" algn="tl">
                  <a:srgbClr val="C0C0C0"/>
                </a:outerShdw>
              </a:effectLst>
            </a:endParaRPr>
          </a:p>
        </p:txBody>
      </p:sp>
      <p:pic>
        <p:nvPicPr>
          <p:cNvPr id="4100" name="Picture 4" descr="http://www.cdn2.180graus.com/imagem_75d675c2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496" y="4365625"/>
            <a:ext cx="2729136" cy="204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18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100"/>
                                        </p:tgtEl>
                                        <p:attrNameLst>
                                          <p:attrName>style.visibility</p:attrName>
                                        </p:attrNameLst>
                                      </p:cBhvr>
                                      <p:to>
                                        <p:strVal val="visible"/>
                                      </p:to>
                                    </p:set>
                                    <p:animEffect transition="in" filter="fade">
                                      <p:cBhvr>
                                        <p:cTn id="15"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1233</TotalTime>
  <Words>2774</Words>
  <Application>Microsoft Office PowerPoint</Application>
  <PresentationFormat>Apresentação na tela (4:3)</PresentationFormat>
  <Paragraphs>541</Paragraphs>
  <Slides>87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87</vt:i4>
      </vt:variant>
    </vt:vector>
  </HeadingPairs>
  <TitlesOfParts>
    <vt:vector size="92" baseType="lpstr">
      <vt:lpstr>Calibri</vt:lpstr>
      <vt:lpstr>Century Gothic</vt:lpstr>
      <vt:lpstr>Wingdings</vt:lpstr>
      <vt:lpstr>Wingdings 3</vt:lpstr>
      <vt:lpstr>Fatia</vt:lpstr>
      <vt:lpstr>Internet e Segurança</vt:lpstr>
      <vt:lpstr>O QUE É INTERNET?</vt:lpstr>
      <vt:lpstr>O que Fazer na Internet?</vt:lpstr>
      <vt:lpstr>A história da Internet</vt:lpstr>
      <vt:lpstr>A história da Internet</vt:lpstr>
      <vt:lpstr>A história da Internet</vt:lpstr>
      <vt:lpstr>A história da Internet</vt:lpstr>
      <vt:lpstr>A história da Internet</vt:lpstr>
      <vt:lpstr>A história da Internet</vt:lpstr>
      <vt:lpstr>Apresentação do PowerPoint</vt:lpstr>
      <vt:lpstr>Download</vt:lpstr>
      <vt:lpstr>Upload</vt:lpstr>
      <vt:lpstr>Páginas Web</vt:lpstr>
      <vt:lpstr>Servidor</vt:lpstr>
      <vt:lpstr>Provedor de acesso</vt:lpstr>
      <vt:lpstr>Site</vt:lpstr>
      <vt:lpstr>Home page</vt:lpstr>
      <vt:lpstr>URL (Uniform Resouse Locator)</vt:lpstr>
      <vt:lpstr>URL (Uniform Resouse Locator)</vt:lpstr>
      <vt:lpstr>Domínio</vt:lpstr>
      <vt:lpstr>Registros de Domínios</vt:lpstr>
      <vt:lpstr>Apresentação do PowerPoint</vt:lpstr>
      <vt:lpstr>Apresentação do PowerPoint</vt:lpstr>
      <vt:lpstr>Apresentação do PowerPoint</vt:lpstr>
      <vt:lpstr>Linha discada</vt:lpstr>
      <vt:lpstr>Conexão ADSL (Linha de Assinante Assíncrona Digital)</vt:lpstr>
      <vt:lpstr>Cabo</vt:lpstr>
      <vt:lpstr>Satélite</vt:lpstr>
      <vt:lpstr>3G</vt:lpstr>
      <vt:lpstr>Wi-fi</vt:lpstr>
      <vt:lpstr>Apresentação do PowerPoint</vt:lpstr>
      <vt:lpstr>World Wide Web (WWW)</vt:lpstr>
      <vt:lpstr>Navegador Web</vt:lpstr>
      <vt:lpstr>Apresentação do PowerPoint</vt:lpstr>
      <vt:lpstr>Ferramenta de Busca de Informações</vt:lpstr>
      <vt:lpstr>E-mail</vt:lpstr>
      <vt:lpstr>Formato de um e-mail</vt:lpstr>
      <vt:lpstr>Composição dos e-mails</vt:lpstr>
      <vt:lpstr>Composição dos e-mails</vt:lpstr>
      <vt:lpstr>Webmail</vt:lpstr>
      <vt:lpstr>Programas Clientes de Correio Eletrônico</vt:lpstr>
      <vt:lpstr>Programas Clientes de Correio Eletrônico</vt:lpstr>
      <vt:lpstr>Apresentação do PowerPoint</vt:lpstr>
      <vt:lpstr>O que é Netiqueta?</vt:lpstr>
      <vt:lpstr>Como escrever na internet?</vt:lpstr>
      <vt:lpstr>E-mail</vt:lpstr>
      <vt:lpstr>Arquivos anexados</vt:lpstr>
      <vt:lpstr>Parágrafos </vt:lpstr>
      <vt:lpstr>Respostas  </vt:lpstr>
      <vt:lpstr>Respostas em Cascata  </vt:lpstr>
      <vt:lpstr>Assinaturas</vt:lpstr>
      <vt:lpstr>Listas e Newsgroups</vt:lpstr>
      <vt:lpstr>E-mail Marketing</vt:lpstr>
      <vt:lpstr>E-mail Marketing</vt:lpstr>
      <vt:lpstr>Spam</vt:lpstr>
      <vt:lpstr>Spam</vt:lpstr>
      <vt:lpstr>Apresentação do PowerPoint</vt:lpstr>
      <vt:lpstr>VoIP</vt:lpstr>
      <vt:lpstr>Como fazer?</vt:lpstr>
      <vt:lpstr>Skype</vt:lpstr>
      <vt:lpstr>Apresentação do PowerPoint</vt:lpstr>
      <vt:lpstr>O que é?</vt:lpstr>
      <vt:lpstr>Princípios da Segurança da Informação</vt:lpstr>
      <vt:lpstr>Senhas </vt:lpstr>
      <vt:lpstr>Como elaborar boas senhas?</vt:lpstr>
      <vt:lpstr>Exemplo de senhas </vt:lpstr>
      <vt:lpstr>CÓDIGOS MALICIOSOS</vt:lpstr>
      <vt:lpstr>Atacantes ou invasores - Hacker</vt:lpstr>
      <vt:lpstr>Atacantes ou invasores - Cracker</vt:lpstr>
      <vt:lpstr>Atacantes ou invasores - Lammer</vt:lpstr>
      <vt:lpstr>Atacantes ou invasores - Bancker</vt:lpstr>
      <vt:lpstr>Atacantes ou invasores - Phisher</vt:lpstr>
      <vt:lpstr>Atacantes ou invasores - Spammer </vt:lpstr>
      <vt:lpstr>CÓDIGOS MALICIOSOS</vt:lpstr>
      <vt:lpstr>CÓDIGOS MALICIOSOS- Cavalos de Tróia</vt:lpstr>
      <vt:lpstr>CÓDIGOS MALICIOSOS- Spyware</vt:lpstr>
      <vt:lpstr>CÓDIGOS MALICIOSOS- Keyloggers</vt:lpstr>
      <vt:lpstr>CÓDIGOS MALICIOSOS- Screenloggers </vt:lpstr>
      <vt:lpstr>CÓDIGOS MALICIOSOS-  Vírus</vt:lpstr>
      <vt:lpstr>Engenharia Social</vt:lpstr>
      <vt:lpstr>Engenharia Social –  Anatomia</vt:lpstr>
      <vt:lpstr>Atacantes</vt:lpstr>
      <vt:lpstr>Apresentação do PowerPoint</vt:lpstr>
      <vt:lpstr>Redes Sociais x Mídias Sociais</vt:lpstr>
      <vt:lpstr>Redes Sociais x Mídias Sociais</vt:lpstr>
      <vt:lpstr>Mídias Sociais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usuario</dc:creator>
  <cp:lastModifiedBy>GETÚLIO DA SILVA SANTOS</cp:lastModifiedBy>
  <cp:revision>177</cp:revision>
  <dcterms:created xsi:type="dcterms:W3CDTF">2008-05-15T23:46:38Z</dcterms:created>
  <dcterms:modified xsi:type="dcterms:W3CDTF">2022-11-15T21:44:19Z</dcterms:modified>
</cp:coreProperties>
</file>