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9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89EBE6-C026-4211-96C3-0FEAAD15616C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56960F7-CE3F-4D9B-8685-2A693751573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Decisão Simples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25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Estrutura de decisão simples </a:t>
            </a:r>
            <a:r>
              <a:rPr lang="pt-BR" b="1" dirty="0" smtClean="0"/>
              <a:t>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INICIO</a:t>
            </a:r>
            <a:br>
              <a:rPr lang="pt-BR" sz="3200" dirty="0"/>
            </a:br>
            <a:r>
              <a:rPr lang="pt-BR" sz="3200" dirty="0"/>
              <a:t>     acordar</a:t>
            </a:r>
            <a:br>
              <a:rPr lang="pt-BR" sz="3200" dirty="0"/>
            </a:br>
            <a:r>
              <a:rPr lang="pt-BR" sz="3200" dirty="0"/>
              <a:t>     SE fizer sol ENTÃO </a:t>
            </a:r>
            <a:br>
              <a:rPr lang="pt-BR" sz="3200" dirty="0"/>
            </a:br>
            <a:r>
              <a:rPr lang="pt-BR" sz="3200" dirty="0"/>
              <a:t>          SE tiver dinheiro ENTÃO 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/>
              <a:t>               Ir à praia</a:t>
            </a:r>
            <a:br>
              <a:rPr lang="pt-BR" sz="3200" dirty="0"/>
            </a:br>
            <a:r>
              <a:rPr lang="pt-BR" sz="3200" dirty="0"/>
              <a:t>          FIM SE </a:t>
            </a:r>
            <a:br>
              <a:rPr lang="pt-BR" sz="3200" dirty="0"/>
            </a:br>
            <a:r>
              <a:rPr lang="pt-BR" sz="3200" dirty="0"/>
              <a:t>     FIM SE </a:t>
            </a:r>
            <a:br>
              <a:rPr lang="pt-BR" sz="3200" dirty="0"/>
            </a:br>
            <a:r>
              <a:rPr lang="pt-BR" sz="32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8978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Estrutura de decisão simples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atender a duas ou mais condições simultâneas, utilizamos a estrutura de decisão encadeada, que podemos chamar de SE encadeados ou SE aninhados.</a:t>
            </a:r>
          </a:p>
        </p:txBody>
      </p:sp>
    </p:spTree>
    <p:extLst>
      <p:ext uri="{BB962C8B-B14F-4D97-AF65-F5344CB8AC3E}">
        <p14:creationId xmlns:p14="http://schemas.microsoft.com/office/powerpoint/2010/main" val="7471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Estrutura de decisão simples encadeada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88078"/>
            <a:ext cx="7559563" cy="526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4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cada um dos algoritmos </a:t>
            </a:r>
            <a:r>
              <a:rPr lang="pt-BR" dirty="0" smtClean="0"/>
              <a:t>abaixo </a:t>
            </a:r>
            <a:r>
              <a:rPr lang="pt-BR" dirty="0"/>
              <a:t>faz?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59638" cy="361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Estrutura de decisão simples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Existem, porém, casos de estruturas encadeadas que NÃO PODEM ser substituídas por combinações de expressões lógicas. 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Isso ocorre quando, após o teste da primeira condição, há algum comando, ou bloco de comandos, que deve ser executado antes do teste da </a:t>
            </a:r>
            <a:r>
              <a:rPr lang="pt-BR" dirty="0" smtClean="0"/>
              <a:t>condição </a:t>
            </a:r>
            <a:r>
              <a:rPr lang="pt-BR" dirty="0"/>
              <a:t>seguinte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SE fizer sol ENTÃO</a:t>
            </a:r>
            <a:br>
              <a:rPr lang="pt-BR" dirty="0"/>
            </a:br>
            <a:r>
              <a:rPr lang="pt-BR" dirty="0"/>
              <a:t>     eu vou à praia</a:t>
            </a:r>
            <a:br>
              <a:rPr lang="pt-BR" dirty="0"/>
            </a:br>
            <a:r>
              <a:rPr lang="pt-BR" dirty="0"/>
              <a:t>     SE tiver muita gente lá ENTAO</a:t>
            </a:r>
            <a:br>
              <a:rPr lang="pt-BR" dirty="0"/>
            </a:br>
            <a:r>
              <a:rPr lang="pt-BR" dirty="0"/>
              <a:t>          Eu vou ao clube</a:t>
            </a:r>
            <a:br>
              <a:rPr lang="pt-BR" dirty="0"/>
            </a:br>
            <a:r>
              <a:rPr lang="pt-BR" dirty="0"/>
              <a:t>     FIMSE</a:t>
            </a:r>
            <a:br>
              <a:rPr lang="pt-BR" dirty="0"/>
            </a:br>
            <a:r>
              <a:rPr lang="pt-BR" dirty="0" err="1"/>
              <a:t>FIMSE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32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Exemplo: Quadrado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b="1" dirty="0" smtClean="0"/>
              <a:t>algoritmo</a:t>
            </a:r>
            <a:r>
              <a:rPr lang="pt-BR" sz="1200" dirty="0"/>
              <a:t> "quadrado do dobro"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     var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     num, dobro, quadrado : </a:t>
            </a:r>
            <a:r>
              <a:rPr lang="pt-BR" sz="1200" b="1" dirty="0"/>
              <a:t>inteiro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     inicio</a:t>
            </a:r>
            <a:br>
              <a:rPr lang="pt-BR" sz="1200" b="1" dirty="0"/>
            </a:br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/>
              <a:t>          </a:t>
            </a:r>
            <a:r>
              <a:rPr lang="pt-BR" sz="1200" b="1" dirty="0" err="1"/>
              <a:t>escreval</a:t>
            </a:r>
            <a:r>
              <a:rPr lang="pt-BR" sz="1200" dirty="0"/>
              <a:t> ("Digite um número:")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          leia</a:t>
            </a:r>
            <a:r>
              <a:rPr lang="pt-BR" sz="1200" dirty="0"/>
              <a:t> (num)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          se</a:t>
            </a:r>
            <a:r>
              <a:rPr lang="pt-BR" sz="1200" dirty="0"/>
              <a:t> num % 2 = 0 </a:t>
            </a:r>
            <a:r>
              <a:rPr lang="pt-BR" sz="1200" b="1" dirty="0" err="1"/>
              <a:t>entao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               dobro &lt;- num * 2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               </a:t>
            </a:r>
            <a:r>
              <a:rPr lang="pt-BR" sz="1200" b="1" dirty="0" err="1"/>
              <a:t>escreval</a:t>
            </a:r>
            <a:r>
              <a:rPr lang="pt-BR" sz="1200" dirty="0"/>
              <a:t> ("O dobro do número digitado é: ",dobro)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               se</a:t>
            </a:r>
            <a:r>
              <a:rPr lang="pt-BR" sz="1200" dirty="0"/>
              <a:t> dobro &lt; 10 </a:t>
            </a:r>
            <a:r>
              <a:rPr lang="pt-BR" sz="1200" b="1" dirty="0" err="1"/>
              <a:t>entao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                    quadrado &lt;- dobro * dobro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                    </a:t>
            </a:r>
            <a:r>
              <a:rPr lang="pt-BR" sz="1200" b="1" dirty="0" err="1"/>
              <a:t>escreval</a:t>
            </a:r>
            <a:r>
              <a:rPr lang="pt-BR" sz="1200" dirty="0"/>
              <a:t> ("O quadrado do dobro é: ",quadrado)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               </a:t>
            </a:r>
            <a:r>
              <a:rPr lang="pt-BR" sz="1200" b="1" dirty="0" err="1"/>
              <a:t>fimse</a:t>
            </a:r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/>
              <a:t>          </a:t>
            </a:r>
            <a:r>
              <a:rPr lang="pt-BR" sz="1200" b="1" dirty="0" err="1"/>
              <a:t>fimse</a:t>
            </a:r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/>
              <a:t>     </a:t>
            </a:r>
            <a:r>
              <a:rPr lang="pt-BR" sz="1200" b="1" dirty="0" err="1"/>
              <a:t>fimalgoritmo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0732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Escreva um algoritmo que leia a idade, o sexo e a altura de um candidato a uma vaga de um concurso para policial militar e exiba se ele está classificado. Para o candidato ser classificado, tem que ser maior de 18 anos, ser do sexo masculino e ter mais de 1.60m de altura. Utilize a estrutura de decisão encadeada para construir esse algoritmo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Escreva o algoritmo do item anterior, utilizando apenas um comando SE com expressões lógicas combinadas.</a:t>
            </a:r>
          </a:p>
        </p:txBody>
      </p:sp>
    </p:spTree>
    <p:extLst>
      <p:ext uri="{BB962C8B-B14F-4D97-AF65-F5344CB8AC3E}">
        <p14:creationId xmlns:p14="http://schemas.microsoft.com/office/powerpoint/2010/main" val="370732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Escreva um algoritmo que leia o peso e a altura de uma pessoa e diga se ela está no peso ideal. O cálculo do Índice de Massa Corpórea (IMC) de uma pessoa é obtido pela divisão entre o valor do seu peso e o quadrado do valor da sua altura. O valor do IMC para o peso ideal deve estar entre 20 e 25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Escreva um algoritmo que, a partir de um mês fornecido (número inteiro de 1 a 12), escreva o nome do mês por extenso.</a:t>
            </a:r>
          </a:p>
        </p:txBody>
      </p:sp>
    </p:spTree>
    <p:extLst>
      <p:ext uri="{BB962C8B-B14F-4D97-AF65-F5344CB8AC3E}">
        <p14:creationId xmlns:p14="http://schemas.microsoft.com/office/powerpoint/2010/main" val="370732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Escreva um algoritmo que leia o valor do salário de um funcionário e aplique um aumento de 30% se o salário for igual ou inferior a R$500,00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algn="just"/>
            <a:r>
              <a:rPr lang="pt-BR" dirty="0"/>
              <a:t>Faça um programa que receba dois números inteiros, digitados pelo usuário e mostre o maior e o menor número digitado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Faça um programa que receba a idade de uma pessoa e mostre na saída em qual categoria ela se encontra:</a:t>
            </a:r>
          </a:p>
          <a:p>
            <a:pPr lvl="1" algn="just"/>
            <a:r>
              <a:rPr lang="pt-BR" dirty="0"/>
              <a:t>10-14 infantil</a:t>
            </a:r>
          </a:p>
          <a:p>
            <a:pPr lvl="1" algn="just"/>
            <a:r>
              <a:rPr lang="pt-BR" dirty="0"/>
              <a:t>15-17 juvenil</a:t>
            </a:r>
          </a:p>
          <a:p>
            <a:pPr lvl="1" algn="just"/>
            <a:r>
              <a:rPr lang="pt-BR" dirty="0"/>
              <a:t>18-25 adulto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27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Faça um algoritmo </a:t>
            </a:r>
            <a:r>
              <a:rPr lang="pt-BR" dirty="0" smtClean="0"/>
              <a:t>que </a:t>
            </a:r>
            <a:r>
              <a:rPr lang="pt-BR" dirty="0"/>
              <a:t>solicite o nome, sexo e idade de um usuário. Se o sexo for feminino e idade menor que 25, imprima o nome da pessoa e a palavra ACEITA CURRICULO.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Faça um algoritmo </a:t>
            </a:r>
            <a:r>
              <a:rPr lang="pt-BR" dirty="0" smtClean="0"/>
              <a:t>que </a:t>
            </a:r>
            <a:r>
              <a:rPr lang="pt-BR" dirty="0"/>
              <a:t>solicite dois numero para o usuário e imprima a metade do primeiro numero e o dobro do segundo se a soma deles for maior que </a:t>
            </a:r>
            <a:r>
              <a:rPr lang="pt-BR" dirty="0" smtClean="0"/>
              <a:t>50.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Dados 3 números imprimir o maior e o menor.</a:t>
            </a:r>
          </a:p>
        </p:txBody>
      </p:sp>
    </p:spTree>
    <p:extLst>
      <p:ext uri="{BB962C8B-B14F-4D97-AF65-F5344CB8AC3E}">
        <p14:creationId xmlns:p14="http://schemas.microsoft.com/office/powerpoint/2010/main" val="128712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Estruturas de </a:t>
            </a:r>
            <a:r>
              <a:rPr lang="pt-BR" b="1" dirty="0" smtClean="0"/>
              <a:t>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struturas </a:t>
            </a:r>
            <a:r>
              <a:rPr lang="pt-BR" dirty="0"/>
              <a:t>de seleção ou </a:t>
            </a:r>
            <a:r>
              <a:rPr lang="pt-BR" dirty="0" smtClean="0"/>
              <a:t>condicionais;</a:t>
            </a:r>
          </a:p>
          <a:p>
            <a:endParaRPr lang="pt-BR" dirty="0"/>
          </a:p>
          <a:p>
            <a:r>
              <a:rPr lang="pt-BR" dirty="0" smtClean="0"/>
              <a:t>Há </a:t>
            </a:r>
            <a:r>
              <a:rPr lang="pt-BR" dirty="0"/>
              <a:t>uma decisão a ser </a:t>
            </a:r>
            <a:r>
              <a:rPr lang="pt-BR" dirty="0" smtClean="0"/>
              <a:t>tomada, com base em uma condição pré-estabelecida;</a:t>
            </a:r>
          </a:p>
          <a:p>
            <a:endParaRPr lang="pt-BR" dirty="0"/>
          </a:p>
          <a:p>
            <a:r>
              <a:rPr lang="pt-BR" dirty="0" smtClean="0"/>
              <a:t>O algoritmo decide entre dois caminhos possíveis qual ele irá executar.</a:t>
            </a:r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estrutura de decisão pode ser simples, encadeada ou composta.</a:t>
            </a:r>
          </a:p>
        </p:txBody>
      </p:sp>
    </p:spTree>
    <p:extLst>
      <p:ext uri="{BB962C8B-B14F-4D97-AF65-F5344CB8AC3E}">
        <p14:creationId xmlns:p14="http://schemas.microsoft.com/office/powerpoint/2010/main" val="351754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decisão </a:t>
            </a:r>
            <a:r>
              <a:rPr lang="pt-BR" dirty="0" smtClean="0"/>
              <a:t>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xecuta </a:t>
            </a:r>
            <a:r>
              <a:rPr lang="pt-BR" dirty="0"/>
              <a:t>um comando ou bloco de comandos se a condição for verdadeira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Se a condição for falsa, a estrutura é finalizada sem executar comandos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 comando básico que define a estrutura de decisão é representado pela palavra reservada </a:t>
            </a:r>
            <a:r>
              <a:rPr lang="pt-BR" dirty="0">
                <a:solidFill>
                  <a:srgbClr val="FF0000"/>
                </a:solidFill>
              </a:rPr>
              <a:t>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27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/>
              <a:t>INICIO</a:t>
            </a:r>
            <a:br>
              <a:rPr lang="pt-BR" sz="4800" dirty="0"/>
            </a:br>
            <a:r>
              <a:rPr lang="pt-BR" sz="4800" dirty="0"/>
              <a:t>      acordar</a:t>
            </a:r>
            <a:br>
              <a:rPr lang="pt-BR" sz="4800" dirty="0"/>
            </a:br>
            <a:r>
              <a:rPr lang="pt-BR" sz="4800" dirty="0"/>
              <a:t>      SE fizer sol ENTÃO</a:t>
            </a:r>
            <a:br>
              <a:rPr lang="pt-BR" sz="4800" dirty="0"/>
            </a:br>
            <a:r>
              <a:rPr lang="pt-BR" sz="4800" dirty="0"/>
              <a:t>            Ir à praia</a:t>
            </a:r>
            <a:br>
              <a:rPr lang="pt-BR" sz="4800" dirty="0"/>
            </a:br>
            <a:r>
              <a:rPr lang="pt-BR" sz="4800" dirty="0"/>
              <a:t>      FIM SE</a:t>
            </a:r>
            <a:br>
              <a:rPr lang="pt-BR" sz="4800" dirty="0"/>
            </a:br>
            <a:r>
              <a:rPr lang="pt-BR" sz="4800" dirty="0" smtClean="0"/>
              <a:t>FIMALGORITMO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8934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0" y="1484784"/>
            <a:ext cx="8180558" cy="468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48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seleção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termo </a:t>
            </a:r>
            <a:r>
              <a:rPr lang="pt-BR" i="1" dirty="0"/>
              <a:t>condição</a:t>
            </a:r>
            <a:r>
              <a:rPr lang="pt-BR" dirty="0"/>
              <a:t>, nessa estrutura, representa uma expressão </a:t>
            </a:r>
            <a:r>
              <a:rPr lang="pt-BR" dirty="0" smtClean="0"/>
              <a:t>lógica.</a:t>
            </a:r>
          </a:p>
          <a:p>
            <a:endParaRPr lang="pt-BR" dirty="0"/>
          </a:p>
          <a:p>
            <a:r>
              <a:rPr lang="pt-BR" dirty="0"/>
              <a:t>Você deve recordar que uma expressão lógica só pode assumir dois possíveis resultados: verdadeiro ou falso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Esse resultado, na estrutura de decisão, determina qual caminho o algoritmo vai escolher.</a:t>
            </a:r>
          </a:p>
        </p:txBody>
      </p:sp>
    </p:spTree>
    <p:extLst>
      <p:ext uri="{BB962C8B-B14F-4D97-AF65-F5344CB8AC3E}">
        <p14:creationId xmlns:p14="http://schemas.microsoft.com/office/powerpoint/2010/main" val="305917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Aprovado?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2707209"/>
              </p:ext>
            </p:extLst>
          </p:nvPr>
        </p:nvGraphicFramePr>
        <p:xfrm>
          <a:off x="971600" y="1397796"/>
          <a:ext cx="6572375" cy="5318986"/>
        </p:xfrm>
        <a:graphic>
          <a:graphicData uri="http://schemas.openxmlformats.org/drawingml/2006/table">
            <a:tbl>
              <a:tblPr/>
              <a:tblGrid>
                <a:gridCol w="3945568"/>
                <a:gridCol w="2626807"/>
              </a:tblGrid>
              <a:tr h="3889133">
                <a:tc gridSpan="2">
                  <a:txBody>
                    <a:bodyPr/>
                    <a:lstStyle/>
                    <a:p>
                      <a:pPr algn="just" fontAlgn="base"/>
                      <a:r>
                        <a:rPr lang="pt-BR" sz="1700" b="1" dirty="0">
                          <a:effectLst/>
                        </a:rPr>
                        <a:t>algoritmo</a:t>
                      </a:r>
                      <a:r>
                        <a:rPr lang="pt-BR" sz="1700" b="0" dirty="0">
                          <a:effectLst/>
                        </a:rPr>
                        <a:t> "calcula média com </a:t>
                      </a:r>
                      <a:r>
                        <a:rPr lang="pt-BR" sz="1700" b="0" dirty="0" smtClean="0">
                          <a:effectLst/>
                        </a:rPr>
                        <a:t>desvio“</a:t>
                      </a:r>
                    </a:p>
                    <a:p>
                      <a:pPr algn="l" fontAlgn="base"/>
                      <a:r>
                        <a:rPr lang="pt-BR" sz="1700" b="1" dirty="0" smtClean="0">
                          <a:effectLst/>
                        </a:rPr>
                        <a:t>var</a:t>
                      </a:r>
                      <a:r>
                        <a:rPr lang="pt-BR" sz="1700" b="0" dirty="0">
                          <a:effectLst/>
                        </a:rPr>
                        <a:t/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0" dirty="0">
                          <a:effectLst/>
                        </a:rPr>
                        <a:t>nota1:</a:t>
                      </a:r>
                      <a:r>
                        <a:rPr lang="pt-BR" sz="1700" b="1" dirty="0">
                          <a:effectLst/>
                        </a:rPr>
                        <a:t>real</a:t>
                      </a:r>
                      <a:r>
                        <a:rPr lang="pt-BR" sz="1700" b="0" dirty="0">
                          <a:effectLst/>
                        </a:rPr>
                        <a:t/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0" dirty="0">
                          <a:effectLst/>
                        </a:rPr>
                        <a:t>nota2:</a:t>
                      </a:r>
                      <a:r>
                        <a:rPr lang="pt-BR" sz="1700" b="1" dirty="0">
                          <a:effectLst/>
                        </a:rPr>
                        <a:t>real</a:t>
                      </a:r>
                      <a:r>
                        <a:rPr lang="pt-BR" sz="1700" b="0" dirty="0">
                          <a:effectLst/>
                        </a:rPr>
                        <a:t/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0" dirty="0" err="1" smtClean="0">
                          <a:effectLst/>
                        </a:rPr>
                        <a:t>media:</a:t>
                      </a:r>
                      <a:r>
                        <a:rPr lang="pt-BR" sz="1700" b="1" dirty="0" err="1" smtClean="0">
                          <a:effectLst/>
                        </a:rPr>
                        <a:t>real</a:t>
                      </a:r>
                      <a:endParaRPr lang="pt-BR" sz="1700" b="1" dirty="0" smtClean="0">
                        <a:effectLst/>
                      </a:endParaRPr>
                    </a:p>
                    <a:p>
                      <a:pPr algn="l" fontAlgn="base"/>
                      <a:r>
                        <a:rPr lang="pt-BR" sz="1700" b="0" dirty="0">
                          <a:effectLst/>
                        </a:rPr>
                        <a:t/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1" dirty="0">
                          <a:effectLst/>
                        </a:rPr>
                        <a:t>inicio</a:t>
                      </a:r>
                      <a:r>
                        <a:rPr lang="pt-BR" sz="1700" b="0" dirty="0">
                          <a:effectLst/>
                        </a:rPr>
                        <a:t/>
                      </a:r>
                      <a:br>
                        <a:rPr lang="pt-BR" sz="1700" b="0" dirty="0">
                          <a:effectLst/>
                        </a:rPr>
                      </a:br>
                      <a:endParaRPr lang="pt-BR" sz="1700" b="0" dirty="0">
                        <a:effectLst/>
                      </a:endParaRPr>
                    </a:p>
                    <a:p>
                      <a:pPr fontAlgn="ctr"/>
                      <a:r>
                        <a:rPr lang="pt-BR" sz="1700" b="1" dirty="0" err="1">
                          <a:effectLst/>
                        </a:rPr>
                        <a:t>escreval</a:t>
                      </a:r>
                      <a:r>
                        <a:rPr lang="pt-BR" sz="1700" b="0" dirty="0">
                          <a:effectLst/>
                        </a:rPr>
                        <a:t> ("Digite o valor da primeira nota:")</a:t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1" dirty="0">
                          <a:effectLst/>
                        </a:rPr>
                        <a:t>leia</a:t>
                      </a:r>
                      <a:r>
                        <a:rPr lang="pt-BR" sz="1700" b="0" dirty="0">
                          <a:effectLst/>
                        </a:rPr>
                        <a:t> (nota1)</a:t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1" dirty="0" err="1">
                          <a:effectLst/>
                        </a:rPr>
                        <a:t>escreval</a:t>
                      </a:r>
                      <a:r>
                        <a:rPr lang="pt-BR" sz="1700" b="0" dirty="0">
                          <a:effectLst/>
                        </a:rPr>
                        <a:t> ("Digite o valor da segunda nota:")</a:t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1" dirty="0">
                          <a:effectLst/>
                        </a:rPr>
                        <a:t>leia</a:t>
                      </a:r>
                      <a:r>
                        <a:rPr lang="pt-BR" sz="1700" b="0" dirty="0">
                          <a:effectLst/>
                        </a:rPr>
                        <a:t> (nota2)</a:t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0" dirty="0">
                          <a:effectLst/>
                        </a:rPr>
                        <a:t>media &lt;- (nota1 + nota2)/2</a:t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1" dirty="0" err="1">
                          <a:effectLst/>
                        </a:rPr>
                        <a:t>escreval</a:t>
                      </a:r>
                      <a:r>
                        <a:rPr lang="pt-BR" sz="1700" b="0" dirty="0">
                          <a:effectLst/>
                        </a:rPr>
                        <a:t> ("A média é =",media)</a:t>
                      </a:r>
                    </a:p>
                  </a:txBody>
                  <a:tcPr marL="87788" marR="87788" marT="87788" marB="87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2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61378">
                <a:tc>
                  <a:txBody>
                    <a:bodyPr/>
                    <a:lstStyle/>
                    <a:p>
                      <a:pPr fontAlgn="ctr"/>
                      <a:r>
                        <a:rPr lang="pt-BR" sz="1700" b="1" dirty="0">
                          <a:effectLst/>
                        </a:rPr>
                        <a:t>se</a:t>
                      </a:r>
                      <a:r>
                        <a:rPr lang="pt-BR" sz="1700" b="0" dirty="0">
                          <a:effectLst/>
                        </a:rPr>
                        <a:t> media &gt;= 7 </a:t>
                      </a:r>
                      <a:r>
                        <a:rPr lang="pt-BR" sz="1700" b="1" dirty="0" err="1">
                          <a:effectLst/>
                        </a:rPr>
                        <a:t>entao</a:t>
                      </a:r>
                      <a:r>
                        <a:rPr lang="pt-BR" sz="1700" b="0" dirty="0">
                          <a:effectLst/>
                        </a:rPr>
                        <a:t/>
                      </a:r>
                      <a:br>
                        <a:rPr lang="pt-BR" sz="1700" b="0" dirty="0">
                          <a:effectLst/>
                        </a:rPr>
                      </a:br>
                      <a:r>
                        <a:rPr lang="pt-BR" sz="1700" b="1" dirty="0" err="1">
                          <a:effectLst/>
                        </a:rPr>
                        <a:t>escreval</a:t>
                      </a:r>
                      <a:r>
                        <a:rPr lang="pt-BR" sz="1700" b="0" dirty="0">
                          <a:effectLst/>
                        </a:rPr>
                        <a:t> ("Aluno aprovado</a:t>
                      </a:r>
                      <a:r>
                        <a:rPr lang="pt-BR" sz="1700" b="0" dirty="0" smtClean="0">
                          <a:effectLst/>
                        </a:rPr>
                        <a:t>!")</a:t>
                      </a:r>
                    </a:p>
                    <a:p>
                      <a:pPr fontAlgn="ctr"/>
                      <a:r>
                        <a:rPr lang="pt-BR" sz="1700" b="1" dirty="0" err="1" smtClean="0">
                          <a:effectLst/>
                        </a:rPr>
                        <a:t>fimse</a:t>
                      </a:r>
                      <a:endParaRPr lang="pt-BR" sz="1700" b="0" dirty="0">
                        <a:effectLst/>
                      </a:endParaRPr>
                    </a:p>
                  </a:txBody>
                  <a:tcPr marL="87788" marR="87788" marT="87788" marB="87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2E8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700" b="0">
                          <a:effectLst/>
                        </a:rPr>
                        <a:t/>
                      </a:r>
                      <a:br>
                        <a:rPr lang="pt-BR" sz="1700" b="0">
                          <a:effectLst/>
                        </a:rPr>
                      </a:br>
                      <a:endParaRPr lang="pt-BR" sz="1700" b="0">
                        <a:effectLst/>
                      </a:endParaRPr>
                    </a:p>
                  </a:txBody>
                  <a:tcPr marL="87788" marR="87788" marT="87788" marB="87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2E8"/>
                    </a:solidFill>
                  </a:tcPr>
                </a:tc>
              </a:tr>
              <a:tr h="477037">
                <a:tc gridSpan="2">
                  <a:txBody>
                    <a:bodyPr/>
                    <a:lstStyle/>
                    <a:p>
                      <a:pPr fontAlgn="ctr"/>
                      <a:r>
                        <a:rPr lang="pt-BR" sz="1700" b="1" dirty="0" err="1">
                          <a:effectLst/>
                        </a:rPr>
                        <a:t>fimalgoritmo</a:t>
                      </a:r>
                      <a:endParaRPr lang="pt-BR" sz="1700" b="0" dirty="0">
                        <a:effectLst/>
                      </a:endParaRPr>
                    </a:p>
                  </a:txBody>
                  <a:tcPr marL="87788" marR="87788" marT="87788" marB="87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2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AutoShape 1" descr="http://moodle.imd.ufrn.br/metropole/mdbasico/logica_programacao/aula07/Log_Prog_A07_L01_R.png"/>
          <p:cNvSpPr>
            <a:spLocks noChangeAspect="1" noChangeArrowheads="1"/>
          </p:cNvSpPr>
          <p:nvPr/>
        </p:nvSpPr>
        <p:spPr bwMode="auto">
          <a:xfrm>
            <a:off x="2057400" y="1398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82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seleção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a </a:t>
            </a:r>
            <a:r>
              <a:rPr lang="pt-BR" dirty="0"/>
              <a:t>mesma forma que o algoritmo tem um início e um fim, a estrutura de decisão também deve ser devidamente inicializada e finalizada.</a:t>
            </a:r>
          </a:p>
        </p:txBody>
      </p:sp>
    </p:spTree>
    <p:extLst>
      <p:ext uri="{BB962C8B-B14F-4D97-AF65-F5344CB8AC3E}">
        <p14:creationId xmlns:p14="http://schemas.microsoft.com/office/powerpoint/2010/main" val="10043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Elabore um algoritmo que leia um número e informe se ele é </a:t>
            </a:r>
            <a:r>
              <a:rPr lang="pt-BR" dirty="0" smtClean="0"/>
              <a:t>par.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04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</TotalTime>
  <Words>582</Words>
  <Application>Microsoft Office PowerPoint</Application>
  <PresentationFormat>Apresentação na tela (4:3)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Franklin Gothic Book</vt:lpstr>
      <vt:lpstr>Perpetua</vt:lpstr>
      <vt:lpstr>Wingdings 2</vt:lpstr>
      <vt:lpstr>Capital Próprio</vt:lpstr>
      <vt:lpstr>Estruturas de Decisão Simples</vt:lpstr>
      <vt:lpstr>Estruturas de decisão</vt:lpstr>
      <vt:lpstr>Estrutura de decisão simples</vt:lpstr>
      <vt:lpstr>Exemplo</vt:lpstr>
      <vt:lpstr>Sintaxe</vt:lpstr>
      <vt:lpstr>Estrutura de seleção simples</vt:lpstr>
      <vt:lpstr>Exemplo: Aprovado?</vt:lpstr>
      <vt:lpstr>Estrutura de seleção simples</vt:lpstr>
      <vt:lpstr>Atividade</vt:lpstr>
      <vt:lpstr>Estrutura de decisão simples encadeada</vt:lpstr>
      <vt:lpstr>Estrutura de decisão simples encadeada</vt:lpstr>
      <vt:lpstr>Estrutura de decisão simples encadeada</vt:lpstr>
      <vt:lpstr>O que cada um dos algoritmos abaixo faz?</vt:lpstr>
      <vt:lpstr>Estrutura de decisão simples encadeada</vt:lpstr>
      <vt:lpstr>Exemplo: Quadrado</vt:lpstr>
      <vt:lpstr>Atividade</vt:lpstr>
      <vt:lpstr>Atividade</vt:lpstr>
      <vt:lpstr>Atividade</vt:lpstr>
      <vt:lpstr>Atividade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 Simples</dc:title>
  <dc:creator>Marciano</dc:creator>
  <cp:lastModifiedBy>Marciano Gonçalves</cp:lastModifiedBy>
  <cp:revision>8</cp:revision>
  <dcterms:created xsi:type="dcterms:W3CDTF">2014-05-03T10:35:57Z</dcterms:created>
  <dcterms:modified xsi:type="dcterms:W3CDTF">2014-11-26T11:42:40Z</dcterms:modified>
</cp:coreProperties>
</file>