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7" r:id="rId9"/>
    <p:sldId id="266" r:id="rId10"/>
    <p:sldId id="268" r:id="rId11"/>
    <p:sldId id="269" r:id="rId12"/>
    <p:sldId id="261" r:id="rId13"/>
    <p:sldId id="265" r:id="rId14"/>
    <p:sldId id="270"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4" d="100"/>
          <a:sy n="44" d="100"/>
        </p:scale>
        <p:origin x="-114" y="-5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pt-BR" smtClean="0"/>
              <a:t>Clique para editar o título mestre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AD31FC19-3338-4036-9C69-D45B208E476B}" type="datetimeFigureOut">
              <a:rPr lang="pt-BR" smtClean="0"/>
              <a:t>11/05/2014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6FC1E6-8D1C-49F1-B091-75E02BCB7F85}" type="slidenum">
              <a:rPr lang="pt-BR" smtClean="0"/>
              <a:t>‹nº›</a:t>
            </a:fld>
            <a:endParaRPr lang="pt-B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AD31FC19-3338-4036-9C69-D45B208E476B}" type="datetimeFigureOut">
              <a:rPr lang="pt-BR" smtClean="0"/>
              <a:t>11/05/2014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6FC1E6-8D1C-49F1-B091-75E02BCB7F85}"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D31FC19-3338-4036-9C69-D45B208E476B}" type="datetimeFigureOut">
              <a:rPr lang="pt-BR" smtClean="0"/>
              <a:t>11/05/2014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6FC1E6-8D1C-49F1-B091-75E02BCB7F85}"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AD31FC19-3338-4036-9C69-D45B208E476B}" type="datetimeFigureOut">
              <a:rPr lang="pt-BR" smtClean="0"/>
              <a:t>11/05/2014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6FC1E6-8D1C-49F1-B091-75E02BCB7F85}"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AD31FC19-3338-4036-9C69-D45B208E476B}" type="datetimeFigureOut">
              <a:rPr lang="pt-BR" smtClean="0"/>
              <a:t>11/05/2014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6FC1E6-8D1C-49F1-B091-75E02BCB7F85}" type="slidenum">
              <a:rPr lang="pt-BR" smtClean="0"/>
              <a:t>‹nº›</a:t>
            </a:fld>
            <a:endParaRPr lang="pt-B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AD31FC19-3338-4036-9C69-D45B208E476B}" type="datetimeFigureOut">
              <a:rPr lang="pt-BR" smtClean="0"/>
              <a:t>11/05/2014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6FC1E6-8D1C-49F1-B091-75E02BCB7F85}"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AD31FC19-3338-4036-9C69-D45B208E476B}" type="datetimeFigureOut">
              <a:rPr lang="pt-BR" smtClean="0"/>
              <a:t>11/05/2014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E6FC1E6-8D1C-49F1-B091-75E02BCB7F85}" type="slidenum">
              <a:rPr lang="pt-BR" smtClean="0"/>
              <a:t>‹nº›</a:t>
            </a:fld>
            <a:endParaRPr lang="pt-B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AD31FC19-3338-4036-9C69-D45B208E476B}" type="datetimeFigureOut">
              <a:rPr lang="pt-BR" smtClean="0"/>
              <a:t>11/05/2014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E6FC1E6-8D1C-49F1-B091-75E02BCB7F85}"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1FC19-3338-4036-9C69-D45B208E476B}" type="datetimeFigureOut">
              <a:rPr lang="pt-BR" smtClean="0"/>
              <a:t>11/05/2014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E6FC1E6-8D1C-49F1-B091-75E02BCB7F85}"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D31FC19-3338-4036-9C69-D45B208E476B}" type="datetimeFigureOut">
              <a:rPr lang="pt-BR" smtClean="0"/>
              <a:t>11/05/2014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6FC1E6-8D1C-49F1-B091-75E02BCB7F85}" type="slidenum">
              <a:rPr lang="pt-BR" smtClean="0"/>
              <a:t>‹nº›</a:t>
            </a:fld>
            <a:endParaRPr lang="pt-B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D31FC19-3338-4036-9C69-D45B208E476B}" type="datetimeFigureOut">
              <a:rPr lang="pt-BR" smtClean="0"/>
              <a:t>11/05/2014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6FC1E6-8D1C-49F1-B091-75E02BCB7F85}"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D31FC19-3338-4036-9C69-D45B208E476B}" type="datetimeFigureOut">
              <a:rPr lang="pt-BR" smtClean="0"/>
              <a:t>11/05/2014</a:t>
            </a:fld>
            <a:endParaRPr lang="pt-B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pt-B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E6FC1E6-8D1C-49F1-B091-75E02BCB7F85}"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decisão </a:t>
            </a:r>
            <a:r>
              <a:rPr lang="pt-BR" b="1" dirty="0"/>
              <a:t>composta e de múltipla </a:t>
            </a:r>
            <a:r>
              <a:rPr lang="pt-BR" b="1" dirty="0" smtClean="0"/>
              <a:t>escolha</a:t>
            </a:r>
            <a:endParaRPr lang="pt-BR" dirty="0"/>
          </a:p>
        </p:txBody>
      </p:sp>
      <p:sp>
        <p:nvSpPr>
          <p:cNvPr id="3" name="Subtítulo 2"/>
          <p:cNvSpPr>
            <a:spLocks noGrp="1"/>
          </p:cNvSpPr>
          <p:nvPr>
            <p:ph type="subTitle" idx="1"/>
          </p:nvPr>
        </p:nvSpPr>
        <p:spPr/>
        <p:txBody>
          <a:bodyPr/>
          <a:lstStyle/>
          <a:p>
            <a:r>
              <a:rPr lang="pt-BR" dirty="0" smtClean="0"/>
              <a:t>Lógica de Programação</a:t>
            </a:r>
            <a:endParaRPr lang="pt-BR" dirty="0"/>
          </a:p>
        </p:txBody>
      </p:sp>
    </p:spTree>
    <p:extLst>
      <p:ext uri="{BB962C8B-B14F-4D97-AF65-F5344CB8AC3E}">
        <p14:creationId xmlns:p14="http://schemas.microsoft.com/office/powerpoint/2010/main" val="125851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Decisão de múltipla escolha x decisão </a:t>
            </a:r>
            <a:r>
              <a:rPr lang="pt-BR" b="1" dirty="0" smtClean="0"/>
              <a:t>encadeada</a:t>
            </a:r>
            <a:endParaRPr lang="pt-B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95463"/>
            <a:ext cx="8463143" cy="4814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870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Decisão de múltipla escolha x decisão encadeada</a:t>
            </a:r>
            <a:endParaRPr lang="pt-BR" dirty="0"/>
          </a:p>
        </p:txBody>
      </p:sp>
      <p:sp>
        <p:nvSpPr>
          <p:cNvPr id="3" name="Espaço Reservado para Conteúdo 2"/>
          <p:cNvSpPr>
            <a:spLocks noGrp="1"/>
          </p:cNvSpPr>
          <p:nvPr>
            <p:ph idx="1"/>
          </p:nvPr>
        </p:nvSpPr>
        <p:spPr/>
        <p:txBody>
          <a:bodyPr/>
          <a:lstStyle/>
          <a:p>
            <a:r>
              <a:rPr lang="pt-BR" dirty="0"/>
              <a:t>Por que, então, utilizar a estrutura de múltipla escolha, se podemos utilizar a decisão encadeada que aprendemos até aqui</a:t>
            </a:r>
            <a:r>
              <a:rPr lang="pt-BR" dirty="0" smtClean="0"/>
              <a:t>?</a:t>
            </a:r>
          </a:p>
          <a:p>
            <a:endParaRPr lang="pt-BR" dirty="0"/>
          </a:p>
          <a:p>
            <a:r>
              <a:rPr lang="pt-BR" dirty="0" smtClean="0"/>
              <a:t>Todas as palavras reservadas são comandos que o computador precisa executar.</a:t>
            </a:r>
          </a:p>
          <a:p>
            <a:endParaRPr lang="pt-BR" dirty="0"/>
          </a:p>
          <a:p>
            <a:r>
              <a:rPr lang="pt-BR" dirty="0" smtClean="0"/>
              <a:t>Demanda de memória e processamento.</a:t>
            </a:r>
            <a:endParaRPr lang="pt-BR" dirty="0"/>
          </a:p>
        </p:txBody>
      </p:sp>
    </p:spTree>
    <p:extLst>
      <p:ext uri="{BB962C8B-B14F-4D97-AF65-F5344CB8AC3E}">
        <p14:creationId xmlns:p14="http://schemas.microsoft.com/office/powerpoint/2010/main" val="359383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a:t>
            </a:r>
            <a:endParaRPr lang="pt-BR" dirty="0"/>
          </a:p>
        </p:txBody>
      </p:sp>
      <p:sp>
        <p:nvSpPr>
          <p:cNvPr id="3" name="Espaço Reservado para Conteúdo 2"/>
          <p:cNvSpPr>
            <a:spLocks noGrp="1"/>
          </p:cNvSpPr>
          <p:nvPr>
            <p:ph idx="1"/>
          </p:nvPr>
        </p:nvSpPr>
        <p:spPr/>
        <p:txBody>
          <a:bodyPr>
            <a:normAutofit fontScale="92500" lnSpcReduction="20000"/>
          </a:bodyPr>
          <a:lstStyle/>
          <a:p>
            <a:pPr marL="457200" indent="-457200" algn="just">
              <a:buFont typeface="+mj-lt"/>
              <a:buAutoNum type="arabicPeriod"/>
            </a:pPr>
            <a:r>
              <a:rPr lang="pt-BR" dirty="0"/>
              <a:t>Elabore um algoritmo que leia um número e informe se ele é maior ou menor que zero</a:t>
            </a:r>
            <a:r>
              <a:rPr lang="pt-BR" dirty="0" smtClean="0"/>
              <a:t>.</a:t>
            </a:r>
          </a:p>
          <a:p>
            <a:pPr marL="457200" indent="-457200" algn="just">
              <a:buFont typeface="+mj-lt"/>
              <a:buAutoNum type="arabicPeriod"/>
            </a:pPr>
            <a:endParaRPr lang="pt-BR" dirty="0"/>
          </a:p>
          <a:p>
            <a:pPr marL="457200" indent="-457200" algn="just">
              <a:buFont typeface="+mj-lt"/>
              <a:buAutoNum type="arabicPeriod"/>
            </a:pPr>
            <a:r>
              <a:rPr lang="pt-BR" dirty="0"/>
              <a:t> Elabore um algoritmo que leia a idade de um desportista e informe se ele se classifica ou não na categoria Juvenil (11 a 17 anos</a:t>
            </a:r>
            <a:r>
              <a:rPr lang="pt-BR" dirty="0" smtClean="0"/>
              <a:t>).</a:t>
            </a:r>
          </a:p>
          <a:p>
            <a:pPr marL="457200" indent="-457200" algn="just">
              <a:buFont typeface="+mj-lt"/>
              <a:buAutoNum type="arabicPeriod"/>
            </a:pPr>
            <a:endParaRPr lang="pt-BR" dirty="0"/>
          </a:p>
          <a:p>
            <a:pPr marL="457200" indent="-457200" algn="just">
              <a:buFont typeface="+mj-lt"/>
              <a:buAutoNum type="arabicPeriod"/>
            </a:pPr>
            <a:r>
              <a:rPr lang="pt-BR" dirty="0"/>
              <a:t>Construa um algoritmo que leia três números e diga qual o maior</a:t>
            </a:r>
            <a:r>
              <a:rPr lang="pt-BR" dirty="0" smtClean="0"/>
              <a:t>.</a:t>
            </a:r>
          </a:p>
          <a:p>
            <a:pPr marL="457200" indent="-457200" algn="just">
              <a:buFont typeface="+mj-lt"/>
              <a:buAutoNum type="arabicPeriod"/>
            </a:pPr>
            <a:endParaRPr lang="pt-BR" dirty="0"/>
          </a:p>
          <a:p>
            <a:pPr marL="457200" indent="-457200" algn="just">
              <a:buFont typeface="+mj-lt"/>
              <a:buAutoNum type="arabicPeriod"/>
            </a:pPr>
            <a:r>
              <a:rPr lang="pt-BR" dirty="0"/>
              <a:t>Escreva um algoritmo que leia os tamanhos dos lados de um triângulo e diga se o triângulo é isósceles, equilátero ou escaleno. Um triângulo é isósceles, se dois de seus lados tiverem tamanhos iguais. É equilátero se todos os seus lados forem iguais. E é escaleno se todos os seus lados forem diferentes.</a:t>
            </a:r>
            <a:endParaRPr lang="pt-BR" dirty="0"/>
          </a:p>
        </p:txBody>
      </p:sp>
    </p:spTree>
    <p:extLst>
      <p:ext uri="{BB962C8B-B14F-4D97-AF65-F5344CB8AC3E}">
        <p14:creationId xmlns:p14="http://schemas.microsoft.com/office/powerpoint/2010/main" val="217110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a:t>
            </a:r>
            <a:endParaRPr lang="pt-BR" dirty="0"/>
          </a:p>
        </p:txBody>
      </p:sp>
      <p:sp>
        <p:nvSpPr>
          <p:cNvPr id="3" name="Espaço Reservado para Conteúdo 2"/>
          <p:cNvSpPr>
            <a:spLocks noGrp="1"/>
          </p:cNvSpPr>
          <p:nvPr>
            <p:ph idx="1"/>
          </p:nvPr>
        </p:nvSpPr>
        <p:spPr/>
        <p:txBody>
          <a:bodyPr>
            <a:normAutofit/>
          </a:bodyPr>
          <a:lstStyle/>
          <a:p>
            <a:pPr marL="457200" indent="-457200" algn="just">
              <a:buFont typeface="+mj-lt"/>
              <a:buAutoNum type="arabicPeriod" startAt="5"/>
            </a:pPr>
            <a:r>
              <a:rPr lang="pt-BR" dirty="0"/>
              <a:t>Escreva um algoritmo que receba a altura e o peso de uma pessoa e calcule seu IMC (peso/altura²). Se for menor que 25, escrever "Está no peso ideal". Senão, se tiver menos de 40 anos de idade, determinar aulas de aeróbica, se tiver mais de 40 anos, determinar aulas de hidroginástica</a:t>
            </a:r>
            <a:r>
              <a:rPr lang="pt-BR" dirty="0" smtClean="0"/>
              <a:t>.</a:t>
            </a:r>
          </a:p>
          <a:p>
            <a:pPr marL="457200" indent="-457200" algn="just">
              <a:buFont typeface="+mj-lt"/>
              <a:buAutoNum type="arabicPeriod" startAt="5"/>
            </a:pPr>
            <a:endParaRPr lang="pt-BR" dirty="0"/>
          </a:p>
          <a:p>
            <a:pPr marL="457200" indent="-457200" algn="just">
              <a:buFont typeface="+mj-lt"/>
              <a:buAutoNum type="arabicPeriod" startAt="5"/>
            </a:pPr>
            <a:r>
              <a:rPr lang="pt-BR" dirty="0"/>
              <a:t>Escreva um algoritmo que leia o número equivalente a um mês do ano e diga se é do primeiro, segundo ou terceiro bimestre. Se não for de nenhum, exiba a mensagem: "É do segundo semestre."</a:t>
            </a:r>
            <a:endParaRPr lang="pt-BR" dirty="0"/>
          </a:p>
        </p:txBody>
      </p:sp>
    </p:spTree>
    <p:extLst>
      <p:ext uri="{BB962C8B-B14F-4D97-AF65-F5344CB8AC3E}">
        <p14:creationId xmlns:p14="http://schemas.microsoft.com/office/powerpoint/2010/main" val="3376785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a:t>
            </a:r>
            <a:endParaRPr lang="pt-BR" dirty="0"/>
          </a:p>
        </p:txBody>
      </p:sp>
      <p:sp>
        <p:nvSpPr>
          <p:cNvPr id="3" name="Espaço Reservado para Conteúdo 2"/>
          <p:cNvSpPr>
            <a:spLocks noGrp="1"/>
          </p:cNvSpPr>
          <p:nvPr>
            <p:ph idx="1"/>
          </p:nvPr>
        </p:nvSpPr>
        <p:spPr/>
        <p:txBody>
          <a:bodyPr>
            <a:normAutofit/>
          </a:bodyPr>
          <a:lstStyle/>
          <a:p>
            <a:pPr marL="457200" indent="-457200" algn="just">
              <a:buFont typeface="+mj-lt"/>
              <a:buAutoNum type="arabicPeriod" startAt="7"/>
            </a:pPr>
            <a:r>
              <a:rPr lang="pt-BR" dirty="0"/>
              <a:t>Escreva um algoritmo que leia o número equivalente a um mês do ano e diga o número de dias do mês correspondente. Exiba a mensagem "valor inválido", se o número digitado não corresponder a nenhum mês (1 a 12</a:t>
            </a:r>
            <a:r>
              <a:rPr lang="pt-BR" dirty="0" smtClean="0"/>
              <a:t>).</a:t>
            </a:r>
          </a:p>
          <a:p>
            <a:pPr marL="457200" indent="-457200" algn="just">
              <a:buFont typeface="+mj-lt"/>
              <a:buAutoNum type="arabicPeriod" startAt="7"/>
            </a:pPr>
            <a:endParaRPr lang="pt-BR" dirty="0"/>
          </a:p>
          <a:p>
            <a:pPr marL="457200" indent="-457200" algn="just">
              <a:buFont typeface="+mj-lt"/>
              <a:buAutoNum type="arabicPeriod" startAt="7"/>
            </a:pPr>
            <a:r>
              <a:rPr lang="pt-BR" dirty="0"/>
              <a:t>Escreva um algoritmo que leia um número e diga se é múltiplo de 3</a:t>
            </a:r>
            <a:r>
              <a:rPr lang="pt-BR" dirty="0" smtClean="0"/>
              <a:t>.</a:t>
            </a:r>
          </a:p>
          <a:p>
            <a:pPr marL="457200" indent="-457200" algn="just">
              <a:buFont typeface="+mj-lt"/>
              <a:buAutoNum type="arabicPeriod" startAt="7"/>
            </a:pPr>
            <a:endParaRPr lang="pt-BR" dirty="0"/>
          </a:p>
          <a:p>
            <a:pPr marL="457200" indent="-457200" algn="just">
              <a:buFont typeface="+mj-lt"/>
              <a:buAutoNum type="arabicPeriod" startAt="7"/>
            </a:pPr>
            <a:r>
              <a:rPr lang="pt-BR" dirty="0"/>
              <a:t>Escreva um algoritmo que leia dois números e diga se o primeiro é divisível pelo segundo</a:t>
            </a:r>
            <a:r>
              <a:rPr lang="pt-BR" dirty="0" smtClean="0"/>
              <a:t>.</a:t>
            </a:r>
          </a:p>
          <a:p>
            <a:pPr marL="457200" indent="-457200" algn="just">
              <a:buFont typeface="+mj-lt"/>
              <a:buAutoNum type="arabicPeriod" startAt="7"/>
            </a:pPr>
            <a:endParaRPr lang="pt-BR" dirty="0"/>
          </a:p>
          <a:p>
            <a:pPr marL="457200" indent="-457200" algn="just">
              <a:buFont typeface="+mj-lt"/>
              <a:buAutoNum type="arabicPeriod" startAt="7"/>
            </a:pPr>
            <a:endParaRPr lang="pt-BR" dirty="0"/>
          </a:p>
        </p:txBody>
      </p:sp>
    </p:spTree>
    <p:extLst>
      <p:ext uri="{BB962C8B-B14F-4D97-AF65-F5344CB8AC3E}">
        <p14:creationId xmlns:p14="http://schemas.microsoft.com/office/powerpoint/2010/main" val="347022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Estrutura de decisão </a:t>
            </a:r>
            <a:r>
              <a:rPr lang="pt-BR" b="1" dirty="0" smtClean="0"/>
              <a:t>composta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Q</a:t>
            </a:r>
            <a:r>
              <a:rPr lang="pt-BR" dirty="0"/>
              <a:t>uando a condição não é satisfeita, há um desvio para outro comando ou bloco de comandos</a:t>
            </a:r>
            <a:r>
              <a:rPr lang="pt-BR" dirty="0" smtClean="0"/>
              <a:t>.</a:t>
            </a:r>
          </a:p>
          <a:p>
            <a:endParaRPr lang="pt-BR" dirty="0"/>
          </a:p>
          <a:p>
            <a:r>
              <a:rPr lang="pt-BR" dirty="0"/>
              <a:t>A partir desse momento, você vai começar a utilizar, além do </a:t>
            </a:r>
            <a:r>
              <a:rPr lang="pt-BR" b="1" dirty="0"/>
              <a:t>SE</a:t>
            </a:r>
            <a:r>
              <a:rPr lang="pt-BR" dirty="0"/>
              <a:t>, a palavra reservada </a:t>
            </a:r>
            <a:r>
              <a:rPr lang="pt-BR" b="1" dirty="0"/>
              <a:t>SENÃO</a:t>
            </a:r>
            <a:r>
              <a:rPr lang="pt-BR" dirty="0" smtClean="0"/>
              <a:t>.</a:t>
            </a:r>
          </a:p>
          <a:p>
            <a:endParaRPr lang="pt-BR" dirty="0"/>
          </a:p>
          <a:p>
            <a:r>
              <a:rPr lang="pt-BR" dirty="0"/>
              <a:t>INICIO</a:t>
            </a:r>
            <a:r>
              <a:rPr lang="pt-BR" dirty="0"/>
              <a:t/>
            </a:r>
            <a:br>
              <a:rPr lang="pt-BR" dirty="0"/>
            </a:br>
            <a:r>
              <a:rPr lang="pt-BR" dirty="0"/>
              <a:t>     acordar</a:t>
            </a:r>
            <a:r>
              <a:rPr lang="pt-BR" dirty="0"/>
              <a:t/>
            </a:r>
            <a:br>
              <a:rPr lang="pt-BR" dirty="0"/>
            </a:br>
            <a:r>
              <a:rPr lang="pt-BR" dirty="0"/>
              <a:t>     SE fizer sol ENTÃO</a:t>
            </a:r>
            <a:r>
              <a:rPr lang="pt-BR" dirty="0"/>
              <a:t/>
            </a:r>
            <a:br>
              <a:rPr lang="pt-BR" dirty="0"/>
            </a:br>
            <a:r>
              <a:rPr lang="pt-BR" dirty="0"/>
              <a:t>          Ir à praia</a:t>
            </a:r>
            <a:r>
              <a:rPr lang="pt-BR" dirty="0"/>
              <a:t/>
            </a:r>
            <a:br>
              <a:rPr lang="pt-BR" dirty="0"/>
            </a:br>
            <a:r>
              <a:rPr lang="pt-BR" dirty="0"/>
              <a:t>     SENÃO</a:t>
            </a:r>
            <a:r>
              <a:rPr lang="pt-BR" dirty="0"/>
              <a:t/>
            </a:r>
            <a:br>
              <a:rPr lang="pt-BR" dirty="0"/>
            </a:br>
            <a:r>
              <a:rPr lang="pt-BR" dirty="0"/>
              <a:t>          Ler um livro</a:t>
            </a:r>
            <a:r>
              <a:rPr lang="pt-BR" dirty="0"/>
              <a:t/>
            </a:r>
            <a:br>
              <a:rPr lang="pt-BR" dirty="0"/>
            </a:br>
            <a:r>
              <a:rPr lang="pt-BR" dirty="0"/>
              <a:t>     FIM SE</a:t>
            </a:r>
            <a:r>
              <a:rPr lang="pt-BR" dirty="0"/>
              <a:t/>
            </a:r>
            <a:br>
              <a:rPr lang="pt-BR" dirty="0"/>
            </a:br>
            <a:r>
              <a:rPr lang="pt-BR" dirty="0"/>
              <a:t>FIM</a:t>
            </a:r>
            <a:endParaRPr lang="pt-BR" dirty="0"/>
          </a:p>
        </p:txBody>
      </p:sp>
    </p:spTree>
    <p:extLst>
      <p:ext uri="{BB962C8B-B14F-4D97-AF65-F5344CB8AC3E}">
        <p14:creationId xmlns:p14="http://schemas.microsoft.com/office/powerpoint/2010/main" val="181283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Estrutura de decisão composta</a:t>
            </a: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24013"/>
            <a:ext cx="7503909" cy="4685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65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Média</a:t>
            </a:r>
            <a:endParaRPr lang="pt-BR" dirty="0"/>
          </a:p>
        </p:txBody>
      </p:sp>
      <p:graphicFrame>
        <p:nvGraphicFramePr>
          <p:cNvPr id="4" name="Espaço Reservado para Conteúdo 3"/>
          <p:cNvGraphicFramePr>
            <a:graphicFrameLocks noGrp="1"/>
          </p:cNvGraphicFramePr>
          <p:nvPr>
            <p:ph idx="1"/>
          </p:nvPr>
        </p:nvGraphicFramePr>
        <p:xfrm>
          <a:off x="1585576" y="1524000"/>
          <a:ext cx="5972848" cy="5029200"/>
        </p:xfrm>
        <a:graphic>
          <a:graphicData uri="http://schemas.openxmlformats.org/drawingml/2006/table">
            <a:tbl>
              <a:tblPr/>
              <a:tblGrid>
                <a:gridCol w="5972848"/>
              </a:tblGrid>
              <a:tr h="2881745">
                <a:tc>
                  <a:txBody>
                    <a:bodyPr/>
                    <a:lstStyle/>
                    <a:p>
                      <a:pPr fontAlgn="ctr"/>
                      <a:r>
                        <a:rPr lang="pt-BR" sz="1500" b="0">
                          <a:effectLst/>
                        </a:rPr>
                        <a:t> </a:t>
                      </a:r>
                      <a:r>
                        <a:rPr lang="pt-BR" sz="1500" b="1">
                          <a:effectLst/>
                        </a:rPr>
                        <a:t>algoritmo</a:t>
                      </a:r>
                      <a:r>
                        <a:rPr lang="pt-BR" sz="1500" b="0">
                          <a:effectLst/>
                        </a:rPr>
                        <a:t> "calcula média com desvio"</a:t>
                      </a:r>
                      <a:br>
                        <a:rPr lang="pt-BR" sz="1500" b="0">
                          <a:effectLst/>
                        </a:rPr>
                      </a:br>
                      <a:r>
                        <a:rPr lang="pt-BR" sz="1500" b="0">
                          <a:effectLst/>
                        </a:rPr>
                        <a:t>     </a:t>
                      </a:r>
                      <a:r>
                        <a:rPr lang="pt-BR" sz="1500" b="1">
                          <a:effectLst/>
                        </a:rPr>
                        <a:t>var</a:t>
                      </a:r>
                      <a:r>
                        <a:rPr lang="pt-BR" sz="1500" b="0">
                          <a:effectLst/>
                        </a:rPr>
                        <a:t/>
                      </a:r>
                      <a:br>
                        <a:rPr lang="pt-BR" sz="1500" b="0">
                          <a:effectLst/>
                        </a:rPr>
                      </a:br>
                      <a:r>
                        <a:rPr lang="pt-BR" sz="1500" b="0">
                          <a:effectLst/>
                        </a:rPr>
                        <a:t>     nota1:</a:t>
                      </a:r>
                      <a:r>
                        <a:rPr lang="pt-BR" sz="1500" b="1">
                          <a:effectLst/>
                        </a:rPr>
                        <a:t>real</a:t>
                      </a:r>
                      <a:r>
                        <a:rPr lang="pt-BR" sz="1500" b="0">
                          <a:effectLst/>
                        </a:rPr>
                        <a:t/>
                      </a:r>
                      <a:br>
                        <a:rPr lang="pt-BR" sz="1500" b="0">
                          <a:effectLst/>
                        </a:rPr>
                      </a:br>
                      <a:r>
                        <a:rPr lang="pt-BR" sz="1500" b="0">
                          <a:effectLst/>
                        </a:rPr>
                        <a:t>     nota2:</a:t>
                      </a:r>
                      <a:r>
                        <a:rPr lang="pt-BR" sz="1500" b="1">
                          <a:effectLst/>
                        </a:rPr>
                        <a:t>real</a:t>
                      </a:r>
                      <a:r>
                        <a:rPr lang="pt-BR" sz="1500" b="0">
                          <a:effectLst/>
                        </a:rPr>
                        <a:t/>
                      </a:r>
                      <a:br>
                        <a:rPr lang="pt-BR" sz="1500" b="0">
                          <a:effectLst/>
                        </a:rPr>
                      </a:br>
                      <a:r>
                        <a:rPr lang="pt-BR" sz="1500" b="0">
                          <a:effectLst/>
                        </a:rPr>
                        <a:t>     media:</a:t>
                      </a:r>
                      <a:r>
                        <a:rPr lang="pt-BR" sz="1500" b="1">
                          <a:effectLst/>
                        </a:rPr>
                        <a:t>real</a:t>
                      </a:r>
                      <a:r>
                        <a:rPr lang="pt-BR" sz="1500" b="0">
                          <a:effectLst/>
                        </a:rPr>
                        <a:t/>
                      </a:r>
                      <a:br>
                        <a:rPr lang="pt-BR" sz="1500" b="0">
                          <a:effectLst/>
                        </a:rPr>
                      </a:br>
                      <a:r>
                        <a:rPr lang="pt-BR" sz="1500" b="0">
                          <a:effectLst/>
                        </a:rPr>
                        <a:t>     </a:t>
                      </a:r>
                      <a:r>
                        <a:rPr lang="pt-BR" sz="1500" b="1">
                          <a:effectLst/>
                        </a:rPr>
                        <a:t>inicio</a:t>
                      </a:r>
                      <a:r>
                        <a:rPr lang="pt-BR" sz="1500" b="0">
                          <a:effectLst/>
                        </a:rPr>
                        <a:t/>
                      </a:r>
                      <a:br>
                        <a:rPr lang="pt-BR" sz="1500" b="0">
                          <a:effectLst/>
                        </a:rPr>
                      </a:br>
                      <a:r>
                        <a:rPr lang="pt-BR" sz="1500" b="0">
                          <a:effectLst/>
                        </a:rPr>
                        <a:t>          </a:t>
                      </a:r>
                      <a:r>
                        <a:rPr lang="pt-BR" sz="1500" b="1">
                          <a:effectLst/>
                        </a:rPr>
                        <a:t>escreval</a:t>
                      </a:r>
                      <a:r>
                        <a:rPr lang="pt-BR" sz="1500" b="0">
                          <a:effectLst/>
                        </a:rPr>
                        <a:t> ("Digite o valor da primeira nota:")</a:t>
                      </a:r>
                      <a:br>
                        <a:rPr lang="pt-BR" sz="1500" b="0">
                          <a:effectLst/>
                        </a:rPr>
                      </a:br>
                      <a:r>
                        <a:rPr lang="pt-BR" sz="1500" b="0">
                          <a:effectLst/>
                        </a:rPr>
                        <a:t>          </a:t>
                      </a:r>
                      <a:r>
                        <a:rPr lang="pt-BR" sz="1500" b="1">
                          <a:effectLst/>
                        </a:rPr>
                        <a:t>leia</a:t>
                      </a:r>
                      <a:r>
                        <a:rPr lang="pt-BR" sz="1500" b="0">
                          <a:effectLst/>
                        </a:rPr>
                        <a:t> (nota1)</a:t>
                      </a:r>
                      <a:br>
                        <a:rPr lang="pt-BR" sz="1500" b="0">
                          <a:effectLst/>
                        </a:rPr>
                      </a:br>
                      <a:r>
                        <a:rPr lang="pt-BR" sz="1500" b="0">
                          <a:effectLst/>
                        </a:rPr>
                        <a:t>          </a:t>
                      </a:r>
                      <a:r>
                        <a:rPr lang="pt-BR" sz="1500" b="1">
                          <a:effectLst/>
                        </a:rPr>
                        <a:t>escreval</a:t>
                      </a:r>
                      <a:r>
                        <a:rPr lang="pt-BR" sz="1500" b="0">
                          <a:effectLst/>
                        </a:rPr>
                        <a:t> ("Digite o valor da segunda nota:")</a:t>
                      </a:r>
                      <a:br>
                        <a:rPr lang="pt-BR" sz="1500" b="0">
                          <a:effectLst/>
                        </a:rPr>
                      </a:br>
                      <a:r>
                        <a:rPr lang="pt-BR" sz="1500" b="0">
                          <a:effectLst/>
                        </a:rPr>
                        <a:t>          </a:t>
                      </a:r>
                      <a:r>
                        <a:rPr lang="pt-BR" sz="1500" b="1">
                          <a:effectLst/>
                        </a:rPr>
                        <a:t>leia</a:t>
                      </a:r>
                      <a:r>
                        <a:rPr lang="pt-BR" sz="1500" b="0">
                          <a:effectLst/>
                        </a:rPr>
                        <a:t> (nota2)</a:t>
                      </a:r>
                      <a:br>
                        <a:rPr lang="pt-BR" sz="1500" b="0">
                          <a:effectLst/>
                        </a:rPr>
                      </a:br>
                      <a:r>
                        <a:rPr lang="pt-BR" sz="1500" b="0">
                          <a:effectLst/>
                        </a:rPr>
                        <a:t>          media &lt;- (nota1 + nota2)/2</a:t>
                      </a:r>
                      <a:br>
                        <a:rPr lang="pt-BR" sz="1500" b="0">
                          <a:effectLst/>
                        </a:rPr>
                      </a:br>
                      <a:r>
                        <a:rPr lang="pt-BR" sz="1500" b="0">
                          <a:effectLst/>
                        </a:rPr>
                        <a:t>          </a:t>
                      </a:r>
                      <a:r>
                        <a:rPr lang="pt-BR" sz="1500" b="1">
                          <a:effectLst/>
                        </a:rPr>
                        <a:t>escreval</a:t>
                      </a:r>
                      <a:r>
                        <a:rPr lang="pt-BR" sz="1500" b="0">
                          <a:effectLst/>
                        </a:rPr>
                        <a:t> ("A média é =",media)</a:t>
                      </a:r>
                      <a:br>
                        <a:rPr lang="pt-BR" sz="1500" b="0">
                          <a:effectLst/>
                        </a:rPr>
                      </a:br>
                      <a:endParaRPr lang="pt-BR" sz="1500" b="0">
                        <a:effectLst/>
                      </a:endParaRPr>
                    </a:p>
                  </a:txBody>
                  <a:tcPr marL="0" marR="0" marT="0" marB="0" anchor="ctr">
                    <a:lnL>
                      <a:noFill/>
                    </a:lnL>
                    <a:lnR>
                      <a:noFill/>
                    </a:lnR>
                    <a:lnT>
                      <a:noFill/>
                    </a:lnT>
                    <a:lnB>
                      <a:noFill/>
                    </a:lnB>
                    <a:solidFill>
                      <a:srgbClr val="CCE2E8"/>
                    </a:solidFill>
                  </a:tcPr>
                </a:tc>
              </a:tr>
              <a:tr h="1773382">
                <a:tc>
                  <a:txBody>
                    <a:bodyPr/>
                    <a:lstStyle/>
                    <a:p>
                      <a:pPr fontAlgn="ctr"/>
                      <a:r>
                        <a:rPr lang="pt-BR" sz="1500" b="0">
                          <a:effectLst/>
                        </a:rPr>
                        <a:t>          </a:t>
                      </a:r>
                      <a:r>
                        <a:rPr lang="pt-BR" sz="1500" b="1">
                          <a:effectLst/>
                        </a:rPr>
                        <a:t>se</a:t>
                      </a:r>
                      <a:r>
                        <a:rPr lang="pt-BR" sz="1500" b="0">
                          <a:effectLst/>
                        </a:rPr>
                        <a:t> media &gt;= 7 </a:t>
                      </a:r>
                      <a:r>
                        <a:rPr lang="pt-BR" sz="1500" b="1">
                          <a:effectLst/>
                        </a:rPr>
                        <a:t>entao</a:t>
                      </a:r>
                      <a:r>
                        <a:rPr lang="pt-BR" sz="1500" b="0">
                          <a:effectLst/>
                        </a:rPr>
                        <a:t/>
                      </a:r>
                      <a:br>
                        <a:rPr lang="pt-BR" sz="1500" b="0">
                          <a:effectLst/>
                        </a:rPr>
                      </a:br>
                      <a:r>
                        <a:rPr lang="pt-BR" sz="1500" b="0">
                          <a:effectLst/>
                        </a:rPr>
                        <a:t>               </a:t>
                      </a:r>
                      <a:r>
                        <a:rPr lang="pt-BR" sz="1500" b="1">
                          <a:effectLst/>
                        </a:rPr>
                        <a:t>escreval</a:t>
                      </a:r>
                      <a:r>
                        <a:rPr lang="pt-BR" sz="1500" b="0">
                          <a:effectLst/>
                        </a:rPr>
                        <a:t> ("Aluno aprovado!") //</a:t>
                      </a:r>
                      <a:r>
                        <a:rPr lang="pt-BR" sz="1500" b="0" i="1">
                          <a:effectLst/>
                        </a:rPr>
                        <a:t>instrução com condição verdadeira</a:t>
                      </a:r>
                      <a:r>
                        <a:rPr lang="pt-BR" sz="1500" b="0">
                          <a:effectLst/>
                        </a:rPr>
                        <a:t/>
                      </a:r>
                      <a:br>
                        <a:rPr lang="pt-BR" sz="1500" b="0">
                          <a:effectLst/>
                        </a:rPr>
                      </a:br>
                      <a:r>
                        <a:rPr lang="pt-BR" sz="1500" b="0">
                          <a:effectLst/>
                        </a:rPr>
                        <a:t>          </a:t>
                      </a:r>
                      <a:r>
                        <a:rPr lang="pt-BR" sz="1500" b="1">
                          <a:effectLst/>
                        </a:rPr>
                        <a:t>senao</a:t>
                      </a:r>
                      <a:r>
                        <a:rPr lang="pt-BR" sz="1500" b="0">
                          <a:effectLst/>
                        </a:rPr>
                        <a:t/>
                      </a:r>
                      <a:br>
                        <a:rPr lang="pt-BR" sz="1500" b="0">
                          <a:effectLst/>
                        </a:rPr>
                      </a:br>
                      <a:r>
                        <a:rPr lang="pt-BR" sz="1500" b="0">
                          <a:effectLst/>
                        </a:rPr>
                        <a:t>               </a:t>
                      </a:r>
                      <a:r>
                        <a:rPr lang="pt-BR" sz="1500" b="1">
                          <a:effectLst/>
                        </a:rPr>
                        <a:t>escreval</a:t>
                      </a:r>
                      <a:r>
                        <a:rPr lang="pt-BR" sz="1500" b="0">
                          <a:effectLst/>
                        </a:rPr>
                        <a:t> ("Aluno não aprovado!") //</a:t>
                      </a:r>
                      <a:r>
                        <a:rPr lang="pt-BR" sz="1500" b="0" i="1">
                          <a:effectLst/>
                        </a:rPr>
                        <a:t>instrução com condição falsa</a:t>
                      </a:r>
                      <a:r>
                        <a:rPr lang="pt-BR" sz="1500" b="0">
                          <a:effectLst/>
                        </a:rPr>
                        <a:t/>
                      </a:r>
                      <a:br>
                        <a:rPr lang="pt-BR" sz="1500" b="0">
                          <a:effectLst/>
                        </a:rPr>
                      </a:br>
                      <a:r>
                        <a:rPr lang="pt-BR" sz="1500" b="0">
                          <a:effectLst/>
                        </a:rPr>
                        <a:t>          </a:t>
                      </a:r>
                      <a:r>
                        <a:rPr lang="pt-BR" sz="1500" b="1">
                          <a:effectLst/>
                        </a:rPr>
                        <a:t>fimse</a:t>
                      </a:r>
                      <a:br>
                        <a:rPr lang="pt-BR" sz="1500" b="1">
                          <a:effectLst/>
                        </a:rPr>
                      </a:br>
                      <a:endParaRPr lang="pt-BR" sz="1500" b="0">
                        <a:effectLst/>
                      </a:endParaRPr>
                    </a:p>
                  </a:txBody>
                  <a:tcPr marL="0" marR="0" marT="0" marB="0" anchor="ctr">
                    <a:lnL>
                      <a:noFill/>
                    </a:lnL>
                    <a:lnR>
                      <a:noFill/>
                    </a:lnR>
                    <a:lnT>
                      <a:noFill/>
                    </a:lnT>
                    <a:lnB>
                      <a:noFill/>
                    </a:lnB>
                    <a:solidFill>
                      <a:srgbClr val="FFCB66"/>
                    </a:solidFill>
                  </a:tcPr>
                </a:tc>
              </a:tr>
              <a:tr h="221673">
                <a:tc>
                  <a:txBody>
                    <a:bodyPr/>
                    <a:lstStyle/>
                    <a:p>
                      <a:pPr fontAlgn="ctr"/>
                      <a:r>
                        <a:rPr lang="pt-BR" sz="1500" b="0" dirty="0">
                          <a:effectLst/>
                        </a:rPr>
                        <a:t>     </a:t>
                      </a:r>
                      <a:r>
                        <a:rPr lang="pt-BR" sz="1500" b="1" dirty="0" err="1">
                          <a:effectLst/>
                        </a:rPr>
                        <a:t>fimalgoritmo</a:t>
                      </a:r>
                      <a:endParaRPr lang="pt-BR" sz="1500" b="0" dirty="0">
                        <a:effectLst/>
                      </a:endParaRPr>
                    </a:p>
                  </a:txBody>
                  <a:tcPr marL="0" marR="0" marT="0" marB="0" anchor="ctr">
                    <a:lnL>
                      <a:noFill/>
                    </a:lnL>
                    <a:lnR>
                      <a:noFill/>
                    </a:lnR>
                    <a:lnT>
                      <a:noFill/>
                    </a:lnT>
                    <a:lnB>
                      <a:noFill/>
                    </a:lnB>
                    <a:solidFill>
                      <a:srgbClr val="CCE2E8"/>
                    </a:solidFill>
                  </a:tcPr>
                </a:tc>
              </a:tr>
            </a:tbl>
          </a:graphicData>
        </a:graphic>
      </p:graphicFrame>
    </p:spTree>
    <p:extLst>
      <p:ext uri="{BB962C8B-B14F-4D97-AF65-F5344CB8AC3E}">
        <p14:creationId xmlns:p14="http://schemas.microsoft.com/office/powerpoint/2010/main" val="381590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base"/>
            <a:r>
              <a:rPr lang="pt-BR" b="1" dirty="0"/>
              <a:t>Estrutura de decisão composta encadeada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1" y="1772817"/>
            <a:ext cx="4653101" cy="4531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8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Média</a:t>
            </a:r>
            <a:endParaRPr lang="pt-BR" dirty="0"/>
          </a:p>
        </p:txBody>
      </p:sp>
      <p:sp>
        <p:nvSpPr>
          <p:cNvPr id="3" name="Espaço Reservado para Conteúdo 2"/>
          <p:cNvSpPr>
            <a:spLocks noGrp="1"/>
          </p:cNvSpPr>
          <p:nvPr>
            <p:ph idx="1"/>
          </p:nvPr>
        </p:nvSpPr>
        <p:spPr/>
        <p:txBody>
          <a:bodyPr/>
          <a:lstStyle/>
          <a:p>
            <a:endParaRPr lang="pt-BR" dirty="0" smtClean="0"/>
          </a:p>
          <a:p>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2745700188"/>
              </p:ext>
            </p:extLst>
          </p:nvPr>
        </p:nvGraphicFramePr>
        <p:xfrm>
          <a:off x="1173656" y="1535299"/>
          <a:ext cx="6796688" cy="5181600"/>
        </p:xfrm>
        <a:graphic>
          <a:graphicData uri="http://schemas.openxmlformats.org/drawingml/2006/table">
            <a:tbl>
              <a:tblPr/>
              <a:tblGrid>
                <a:gridCol w="175172"/>
                <a:gridCol w="280276"/>
                <a:gridCol w="3170620"/>
                <a:gridCol w="3170620"/>
              </a:tblGrid>
              <a:tr h="336331">
                <a:tc gridSpan="3">
                  <a:txBody>
                    <a:bodyPr/>
                    <a:lstStyle/>
                    <a:p>
                      <a:pPr fontAlgn="ctr"/>
                      <a:r>
                        <a:rPr lang="pt-BR" sz="1700" b="1" dirty="0" smtClean="0">
                          <a:effectLst/>
                        </a:rPr>
                        <a:t>(...)</a:t>
                      </a:r>
                      <a:r>
                        <a:rPr lang="pt-BR" sz="1700" b="1" dirty="0">
                          <a:effectLst/>
                        </a:rPr>
                        <a:t> </a:t>
                      </a:r>
                      <a:endParaRPr lang="pt-BR" sz="1700" b="1" dirty="0" smtClean="0">
                        <a:effectLst/>
                      </a:endParaRPr>
                    </a:p>
                    <a:p>
                      <a:pPr fontAlgn="ctr"/>
                      <a:r>
                        <a:rPr lang="pt-BR" sz="1700" b="1" dirty="0" err="1" smtClean="0">
                          <a:effectLst/>
                        </a:rPr>
                        <a:t>escreval</a:t>
                      </a:r>
                      <a:r>
                        <a:rPr lang="pt-BR" sz="1700" b="0" dirty="0">
                          <a:effectLst/>
                        </a:rPr>
                        <a:t> ("A média é =",media)</a:t>
                      </a:r>
                    </a:p>
                  </a:txBody>
                  <a:tcPr marL="0" marR="0" marT="0" marB="0" anchor="ctr">
                    <a:lnL>
                      <a:noFill/>
                    </a:lnL>
                    <a:lnR>
                      <a:noFill/>
                    </a:lnR>
                    <a:lnT>
                      <a:noFill/>
                    </a:lnT>
                    <a:lnB>
                      <a:noFill/>
                    </a:lnB>
                    <a:solidFill>
                      <a:srgbClr val="CCE2E8"/>
                    </a:solidFill>
                  </a:tcPr>
                </a:tc>
                <a:tc hMerge="1">
                  <a:txBody>
                    <a:bodyPr/>
                    <a:lstStyle/>
                    <a:p>
                      <a:endParaRPr lang="pt-BR"/>
                    </a:p>
                  </a:txBody>
                  <a:tcPr/>
                </a:tc>
                <a:tc hMerge="1">
                  <a:txBody>
                    <a:bodyPr/>
                    <a:lstStyle/>
                    <a:p>
                      <a:endParaRPr lang="pt-BR"/>
                    </a:p>
                  </a:txBody>
                  <a:tcPr/>
                </a:tc>
                <a:tc>
                  <a:txBody>
                    <a:bodyPr/>
                    <a:lstStyle/>
                    <a:p>
                      <a:endParaRPr lang="pt-BR" sz="1700"/>
                    </a:p>
                  </a:txBody>
                  <a:tcPr marL="84083" marR="84083" marT="42041" marB="42041">
                    <a:lnL>
                      <a:noFill/>
                    </a:lnL>
                  </a:tcPr>
                </a:tc>
              </a:tr>
              <a:tr h="1008993">
                <a:tc rowSpan="4">
                  <a:txBody>
                    <a:bodyPr/>
                    <a:lstStyle/>
                    <a:p>
                      <a:pPr fontAlgn="ctr"/>
                      <a:r>
                        <a:rPr lang="pt-BR" sz="1700" b="0">
                          <a:effectLst/>
                        </a:rPr>
                        <a:t/>
                      </a:r>
                      <a:br>
                        <a:rPr lang="pt-BR" sz="1700" b="0">
                          <a:effectLst/>
                        </a:rPr>
                      </a:br>
                      <a:r>
                        <a:rPr lang="pt-BR" sz="1700" b="0">
                          <a:effectLst/>
                        </a:rPr>
                        <a:t/>
                      </a:r>
                      <a:br>
                        <a:rPr lang="pt-BR" sz="1700" b="0">
                          <a:effectLst/>
                        </a:rPr>
                      </a:br>
                      <a:r>
                        <a:rPr lang="pt-BR" sz="1700" b="0">
                          <a:effectLst/>
                        </a:rPr>
                        <a:t/>
                      </a:r>
                      <a:br>
                        <a:rPr lang="pt-BR" sz="1700" b="0">
                          <a:effectLst/>
                        </a:rPr>
                      </a:br>
                      <a:r>
                        <a:rPr lang="pt-BR" sz="1700" b="1">
                          <a:effectLst/>
                        </a:rPr>
                        <a:t/>
                      </a:r>
                      <a:br>
                        <a:rPr lang="pt-BR" sz="1700" b="1">
                          <a:effectLst/>
                        </a:rPr>
                      </a:br>
                      <a:r>
                        <a:rPr lang="pt-BR" sz="1700" b="1">
                          <a:effectLst/>
                        </a:rPr>
                        <a:t/>
                      </a:r>
                      <a:br>
                        <a:rPr lang="pt-BR" sz="1700" b="1">
                          <a:effectLst/>
                        </a:rPr>
                      </a:br>
                      <a:endParaRPr lang="pt-BR" sz="1700" b="0">
                        <a:effectLst/>
                      </a:endParaRPr>
                    </a:p>
                  </a:txBody>
                  <a:tcPr marL="0" marR="0" marT="0" marB="0" anchor="ctr">
                    <a:lnL>
                      <a:noFill/>
                    </a:lnL>
                    <a:lnR>
                      <a:noFill/>
                    </a:lnR>
                    <a:lnT>
                      <a:noFill/>
                    </a:lnT>
                    <a:lnB>
                      <a:noFill/>
                    </a:lnB>
                    <a:solidFill>
                      <a:srgbClr val="FFCB66"/>
                    </a:solidFill>
                  </a:tcPr>
                </a:tc>
                <a:tc>
                  <a:txBody>
                    <a:bodyPr/>
                    <a:lstStyle/>
                    <a:p>
                      <a:pPr fontAlgn="ctr"/>
                      <a:endParaRPr lang="pt-BR" sz="1700" b="0">
                        <a:effectLst/>
                      </a:endParaRPr>
                    </a:p>
                  </a:txBody>
                  <a:tcPr marL="0" marR="0" marT="0" marB="0" anchor="ctr">
                    <a:lnL>
                      <a:noFill/>
                    </a:lnL>
                    <a:lnR>
                      <a:noFill/>
                    </a:lnR>
                    <a:lnT>
                      <a:noFill/>
                    </a:lnT>
                    <a:lnB>
                      <a:noFill/>
                    </a:lnB>
                    <a:solidFill>
                      <a:srgbClr val="FFCB66"/>
                    </a:solidFill>
                  </a:tcPr>
                </a:tc>
                <a:tc>
                  <a:txBody>
                    <a:bodyPr/>
                    <a:lstStyle/>
                    <a:p>
                      <a:pPr fontAlgn="ctr"/>
                      <a:r>
                        <a:rPr lang="pt-BR" sz="1700" b="1">
                          <a:effectLst/>
                        </a:rPr>
                        <a:t>se</a:t>
                      </a:r>
                      <a:r>
                        <a:rPr lang="pt-BR" sz="1700" b="0">
                          <a:effectLst/>
                        </a:rPr>
                        <a:t> media &gt;= 7 </a:t>
                      </a:r>
                      <a:r>
                        <a:rPr lang="pt-BR" sz="1700" b="1">
                          <a:effectLst/>
                        </a:rPr>
                        <a:t>entao</a:t>
                      </a:r>
                      <a:r>
                        <a:rPr lang="pt-BR" sz="1700" b="0">
                          <a:effectLst/>
                        </a:rPr>
                        <a:t/>
                      </a:r>
                      <a:br>
                        <a:rPr lang="pt-BR" sz="1700" b="0">
                          <a:effectLst/>
                        </a:rPr>
                      </a:br>
                      <a:r>
                        <a:rPr lang="pt-BR" sz="1700" b="1">
                          <a:effectLst/>
                        </a:rPr>
                        <a:t>     escreval</a:t>
                      </a:r>
                      <a:r>
                        <a:rPr lang="pt-BR" sz="1700" b="0">
                          <a:effectLst/>
                        </a:rPr>
                        <a:t> ("Aluno aprovado! Parabéns!")</a:t>
                      </a:r>
                      <a:r>
                        <a:rPr lang="pt-BR" sz="1700" b="1">
                          <a:effectLst/>
                        </a:rPr>
                        <a:t/>
                      </a:r>
                      <a:br>
                        <a:rPr lang="pt-BR" sz="1700" b="1">
                          <a:effectLst/>
                        </a:rPr>
                      </a:br>
                      <a:endParaRPr lang="pt-BR" sz="1700" b="0">
                        <a:effectLst/>
                      </a:endParaRPr>
                    </a:p>
                  </a:txBody>
                  <a:tcPr marL="0" marR="0" marT="0" marB="0" anchor="ctr">
                    <a:lnL>
                      <a:noFill/>
                    </a:lnL>
                    <a:lnR>
                      <a:noFill/>
                    </a:lnR>
                    <a:lnT>
                      <a:noFill/>
                    </a:lnT>
                    <a:lnB>
                      <a:noFill/>
                    </a:lnB>
                    <a:solidFill>
                      <a:srgbClr val="FFCB66"/>
                    </a:solidFill>
                  </a:tcPr>
                </a:tc>
                <a:tc rowSpan="4">
                  <a:txBody>
                    <a:bodyPr/>
                    <a:lstStyle/>
                    <a:p>
                      <a:pPr fontAlgn="ctr"/>
                      <a:r>
                        <a:rPr lang="pt-BR" sz="1700" b="0">
                          <a:effectLst/>
                        </a:rPr>
                        <a:t/>
                      </a:r>
                      <a:br>
                        <a:rPr lang="pt-BR" sz="1700" b="0">
                          <a:effectLst/>
                        </a:rPr>
                      </a:br>
                      <a:r>
                        <a:rPr lang="pt-BR" sz="1700" b="1">
                          <a:effectLst/>
                        </a:rPr>
                        <a:t/>
                      </a:r>
                      <a:br>
                        <a:rPr lang="pt-BR" sz="1700" b="1">
                          <a:effectLst/>
                        </a:rPr>
                      </a:br>
                      <a:r>
                        <a:rPr lang="pt-BR" sz="1700" b="0">
                          <a:effectLst/>
                        </a:rPr>
                        <a:t/>
                      </a:r>
                      <a:br>
                        <a:rPr lang="pt-BR" sz="1700" b="0">
                          <a:effectLst/>
                        </a:rPr>
                      </a:br>
                      <a:endParaRPr lang="pt-BR" sz="1700" b="0">
                        <a:effectLst/>
                      </a:endParaRPr>
                    </a:p>
                  </a:txBody>
                  <a:tcPr marL="0" marR="0" marT="0" marB="0" anchor="ctr">
                    <a:lnL>
                      <a:noFill/>
                    </a:lnL>
                    <a:lnR>
                      <a:noFill/>
                    </a:lnR>
                    <a:lnB>
                      <a:noFill/>
                    </a:lnB>
                    <a:solidFill>
                      <a:srgbClr val="FFCB66"/>
                    </a:solidFill>
                  </a:tcPr>
                </a:tc>
              </a:tr>
              <a:tr h="252248">
                <a:tc vMerge="1">
                  <a:txBody>
                    <a:bodyPr/>
                    <a:lstStyle/>
                    <a:p>
                      <a:endParaRPr lang="pt-BR"/>
                    </a:p>
                  </a:txBody>
                  <a:tcPr/>
                </a:tc>
                <a:tc>
                  <a:txBody>
                    <a:bodyPr/>
                    <a:lstStyle/>
                    <a:p>
                      <a:pPr fontAlgn="ctr"/>
                      <a:r>
                        <a:rPr lang="pt-BR" sz="1700" b="0">
                          <a:effectLst/>
                        </a:rPr>
                        <a:t> </a:t>
                      </a:r>
                    </a:p>
                  </a:txBody>
                  <a:tcPr marL="0" marR="0" marT="0" marB="0" anchor="ctr">
                    <a:lnL>
                      <a:noFill/>
                    </a:lnL>
                    <a:lnR>
                      <a:noFill/>
                    </a:lnR>
                    <a:lnT>
                      <a:noFill/>
                    </a:lnT>
                    <a:lnB>
                      <a:noFill/>
                    </a:lnB>
                    <a:solidFill>
                      <a:srgbClr val="FFCB66"/>
                    </a:solidFill>
                  </a:tcPr>
                </a:tc>
                <a:tc>
                  <a:txBody>
                    <a:bodyPr/>
                    <a:lstStyle/>
                    <a:p>
                      <a:pPr fontAlgn="ctr"/>
                      <a:r>
                        <a:rPr lang="pt-BR" sz="1700" b="1">
                          <a:effectLst/>
                        </a:rPr>
                        <a:t>senao</a:t>
                      </a:r>
                      <a:endParaRPr lang="pt-BR" sz="1700" b="0">
                        <a:effectLst/>
                      </a:endParaRPr>
                    </a:p>
                  </a:txBody>
                  <a:tcPr marL="0" marR="0" marT="0" marB="0" anchor="ctr">
                    <a:lnL>
                      <a:noFill/>
                    </a:lnL>
                    <a:lnR>
                      <a:noFill/>
                    </a:lnR>
                    <a:lnT>
                      <a:noFill/>
                    </a:lnT>
                    <a:lnB>
                      <a:noFill/>
                    </a:lnB>
                    <a:solidFill>
                      <a:srgbClr val="FFCB66"/>
                    </a:solidFill>
                  </a:tcPr>
                </a:tc>
                <a:tc vMerge="1">
                  <a:txBody>
                    <a:bodyPr/>
                    <a:lstStyle/>
                    <a:p>
                      <a:endParaRPr lang="pt-BR"/>
                    </a:p>
                  </a:txBody>
                  <a:tcPr/>
                </a:tc>
              </a:tr>
              <a:tr h="1008993">
                <a:tc vMerge="1">
                  <a:txBody>
                    <a:bodyPr/>
                    <a:lstStyle/>
                    <a:p>
                      <a:endParaRPr lang="pt-BR"/>
                    </a:p>
                  </a:txBody>
                  <a:tcPr/>
                </a:tc>
                <a:tc>
                  <a:txBody>
                    <a:bodyPr/>
                    <a:lstStyle/>
                    <a:p>
                      <a:pPr fontAlgn="ctr"/>
                      <a:endParaRPr lang="pt-BR" sz="1700" b="0">
                        <a:effectLst/>
                      </a:endParaRPr>
                    </a:p>
                  </a:txBody>
                  <a:tcPr marL="0" marR="0" marT="0" marB="0" anchor="ctr">
                    <a:lnL>
                      <a:noFill/>
                    </a:lnL>
                    <a:lnR>
                      <a:noFill/>
                    </a:lnR>
                    <a:lnT>
                      <a:noFill/>
                    </a:lnT>
                    <a:lnB>
                      <a:noFill/>
                    </a:lnB>
                    <a:solidFill>
                      <a:srgbClr val="FFCB66"/>
                    </a:solidFill>
                  </a:tcPr>
                </a:tc>
                <a:tc>
                  <a:txBody>
                    <a:bodyPr/>
                    <a:lstStyle/>
                    <a:p>
                      <a:pPr fontAlgn="ctr"/>
                      <a:r>
                        <a:rPr lang="pt-BR" sz="1700" b="1">
                          <a:effectLst/>
                        </a:rPr>
                        <a:t>     se</a:t>
                      </a:r>
                      <a:r>
                        <a:rPr lang="pt-BR" sz="1700" b="0">
                          <a:effectLst/>
                        </a:rPr>
                        <a:t> (media&lt;7) </a:t>
                      </a:r>
                      <a:r>
                        <a:rPr lang="pt-BR" sz="1700" b="1">
                          <a:effectLst/>
                        </a:rPr>
                        <a:t>e</a:t>
                      </a:r>
                      <a:r>
                        <a:rPr lang="pt-BR" sz="1700" b="0">
                          <a:effectLst/>
                        </a:rPr>
                        <a:t> (media&gt;=4) </a:t>
                      </a:r>
                      <a:r>
                        <a:rPr lang="pt-BR" sz="1700" b="1">
                          <a:effectLst/>
                        </a:rPr>
                        <a:t>entao</a:t>
                      </a:r>
                      <a:r>
                        <a:rPr lang="pt-BR" sz="1700" b="0">
                          <a:effectLst/>
                        </a:rPr>
                        <a:t/>
                      </a:r>
                      <a:br>
                        <a:rPr lang="pt-BR" sz="1700" b="0">
                          <a:effectLst/>
                        </a:rPr>
                      </a:br>
                      <a:r>
                        <a:rPr lang="pt-BR" sz="1700" b="1">
                          <a:effectLst/>
                        </a:rPr>
                        <a:t>          escreval</a:t>
                      </a:r>
                      <a:r>
                        <a:rPr lang="pt-BR" sz="1700" b="0">
                          <a:effectLst/>
                        </a:rPr>
                        <a:t> ("Aluno em recuperação! Estude")</a:t>
                      </a:r>
                    </a:p>
                  </a:txBody>
                  <a:tcPr marL="0" marR="0" marT="0" marB="0" anchor="ctr">
                    <a:lnL>
                      <a:noFill/>
                    </a:lnL>
                    <a:lnR>
                      <a:noFill/>
                    </a:lnR>
                    <a:lnT>
                      <a:noFill/>
                    </a:lnT>
                    <a:lnB>
                      <a:noFill/>
                    </a:lnB>
                    <a:solidFill>
                      <a:srgbClr val="FFCB66"/>
                    </a:solidFill>
                  </a:tcPr>
                </a:tc>
                <a:tc vMerge="1">
                  <a:txBody>
                    <a:bodyPr/>
                    <a:lstStyle/>
                    <a:p>
                      <a:endParaRPr lang="pt-BR"/>
                    </a:p>
                  </a:txBody>
                  <a:tcPr/>
                </a:tc>
              </a:tr>
              <a:tr h="756745">
                <a:tc vMerge="1">
                  <a:txBody>
                    <a:bodyPr/>
                    <a:lstStyle/>
                    <a:p>
                      <a:endParaRPr lang="pt-BR"/>
                    </a:p>
                  </a:txBody>
                  <a:tcPr/>
                </a:tc>
                <a:tc>
                  <a:txBody>
                    <a:bodyPr/>
                    <a:lstStyle/>
                    <a:p>
                      <a:pPr fontAlgn="ctr"/>
                      <a:endParaRPr lang="pt-BR" sz="1700" b="0">
                        <a:effectLst/>
                      </a:endParaRPr>
                    </a:p>
                  </a:txBody>
                  <a:tcPr marL="0" marR="0" marT="0" marB="0" anchor="ctr">
                    <a:lnL>
                      <a:noFill/>
                    </a:lnL>
                    <a:lnR>
                      <a:noFill/>
                    </a:lnR>
                    <a:lnT>
                      <a:noFill/>
                    </a:lnT>
                    <a:lnB>
                      <a:noFill/>
                    </a:lnB>
                    <a:solidFill>
                      <a:srgbClr val="FFCB66"/>
                    </a:solidFill>
                  </a:tcPr>
                </a:tc>
                <a:tc>
                  <a:txBody>
                    <a:bodyPr/>
                    <a:lstStyle/>
                    <a:p>
                      <a:pPr fontAlgn="ctr"/>
                      <a:r>
                        <a:rPr lang="pt-BR" sz="1700" b="1">
                          <a:effectLst/>
                        </a:rPr>
                        <a:t>     senao</a:t>
                      </a:r>
                      <a:r>
                        <a:rPr lang="pt-BR" sz="1700" b="0">
                          <a:effectLst/>
                        </a:rPr>
                        <a:t/>
                      </a:r>
                      <a:br>
                        <a:rPr lang="pt-BR" sz="1700" b="0">
                          <a:effectLst/>
                        </a:rPr>
                      </a:br>
                      <a:r>
                        <a:rPr lang="pt-BR" sz="1700" b="1">
                          <a:effectLst/>
                        </a:rPr>
                        <a:t>          escreval</a:t>
                      </a:r>
                      <a:r>
                        <a:rPr lang="pt-BR" sz="1700" b="0">
                          <a:effectLst/>
                        </a:rPr>
                        <a:t> ("Aluno Reprovado!")</a:t>
                      </a:r>
                    </a:p>
                  </a:txBody>
                  <a:tcPr marL="0" marR="0" marT="0" marB="0" anchor="ctr">
                    <a:lnL>
                      <a:noFill/>
                    </a:lnL>
                    <a:lnR>
                      <a:noFill/>
                    </a:lnR>
                    <a:lnT>
                      <a:noFill/>
                    </a:lnT>
                    <a:lnB>
                      <a:noFill/>
                    </a:lnB>
                    <a:solidFill>
                      <a:srgbClr val="FFCB66"/>
                    </a:solidFill>
                  </a:tcPr>
                </a:tc>
                <a:tc vMerge="1">
                  <a:txBody>
                    <a:bodyPr/>
                    <a:lstStyle/>
                    <a:p>
                      <a:endParaRPr lang="pt-BR"/>
                    </a:p>
                  </a:txBody>
                  <a:tcPr/>
                </a:tc>
              </a:tr>
              <a:tr h="756745">
                <a:tc>
                  <a:txBody>
                    <a:bodyPr/>
                    <a:lstStyle/>
                    <a:p>
                      <a:pPr fontAlgn="ctr"/>
                      <a:r>
                        <a:rPr lang="pt-BR" sz="1700" b="0">
                          <a:effectLst/>
                        </a:rPr>
                        <a:t> </a:t>
                      </a:r>
                    </a:p>
                  </a:txBody>
                  <a:tcPr marL="0" marR="0" marT="0" marB="0" anchor="ctr">
                    <a:lnL>
                      <a:noFill/>
                    </a:lnL>
                    <a:lnR>
                      <a:noFill/>
                    </a:lnR>
                    <a:lnT>
                      <a:noFill/>
                    </a:lnT>
                    <a:lnB>
                      <a:noFill/>
                    </a:lnB>
                    <a:solidFill>
                      <a:srgbClr val="FFCB66"/>
                    </a:solidFill>
                  </a:tcPr>
                </a:tc>
                <a:tc>
                  <a:txBody>
                    <a:bodyPr/>
                    <a:lstStyle/>
                    <a:p>
                      <a:pPr fontAlgn="ctr"/>
                      <a:r>
                        <a:rPr lang="pt-BR" sz="1700" b="1">
                          <a:effectLst/>
                        </a:rPr>
                        <a:t>         </a:t>
                      </a:r>
                      <a:endParaRPr lang="pt-BR" sz="1700" b="0">
                        <a:effectLst/>
                      </a:endParaRPr>
                    </a:p>
                  </a:txBody>
                  <a:tcPr marL="0" marR="0" marT="0" marB="0" anchor="ctr">
                    <a:lnL>
                      <a:noFill/>
                    </a:lnL>
                    <a:lnR>
                      <a:noFill/>
                    </a:lnR>
                    <a:lnT>
                      <a:noFill/>
                    </a:lnT>
                    <a:lnB>
                      <a:noFill/>
                    </a:lnB>
                    <a:solidFill>
                      <a:srgbClr val="FFCB66"/>
                    </a:solidFill>
                  </a:tcPr>
                </a:tc>
                <a:tc gridSpan="2">
                  <a:txBody>
                    <a:bodyPr/>
                    <a:lstStyle/>
                    <a:p>
                      <a:pPr fontAlgn="ctr"/>
                      <a:r>
                        <a:rPr lang="pt-BR" sz="1700" b="1">
                          <a:effectLst/>
                        </a:rPr>
                        <a:t>     fimse</a:t>
                      </a:r>
                      <a:br>
                        <a:rPr lang="pt-BR" sz="1700" b="1">
                          <a:effectLst/>
                        </a:rPr>
                      </a:br>
                      <a:r>
                        <a:rPr lang="pt-BR" sz="1700" b="1">
                          <a:effectLst/>
                        </a:rPr>
                        <a:t>fimse</a:t>
                      </a:r>
                      <a:endParaRPr lang="pt-BR" sz="1700" b="0">
                        <a:effectLst/>
                      </a:endParaRPr>
                    </a:p>
                  </a:txBody>
                  <a:tcPr marL="0" marR="0" marT="0" marB="0" anchor="ctr">
                    <a:lnL>
                      <a:noFill/>
                    </a:lnL>
                    <a:lnR>
                      <a:noFill/>
                    </a:lnR>
                    <a:lnT>
                      <a:noFill/>
                    </a:lnT>
                    <a:lnB>
                      <a:noFill/>
                    </a:lnB>
                    <a:solidFill>
                      <a:srgbClr val="FFCB66"/>
                    </a:solidFill>
                  </a:tcPr>
                </a:tc>
                <a:tc hMerge="1">
                  <a:txBody>
                    <a:bodyPr/>
                    <a:lstStyle/>
                    <a:p>
                      <a:endParaRPr lang="pt-BR"/>
                    </a:p>
                  </a:txBody>
                  <a:tcPr/>
                </a:tc>
              </a:tr>
              <a:tr h="756745">
                <a:tc>
                  <a:txBody>
                    <a:bodyPr/>
                    <a:lstStyle/>
                    <a:p>
                      <a:pPr fontAlgn="ctr"/>
                      <a:r>
                        <a:rPr lang="pt-BR" sz="1700" b="0">
                          <a:effectLst/>
                        </a:rPr>
                        <a:t/>
                      </a:r>
                      <a:br>
                        <a:rPr lang="pt-BR" sz="1700" b="0">
                          <a:effectLst/>
                        </a:rPr>
                      </a:br>
                      <a:r>
                        <a:rPr lang="pt-BR" sz="1700" b="0">
                          <a:effectLst/>
                        </a:rPr>
                        <a:t/>
                      </a:r>
                      <a:br>
                        <a:rPr lang="pt-BR" sz="1700" b="0">
                          <a:effectLst/>
                        </a:rPr>
                      </a:br>
                      <a:endParaRPr lang="pt-BR" sz="1700" b="0">
                        <a:effectLst/>
                      </a:endParaRPr>
                    </a:p>
                  </a:txBody>
                  <a:tcPr marL="0" marR="0" marT="0" marB="0" anchor="ctr">
                    <a:lnL>
                      <a:noFill/>
                    </a:lnL>
                    <a:lnR>
                      <a:noFill/>
                    </a:lnR>
                    <a:lnT>
                      <a:noFill/>
                    </a:lnT>
                    <a:lnB>
                      <a:noFill/>
                    </a:lnB>
                    <a:solidFill>
                      <a:srgbClr val="CCE2E8"/>
                    </a:solidFill>
                  </a:tcPr>
                </a:tc>
                <a:tc gridSpan="3">
                  <a:txBody>
                    <a:bodyPr/>
                    <a:lstStyle/>
                    <a:p>
                      <a:pPr fontAlgn="ctr"/>
                      <a:r>
                        <a:rPr lang="pt-BR" sz="1700" b="1" dirty="0" err="1">
                          <a:effectLst/>
                        </a:rPr>
                        <a:t>fimalgoritmo</a:t>
                      </a:r>
                      <a:endParaRPr lang="pt-BR" sz="1700" b="0" dirty="0">
                        <a:effectLst/>
                      </a:endParaRPr>
                    </a:p>
                  </a:txBody>
                  <a:tcPr marL="0" marR="0" marT="0" marB="0" anchor="ctr">
                    <a:lnL>
                      <a:noFill/>
                    </a:lnL>
                    <a:lnR>
                      <a:noFill/>
                    </a:lnR>
                    <a:lnT>
                      <a:noFill/>
                    </a:lnT>
                    <a:lnB>
                      <a:noFill/>
                    </a:lnB>
                    <a:solidFill>
                      <a:srgbClr val="CCE2E8"/>
                    </a:solidFill>
                  </a:tcPr>
                </a:tc>
                <a:tc hMerge="1">
                  <a:txBody>
                    <a:bodyPr/>
                    <a:lstStyle/>
                    <a:p>
                      <a:endParaRPr lang="pt-BR"/>
                    </a:p>
                  </a:txBody>
                  <a:tcPr/>
                </a:tc>
                <a:tc hMerge="1">
                  <a:txBody>
                    <a:bodyPr/>
                    <a:lstStyle/>
                    <a:p>
                      <a:endParaRPr lang="pt-BR"/>
                    </a:p>
                  </a:txBody>
                  <a:tcPr/>
                </a:tc>
              </a:tr>
            </a:tbl>
          </a:graphicData>
        </a:graphic>
      </p:graphicFrame>
      <p:sp>
        <p:nvSpPr>
          <p:cNvPr id="5" name="AutoShape 1" descr="http://moodle.imd.ufrn.br/metropole/mdbasico/logica_programacao/chave_03.png"/>
          <p:cNvSpPr>
            <a:spLocks noChangeAspect="1" noChangeArrowheads="1"/>
          </p:cNvSpPr>
          <p:nvPr/>
        </p:nvSpPr>
        <p:spPr bwMode="auto">
          <a:xfrm>
            <a:off x="1173163" y="1535113"/>
            <a:ext cx="76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http://moodle.imd.ufrn.br/metropole/mdbasico/logica_programacao/chave_03.png"/>
          <p:cNvSpPr>
            <a:spLocks noChangeAspect="1" noChangeArrowheads="1"/>
          </p:cNvSpPr>
          <p:nvPr/>
        </p:nvSpPr>
        <p:spPr bwMode="auto">
          <a:xfrm>
            <a:off x="1173163" y="1535113"/>
            <a:ext cx="76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3" descr="http://moodle.imd.ufrn.br/metropole/mdbasico/logica_programacao/chave_03.png"/>
          <p:cNvSpPr>
            <a:spLocks noChangeAspect="1" noChangeArrowheads="1"/>
          </p:cNvSpPr>
          <p:nvPr/>
        </p:nvSpPr>
        <p:spPr bwMode="auto">
          <a:xfrm>
            <a:off x="1173163" y="1535113"/>
            <a:ext cx="76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3812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Estruturas de decisão de múltipla </a:t>
            </a:r>
            <a:r>
              <a:rPr lang="pt-BR" b="1" dirty="0" smtClean="0"/>
              <a:t>escolha</a:t>
            </a:r>
            <a:endParaRPr lang="pt-BR" dirty="0"/>
          </a:p>
        </p:txBody>
      </p:sp>
      <p:sp>
        <p:nvSpPr>
          <p:cNvPr id="3" name="Espaço Reservado para Conteúdo 2"/>
          <p:cNvSpPr>
            <a:spLocks noGrp="1"/>
          </p:cNvSpPr>
          <p:nvPr>
            <p:ph idx="1"/>
          </p:nvPr>
        </p:nvSpPr>
        <p:spPr/>
        <p:txBody>
          <a:bodyPr/>
          <a:lstStyle/>
          <a:p>
            <a:pPr algn="just"/>
            <a:r>
              <a:rPr lang="pt-BR" dirty="0"/>
              <a:t>Existem </a:t>
            </a:r>
            <a:r>
              <a:rPr lang="pt-BR" dirty="0" smtClean="0"/>
              <a:t>problemas em </a:t>
            </a:r>
            <a:r>
              <a:rPr lang="pt-BR" dirty="0"/>
              <a:t>que uma expressão (ou uma variável) pode assumir diversos valores e que, para cada valor assumido, comandos diferentes são </a:t>
            </a:r>
            <a:r>
              <a:rPr lang="pt-BR" dirty="0" smtClean="0"/>
              <a:t>executados.</a:t>
            </a:r>
          </a:p>
          <a:p>
            <a:pPr algn="just"/>
            <a:endParaRPr lang="pt-BR" dirty="0"/>
          </a:p>
          <a:p>
            <a:pPr algn="just"/>
            <a:r>
              <a:rPr lang="pt-BR" dirty="0"/>
              <a:t>Para essas situações, utilizamos as estruturas de múltipla escolha</a:t>
            </a:r>
            <a:r>
              <a:rPr lang="pt-BR" dirty="0" smtClean="0"/>
              <a:t>.</a:t>
            </a:r>
          </a:p>
          <a:p>
            <a:pPr algn="just"/>
            <a:endParaRPr lang="pt-BR" dirty="0"/>
          </a:p>
          <a:p>
            <a:pPr algn="just"/>
            <a:r>
              <a:rPr lang="pt-BR" dirty="0"/>
              <a:t>Imagine que você quer decidir o que vai fazer no final de </a:t>
            </a:r>
            <a:r>
              <a:rPr lang="pt-BR" dirty="0" smtClean="0"/>
              <a:t>semana:</a:t>
            </a:r>
            <a:endParaRPr lang="pt-BR" dirty="0"/>
          </a:p>
        </p:txBody>
      </p:sp>
    </p:spTree>
    <p:extLst>
      <p:ext uri="{BB962C8B-B14F-4D97-AF65-F5344CB8AC3E}">
        <p14:creationId xmlns:p14="http://schemas.microsoft.com/office/powerpoint/2010/main" val="421639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Estruturas de decisão de múltipla escolha</a:t>
            </a:r>
            <a:endParaRPr lang="pt-B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6743324" cy="466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86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Estruturas de decisão de múltipla escolha</a:t>
            </a:r>
            <a:endParaRPr lang="pt-BR" dirty="0"/>
          </a:p>
        </p:txBody>
      </p:sp>
      <p:sp>
        <p:nvSpPr>
          <p:cNvPr id="3" name="Espaço Reservado para Conteúdo 2"/>
          <p:cNvSpPr>
            <a:spLocks noGrp="1"/>
          </p:cNvSpPr>
          <p:nvPr>
            <p:ph idx="1"/>
          </p:nvPr>
        </p:nvSpPr>
        <p:spPr/>
        <p:txBody>
          <a:bodyPr>
            <a:normAutofit fontScale="47500" lnSpcReduction="20000"/>
          </a:bodyPr>
          <a:lstStyle/>
          <a:p>
            <a:r>
              <a:rPr lang="pt-BR" dirty="0"/>
              <a:t>VAR</a:t>
            </a:r>
            <a:r>
              <a:rPr lang="pt-BR" dirty="0"/>
              <a:t/>
            </a:r>
            <a:br>
              <a:rPr lang="pt-BR" dirty="0"/>
            </a:br>
            <a:r>
              <a:rPr lang="pt-BR" dirty="0"/>
              <a:t/>
            </a:r>
            <a:br>
              <a:rPr lang="pt-BR" dirty="0"/>
            </a:br>
            <a:r>
              <a:rPr lang="pt-BR" dirty="0"/>
              <a:t>     </a:t>
            </a:r>
            <a:r>
              <a:rPr lang="pt-BR" dirty="0" err="1"/>
              <a:t>opcao</a:t>
            </a:r>
            <a:r>
              <a:rPr lang="pt-BR" dirty="0"/>
              <a:t> : </a:t>
            </a:r>
            <a:r>
              <a:rPr lang="pt-BR" b="1" dirty="0"/>
              <a:t>Inteiro</a:t>
            </a:r>
            <a:r>
              <a:rPr lang="pt-BR" dirty="0"/>
              <a:t/>
            </a:r>
            <a:br>
              <a:rPr lang="pt-BR" dirty="0"/>
            </a:br>
            <a:r>
              <a:rPr lang="pt-BR" dirty="0"/>
              <a:t/>
            </a:r>
            <a:br>
              <a:rPr lang="pt-BR" dirty="0"/>
            </a:br>
            <a:r>
              <a:rPr lang="pt-BR" dirty="0"/>
              <a:t>INICIO</a:t>
            </a:r>
            <a:r>
              <a:rPr lang="pt-BR" dirty="0"/>
              <a:t/>
            </a:r>
            <a:br>
              <a:rPr lang="pt-BR" dirty="0"/>
            </a:br>
            <a:r>
              <a:rPr lang="pt-BR" b="1" dirty="0"/>
              <a:t/>
            </a:r>
            <a:br>
              <a:rPr lang="pt-BR" b="1" dirty="0"/>
            </a:br>
            <a:r>
              <a:rPr lang="pt-BR" b="1" dirty="0"/>
              <a:t>     </a:t>
            </a:r>
            <a:r>
              <a:rPr lang="pt-BR" b="1" dirty="0" err="1"/>
              <a:t>escreval</a:t>
            </a:r>
            <a:r>
              <a:rPr lang="pt-BR" dirty="0"/>
              <a:t> ("Digite "1‟ para praia")</a:t>
            </a:r>
            <a:r>
              <a:rPr lang="pt-BR" dirty="0"/>
              <a:t/>
            </a:r>
            <a:br>
              <a:rPr lang="pt-BR" dirty="0"/>
            </a:br>
            <a:r>
              <a:rPr lang="pt-BR" b="1" dirty="0"/>
              <a:t/>
            </a:r>
            <a:br>
              <a:rPr lang="pt-BR" b="1" dirty="0"/>
            </a:br>
            <a:r>
              <a:rPr lang="pt-BR" b="1" dirty="0"/>
              <a:t>     </a:t>
            </a:r>
            <a:r>
              <a:rPr lang="pt-BR" b="1" dirty="0" err="1"/>
              <a:t>escreval</a:t>
            </a:r>
            <a:r>
              <a:rPr lang="pt-BR" dirty="0"/>
              <a:t> ("Digite "2‟ para cinema")</a:t>
            </a:r>
            <a:r>
              <a:rPr lang="pt-BR" dirty="0"/>
              <a:t/>
            </a:r>
            <a:br>
              <a:rPr lang="pt-BR" dirty="0"/>
            </a:br>
            <a:r>
              <a:rPr lang="pt-BR" b="1" dirty="0"/>
              <a:t/>
            </a:r>
            <a:br>
              <a:rPr lang="pt-BR" b="1" dirty="0"/>
            </a:br>
            <a:r>
              <a:rPr lang="pt-BR" b="1" dirty="0"/>
              <a:t>     </a:t>
            </a:r>
            <a:r>
              <a:rPr lang="pt-BR" b="1" dirty="0" err="1"/>
              <a:t>escreval</a:t>
            </a:r>
            <a:r>
              <a:rPr lang="pt-BR" dirty="0"/>
              <a:t> (Digite "3‟ para churrasco")</a:t>
            </a:r>
            <a:r>
              <a:rPr lang="pt-BR" dirty="0"/>
              <a:t/>
            </a:r>
            <a:br>
              <a:rPr lang="pt-BR" dirty="0"/>
            </a:br>
            <a:r>
              <a:rPr lang="pt-BR" b="1" dirty="0"/>
              <a:t/>
            </a:r>
            <a:br>
              <a:rPr lang="pt-BR" b="1" dirty="0"/>
            </a:br>
            <a:r>
              <a:rPr lang="pt-BR" b="1" dirty="0"/>
              <a:t>     leia</a:t>
            </a:r>
            <a:r>
              <a:rPr lang="pt-BR" dirty="0"/>
              <a:t> </a:t>
            </a:r>
            <a:r>
              <a:rPr lang="pt-BR" dirty="0" err="1"/>
              <a:t>opcao</a:t>
            </a:r>
            <a:r>
              <a:rPr lang="pt-BR" dirty="0"/>
              <a:t/>
            </a:r>
            <a:br>
              <a:rPr lang="pt-BR" dirty="0"/>
            </a:br>
            <a:r>
              <a:rPr lang="pt-BR" dirty="0"/>
              <a:t/>
            </a:r>
            <a:br>
              <a:rPr lang="pt-BR" dirty="0"/>
            </a:br>
            <a:r>
              <a:rPr lang="pt-BR" dirty="0"/>
              <a:t>     ESCOLHA </a:t>
            </a:r>
            <a:r>
              <a:rPr lang="pt-BR" dirty="0" err="1"/>
              <a:t>opcao</a:t>
            </a:r>
            <a:r>
              <a:rPr lang="pt-BR" dirty="0"/>
              <a:t/>
            </a:r>
            <a:br>
              <a:rPr lang="pt-BR" dirty="0"/>
            </a:br>
            <a:r>
              <a:rPr lang="pt-BR" dirty="0"/>
              <a:t/>
            </a:r>
            <a:br>
              <a:rPr lang="pt-BR" dirty="0"/>
            </a:br>
            <a:r>
              <a:rPr lang="pt-BR" dirty="0"/>
              <a:t>          CASO 1</a:t>
            </a:r>
            <a:r>
              <a:rPr lang="pt-BR" dirty="0"/>
              <a:t/>
            </a:r>
            <a:br>
              <a:rPr lang="pt-BR" dirty="0"/>
            </a:br>
            <a:r>
              <a:rPr lang="pt-BR" b="1" dirty="0"/>
              <a:t/>
            </a:r>
            <a:br>
              <a:rPr lang="pt-BR" b="1" dirty="0"/>
            </a:br>
            <a:r>
              <a:rPr lang="pt-BR" b="1" dirty="0"/>
              <a:t>               escreva</a:t>
            </a:r>
            <a:r>
              <a:rPr lang="pt-BR" dirty="0"/>
              <a:t> ("Sair de casa às 8 horas da manhã.")</a:t>
            </a:r>
            <a:r>
              <a:rPr lang="pt-BR" dirty="0"/>
              <a:t/>
            </a:r>
            <a:br>
              <a:rPr lang="pt-BR" dirty="0"/>
            </a:br>
            <a:r>
              <a:rPr lang="pt-BR" dirty="0"/>
              <a:t/>
            </a:r>
            <a:br>
              <a:rPr lang="pt-BR" dirty="0"/>
            </a:br>
            <a:r>
              <a:rPr lang="pt-BR" dirty="0"/>
              <a:t>          CASO 2</a:t>
            </a:r>
            <a:r>
              <a:rPr lang="pt-BR" dirty="0"/>
              <a:t/>
            </a:r>
            <a:br>
              <a:rPr lang="pt-BR" dirty="0"/>
            </a:br>
            <a:r>
              <a:rPr lang="pt-BR" b="1" dirty="0"/>
              <a:t/>
            </a:r>
            <a:br>
              <a:rPr lang="pt-BR" b="1" dirty="0"/>
            </a:br>
            <a:r>
              <a:rPr lang="pt-BR" b="1" dirty="0"/>
              <a:t>               escreva</a:t>
            </a:r>
            <a:r>
              <a:rPr lang="pt-BR" dirty="0"/>
              <a:t> ("Sair de casa às 2 horas da tarde.")</a:t>
            </a:r>
            <a:r>
              <a:rPr lang="pt-BR" dirty="0"/>
              <a:t/>
            </a:r>
            <a:br>
              <a:rPr lang="pt-BR" dirty="0"/>
            </a:br>
            <a:r>
              <a:rPr lang="pt-BR" dirty="0"/>
              <a:t/>
            </a:r>
            <a:br>
              <a:rPr lang="pt-BR" dirty="0"/>
            </a:br>
            <a:r>
              <a:rPr lang="pt-BR" dirty="0"/>
              <a:t>          CASO 3</a:t>
            </a:r>
            <a:r>
              <a:rPr lang="pt-BR" dirty="0"/>
              <a:t/>
            </a:r>
            <a:br>
              <a:rPr lang="pt-BR" dirty="0"/>
            </a:br>
            <a:r>
              <a:rPr lang="pt-BR" b="1" dirty="0"/>
              <a:t/>
            </a:r>
            <a:br>
              <a:rPr lang="pt-BR" b="1" dirty="0"/>
            </a:br>
            <a:r>
              <a:rPr lang="pt-BR" b="1" dirty="0"/>
              <a:t>               escreva</a:t>
            </a:r>
            <a:r>
              <a:rPr lang="pt-BR" dirty="0"/>
              <a:t> ("Sair de casa ao meio-dia.")</a:t>
            </a:r>
            <a:r>
              <a:rPr lang="pt-BR" dirty="0"/>
              <a:t/>
            </a:r>
            <a:br>
              <a:rPr lang="pt-BR" dirty="0"/>
            </a:br>
            <a:r>
              <a:rPr lang="pt-BR" dirty="0"/>
              <a:t/>
            </a:r>
            <a:br>
              <a:rPr lang="pt-BR" dirty="0"/>
            </a:br>
            <a:r>
              <a:rPr lang="pt-BR" dirty="0"/>
              <a:t>          OUTROCASO //caso escolha opção diferente das anteriores</a:t>
            </a:r>
            <a:r>
              <a:rPr lang="pt-BR" dirty="0"/>
              <a:t/>
            </a:r>
            <a:br>
              <a:rPr lang="pt-BR" dirty="0"/>
            </a:br>
            <a:r>
              <a:rPr lang="pt-BR" b="1" dirty="0"/>
              <a:t/>
            </a:r>
            <a:br>
              <a:rPr lang="pt-BR" b="1" dirty="0"/>
            </a:br>
            <a:r>
              <a:rPr lang="pt-BR" b="1" dirty="0"/>
              <a:t>               escreva</a:t>
            </a:r>
            <a:r>
              <a:rPr lang="pt-BR" dirty="0"/>
              <a:t> ("Já que não optou, fique em casa mesmo e leia um livro.")</a:t>
            </a:r>
            <a:r>
              <a:rPr lang="pt-BR" dirty="0"/>
              <a:t/>
            </a:r>
            <a:br>
              <a:rPr lang="pt-BR" dirty="0"/>
            </a:br>
            <a:r>
              <a:rPr lang="pt-BR" dirty="0"/>
              <a:t/>
            </a:r>
            <a:br>
              <a:rPr lang="pt-BR" dirty="0"/>
            </a:br>
            <a:r>
              <a:rPr lang="pt-BR" dirty="0"/>
              <a:t>     FIMESCOLHA</a:t>
            </a:r>
            <a:r>
              <a:rPr lang="pt-BR" dirty="0"/>
              <a:t/>
            </a:r>
            <a:br>
              <a:rPr lang="pt-BR" dirty="0"/>
            </a:br>
            <a:r>
              <a:rPr lang="pt-BR" dirty="0"/>
              <a:t/>
            </a:r>
            <a:br>
              <a:rPr lang="pt-BR" dirty="0"/>
            </a:br>
            <a:r>
              <a:rPr lang="pt-BR" dirty="0"/>
              <a:t>FIM</a:t>
            </a:r>
            <a:endParaRPr lang="pt-BR" dirty="0"/>
          </a:p>
        </p:txBody>
      </p:sp>
    </p:spTree>
    <p:extLst>
      <p:ext uri="{BB962C8B-B14F-4D97-AF65-F5344CB8AC3E}">
        <p14:creationId xmlns:p14="http://schemas.microsoft.com/office/powerpoint/2010/main" val="1412177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ilho">
  <a:themeElements>
    <a:clrScheme name="Brilh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Escritório Clássico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rilh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TotalTime>
  <Words>389</Words>
  <Application>Microsoft Office PowerPoint</Application>
  <PresentationFormat>Apresentação na tela (4:3)</PresentationFormat>
  <Paragraphs>63</Paragraphs>
  <Slides>14</Slides>
  <Notes>0</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Brilho</vt:lpstr>
      <vt:lpstr>decisão composta e de múltipla escolha</vt:lpstr>
      <vt:lpstr>Estrutura de decisão composta</vt:lpstr>
      <vt:lpstr>Estrutura de decisão composta</vt:lpstr>
      <vt:lpstr>Exemplo: Média</vt:lpstr>
      <vt:lpstr>Estrutura de decisão composta encadeada</vt:lpstr>
      <vt:lpstr>Exemplo: Média</vt:lpstr>
      <vt:lpstr>Estruturas de decisão de múltipla escolha</vt:lpstr>
      <vt:lpstr>Estruturas de decisão de múltipla escolha</vt:lpstr>
      <vt:lpstr>Estruturas de decisão de múltipla escolha</vt:lpstr>
      <vt:lpstr>Decisão de múltipla escolha x decisão encadeada</vt:lpstr>
      <vt:lpstr>Decisão de múltipla escolha x decisão encadeada</vt:lpstr>
      <vt:lpstr>Atividades</vt:lpstr>
      <vt:lpstr>Atividades</vt:lpstr>
      <vt:lpstr>Atividades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decisão composta e de múltipla escolha</dc:title>
  <dc:creator>Marciano</dc:creator>
  <cp:lastModifiedBy>Marciano</cp:lastModifiedBy>
  <cp:revision>2</cp:revision>
  <dcterms:created xsi:type="dcterms:W3CDTF">2014-05-11T13:36:55Z</dcterms:created>
  <dcterms:modified xsi:type="dcterms:W3CDTF">2014-05-11T13:53:39Z</dcterms:modified>
</cp:coreProperties>
</file>