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CFA1041F-7F67-43EE-9C9E-039CE915A787}">
          <p14:sldIdLst>
            <p14:sldId id="256"/>
            <p14:sldId id="257"/>
            <p14:sldId id="259"/>
            <p14:sldId id="260"/>
          </p14:sldIdLst>
        </p14:section>
        <p14:section name="Tipos de Estrutura de Repetição" id="{E67D1A4F-24D2-4631-A1E0-EA0641BDC083}">
          <p14:sldIdLst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8" d="100"/>
          <a:sy n="58" d="100"/>
        </p:scale>
        <p:origin x="3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Estruturas de repetição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Lógica de Programação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970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ALGORITMO PARA CALCULAR A MÉDIA ARITMÉTICA ENTRE DUAS NOTAS PARA 50 ALUNOS DE UMA SALA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981" y="2084832"/>
            <a:ext cx="7674782" cy="464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70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Bora praticar?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 smtClean="0"/>
              <a:t>Escreva </a:t>
            </a:r>
            <a:r>
              <a:rPr lang="pt-BR" dirty="0"/>
              <a:t>um algoritmo que calcule a soma dos primeiros 30 números pares. Lembre-se de que, nesse momento, você deve alterar o valor de incremento</a:t>
            </a:r>
            <a:r>
              <a:rPr lang="pt-BR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Escreva um algoritmo que leia dois números e calcule a média aritmética de todos os que estiverem entre os números lidos, incluindo estes</a:t>
            </a:r>
            <a:r>
              <a:rPr lang="pt-BR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Escreva um algoritmo que leia dois números e multiplique o valor da soma de todos os pares que estiverem entre os números lidos por 3, incluindo os números lidos.</a:t>
            </a:r>
          </a:p>
        </p:txBody>
      </p:sp>
    </p:spTree>
    <p:extLst>
      <p:ext uri="{BB962C8B-B14F-4D97-AF65-F5344CB8AC3E}">
        <p14:creationId xmlns:p14="http://schemas.microsoft.com/office/powerpoint/2010/main" val="391091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Tem mais viu...</a:t>
            </a:r>
            <a:endParaRPr lang="pt-BR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24128" y="1712357"/>
            <a:ext cx="10492011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"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Escreva um algoritmo que leia as duas notas de cinco alunos de uma turma, calcule e mostre: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a. a média aritmética de cada aluno;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b. a mensagem de aluno reprovado, caso a média seja menor que 4.0;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c. a mensagem de aluno em recuperação, caso a média esteja entre 4.0 e 7.0;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d. a mensagem de aluno aprovado, caso a média seja maior ou igual a 7.0;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e. o total de alunos aprovados;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f. o total de alunos reprovados;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g. o total de alunos em recuperação;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h. a média da turma.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"/>
              <a:tabLst/>
            </a:pPr>
            <a:endParaRPr lang="pt-BR" dirty="0"/>
          </a:p>
          <a:p>
            <a:pPr marL="457200" lvl="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"/>
            </a:pPr>
            <a:r>
              <a:rPr lang="pt-BR" dirty="0"/>
              <a:t>Escreva um algoritmo que mostre os 10 primeiros números da sequência de Fibonacci. Sabe-se que essa sequência é iniciada com 1 e 1. Os números seguintes são resultados da soma dos dois anteriores: 1, 1, 2, 3, 5, 8... e assim por diante.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964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Enquanto... faça – Teste condicional no </a:t>
            </a:r>
            <a:r>
              <a:rPr lang="pt-BR" b="1" dirty="0" smtClean="0"/>
              <a:t>início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Repetição com teste de condição no início (comandos </a:t>
            </a:r>
            <a:r>
              <a:rPr lang="pt-BR" b="1" dirty="0"/>
              <a:t>ENQUANTO...FAÇA</a:t>
            </a:r>
            <a:r>
              <a:rPr lang="pt-BR" dirty="0"/>
              <a:t>) – repete as instruções enquanto a condição for verdadeira.</a:t>
            </a:r>
          </a:p>
        </p:txBody>
      </p:sp>
    </p:spTree>
    <p:extLst>
      <p:ext uri="{BB962C8B-B14F-4D97-AF65-F5344CB8AC3E}">
        <p14:creationId xmlns:p14="http://schemas.microsoft.com/office/powerpoint/2010/main" val="358367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ALGORITMO PARA CALCULAR A MÉDIA ARITMÉTICA ENTRE DUAS NOTAS PARA 50 ALUNOS DE UMA SALA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047" y="2065349"/>
            <a:ext cx="5628067" cy="479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79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Enquanto... faça – Teste condicional no início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</a:t>
            </a:r>
            <a:r>
              <a:rPr lang="pt-BR" dirty="0" smtClean="0"/>
              <a:t>uando </a:t>
            </a:r>
            <a:r>
              <a:rPr lang="pt-BR" dirty="0"/>
              <a:t>não atribuímos valor a uma variável do tipo inteiro, o valor </a:t>
            </a:r>
            <a:r>
              <a:rPr lang="pt-BR" i="1" dirty="0"/>
              <a:t>default</a:t>
            </a:r>
            <a:r>
              <a:rPr lang="pt-BR" dirty="0"/>
              <a:t> assumido é 0. Portanto, o valor do </a:t>
            </a:r>
            <a:r>
              <a:rPr lang="pt-BR" i="1" dirty="0"/>
              <a:t>contador</a:t>
            </a:r>
            <a:r>
              <a:rPr lang="pt-BR" dirty="0"/>
              <a:t>, antes do início da execução da estrutura de repetição, é igual a 0.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375" y="3387411"/>
            <a:ext cx="9150573" cy="341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84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Enquanto... faça – Teste condicional no início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Outra diferença importante entre os comandos PARA e ENQUANTO é que este último pode ser utilizado em situações que não podem ser resolvidas com variável de controle. São situações em que não se sabe previamente a quantidade de repetições da estrutura. Veja: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308" y="3273648"/>
            <a:ext cx="4878746" cy="355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43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678" y="309093"/>
            <a:ext cx="10846976" cy="649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88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Faça aí...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Escreva um algoritmo que receba um número diversas vezes e mostre o seu inverso (1/n). O algoritmo encerra quando o valor digitado é zero, exibindo uma mensagem de erro que diz que não se pode dividir por zero.</a:t>
            </a:r>
          </a:p>
          <a:p>
            <a:pPr marL="457200" indent="-457200">
              <a:buFont typeface="+mj-lt"/>
              <a:buAutoNum type="arabicPeriod"/>
            </a:pPr>
            <a:endParaRPr lang="pt-BR" dirty="0" smtClean="0"/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Escreva </a:t>
            </a:r>
            <a:r>
              <a:rPr lang="pt-BR" dirty="0"/>
              <a:t>um algoritmo que receba uma quantidade indeterminada de números positivos e diga quantos deles estão no intervalo de 0 a 25, quantos estão no intervalo de 26 a 50 e quantos são maiores que 50. O algoritmo deve parar quando o usuário digitar um número negativo</a:t>
            </a:r>
            <a:r>
              <a:rPr lang="pt-BR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162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Repita...até – Teste condicional no </a:t>
            </a:r>
            <a:r>
              <a:rPr lang="pt-BR" b="1" dirty="0" smtClean="0"/>
              <a:t>final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994" y="1244421"/>
            <a:ext cx="6988769" cy="550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37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Estruturas de </a:t>
            </a:r>
            <a:r>
              <a:rPr lang="pt-BR" b="1" dirty="0" smtClean="0"/>
              <a:t>repetição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</a:t>
            </a:r>
            <a:r>
              <a:rPr lang="pt-BR" dirty="0" smtClean="0"/>
              <a:t>epetir </a:t>
            </a:r>
            <a:r>
              <a:rPr lang="pt-BR" dirty="0"/>
              <a:t>um determinado trecho do algoritmo por um número específico de </a:t>
            </a:r>
            <a:r>
              <a:rPr lang="pt-BR" dirty="0" smtClean="0"/>
              <a:t>vezes.</a:t>
            </a:r>
          </a:p>
          <a:p>
            <a:endParaRPr lang="pt-BR" dirty="0"/>
          </a:p>
          <a:p>
            <a:r>
              <a:rPr lang="pt-BR" dirty="0"/>
              <a:t>E</a:t>
            </a:r>
            <a:r>
              <a:rPr lang="pt-BR" dirty="0" smtClean="0"/>
              <a:t>xecutar </a:t>
            </a:r>
            <a:r>
              <a:rPr lang="pt-BR" dirty="0"/>
              <a:t>uma instrução (ou conjunto de instruções) repetidas vezes, enquanto (ou até que) </a:t>
            </a:r>
            <a:r>
              <a:rPr lang="pt-BR" dirty="0" smtClean="0"/>
              <a:t>uma </a:t>
            </a:r>
            <a:r>
              <a:rPr lang="pt-BR" dirty="0"/>
              <a:t>dada condição seja satisfeita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Estrutura </a:t>
            </a:r>
            <a:r>
              <a:rPr lang="pt-BR" dirty="0"/>
              <a:t>de repetição com teste condicional no início, estrutura com teste condicional no final e estrutura com variável de </a:t>
            </a:r>
            <a:r>
              <a:rPr lang="pt-BR" dirty="0" smtClean="0"/>
              <a:t>controle.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816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Essa estrutura pode ser utilizada, também, em menus. Veja o exemplo a seguir: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2584361" y="1956241"/>
            <a:ext cx="780889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b="1" dirty="0"/>
              <a:t>algoritmo</a:t>
            </a:r>
            <a:r>
              <a:rPr lang="pt-BR" dirty="0"/>
              <a:t> "menu sorvetes"</a:t>
            </a:r>
            <a:br>
              <a:rPr lang="pt-BR" dirty="0"/>
            </a:br>
            <a:r>
              <a:rPr lang="pt-BR" b="1" dirty="0"/>
              <a:t>var</a:t>
            </a:r>
            <a:r>
              <a:rPr lang="pt-BR" dirty="0"/>
              <a:t/>
            </a:r>
            <a:br>
              <a:rPr lang="pt-BR" dirty="0"/>
            </a:br>
            <a:r>
              <a:rPr lang="pt-BR" dirty="0" err="1"/>
              <a:t>op:</a:t>
            </a:r>
            <a:r>
              <a:rPr lang="pt-BR" b="1" dirty="0" err="1"/>
              <a:t>caracter</a:t>
            </a:r>
            <a:r>
              <a:rPr lang="pt-BR" dirty="0"/>
              <a:t/>
            </a:r>
            <a:br>
              <a:rPr lang="pt-BR" dirty="0"/>
            </a:br>
            <a:r>
              <a:rPr lang="pt-BR" b="1" dirty="0"/>
              <a:t>inicio</a:t>
            </a:r>
            <a:br>
              <a:rPr lang="pt-BR" b="1" dirty="0"/>
            </a:br>
            <a:r>
              <a:rPr lang="pt-BR" b="1" dirty="0"/>
              <a:t>     </a:t>
            </a:r>
            <a:r>
              <a:rPr lang="pt-BR" b="1" dirty="0" smtClean="0"/>
              <a:t>repita</a:t>
            </a:r>
          </a:p>
          <a:p>
            <a:pPr fontAlgn="base"/>
            <a:r>
              <a:rPr lang="pt-BR" b="1" dirty="0"/>
              <a:t> </a:t>
            </a:r>
            <a:r>
              <a:rPr lang="pt-BR" b="1" dirty="0" err="1"/>
              <a:t>escreval</a:t>
            </a:r>
            <a:r>
              <a:rPr lang="pt-BR" dirty="0"/>
              <a:t> ("Escolha um sabor de sorvete:")</a:t>
            </a:r>
            <a:br>
              <a:rPr lang="pt-BR" dirty="0"/>
            </a:br>
            <a:r>
              <a:rPr lang="pt-BR" b="1" dirty="0"/>
              <a:t>          </a:t>
            </a:r>
            <a:r>
              <a:rPr lang="pt-BR" b="1" dirty="0" err="1"/>
              <a:t>escreval</a:t>
            </a:r>
            <a:r>
              <a:rPr lang="pt-BR" dirty="0"/>
              <a:t> ("1- Morango")</a:t>
            </a:r>
            <a:br>
              <a:rPr lang="pt-BR" dirty="0"/>
            </a:br>
            <a:r>
              <a:rPr lang="pt-BR" b="1" dirty="0"/>
              <a:t>          </a:t>
            </a:r>
            <a:r>
              <a:rPr lang="pt-BR" b="1" dirty="0" err="1"/>
              <a:t>escreval</a:t>
            </a:r>
            <a:r>
              <a:rPr lang="pt-BR" dirty="0"/>
              <a:t> ("2- Abacaxi")</a:t>
            </a:r>
            <a:br>
              <a:rPr lang="pt-BR" dirty="0"/>
            </a:br>
            <a:r>
              <a:rPr lang="pt-BR" b="1" dirty="0"/>
              <a:t>          </a:t>
            </a:r>
            <a:r>
              <a:rPr lang="pt-BR" b="1" dirty="0" err="1"/>
              <a:t>escreval</a:t>
            </a:r>
            <a:r>
              <a:rPr lang="pt-BR" dirty="0"/>
              <a:t> ("3- Chocolate")</a:t>
            </a:r>
            <a:br>
              <a:rPr lang="pt-BR" dirty="0"/>
            </a:br>
            <a:r>
              <a:rPr lang="pt-BR" b="1" dirty="0"/>
              <a:t>          </a:t>
            </a:r>
            <a:r>
              <a:rPr lang="pt-BR" b="1" dirty="0" err="1"/>
              <a:t>escreval</a:t>
            </a:r>
            <a:r>
              <a:rPr lang="pt-BR" dirty="0"/>
              <a:t> ("4- Caramelo")</a:t>
            </a:r>
            <a:br>
              <a:rPr lang="pt-BR" dirty="0"/>
            </a:br>
            <a:r>
              <a:rPr lang="pt-BR" b="1" dirty="0"/>
              <a:t>          </a:t>
            </a:r>
            <a:r>
              <a:rPr lang="pt-BR" b="1" dirty="0" err="1"/>
              <a:t>escreval</a:t>
            </a:r>
            <a:r>
              <a:rPr lang="pt-BR" dirty="0"/>
              <a:t> ("5- Salada de Frutas")</a:t>
            </a:r>
            <a:br>
              <a:rPr lang="pt-BR" dirty="0"/>
            </a:br>
            <a:r>
              <a:rPr lang="pt-BR" b="1" dirty="0"/>
              <a:t>          leia</a:t>
            </a:r>
            <a:r>
              <a:rPr lang="pt-BR" dirty="0"/>
              <a:t> (</a:t>
            </a:r>
            <a:r>
              <a:rPr lang="pt-BR" dirty="0" err="1"/>
              <a:t>op</a:t>
            </a:r>
            <a:r>
              <a:rPr lang="pt-BR" dirty="0"/>
              <a:t>)</a:t>
            </a:r>
            <a:br>
              <a:rPr lang="pt-BR" dirty="0"/>
            </a:br>
            <a:r>
              <a:rPr lang="pt-BR" b="1" dirty="0"/>
              <a:t>     ate</a:t>
            </a:r>
            <a:r>
              <a:rPr lang="pt-BR" dirty="0"/>
              <a:t> (</a:t>
            </a:r>
            <a:r>
              <a:rPr lang="pt-BR" dirty="0" err="1"/>
              <a:t>op</a:t>
            </a:r>
            <a:r>
              <a:rPr lang="pt-BR" dirty="0"/>
              <a:t> = "1") </a:t>
            </a:r>
            <a:r>
              <a:rPr lang="pt-BR" b="1" dirty="0"/>
              <a:t>ou</a:t>
            </a:r>
            <a:r>
              <a:rPr lang="pt-BR" dirty="0"/>
              <a:t> (</a:t>
            </a:r>
            <a:r>
              <a:rPr lang="pt-BR" dirty="0" err="1"/>
              <a:t>op</a:t>
            </a:r>
            <a:r>
              <a:rPr lang="pt-BR" dirty="0"/>
              <a:t> = "2") </a:t>
            </a:r>
            <a:r>
              <a:rPr lang="pt-BR" b="1" dirty="0"/>
              <a:t>ou</a:t>
            </a:r>
            <a:r>
              <a:rPr lang="pt-BR" dirty="0"/>
              <a:t> (</a:t>
            </a:r>
            <a:r>
              <a:rPr lang="pt-BR" dirty="0" err="1"/>
              <a:t>op</a:t>
            </a:r>
            <a:r>
              <a:rPr lang="pt-BR" dirty="0"/>
              <a:t> = "3")</a:t>
            </a:r>
            <a:r>
              <a:rPr lang="nl-NL" b="1" dirty="0"/>
              <a:t> ou</a:t>
            </a:r>
            <a:r>
              <a:rPr lang="nl-NL" dirty="0"/>
              <a:t> (op = "4") </a:t>
            </a:r>
            <a:r>
              <a:rPr lang="nl-NL" b="1" dirty="0"/>
              <a:t>ou</a:t>
            </a:r>
            <a:r>
              <a:rPr lang="nl-NL" dirty="0"/>
              <a:t> (op = "5")</a:t>
            </a:r>
            <a:endParaRPr lang="pt-BR" dirty="0"/>
          </a:p>
          <a:p>
            <a:pPr fontAlgn="base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787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Essa estrutura pode ser utilizada, também, em menus. Veja o exemplo a seguir: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 escolha</a:t>
            </a:r>
            <a:r>
              <a:rPr lang="pt-BR" dirty="0"/>
              <a:t> </a:t>
            </a:r>
            <a:r>
              <a:rPr lang="pt-BR" dirty="0" err="1"/>
              <a:t>op</a:t>
            </a:r>
            <a:r>
              <a:rPr lang="pt-BR" dirty="0"/>
              <a:t/>
            </a:r>
            <a:br>
              <a:rPr lang="pt-BR" dirty="0"/>
            </a:br>
            <a:r>
              <a:rPr lang="pt-BR" b="1" dirty="0"/>
              <a:t>          caso</a:t>
            </a:r>
            <a:r>
              <a:rPr lang="pt-BR" dirty="0"/>
              <a:t> "1"</a:t>
            </a:r>
            <a:br>
              <a:rPr lang="pt-BR" dirty="0"/>
            </a:br>
            <a:r>
              <a:rPr lang="pt-BR" b="1" dirty="0"/>
              <a:t>               </a:t>
            </a:r>
            <a:r>
              <a:rPr lang="pt-BR" b="1" dirty="0" err="1"/>
              <a:t>escreval</a:t>
            </a:r>
            <a:r>
              <a:rPr lang="pt-BR" dirty="0"/>
              <a:t> ("Você escolheu Morango.")</a:t>
            </a:r>
            <a:br>
              <a:rPr lang="pt-BR" dirty="0"/>
            </a:br>
            <a:r>
              <a:rPr lang="pt-BR" b="1" dirty="0"/>
              <a:t>          caso</a:t>
            </a:r>
            <a:r>
              <a:rPr lang="pt-BR" dirty="0"/>
              <a:t> "2"</a:t>
            </a:r>
            <a:br>
              <a:rPr lang="pt-BR" dirty="0"/>
            </a:br>
            <a:r>
              <a:rPr lang="pt-BR" b="1" dirty="0"/>
              <a:t>               </a:t>
            </a:r>
            <a:r>
              <a:rPr lang="pt-BR" b="1" dirty="0" err="1"/>
              <a:t>escreval</a:t>
            </a:r>
            <a:r>
              <a:rPr lang="pt-BR" dirty="0"/>
              <a:t> ("Você escolheu Abacaxi.")</a:t>
            </a:r>
            <a:br>
              <a:rPr lang="pt-BR" dirty="0"/>
            </a:br>
            <a:r>
              <a:rPr lang="pt-BR" b="1" dirty="0"/>
              <a:t>          caso</a:t>
            </a:r>
            <a:r>
              <a:rPr lang="pt-BR" dirty="0"/>
              <a:t> "3"</a:t>
            </a:r>
            <a:br>
              <a:rPr lang="pt-BR" dirty="0"/>
            </a:br>
            <a:r>
              <a:rPr lang="pt-BR" b="1" dirty="0"/>
              <a:t>               </a:t>
            </a:r>
            <a:r>
              <a:rPr lang="pt-BR" b="1" dirty="0" err="1"/>
              <a:t>escreval</a:t>
            </a:r>
            <a:r>
              <a:rPr lang="pt-BR" dirty="0"/>
              <a:t> ("Você escolheu Chocolate.")</a:t>
            </a:r>
            <a:br>
              <a:rPr lang="pt-BR" dirty="0"/>
            </a:br>
            <a:r>
              <a:rPr lang="pt-BR" b="1" dirty="0"/>
              <a:t>          caso</a:t>
            </a:r>
            <a:r>
              <a:rPr lang="pt-BR" dirty="0"/>
              <a:t> "4"</a:t>
            </a:r>
            <a:br>
              <a:rPr lang="pt-BR" dirty="0"/>
            </a:br>
            <a:r>
              <a:rPr lang="pt-BR" b="1" dirty="0"/>
              <a:t>               </a:t>
            </a:r>
            <a:r>
              <a:rPr lang="pt-BR" b="1" dirty="0" err="1"/>
              <a:t>escreval</a:t>
            </a:r>
            <a:r>
              <a:rPr lang="pt-BR" dirty="0"/>
              <a:t> ("Você escolheu Caramelo.")</a:t>
            </a:r>
            <a:br>
              <a:rPr lang="pt-BR" dirty="0"/>
            </a:br>
            <a:r>
              <a:rPr lang="pt-BR" b="1" dirty="0"/>
              <a:t>          caso</a:t>
            </a:r>
            <a:r>
              <a:rPr lang="pt-BR" dirty="0"/>
              <a:t> "5"</a:t>
            </a:r>
            <a:br>
              <a:rPr lang="pt-BR" dirty="0"/>
            </a:br>
            <a:r>
              <a:rPr lang="pt-BR" b="1" dirty="0"/>
              <a:t>               </a:t>
            </a:r>
            <a:r>
              <a:rPr lang="pt-BR" b="1" dirty="0" err="1"/>
              <a:t>escreval</a:t>
            </a:r>
            <a:r>
              <a:rPr lang="pt-BR" dirty="0"/>
              <a:t> ("Você escolheu Salada de Frutas.")</a:t>
            </a:r>
            <a:br>
              <a:rPr lang="pt-BR" dirty="0"/>
            </a:br>
            <a:r>
              <a:rPr lang="pt-BR" b="1" dirty="0"/>
              <a:t>     </a:t>
            </a:r>
            <a:r>
              <a:rPr lang="pt-BR" b="1" dirty="0" err="1"/>
              <a:t>fimescolha</a:t>
            </a:r>
            <a:r>
              <a:rPr lang="pt-BR" b="1" dirty="0"/>
              <a:t/>
            </a:r>
            <a:br>
              <a:rPr lang="pt-BR" b="1" dirty="0"/>
            </a:br>
            <a:r>
              <a:rPr lang="pt-BR" b="1" dirty="0" err="1"/>
              <a:t>fimalgoritmo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413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921" y="64068"/>
            <a:ext cx="8502410" cy="668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86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Né pra </a:t>
            </a:r>
            <a:r>
              <a:rPr lang="pt-BR" dirty="0" err="1" smtClean="0"/>
              <a:t>arregar</a:t>
            </a:r>
            <a:r>
              <a:rPr lang="pt-BR" dirty="0" smtClean="0"/>
              <a:t> não, visse...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Escreva um algoritmo que receba vários números digitados pelo usuário, até que o usuário digite 0. Ao digitar 0, o algoritmo termina</a:t>
            </a:r>
            <a:r>
              <a:rPr lang="pt-BR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Escreva um algoritmo que solicite ao usuário que digite o seu </a:t>
            </a:r>
            <a:r>
              <a:rPr lang="pt-BR" i="1" dirty="0" err="1"/>
              <a:t>login</a:t>
            </a:r>
            <a:r>
              <a:rPr lang="pt-BR" dirty="0"/>
              <a:t> e a sua senha. Caso o </a:t>
            </a:r>
            <a:r>
              <a:rPr lang="pt-BR" i="1" dirty="0" err="1"/>
              <a:t>login</a:t>
            </a:r>
            <a:r>
              <a:rPr lang="pt-BR" dirty="0"/>
              <a:t> e a senha estejam errados, pedir para digitar novamente. Caso estejam corretos, escrever: "</a:t>
            </a:r>
            <a:r>
              <a:rPr lang="pt-BR" i="1" dirty="0" err="1"/>
              <a:t>Login</a:t>
            </a:r>
            <a:r>
              <a:rPr lang="pt-BR" dirty="0"/>
              <a:t> efetuado com sucesso." O </a:t>
            </a:r>
            <a:r>
              <a:rPr lang="pt-BR" i="1" dirty="0" err="1"/>
              <a:t>login</a:t>
            </a:r>
            <a:r>
              <a:rPr lang="pt-BR" dirty="0"/>
              <a:t> deve ser o seu nome e a senha deve ser a palavra </a:t>
            </a:r>
            <a:r>
              <a:rPr lang="pt-BR" dirty="0" smtClean="0"/>
              <a:t>“</a:t>
            </a:r>
            <a:r>
              <a:rPr lang="pt-BR" dirty="0" err="1" smtClean="0"/>
              <a:t>pronatec</a:t>
            </a:r>
            <a:r>
              <a:rPr lang="pt-BR" dirty="0" smtClean="0"/>
              <a:t>".</a:t>
            </a:r>
          </a:p>
          <a:p>
            <a:pPr marL="457200" indent="-457200">
              <a:buFont typeface="+mj-lt"/>
              <a:buAutoNum type="arabicPeriod"/>
            </a:pP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Escreva um algoritmo que receba vários números inteiros positivos e diga se cada número é primo ou não. A estrutura encerra quando é digitado um valor negativo ou nulo. Lembre-se: um número é primo quando é divisível apenas por um e por ele mesmo.</a:t>
            </a:r>
          </a:p>
        </p:txBody>
      </p:sp>
    </p:spTree>
    <p:extLst>
      <p:ext uri="{BB962C8B-B14F-4D97-AF65-F5344CB8AC3E}">
        <p14:creationId xmlns:p14="http://schemas.microsoft.com/office/powerpoint/2010/main" val="375587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Né pra </a:t>
            </a:r>
            <a:r>
              <a:rPr lang="pt-BR" dirty="0" err="1" smtClean="0"/>
              <a:t>arregar</a:t>
            </a:r>
            <a:r>
              <a:rPr lang="pt-BR" dirty="0" smtClean="0"/>
              <a:t> não, visse...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pt-BR" dirty="0"/>
              <a:t>Escreva um algoritmo que receba números positivos e calcule a soma dos que são pares. A estrutura encerra quando o usuário digita um número negativo</a:t>
            </a:r>
            <a:r>
              <a:rPr lang="pt-BR" dirty="0" smtClean="0"/>
              <a:t>.</a:t>
            </a:r>
          </a:p>
          <a:p>
            <a:pPr marL="457200" indent="-457200">
              <a:buFont typeface="+mj-lt"/>
              <a:buAutoNum type="arabicPeriod" startAt="4"/>
            </a:pPr>
            <a:endParaRPr lang="pt-BR" dirty="0"/>
          </a:p>
          <a:p>
            <a:pPr marL="457200" indent="-457200">
              <a:buFont typeface="+mj-lt"/>
              <a:buAutoNum type="arabicPeriod" startAt="4"/>
            </a:pPr>
            <a:r>
              <a:rPr lang="pt-BR" dirty="0"/>
              <a:t>Escreva um algoritmo que receba o preço e a quantidade de 20 diferentes produtos e mostre o valor total da compra</a:t>
            </a:r>
            <a:r>
              <a:rPr lang="pt-BR" dirty="0" smtClean="0"/>
              <a:t>.</a:t>
            </a:r>
          </a:p>
          <a:p>
            <a:pPr marL="457200" indent="-457200">
              <a:buFont typeface="+mj-lt"/>
              <a:buAutoNum type="arabicPeriod" startAt="4"/>
            </a:pPr>
            <a:endParaRPr lang="pt-BR" dirty="0"/>
          </a:p>
          <a:p>
            <a:pPr marL="457200" indent="-457200">
              <a:buFont typeface="+mj-lt"/>
              <a:buAutoNum type="arabicPeriod" startAt="4"/>
            </a:pPr>
            <a:r>
              <a:rPr lang="pt-BR" dirty="0"/>
              <a:t>Escreva, com a estrutura REPITA...ATE, a tabuada de um número digitado pelo usuário.</a:t>
            </a:r>
          </a:p>
        </p:txBody>
      </p:sp>
    </p:spTree>
    <p:extLst>
      <p:ext uri="{BB962C8B-B14F-4D97-AF65-F5344CB8AC3E}">
        <p14:creationId xmlns:p14="http://schemas.microsoft.com/office/powerpoint/2010/main" val="232119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de repetição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Parece simples, não? Mas e se mudássemos o número de repetições? Se, ao invés de cinco vezes, tivéssemos que escrever essa mesma frase cem vezes? Ou mil vezes</a:t>
            </a:r>
            <a:r>
              <a:rPr lang="pt-BR" dirty="0" smtClean="0"/>
              <a:t>?</a:t>
            </a:r>
          </a:p>
          <a:p>
            <a:endParaRPr lang="pt-BR" dirty="0"/>
          </a:p>
          <a:p>
            <a:r>
              <a:rPr lang="pt-BR" dirty="0"/>
              <a:t>Seria um tanto exaustivo para você ficar digitando tantas vezes o mesmo comando. Para o computador, também, não seria interessante. Já falamos brevemente na aula anterior sobre o aumento da demanda por processamento e memória, quando um mesmo comando é repetido muitas vezes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A solução para esse impasse é a utilização das estruturas de repetição.</a:t>
            </a:r>
          </a:p>
        </p:txBody>
      </p:sp>
    </p:spTree>
    <p:extLst>
      <p:ext uri="{BB962C8B-B14F-4D97-AF65-F5344CB8AC3E}">
        <p14:creationId xmlns:p14="http://schemas.microsoft.com/office/powerpoint/2010/main" val="52032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Veja o mesmo algoritmo de outra forma: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algoritmo</a:t>
            </a:r>
            <a:r>
              <a:rPr lang="pt-BR" dirty="0"/>
              <a:t> "Repete frase"</a:t>
            </a:r>
            <a:br>
              <a:rPr lang="pt-BR" dirty="0"/>
            </a:br>
            <a:r>
              <a:rPr lang="pt-BR" b="1" dirty="0"/>
              <a:t>var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contador : </a:t>
            </a:r>
            <a:r>
              <a:rPr lang="pt-BR" b="1" dirty="0"/>
              <a:t>inteiro</a:t>
            </a:r>
            <a:r>
              <a:rPr lang="pt-BR" dirty="0"/>
              <a:t/>
            </a:r>
            <a:br>
              <a:rPr lang="pt-BR" dirty="0"/>
            </a:br>
            <a:r>
              <a:rPr lang="pt-BR" b="1" dirty="0"/>
              <a:t>inicio</a:t>
            </a:r>
            <a:br>
              <a:rPr lang="pt-BR" b="1" dirty="0"/>
            </a:br>
            <a:r>
              <a:rPr lang="pt-BR" b="1" dirty="0"/>
              <a:t>para</a:t>
            </a:r>
            <a:r>
              <a:rPr lang="pt-BR" dirty="0"/>
              <a:t> contador </a:t>
            </a:r>
            <a:r>
              <a:rPr lang="pt-BR" b="1" dirty="0"/>
              <a:t>de</a:t>
            </a:r>
            <a:r>
              <a:rPr lang="pt-BR" dirty="0"/>
              <a:t> 1 </a:t>
            </a:r>
            <a:r>
              <a:rPr lang="pt-BR" b="1" dirty="0"/>
              <a:t>ate</a:t>
            </a:r>
            <a:r>
              <a:rPr lang="pt-BR" dirty="0"/>
              <a:t> 5 </a:t>
            </a:r>
            <a:r>
              <a:rPr lang="pt-BR" b="1" dirty="0"/>
              <a:t>passo</a:t>
            </a:r>
            <a:r>
              <a:rPr lang="pt-BR" dirty="0"/>
              <a:t> 1 </a:t>
            </a:r>
            <a:r>
              <a:rPr lang="pt-BR" b="1" dirty="0"/>
              <a:t>faca</a:t>
            </a:r>
            <a:r>
              <a:rPr lang="pt-BR" dirty="0"/>
              <a:t/>
            </a:r>
            <a:br>
              <a:rPr lang="pt-BR" dirty="0"/>
            </a:br>
            <a:r>
              <a:rPr lang="pt-BR" b="1" dirty="0"/>
              <a:t>     </a:t>
            </a:r>
            <a:r>
              <a:rPr lang="pt-BR" b="1" dirty="0" err="1"/>
              <a:t>escreval</a:t>
            </a:r>
            <a:r>
              <a:rPr lang="pt-BR" dirty="0"/>
              <a:t> ("Bem-vindo </a:t>
            </a:r>
            <a:r>
              <a:rPr lang="pt-BR" smtClean="0"/>
              <a:t>à </a:t>
            </a:r>
            <a:r>
              <a:rPr lang="pt-BR" smtClean="0"/>
              <a:t>UFERSA”)</a:t>
            </a:r>
            <a:r>
              <a:rPr lang="pt-BR" dirty="0"/>
              <a:t/>
            </a:r>
            <a:br>
              <a:rPr lang="pt-BR" dirty="0"/>
            </a:br>
            <a:r>
              <a:rPr lang="pt-BR" b="1" dirty="0"/>
              <a:t>fim para</a:t>
            </a:r>
            <a:br>
              <a:rPr lang="pt-BR" b="1" dirty="0"/>
            </a:br>
            <a:r>
              <a:rPr lang="pt-BR" b="1" dirty="0"/>
              <a:t>fim algoritmo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804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estruturas de </a:t>
            </a:r>
            <a:r>
              <a:rPr lang="pt-BR" dirty="0" smtClean="0"/>
              <a:t>repetição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dirty="0"/>
              <a:t>a. Repetição com teste de condição no início (comandos </a:t>
            </a:r>
            <a:r>
              <a:rPr lang="pt-BR" b="1" dirty="0"/>
              <a:t>ENQUANTO...FAÇA</a:t>
            </a:r>
            <a:r>
              <a:rPr lang="pt-BR" dirty="0"/>
              <a:t>) – repete as instruções enquanto a condição for verdadeira.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b. Repetição com variável de controle (comando </a:t>
            </a:r>
            <a:r>
              <a:rPr lang="pt-BR" b="1" dirty="0"/>
              <a:t>PARA</a:t>
            </a:r>
            <a:r>
              <a:rPr lang="pt-BR" dirty="0"/>
              <a:t>) – repete as instruções sob controle de um contador que percorre valores, de acordo com limites iniciais e finais preestabelecidos.</a:t>
            </a:r>
          </a:p>
          <a:p>
            <a:pPr fontAlgn="base"/>
            <a:r>
              <a:rPr lang="pt-BR" dirty="0"/>
              <a:t/>
            </a:r>
            <a:br>
              <a:rPr lang="pt-BR" dirty="0"/>
            </a:br>
            <a:r>
              <a:rPr lang="pt-BR" dirty="0"/>
              <a:t>c. Repetição com teste da condição no final (comandos </a:t>
            </a:r>
            <a:r>
              <a:rPr lang="pt-BR" b="1" dirty="0"/>
              <a:t>REPITA...ATÉ</a:t>
            </a:r>
            <a:r>
              <a:rPr lang="pt-BR" dirty="0"/>
              <a:t>) – repete as instruções até que a condição seja verdadeira.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624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Estrutura de repetição com variável de </a:t>
            </a:r>
            <a:r>
              <a:rPr lang="pt-BR" dirty="0" smtClean="0"/>
              <a:t>controle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quantidade </a:t>
            </a:r>
            <a:r>
              <a:rPr lang="pt-BR" dirty="0"/>
              <a:t>de execuções do comando que será repetida é conhecida </a:t>
            </a:r>
            <a:r>
              <a:rPr lang="pt-BR" dirty="0" smtClean="0"/>
              <a:t>previamente.</a:t>
            </a:r>
          </a:p>
          <a:p>
            <a:endParaRPr lang="pt-BR" dirty="0"/>
          </a:p>
          <a:p>
            <a:r>
              <a:rPr lang="pt-BR" dirty="0"/>
              <a:t>Uma variável é criada para funcionar como contador para essas repetições e cessar a repetição no momento em que a contagem chegar ao final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Há, também, um valor de incremento, que define com qual intervalo entre as unidades a repetição executará.</a:t>
            </a:r>
          </a:p>
        </p:txBody>
      </p:sp>
    </p:spTree>
    <p:extLst>
      <p:ext uri="{BB962C8B-B14F-4D97-AF65-F5344CB8AC3E}">
        <p14:creationId xmlns:p14="http://schemas.microsoft.com/office/powerpoint/2010/main" val="80850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PSEUDOCÓDIGO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para</a:t>
            </a:r>
            <a:r>
              <a:rPr lang="pt-BR" dirty="0"/>
              <a:t> &lt;variável inteira&gt; </a:t>
            </a:r>
            <a:r>
              <a:rPr lang="pt-BR" b="1" dirty="0"/>
              <a:t>de</a:t>
            </a:r>
            <a:r>
              <a:rPr lang="pt-BR" dirty="0"/>
              <a:t> &lt;valor inicial&gt; </a:t>
            </a:r>
            <a:r>
              <a:rPr lang="pt-BR" b="1" dirty="0"/>
              <a:t>ate</a:t>
            </a:r>
            <a:r>
              <a:rPr lang="pt-BR" dirty="0"/>
              <a:t> &lt;valor final&gt; </a:t>
            </a:r>
            <a:r>
              <a:rPr lang="pt-BR" b="1" dirty="0"/>
              <a:t>passo</a:t>
            </a:r>
            <a:r>
              <a:rPr lang="pt-BR" dirty="0"/>
              <a:t> &lt;valor de incremento&gt; </a:t>
            </a:r>
            <a:r>
              <a:rPr lang="pt-BR" b="1" dirty="0"/>
              <a:t>faca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     &lt;instruções&gt;</a:t>
            </a:r>
            <a:br>
              <a:rPr lang="pt-BR" dirty="0"/>
            </a:br>
            <a:r>
              <a:rPr lang="pt-BR" b="1" dirty="0"/>
              <a:t>fim para</a:t>
            </a:r>
            <a:br>
              <a:rPr lang="pt-BR" b="1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OU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b="1" dirty="0"/>
              <a:t>para</a:t>
            </a:r>
            <a:r>
              <a:rPr lang="pt-BR" dirty="0"/>
              <a:t> &lt;variável inteira&gt; </a:t>
            </a:r>
            <a:r>
              <a:rPr lang="pt-BR" b="1" dirty="0"/>
              <a:t>de</a:t>
            </a:r>
            <a:r>
              <a:rPr lang="pt-BR" dirty="0"/>
              <a:t> &lt;valor inicial&gt; </a:t>
            </a:r>
            <a:r>
              <a:rPr lang="pt-BR" b="1" dirty="0"/>
              <a:t>ate</a:t>
            </a:r>
            <a:r>
              <a:rPr lang="pt-BR" dirty="0"/>
              <a:t> &lt;valor final&gt;</a:t>
            </a:r>
            <a:r>
              <a:rPr lang="pt-BR" b="1" dirty="0"/>
              <a:t>faca</a:t>
            </a:r>
            <a:br>
              <a:rPr lang="pt-BR" b="1" dirty="0"/>
            </a:br>
            <a:r>
              <a:rPr lang="pt-BR" dirty="0"/>
              <a:t>     &lt;instruções&gt;</a:t>
            </a:r>
            <a:br>
              <a:rPr lang="pt-BR" dirty="0"/>
            </a:br>
            <a:r>
              <a:rPr lang="pt-BR" b="1" dirty="0"/>
              <a:t>fim para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725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Fluxograma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048" y="1691443"/>
            <a:ext cx="6409216" cy="492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66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repetição com variável de controle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pt-BR" dirty="0"/>
              <a:t>a. A variável de controle deve ser uma variável numérica do tipo inteiro, pois servirá de contador e terá seu valor incrementado a cada passo.</a:t>
            </a:r>
          </a:p>
          <a:p>
            <a:pPr fontAlgn="base"/>
            <a:r>
              <a:rPr lang="pt-BR" dirty="0"/>
              <a:t>b. O valor inicial corresponde ao valor de inicialização da variável antes da primeira repetição.</a:t>
            </a:r>
          </a:p>
          <a:p>
            <a:pPr fontAlgn="base"/>
            <a:r>
              <a:rPr lang="pt-BR" dirty="0"/>
              <a:t>c. O valor final corresponde ao valor máximo que a variável pode alcançar.</a:t>
            </a:r>
          </a:p>
          <a:p>
            <a:pPr fontAlgn="base"/>
            <a:r>
              <a:rPr lang="pt-BR" dirty="0"/>
              <a:t>d. O valor inicial, o valor final e o valor de incremento podem ser variáveis ou constantes.</a:t>
            </a:r>
          </a:p>
          <a:p>
            <a:pPr fontAlgn="base"/>
            <a:r>
              <a:rPr lang="pt-BR" dirty="0"/>
              <a:t>e. Se o valor de incremento não for definido, assume o valor = 1.</a:t>
            </a:r>
          </a:p>
          <a:p>
            <a:pPr fontAlgn="base"/>
            <a:r>
              <a:rPr lang="pt-BR" dirty="0"/>
              <a:t>f. O valor de incremento não pode ser nulo.</a:t>
            </a:r>
          </a:p>
          <a:p>
            <a:pPr fontAlgn="base"/>
            <a:r>
              <a:rPr lang="pt-BR" dirty="0"/>
              <a:t>g. Pode ser atribuído um valor negativo ao valor de incremento, caso se deseje que o laço seja percorrido em ordem inversa. Nesse caso, o valor inicial e o valor final devem ser invertidos, também, para evitar erros na execução. Ou seja, se o valor de incremento for negativo, o valor inicial deve ser maior que o valor final.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595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65</TotalTime>
  <Words>961</Words>
  <Application>Microsoft Office PowerPoint</Application>
  <PresentationFormat>Widescreen</PresentationFormat>
  <Paragraphs>76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9" baseType="lpstr">
      <vt:lpstr>Arial</vt:lpstr>
      <vt:lpstr>Tw Cen MT</vt:lpstr>
      <vt:lpstr>Tw Cen MT Condensed</vt:lpstr>
      <vt:lpstr>Wingdings 3</vt:lpstr>
      <vt:lpstr>Integral</vt:lpstr>
      <vt:lpstr>Estruturas de repetição </vt:lpstr>
      <vt:lpstr>Estruturas de repetição</vt:lpstr>
      <vt:lpstr>Estruturas de repetição</vt:lpstr>
      <vt:lpstr>Veja o mesmo algoritmo de outra forma:</vt:lpstr>
      <vt:lpstr>Tipos de estruturas de repetição</vt:lpstr>
      <vt:lpstr>Estrutura de repetição com variável de controle</vt:lpstr>
      <vt:lpstr>PSEUDOCÓDIGO</vt:lpstr>
      <vt:lpstr>Fluxograma</vt:lpstr>
      <vt:lpstr>Estrutura de repetição com variável de controle</vt:lpstr>
      <vt:lpstr>ALGORITMO PARA CALCULAR A MÉDIA ARITMÉTICA ENTRE DUAS NOTAS PARA 50 ALUNOS DE UMA SALA</vt:lpstr>
      <vt:lpstr>Bora praticar?</vt:lpstr>
      <vt:lpstr>Tem mais viu...</vt:lpstr>
      <vt:lpstr>Enquanto... faça – Teste condicional no início</vt:lpstr>
      <vt:lpstr>ALGORITMO PARA CALCULAR A MÉDIA ARITMÉTICA ENTRE DUAS NOTAS PARA 50 ALUNOS DE UMA SALA</vt:lpstr>
      <vt:lpstr>Enquanto... faça – Teste condicional no início</vt:lpstr>
      <vt:lpstr>Enquanto... faça – Teste condicional no início</vt:lpstr>
      <vt:lpstr>Apresentação do PowerPoint</vt:lpstr>
      <vt:lpstr>Faça aí...</vt:lpstr>
      <vt:lpstr>Repita...até – Teste condicional no final</vt:lpstr>
      <vt:lpstr>Essa estrutura pode ser utilizada, também, em menus. Veja o exemplo a seguir:</vt:lpstr>
      <vt:lpstr>Essa estrutura pode ser utilizada, também, em menus. Veja o exemplo a seguir:</vt:lpstr>
      <vt:lpstr>Apresentação do PowerPoint</vt:lpstr>
      <vt:lpstr>Né pra arregar não, visse...</vt:lpstr>
      <vt:lpstr>Né pra arregar não, visse...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Estruturas de repetição</dc:title>
  <dc:creator>Marciano Gonçalves</dc:creator>
  <cp:lastModifiedBy>Marciano Gonçalves</cp:lastModifiedBy>
  <cp:revision>7</cp:revision>
  <dcterms:created xsi:type="dcterms:W3CDTF">2014-05-31T17:57:54Z</dcterms:created>
  <dcterms:modified xsi:type="dcterms:W3CDTF">2014-12-03T12:04:20Z</dcterms:modified>
</cp:coreProperties>
</file>