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0090" y="461899"/>
            <a:ext cx="26238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365" y="1576781"/>
            <a:ext cx="8075269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3269" y="6371751"/>
            <a:ext cx="250190" cy="25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rtilha.cert.br/malware/" TargetMode="External"/><Relationship Id="rId4" Type="http://schemas.openxmlformats.org/officeDocument/2006/relationships/image" Target="../media/image74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rtilha.cert.br/malware/" TargetMode="External"/><Relationship Id="rId4" Type="http://schemas.openxmlformats.org/officeDocument/2006/relationships/image" Target="../media/image77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rtilha.cert.br/malware/" TargetMode="External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cartilha.cert.br/golpes/" TargetMode="External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1882" y="1135456"/>
            <a:ext cx="62445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0" dirty="0">
                <a:latin typeface="Carlito"/>
                <a:cs typeface="Carlito"/>
              </a:rPr>
              <a:t>Informática</a:t>
            </a:r>
            <a:r>
              <a:rPr sz="6600" spc="-65" dirty="0">
                <a:latin typeface="Carlito"/>
                <a:cs typeface="Carlito"/>
              </a:rPr>
              <a:t> </a:t>
            </a:r>
            <a:r>
              <a:rPr sz="6600" spc="-15" dirty="0">
                <a:latin typeface="Carlito"/>
                <a:cs typeface="Carlito"/>
              </a:rPr>
              <a:t>Básica</a:t>
            </a:r>
            <a:endParaRPr sz="6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" y="1406525"/>
            <a:ext cx="8724900" cy="0"/>
          </a:xfrm>
          <a:custGeom>
            <a:avLst/>
            <a:gdLst/>
            <a:ahLst/>
            <a:cxnLst/>
            <a:rect l="l" t="t" r="r" b="b"/>
            <a:pathLst>
              <a:path w="8724900">
                <a:moveTo>
                  <a:pt x="0" y="0"/>
                </a:moveTo>
                <a:lnTo>
                  <a:pt x="8724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7591" y="2133600"/>
            <a:ext cx="6001511" cy="3372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9753"/>
            <a:ext cx="5906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é um</a:t>
            </a:r>
            <a:r>
              <a:rPr spc="-90" dirty="0"/>
              <a:t> </a:t>
            </a:r>
            <a:r>
              <a:rPr spc="-5" dirty="0"/>
              <a:t>Computador?</a:t>
            </a:r>
          </a:p>
        </p:txBody>
      </p:sp>
      <p:sp>
        <p:nvSpPr>
          <p:cNvPr id="4" name="object 4"/>
          <p:cNvSpPr/>
          <p:nvPr/>
        </p:nvSpPr>
        <p:spPr>
          <a:xfrm>
            <a:off x="2819400" y="2144776"/>
            <a:ext cx="3156458" cy="2970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9753"/>
            <a:ext cx="5906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é um</a:t>
            </a:r>
            <a:r>
              <a:rPr spc="-90" dirty="0"/>
              <a:t> </a:t>
            </a:r>
            <a:r>
              <a:rPr spc="-5" dirty="0"/>
              <a:t>Computador?</a:t>
            </a:r>
          </a:p>
        </p:txBody>
      </p:sp>
      <p:sp>
        <p:nvSpPr>
          <p:cNvPr id="4" name="object 4"/>
          <p:cNvSpPr/>
          <p:nvPr/>
        </p:nvSpPr>
        <p:spPr>
          <a:xfrm>
            <a:off x="552450" y="2362200"/>
            <a:ext cx="290195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5154" y="2155902"/>
            <a:ext cx="2691701" cy="3743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5052" y="1918155"/>
            <a:ext cx="1717548" cy="1416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8211" y="3733800"/>
            <a:ext cx="1560568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9753"/>
            <a:ext cx="5906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é um</a:t>
            </a:r>
            <a:r>
              <a:rPr spc="-90" dirty="0"/>
              <a:t> </a:t>
            </a:r>
            <a:r>
              <a:rPr spc="-5" dirty="0"/>
              <a:t>Computador?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0" y="1295400"/>
            <a:ext cx="1322831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1709927"/>
            <a:ext cx="1755648" cy="117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3048000"/>
            <a:ext cx="1474470" cy="1290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3124200"/>
            <a:ext cx="2133600" cy="1572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894" y="1271015"/>
            <a:ext cx="1906905" cy="1668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3276600"/>
            <a:ext cx="1936739" cy="193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6958" y="1409376"/>
            <a:ext cx="1589101" cy="160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419600"/>
            <a:ext cx="2362200" cy="1546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4876800"/>
            <a:ext cx="2057400" cy="1543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7600" y="3810000"/>
            <a:ext cx="1435607" cy="2133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4200" y="5423829"/>
            <a:ext cx="1685544" cy="11004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9753"/>
            <a:ext cx="5906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é um</a:t>
            </a:r>
            <a:r>
              <a:rPr spc="-90" dirty="0"/>
              <a:t> </a:t>
            </a:r>
            <a:r>
              <a:rPr spc="-5" dirty="0"/>
              <a:t>Computador?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295400"/>
            <a:ext cx="2927604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1747" y="1346996"/>
            <a:ext cx="1590792" cy="269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0733" y="4191000"/>
            <a:ext cx="1364826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4267200"/>
            <a:ext cx="1845563" cy="2267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752600"/>
            <a:ext cx="2218944" cy="2218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4343400"/>
            <a:ext cx="1530219" cy="2157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" y="4507991"/>
            <a:ext cx="2103120" cy="167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533" y="461899"/>
            <a:ext cx="6805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Tipos de </a:t>
            </a:r>
            <a:r>
              <a:rPr spc="-15" dirty="0"/>
              <a:t>computadores</a:t>
            </a:r>
            <a:r>
              <a:rPr spc="-25" dirty="0"/>
              <a:t> </a:t>
            </a:r>
            <a:r>
              <a:rPr spc="-20" dirty="0"/>
              <a:t>gerais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24071"/>
            <a:ext cx="6536690" cy="35369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Computadores </a:t>
            </a:r>
            <a:r>
              <a:rPr sz="3200" spc="-5" dirty="0">
                <a:latin typeface="Carlito"/>
                <a:cs typeface="Carlito"/>
              </a:rPr>
              <a:t>pessoais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</a:t>
            </a:r>
            <a:r>
              <a:rPr sz="3200" i="1" spc="-10" dirty="0">
                <a:latin typeface="Carlito"/>
                <a:cs typeface="Carlito"/>
              </a:rPr>
              <a:t>desktop</a:t>
            </a:r>
            <a:r>
              <a:rPr sz="3200" spc="-10" dirty="0">
                <a:latin typeface="Carlito"/>
                <a:cs typeface="Carlito"/>
              </a:rPr>
              <a:t>);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Computadores </a:t>
            </a:r>
            <a:r>
              <a:rPr sz="3200" spc="-15" dirty="0">
                <a:latin typeface="Carlito"/>
                <a:cs typeface="Carlito"/>
              </a:rPr>
              <a:t>portáteis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(</a:t>
            </a:r>
            <a:r>
              <a:rPr sz="3200" i="1" spc="-15" dirty="0">
                <a:latin typeface="Carlito"/>
                <a:cs typeface="Carlito"/>
              </a:rPr>
              <a:t>notebooks</a:t>
            </a:r>
            <a:r>
              <a:rPr sz="3200" spc="-15" dirty="0">
                <a:latin typeface="Carlito"/>
                <a:cs typeface="Carlito"/>
              </a:rPr>
              <a:t>);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Computadores </a:t>
            </a:r>
            <a:r>
              <a:rPr sz="3200" dirty="0">
                <a:latin typeface="Carlito"/>
                <a:cs typeface="Carlito"/>
              </a:rPr>
              <a:t>manuais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</a:t>
            </a:r>
            <a:r>
              <a:rPr sz="3200" i="1" spc="-10" dirty="0">
                <a:latin typeface="Carlito"/>
                <a:cs typeface="Carlito"/>
              </a:rPr>
              <a:t>smartfone</a:t>
            </a:r>
            <a:r>
              <a:rPr sz="3200" spc="-10" dirty="0">
                <a:latin typeface="Carlito"/>
                <a:cs typeface="Carlito"/>
              </a:rPr>
              <a:t>);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Servidores;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Mainframes;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Supercomputadores.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461899"/>
            <a:ext cx="6468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Computadores </a:t>
            </a:r>
            <a:r>
              <a:rPr spc="-10" dirty="0"/>
              <a:t>Pessoais</a:t>
            </a:r>
            <a:r>
              <a:rPr spc="-75" dirty="0"/>
              <a:t> </a:t>
            </a:r>
            <a:r>
              <a:rPr dirty="0"/>
              <a:t>(PC)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09306"/>
            <a:ext cx="7100570" cy="333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Computadores </a:t>
            </a:r>
            <a:r>
              <a:rPr sz="2600" spc="-5" dirty="0">
                <a:latin typeface="Carlito"/>
                <a:cs typeface="Carlito"/>
              </a:rPr>
              <a:t>de </a:t>
            </a:r>
            <a:r>
              <a:rPr sz="2600" dirty="0">
                <a:latin typeface="Carlito"/>
                <a:cs typeface="Carlito"/>
              </a:rPr>
              <a:t>Mesa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(desktop):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35" dirty="0">
                <a:latin typeface="Carlito"/>
                <a:cs typeface="Carlito"/>
              </a:rPr>
              <a:t>Também </a:t>
            </a:r>
            <a:r>
              <a:rPr sz="2200" spc="-10" dirty="0">
                <a:latin typeface="Carlito"/>
                <a:cs typeface="Carlito"/>
              </a:rPr>
              <a:t>conhecidos </a:t>
            </a:r>
            <a:r>
              <a:rPr sz="2200" spc="-15" dirty="0">
                <a:latin typeface="Carlito"/>
                <a:cs typeface="Carlito"/>
              </a:rPr>
              <a:t>como </a:t>
            </a:r>
            <a:r>
              <a:rPr sz="2200" spc="-5" dirty="0">
                <a:latin typeface="Carlito"/>
                <a:cs typeface="Carlito"/>
              </a:rPr>
              <a:t>PCs, </a:t>
            </a:r>
            <a:r>
              <a:rPr sz="2200" spc="-10" dirty="0">
                <a:latin typeface="Carlito"/>
                <a:cs typeface="Carlito"/>
              </a:rPr>
              <a:t>microcomputadores,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ou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computadores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domésticos.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rlito"/>
                <a:cs typeface="Carlito"/>
              </a:rPr>
              <a:t>Terminal </a:t>
            </a:r>
            <a:r>
              <a:rPr sz="2600" spc="-5" dirty="0">
                <a:latin typeface="Carlito"/>
                <a:cs typeface="Carlito"/>
              </a:rPr>
              <a:t>de </a:t>
            </a:r>
            <a:r>
              <a:rPr sz="2600" spc="-10" dirty="0">
                <a:latin typeface="Carlito"/>
                <a:cs typeface="Carlito"/>
              </a:rPr>
              <a:t>Rede: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rlito"/>
                <a:cs typeface="Carlito"/>
              </a:rPr>
              <a:t>Unidade </a:t>
            </a:r>
            <a:r>
              <a:rPr sz="2200" spc="-15" dirty="0">
                <a:latin typeface="Carlito"/>
                <a:cs typeface="Carlito"/>
              </a:rPr>
              <a:t>central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processamento </a:t>
            </a:r>
            <a:r>
              <a:rPr sz="2200" spc="-5" dirty="0">
                <a:latin typeface="Carlito"/>
                <a:cs typeface="Carlito"/>
              </a:rPr>
              <a:t>e memória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mínima.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Projetado </a:t>
            </a:r>
            <a:r>
              <a:rPr sz="2200" spc="-15" dirty="0">
                <a:latin typeface="Carlito"/>
                <a:cs typeface="Carlito"/>
              </a:rPr>
              <a:t>para </a:t>
            </a:r>
            <a:r>
              <a:rPr sz="2200" spc="-5" dirty="0">
                <a:latin typeface="Carlito"/>
                <a:cs typeface="Carlito"/>
              </a:rPr>
              <a:t>ser usado em </a:t>
            </a:r>
            <a:r>
              <a:rPr sz="2200" spc="-10" dirty="0">
                <a:latin typeface="Carlito"/>
                <a:cs typeface="Carlito"/>
              </a:rPr>
              <a:t>uma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rede.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rlito"/>
                <a:cs typeface="Carlito"/>
              </a:rPr>
              <a:t>Às </a:t>
            </a:r>
            <a:r>
              <a:rPr sz="2200" spc="-25" dirty="0">
                <a:latin typeface="Carlito"/>
                <a:cs typeface="Carlito"/>
              </a:rPr>
              <a:t>vezes </a:t>
            </a:r>
            <a:r>
              <a:rPr sz="2200" spc="-5" dirty="0">
                <a:latin typeface="Carlito"/>
                <a:cs typeface="Carlito"/>
              </a:rPr>
              <a:t>chamado de </a:t>
            </a:r>
            <a:r>
              <a:rPr sz="2200" spc="-15" dirty="0">
                <a:latin typeface="Carlito"/>
                <a:cs typeface="Carlito"/>
              </a:rPr>
              <a:t>cliente </a:t>
            </a:r>
            <a:r>
              <a:rPr sz="2200" spc="-10" dirty="0">
                <a:latin typeface="Carlito"/>
                <a:cs typeface="Carlito"/>
              </a:rPr>
              <a:t>magro (thin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client)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Realiza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interface entre </a:t>
            </a:r>
            <a:r>
              <a:rPr sz="2200" spc="-5" dirty="0">
                <a:latin typeface="Carlito"/>
                <a:cs typeface="Carlito"/>
              </a:rPr>
              <a:t>o usuário e </a:t>
            </a:r>
            <a:r>
              <a:rPr sz="2200" spc="-10" dirty="0">
                <a:latin typeface="Carlito"/>
                <a:cs typeface="Carlito"/>
              </a:rPr>
              <a:t>um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servidor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463422"/>
            <a:ext cx="5523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Computadores</a:t>
            </a:r>
            <a:r>
              <a:rPr spc="-75" dirty="0"/>
              <a:t> </a:t>
            </a:r>
            <a:r>
              <a:rPr spc="-25" dirty="0"/>
              <a:t>Portáteis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5193"/>
            <a:ext cx="4972050" cy="3294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Computadores </a:t>
            </a:r>
            <a:r>
              <a:rPr sz="2600" spc="-5" dirty="0">
                <a:latin typeface="Carlito"/>
                <a:cs typeface="Carlito"/>
              </a:rPr>
              <a:t>pequenos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spc="-10" dirty="0">
                <a:latin typeface="Carlito"/>
                <a:cs typeface="Carlito"/>
              </a:rPr>
              <a:t>leves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50" dirty="0">
                <a:latin typeface="Arial"/>
                <a:cs typeface="Arial"/>
              </a:rPr>
              <a:t>–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i="1" spc="-5" dirty="0">
                <a:latin typeface="Carlito"/>
                <a:cs typeface="Carlito"/>
              </a:rPr>
              <a:t>notebooks,</a:t>
            </a:r>
            <a:r>
              <a:rPr sz="2600" i="1" spc="-35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netbooks</a:t>
            </a:r>
            <a:endParaRPr sz="2400">
              <a:latin typeface="Carlito"/>
              <a:cs typeface="Carlito"/>
            </a:endParaRPr>
          </a:p>
          <a:p>
            <a:pPr marL="355600" marR="31115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Suas capacidades se </a:t>
            </a:r>
            <a:r>
              <a:rPr sz="2600" spc="-10" dirty="0">
                <a:latin typeface="Carlito"/>
                <a:cs typeface="Carlito"/>
              </a:rPr>
              <a:t>comparam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às  </a:t>
            </a:r>
            <a:r>
              <a:rPr sz="2600" spc="-5" dirty="0">
                <a:latin typeface="Carlito"/>
                <a:cs typeface="Carlito"/>
              </a:rPr>
              <a:t>dos </a:t>
            </a:r>
            <a:r>
              <a:rPr sz="2600" spc="-10" dirty="0">
                <a:latin typeface="Carlito"/>
                <a:cs typeface="Carlito"/>
              </a:rPr>
              <a:t>computadores </a:t>
            </a:r>
            <a:r>
              <a:rPr sz="2600" spc="-5" dirty="0">
                <a:latin typeface="Carlito"/>
                <a:cs typeface="Carlito"/>
              </a:rPr>
              <a:t>de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mesa: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Processamento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memória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similares.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Disco rígido,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CD/DVD</a:t>
            </a:r>
            <a:endParaRPr sz="2000">
              <a:latin typeface="Carlito"/>
              <a:cs typeface="Carlito"/>
            </a:endParaRPr>
          </a:p>
          <a:p>
            <a:pPr marL="355600" marR="262255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Capacidade </a:t>
            </a:r>
            <a:r>
              <a:rPr sz="2600" spc="-5" dirty="0">
                <a:latin typeface="Carlito"/>
                <a:cs typeface="Carlito"/>
              </a:rPr>
              <a:t>de </a:t>
            </a:r>
            <a:r>
              <a:rPr sz="2600" spc="-15" dirty="0">
                <a:latin typeface="Carlito"/>
                <a:cs typeface="Carlito"/>
              </a:rPr>
              <a:t>conexão </a:t>
            </a:r>
            <a:r>
              <a:rPr sz="2600" dirty="0">
                <a:latin typeface="Carlito"/>
                <a:cs typeface="Carlito"/>
              </a:rPr>
              <a:t>em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rede  </a:t>
            </a:r>
            <a:r>
              <a:rPr sz="2600" spc="-5" dirty="0">
                <a:latin typeface="Carlito"/>
                <a:cs typeface="Carlito"/>
              </a:rPr>
              <a:t>cabeada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spc="-5" dirty="0">
                <a:latin typeface="Carlito"/>
                <a:cs typeface="Carlito"/>
              </a:rPr>
              <a:t>sem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fio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7859" y="1626107"/>
            <a:ext cx="3041904" cy="45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498474"/>
            <a:ext cx="7582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Computadores </a:t>
            </a:r>
            <a:r>
              <a:rPr sz="4000" spc="-5" dirty="0"/>
              <a:t>Manuais </a:t>
            </a:r>
            <a:r>
              <a:rPr sz="4000" spc="-235" dirty="0">
                <a:latin typeface="Arial"/>
                <a:cs typeface="Arial"/>
              </a:rPr>
              <a:t>–</a:t>
            </a:r>
            <a:r>
              <a:rPr sz="4000" spc="-250" dirty="0">
                <a:latin typeface="Arial"/>
                <a:cs typeface="Arial"/>
              </a:rPr>
              <a:t> </a:t>
            </a:r>
            <a:r>
              <a:rPr sz="4000" i="1" spc="-15" dirty="0">
                <a:latin typeface="Carlito"/>
                <a:cs typeface="Carlito"/>
              </a:rPr>
              <a:t>Smartfone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8675"/>
            <a:ext cx="5022215" cy="35579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Exemplos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rlito"/>
                <a:cs typeface="Carlito"/>
              </a:rPr>
              <a:t>Iphone</a:t>
            </a:r>
            <a:r>
              <a:rPr sz="2200" spc="-10" dirty="0">
                <a:latin typeface="Carlito"/>
                <a:cs typeface="Carlito"/>
              </a:rPr>
              <a:t> (Apple)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Galaxy (Samsung)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Smartphones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rlito"/>
                <a:cs typeface="Carlito"/>
              </a:rPr>
              <a:t>Usos</a:t>
            </a:r>
            <a:endParaRPr sz="21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Agenda de </a:t>
            </a:r>
            <a:r>
              <a:rPr sz="1800" spc="-10" dirty="0">
                <a:latin typeface="Carlito"/>
                <a:cs typeface="Carlito"/>
              </a:rPr>
              <a:t>compromissos, </a:t>
            </a:r>
            <a:r>
              <a:rPr sz="1800" spc="-15" dirty="0">
                <a:latin typeface="Carlito"/>
                <a:cs typeface="Carlito"/>
              </a:rPr>
              <a:t>contatos,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tarefas</a:t>
            </a:r>
            <a:endParaRPr sz="1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executam </a:t>
            </a:r>
            <a:r>
              <a:rPr sz="1800" spc="-10" dirty="0">
                <a:latin typeface="Carlito"/>
                <a:cs typeface="Carlito"/>
              </a:rPr>
              <a:t>versões reduzidas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software:  processador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20" dirty="0">
                <a:latin typeface="Carlito"/>
                <a:cs typeface="Carlito"/>
              </a:rPr>
              <a:t>texto, </a:t>
            </a:r>
            <a:r>
              <a:rPr sz="1800" spc="-10" dirty="0">
                <a:latin typeface="Carlito"/>
                <a:cs typeface="Carlito"/>
              </a:rPr>
              <a:t>planilhas eletrônicas, </a:t>
            </a:r>
            <a:r>
              <a:rPr sz="1800" spc="20" dirty="0">
                <a:latin typeface="Carlito"/>
                <a:cs typeface="Carlito"/>
              </a:rPr>
              <a:t>e-  </a:t>
            </a:r>
            <a:r>
              <a:rPr sz="1800" spc="-5" dirty="0">
                <a:latin typeface="Carlito"/>
                <a:cs typeface="Carlito"/>
              </a:rPr>
              <a:t>mail,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web.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Acesso sem </a:t>
            </a:r>
            <a:r>
              <a:rPr sz="1800" spc="-5" dirty="0">
                <a:latin typeface="Carlito"/>
                <a:cs typeface="Carlito"/>
              </a:rPr>
              <a:t>fio (Wi-Fi ou celular) </a:t>
            </a:r>
            <a:r>
              <a:rPr sz="1800" dirty="0">
                <a:latin typeface="Carlito"/>
                <a:cs typeface="Carlito"/>
              </a:rPr>
              <a:t>à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6779" y="1341119"/>
            <a:ext cx="2409444" cy="189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4144" y="3870959"/>
            <a:ext cx="3334511" cy="221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705" y="0"/>
            <a:ext cx="2416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740409"/>
            <a:ext cx="7963534" cy="49549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996950" indent="-34290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Computadores </a:t>
            </a:r>
            <a:r>
              <a:rPr sz="2400" dirty="0">
                <a:latin typeface="Carlito"/>
                <a:cs typeface="Carlito"/>
              </a:rPr>
              <a:t>multiusuário </a:t>
            </a:r>
            <a:r>
              <a:rPr sz="2400" spc="-10" dirty="0">
                <a:latin typeface="Carlito"/>
                <a:cs typeface="Carlito"/>
              </a:rPr>
              <a:t>projetados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suprir </a:t>
            </a:r>
            <a:r>
              <a:rPr sz="2400" dirty="0">
                <a:latin typeface="Carlito"/>
                <a:cs typeface="Carlito"/>
              </a:rPr>
              <a:t>as  necessidades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organizações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porte </a:t>
            </a:r>
            <a:r>
              <a:rPr sz="2400" dirty="0">
                <a:latin typeface="Carlito"/>
                <a:cs typeface="Carlito"/>
              </a:rPr>
              <a:t>médio </a:t>
            </a:r>
            <a:r>
              <a:rPr sz="2400" spc="-5" dirty="0">
                <a:latin typeface="Carlito"/>
                <a:cs typeface="Carlito"/>
              </a:rPr>
              <a:t>ou  </a:t>
            </a:r>
            <a:r>
              <a:rPr sz="2400" spc="-10" dirty="0">
                <a:latin typeface="Carlito"/>
                <a:cs typeface="Carlito"/>
              </a:rPr>
              <a:t>departamentos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Configurados como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servidores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Centenas </a:t>
            </a:r>
            <a:r>
              <a:rPr sz="2400" spc="-5" dirty="0">
                <a:latin typeface="Carlito"/>
                <a:cs typeface="Carlito"/>
              </a:rPr>
              <a:t>ou milhares de usuários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conectados;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Suportam bancos </a:t>
            </a:r>
            <a:r>
              <a:rPr sz="2400" spc="-5" dirty="0">
                <a:latin typeface="Carlito"/>
                <a:cs typeface="Carlito"/>
              </a:rPr>
              <a:t>de dados, </a:t>
            </a:r>
            <a:r>
              <a:rPr sz="2400" spc="-10" dirty="0">
                <a:latin typeface="Carlito"/>
                <a:cs typeface="Carlito"/>
              </a:rPr>
              <a:t>sistemas integrados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gestão  (controle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estoques, </a:t>
            </a:r>
            <a:r>
              <a:rPr sz="2400" spc="-5" dirty="0">
                <a:latin typeface="Carlito"/>
                <a:cs typeface="Carlito"/>
              </a:rPr>
              <a:t>pedidos, </a:t>
            </a:r>
            <a:r>
              <a:rPr sz="2400" spc="-15" dirty="0">
                <a:latin typeface="Carlito"/>
                <a:cs typeface="Carlito"/>
              </a:rPr>
              <a:t>faturamento)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outras  </a:t>
            </a:r>
            <a:r>
              <a:rPr sz="2400" spc="-5" dirty="0">
                <a:latin typeface="Carlito"/>
                <a:cs typeface="Carlito"/>
              </a:rPr>
              <a:t>aplicações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empresariais;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450">
              <a:latin typeface="Carlito"/>
              <a:cs typeface="Carlito"/>
            </a:endParaRPr>
          </a:p>
          <a:p>
            <a:pPr marL="280670" marR="3776979" indent="-268605">
              <a:lnSpc>
                <a:spcPts val="2590"/>
              </a:lnSpc>
              <a:buChar char="•"/>
              <a:tabLst>
                <a:tab pos="280670" algn="l"/>
                <a:tab pos="281305" algn="l"/>
              </a:tabLst>
            </a:pPr>
            <a:r>
              <a:rPr sz="2400" spc="-5" dirty="0">
                <a:latin typeface="Arial"/>
                <a:cs typeface="Arial"/>
              </a:rPr>
              <a:t>Suportam serviços de rede e  </a:t>
            </a:r>
            <a:r>
              <a:rPr sz="240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280670" marR="3792220" indent="-268605">
              <a:lnSpc>
                <a:spcPts val="2590"/>
              </a:lnSpc>
              <a:spcBef>
                <a:spcPts val="10"/>
              </a:spcBef>
              <a:buChar char="•"/>
              <a:tabLst>
                <a:tab pos="280670" algn="l"/>
                <a:tab pos="281305" algn="l"/>
              </a:tabLst>
            </a:pPr>
            <a:r>
              <a:rPr sz="2400" spc="-5" dirty="0">
                <a:latin typeface="Arial"/>
                <a:cs typeface="Arial"/>
              </a:rPr>
              <a:t>Armazenam arquivos de uso  compartilhado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852" y="3692652"/>
            <a:ext cx="3451859" cy="2930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117" y="68071"/>
            <a:ext cx="2757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</a:t>
            </a:r>
            <a:r>
              <a:rPr spc="-25" dirty="0"/>
              <a:t>n</a:t>
            </a:r>
            <a:r>
              <a:rPr spc="-5" dirty="0"/>
              <a:t>f</a:t>
            </a:r>
            <a:r>
              <a:rPr spc="-85" dirty="0"/>
              <a:t>r</a:t>
            </a:r>
            <a:r>
              <a:rPr dirty="0"/>
              <a:t>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4418" y="6447849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5711" y="4009643"/>
            <a:ext cx="3828287" cy="2848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733754"/>
            <a:ext cx="7821930" cy="39985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Computadores muito grandes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potentes: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Capazes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processar bilhões </a:t>
            </a:r>
            <a:r>
              <a:rPr sz="2200" spc="-5" dirty="0">
                <a:latin typeface="Carlito"/>
                <a:cs typeface="Carlito"/>
              </a:rPr>
              <a:t>de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instruções</a:t>
            </a:r>
            <a:endParaRPr sz="2200">
              <a:latin typeface="Carlito"/>
              <a:cs typeface="Carlito"/>
            </a:endParaRPr>
          </a:p>
          <a:p>
            <a:pPr marL="72453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rlito"/>
                <a:cs typeface="Carlito"/>
              </a:rPr>
              <a:t>por</a:t>
            </a:r>
            <a:r>
              <a:rPr sz="2200" spc="-10" dirty="0">
                <a:latin typeface="Carlito"/>
                <a:cs typeface="Carlito"/>
              </a:rPr>
              <a:t> segundo.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Grande </a:t>
            </a:r>
            <a:r>
              <a:rPr sz="2200" spc="-10" dirty="0">
                <a:latin typeface="Carlito"/>
                <a:cs typeface="Carlito"/>
              </a:rPr>
              <a:t>capacidade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5" dirty="0">
                <a:latin typeface="Carlito"/>
                <a:cs typeface="Carlito"/>
              </a:rPr>
              <a:t>armazenamento </a:t>
            </a:r>
            <a:r>
              <a:rPr sz="2200" spc="-5" dirty="0">
                <a:latin typeface="Carlito"/>
                <a:cs typeface="Carlito"/>
              </a:rPr>
              <a:t>de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dados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Frequentemente </a:t>
            </a:r>
            <a:r>
              <a:rPr sz="3200" spc="-5" dirty="0">
                <a:latin typeface="Carlito"/>
                <a:cs typeface="Carlito"/>
              </a:rPr>
              <a:t>usados </a:t>
            </a:r>
            <a:r>
              <a:rPr sz="3200" spc="-1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aplicações </a:t>
            </a:r>
            <a:r>
              <a:rPr sz="3200" spc="-10" dirty="0">
                <a:latin typeface="Carlito"/>
                <a:cs typeface="Carlito"/>
              </a:rPr>
              <a:t>com  milhares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usuários:</a:t>
            </a:r>
            <a:endParaRPr sz="3200">
              <a:latin typeface="Carlito"/>
              <a:cs typeface="Carlito"/>
            </a:endParaRPr>
          </a:p>
          <a:p>
            <a:pPr marL="190500" marR="2874010" indent="-178435">
              <a:lnSpc>
                <a:spcPct val="100000"/>
              </a:lnSpc>
              <a:spcBef>
                <a:spcPts val="1700"/>
              </a:spcBef>
              <a:tabLst>
                <a:tab pos="1926589" algn="l"/>
                <a:tab pos="3867150" algn="l"/>
              </a:tabLst>
            </a:pPr>
            <a:r>
              <a:rPr sz="2200" spc="80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Arial"/>
                <a:cs typeface="Arial"/>
              </a:rPr>
              <a:t>Si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temas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eiros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(ba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s,  seguradoras,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financeiras);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814" y="4707128"/>
            <a:ext cx="788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4707128"/>
            <a:ext cx="3910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  <a:tabLst>
                <a:tab pos="1809114" algn="l"/>
                <a:tab pos="2402205" algn="l"/>
                <a:tab pos="3586479" algn="l"/>
              </a:tabLst>
            </a:pPr>
            <a:r>
              <a:rPr sz="2200" spc="80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Arial"/>
                <a:cs typeface="Arial"/>
              </a:rPr>
              <a:t>Servidores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de  corporativos;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Arial"/>
                <a:cs typeface="Arial"/>
              </a:rPr>
              <a:t>Pesquisas </a:t>
            </a:r>
            <a:r>
              <a:rPr sz="2200" spc="-5" dirty="0">
                <a:latin typeface="Arial"/>
                <a:cs typeface="Arial"/>
              </a:rPr>
              <a:t>em Universidades.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180" y="178434"/>
            <a:ext cx="5391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Livro </a:t>
            </a:r>
            <a:r>
              <a:rPr spc="-100" dirty="0"/>
              <a:t>Texto </a:t>
            </a:r>
            <a:r>
              <a:rPr spc="-5" dirty="0"/>
              <a:t>da</a:t>
            </a:r>
            <a:r>
              <a:rPr spc="60" dirty="0"/>
              <a:t> </a:t>
            </a:r>
            <a:r>
              <a:rPr spc="-5" dirty="0"/>
              <a:t>disciplina</a:t>
            </a:r>
          </a:p>
        </p:txBody>
      </p:sp>
      <p:sp>
        <p:nvSpPr>
          <p:cNvPr id="3" name="object 3"/>
          <p:cNvSpPr/>
          <p:nvPr/>
        </p:nvSpPr>
        <p:spPr>
          <a:xfrm>
            <a:off x="2627376" y="908303"/>
            <a:ext cx="3529584" cy="494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5879998"/>
            <a:ext cx="6204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Livro: </a:t>
            </a:r>
            <a:r>
              <a:rPr sz="1800" b="1" spc="-5" dirty="0">
                <a:latin typeface="Arial"/>
                <a:cs typeface="Arial"/>
              </a:rPr>
              <a:t>Informática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5" dirty="0">
                <a:latin typeface="Arial"/>
                <a:cs typeface="Arial"/>
              </a:rPr>
              <a:t>Terminologia </a:t>
            </a:r>
            <a:r>
              <a:rPr sz="1800" b="1" dirty="0">
                <a:latin typeface="Arial"/>
                <a:cs typeface="Arial"/>
              </a:rPr>
              <a:t>- Microsoft Windows </a:t>
            </a:r>
            <a:r>
              <a:rPr sz="1800" b="1" spc="-5" dirty="0">
                <a:latin typeface="Arial"/>
                <a:cs typeface="Arial"/>
              </a:rPr>
              <a:t>8 </a:t>
            </a:r>
            <a:r>
              <a:rPr sz="1800" b="1" dirty="0">
                <a:latin typeface="Arial"/>
                <a:cs typeface="Arial"/>
              </a:rPr>
              <a:t>-  </a:t>
            </a:r>
            <a:r>
              <a:rPr sz="1800" b="1" spc="-5" dirty="0">
                <a:latin typeface="Arial"/>
                <a:cs typeface="Arial"/>
              </a:rPr>
              <a:t>Internet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Segurança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Microsoft </a:t>
            </a:r>
            <a:r>
              <a:rPr sz="1800" b="1" dirty="0">
                <a:latin typeface="Arial"/>
                <a:cs typeface="Arial"/>
              </a:rPr>
              <a:t>Office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2013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Autor: </a:t>
            </a:r>
            <a:r>
              <a:rPr sz="1800" b="1" spc="-5" dirty="0">
                <a:latin typeface="Arial"/>
                <a:cs typeface="Arial"/>
              </a:rPr>
              <a:t>MÁRIO </a:t>
            </a:r>
            <a:r>
              <a:rPr sz="1800" b="1" dirty="0">
                <a:latin typeface="Arial"/>
                <a:cs typeface="Arial"/>
              </a:rPr>
              <a:t>GOMES </a:t>
            </a:r>
            <a:r>
              <a:rPr sz="1800" b="1" spc="-5" dirty="0">
                <a:latin typeface="Arial"/>
                <a:cs typeface="Arial"/>
              </a:rPr>
              <a:t>DA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SILVA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929" y="463422"/>
            <a:ext cx="4621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Supercomputadores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0618"/>
            <a:ext cx="4333240" cy="417957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marR="271780" indent="-342900">
              <a:lnSpc>
                <a:spcPct val="70000"/>
              </a:lnSpc>
              <a:spcBef>
                <a:spcPts val="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Os </a:t>
            </a:r>
            <a:r>
              <a:rPr sz="2200" spc="-10" dirty="0">
                <a:latin typeface="Carlito"/>
                <a:cs typeface="Carlito"/>
              </a:rPr>
              <a:t>computadores </a:t>
            </a:r>
            <a:r>
              <a:rPr sz="2200" spc="-5" dirty="0">
                <a:latin typeface="Carlito"/>
                <a:cs typeface="Carlito"/>
              </a:rPr>
              <a:t>mais </a:t>
            </a:r>
            <a:r>
              <a:rPr sz="2200" spc="-10" dirty="0">
                <a:latin typeface="Carlito"/>
                <a:cs typeface="Carlito"/>
              </a:rPr>
              <a:t>rápidos </a:t>
            </a:r>
            <a:r>
              <a:rPr sz="2200" spc="-5" dirty="0">
                <a:latin typeface="Carlito"/>
                <a:cs typeface="Carlito"/>
              </a:rPr>
              <a:t>e  mais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poderosos:</a:t>
            </a:r>
            <a:endParaRPr sz="2200">
              <a:latin typeface="Carlito"/>
              <a:cs typeface="Carlito"/>
            </a:endParaRPr>
          </a:p>
          <a:p>
            <a:pPr marL="756285" marR="413384" lvl="1" indent="-287020">
              <a:lnSpc>
                <a:spcPct val="700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Capazes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processar  </a:t>
            </a:r>
            <a:r>
              <a:rPr sz="2400" dirty="0">
                <a:latin typeface="Carlito"/>
                <a:cs typeface="Carlito"/>
              </a:rPr>
              <a:t>trilhões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instruções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por  </a:t>
            </a:r>
            <a:r>
              <a:rPr sz="2400" spc="-5" dirty="0">
                <a:latin typeface="Carlito"/>
                <a:cs typeface="Carlito"/>
              </a:rPr>
              <a:t>segundo.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1950">
              <a:latin typeface="Carlito"/>
              <a:cs typeface="Carlito"/>
            </a:endParaRPr>
          </a:p>
          <a:p>
            <a:pPr marL="355600" marR="608330" indent="-342900">
              <a:lnSpc>
                <a:spcPct val="7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Usados </a:t>
            </a:r>
            <a:r>
              <a:rPr sz="2200" spc="-15" dirty="0">
                <a:latin typeface="Carlito"/>
                <a:cs typeface="Carlito"/>
              </a:rPr>
              <a:t>para </a:t>
            </a:r>
            <a:r>
              <a:rPr sz="2200" spc="-10" dirty="0">
                <a:latin typeface="Carlito"/>
                <a:cs typeface="Carlito"/>
              </a:rPr>
              <a:t>aplicações muito  sofisticadas que requerem  </a:t>
            </a:r>
            <a:r>
              <a:rPr sz="2200" spc="-15" dirty="0">
                <a:latin typeface="Carlito"/>
                <a:cs typeface="Carlito"/>
              </a:rPr>
              <a:t>gigantescas </a:t>
            </a:r>
            <a:r>
              <a:rPr sz="2200" spc="-5" dirty="0">
                <a:latin typeface="Carlito"/>
                <a:cs typeface="Carlito"/>
              </a:rPr>
              <a:t>manipulações </a:t>
            </a:r>
            <a:r>
              <a:rPr sz="2200" spc="-10" dirty="0">
                <a:latin typeface="Carlito"/>
                <a:cs typeface="Carlito"/>
              </a:rPr>
              <a:t>de  </a:t>
            </a:r>
            <a:r>
              <a:rPr sz="2200" spc="-5" dirty="0">
                <a:latin typeface="Carlito"/>
                <a:cs typeface="Carlito"/>
              </a:rPr>
              <a:t>dados: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44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Previsão </a:t>
            </a:r>
            <a:r>
              <a:rPr sz="2400" spc="-5" dirty="0">
                <a:latin typeface="Carlito"/>
                <a:cs typeface="Carlito"/>
              </a:rPr>
              <a:t>do tempo.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30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Simulações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cálculos de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alta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305"/>
              </a:lnSpc>
            </a:pPr>
            <a:r>
              <a:rPr sz="2400" spc="-5" dirty="0">
                <a:latin typeface="Carlito"/>
                <a:cs typeface="Carlito"/>
              </a:rPr>
              <a:t>precisão.</a:t>
            </a:r>
            <a:endParaRPr sz="2400">
              <a:latin typeface="Carlito"/>
              <a:cs typeface="Carlito"/>
            </a:endParaRPr>
          </a:p>
          <a:p>
            <a:pPr marL="756285" marR="934085" lvl="1" indent="-287020">
              <a:lnSpc>
                <a:spcPct val="7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rlito"/>
                <a:cs typeface="Carlito"/>
              </a:rPr>
              <a:t>Efeitos </a:t>
            </a:r>
            <a:r>
              <a:rPr sz="2400" dirty="0">
                <a:latin typeface="Carlito"/>
                <a:cs typeface="Carlito"/>
              </a:rPr>
              <a:t>especiais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  </a:t>
            </a:r>
            <a:r>
              <a:rPr sz="2400" dirty="0">
                <a:latin typeface="Carlito"/>
                <a:cs typeface="Carlito"/>
              </a:rPr>
              <a:t>cinema.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3031" y="2103119"/>
            <a:ext cx="3241051" cy="352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594" y="247853"/>
            <a:ext cx="620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um </a:t>
            </a:r>
            <a:r>
              <a:rPr spc="-10" dirty="0"/>
              <a:t>computador</a:t>
            </a:r>
            <a:r>
              <a:rPr spc="-100" dirty="0"/>
              <a:t> </a:t>
            </a:r>
            <a:r>
              <a:rPr spc="-20" dirty="0"/>
              <a:t>faz?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0628" y="1976627"/>
            <a:ext cx="2066925" cy="1457325"/>
            <a:chOff x="3500628" y="1976627"/>
            <a:chExt cx="2066925" cy="1457325"/>
          </a:xfrm>
        </p:grpSpPr>
        <p:sp>
          <p:nvSpPr>
            <p:cNvPr id="4" name="object 4"/>
            <p:cNvSpPr/>
            <p:nvPr/>
          </p:nvSpPr>
          <p:spPr>
            <a:xfrm>
              <a:off x="3505200" y="1981199"/>
              <a:ext cx="2057400" cy="1447800"/>
            </a:xfrm>
            <a:custGeom>
              <a:avLst/>
              <a:gdLst/>
              <a:ahLst/>
              <a:cxnLst/>
              <a:rect l="l" t="t" r="r" b="b"/>
              <a:pathLst>
                <a:path w="2057400" h="1447800">
                  <a:moveTo>
                    <a:pt x="1028700" y="0"/>
                  </a:moveTo>
                  <a:lnTo>
                    <a:pt x="972252" y="1071"/>
                  </a:lnTo>
                  <a:lnTo>
                    <a:pt x="916600" y="4247"/>
                  </a:lnTo>
                  <a:lnTo>
                    <a:pt x="861824" y="9474"/>
                  </a:lnTo>
                  <a:lnTo>
                    <a:pt x="808000" y="16696"/>
                  </a:lnTo>
                  <a:lnTo>
                    <a:pt x="755209" y="25858"/>
                  </a:lnTo>
                  <a:lnTo>
                    <a:pt x="703527" y="36905"/>
                  </a:lnTo>
                  <a:lnTo>
                    <a:pt x="653033" y="49781"/>
                  </a:lnTo>
                  <a:lnTo>
                    <a:pt x="603806" y="64431"/>
                  </a:lnTo>
                  <a:lnTo>
                    <a:pt x="555925" y="80800"/>
                  </a:lnTo>
                  <a:lnTo>
                    <a:pt x="509467" y="98834"/>
                  </a:lnTo>
                  <a:lnTo>
                    <a:pt x="464511" y="118476"/>
                  </a:lnTo>
                  <a:lnTo>
                    <a:pt x="421136" y="139671"/>
                  </a:lnTo>
                  <a:lnTo>
                    <a:pt x="379419" y="162365"/>
                  </a:lnTo>
                  <a:lnTo>
                    <a:pt x="339439" y="186501"/>
                  </a:lnTo>
                  <a:lnTo>
                    <a:pt x="301275" y="212026"/>
                  </a:lnTo>
                  <a:lnTo>
                    <a:pt x="265005" y="238883"/>
                  </a:lnTo>
                  <a:lnTo>
                    <a:pt x="230708" y="267018"/>
                  </a:lnTo>
                  <a:lnTo>
                    <a:pt x="198461" y="296375"/>
                  </a:lnTo>
                  <a:lnTo>
                    <a:pt x="168343" y="326899"/>
                  </a:lnTo>
                  <a:lnTo>
                    <a:pt x="140433" y="358535"/>
                  </a:lnTo>
                  <a:lnTo>
                    <a:pt x="114809" y="391227"/>
                  </a:lnTo>
                  <a:lnTo>
                    <a:pt x="91550" y="424921"/>
                  </a:lnTo>
                  <a:lnTo>
                    <a:pt x="70733" y="459561"/>
                  </a:lnTo>
                  <a:lnTo>
                    <a:pt x="52437" y="495092"/>
                  </a:lnTo>
                  <a:lnTo>
                    <a:pt x="36741" y="531459"/>
                  </a:lnTo>
                  <a:lnTo>
                    <a:pt x="23723" y="568607"/>
                  </a:lnTo>
                  <a:lnTo>
                    <a:pt x="13462" y="606480"/>
                  </a:lnTo>
                  <a:lnTo>
                    <a:pt x="6035" y="645023"/>
                  </a:lnTo>
                  <a:lnTo>
                    <a:pt x="1521" y="684181"/>
                  </a:lnTo>
                  <a:lnTo>
                    <a:pt x="0" y="723900"/>
                  </a:lnTo>
                  <a:lnTo>
                    <a:pt x="1521" y="763618"/>
                  </a:lnTo>
                  <a:lnTo>
                    <a:pt x="6035" y="802776"/>
                  </a:lnTo>
                  <a:lnTo>
                    <a:pt x="13462" y="841319"/>
                  </a:lnTo>
                  <a:lnTo>
                    <a:pt x="23723" y="879192"/>
                  </a:lnTo>
                  <a:lnTo>
                    <a:pt x="36741" y="916340"/>
                  </a:lnTo>
                  <a:lnTo>
                    <a:pt x="52437" y="952707"/>
                  </a:lnTo>
                  <a:lnTo>
                    <a:pt x="70733" y="988238"/>
                  </a:lnTo>
                  <a:lnTo>
                    <a:pt x="91550" y="1022878"/>
                  </a:lnTo>
                  <a:lnTo>
                    <a:pt x="114809" y="1056572"/>
                  </a:lnTo>
                  <a:lnTo>
                    <a:pt x="140433" y="1089264"/>
                  </a:lnTo>
                  <a:lnTo>
                    <a:pt x="168343" y="1120900"/>
                  </a:lnTo>
                  <a:lnTo>
                    <a:pt x="198461" y="1151424"/>
                  </a:lnTo>
                  <a:lnTo>
                    <a:pt x="230708" y="1180781"/>
                  </a:lnTo>
                  <a:lnTo>
                    <a:pt x="265005" y="1208916"/>
                  </a:lnTo>
                  <a:lnTo>
                    <a:pt x="301275" y="1235773"/>
                  </a:lnTo>
                  <a:lnTo>
                    <a:pt x="339439" y="1261298"/>
                  </a:lnTo>
                  <a:lnTo>
                    <a:pt x="379419" y="1285434"/>
                  </a:lnTo>
                  <a:lnTo>
                    <a:pt x="421136" y="1308128"/>
                  </a:lnTo>
                  <a:lnTo>
                    <a:pt x="464511" y="1329323"/>
                  </a:lnTo>
                  <a:lnTo>
                    <a:pt x="509467" y="1348965"/>
                  </a:lnTo>
                  <a:lnTo>
                    <a:pt x="555925" y="1366999"/>
                  </a:lnTo>
                  <a:lnTo>
                    <a:pt x="603806" y="1383368"/>
                  </a:lnTo>
                  <a:lnTo>
                    <a:pt x="653033" y="1398018"/>
                  </a:lnTo>
                  <a:lnTo>
                    <a:pt x="703527" y="1410894"/>
                  </a:lnTo>
                  <a:lnTo>
                    <a:pt x="755209" y="1421941"/>
                  </a:lnTo>
                  <a:lnTo>
                    <a:pt x="808000" y="1431103"/>
                  </a:lnTo>
                  <a:lnTo>
                    <a:pt x="861824" y="1438325"/>
                  </a:lnTo>
                  <a:lnTo>
                    <a:pt x="916600" y="1443552"/>
                  </a:lnTo>
                  <a:lnTo>
                    <a:pt x="972252" y="1446728"/>
                  </a:lnTo>
                  <a:lnTo>
                    <a:pt x="1028700" y="1447800"/>
                  </a:lnTo>
                  <a:lnTo>
                    <a:pt x="1085147" y="1446728"/>
                  </a:lnTo>
                  <a:lnTo>
                    <a:pt x="1140799" y="1443552"/>
                  </a:lnTo>
                  <a:lnTo>
                    <a:pt x="1195575" y="1438325"/>
                  </a:lnTo>
                  <a:lnTo>
                    <a:pt x="1249399" y="1431103"/>
                  </a:lnTo>
                  <a:lnTo>
                    <a:pt x="1302190" y="1421941"/>
                  </a:lnTo>
                  <a:lnTo>
                    <a:pt x="1353872" y="1410894"/>
                  </a:lnTo>
                  <a:lnTo>
                    <a:pt x="1404366" y="1398018"/>
                  </a:lnTo>
                  <a:lnTo>
                    <a:pt x="1453593" y="1383368"/>
                  </a:lnTo>
                  <a:lnTo>
                    <a:pt x="1501474" y="1366999"/>
                  </a:lnTo>
                  <a:lnTo>
                    <a:pt x="1547932" y="1348965"/>
                  </a:lnTo>
                  <a:lnTo>
                    <a:pt x="1592888" y="1329323"/>
                  </a:lnTo>
                  <a:lnTo>
                    <a:pt x="1636263" y="1308128"/>
                  </a:lnTo>
                  <a:lnTo>
                    <a:pt x="1677980" y="1285434"/>
                  </a:lnTo>
                  <a:lnTo>
                    <a:pt x="1717960" y="1261298"/>
                  </a:lnTo>
                  <a:lnTo>
                    <a:pt x="1756124" y="1235773"/>
                  </a:lnTo>
                  <a:lnTo>
                    <a:pt x="1792394" y="1208916"/>
                  </a:lnTo>
                  <a:lnTo>
                    <a:pt x="1826691" y="1180781"/>
                  </a:lnTo>
                  <a:lnTo>
                    <a:pt x="1858938" y="1151424"/>
                  </a:lnTo>
                  <a:lnTo>
                    <a:pt x="1889056" y="1120900"/>
                  </a:lnTo>
                  <a:lnTo>
                    <a:pt x="1916966" y="1089264"/>
                  </a:lnTo>
                  <a:lnTo>
                    <a:pt x="1942590" y="1056572"/>
                  </a:lnTo>
                  <a:lnTo>
                    <a:pt x="1965849" y="1022878"/>
                  </a:lnTo>
                  <a:lnTo>
                    <a:pt x="1986666" y="988238"/>
                  </a:lnTo>
                  <a:lnTo>
                    <a:pt x="2004962" y="952707"/>
                  </a:lnTo>
                  <a:lnTo>
                    <a:pt x="2020658" y="916340"/>
                  </a:lnTo>
                  <a:lnTo>
                    <a:pt x="2033676" y="879192"/>
                  </a:lnTo>
                  <a:lnTo>
                    <a:pt x="2043937" y="841319"/>
                  </a:lnTo>
                  <a:lnTo>
                    <a:pt x="2051364" y="802776"/>
                  </a:lnTo>
                  <a:lnTo>
                    <a:pt x="2055878" y="763618"/>
                  </a:lnTo>
                  <a:lnTo>
                    <a:pt x="2057400" y="723900"/>
                  </a:lnTo>
                  <a:lnTo>
                    <a:pt x="2055878" y="684181"/>
                  </a:lnTo>
                  <a:lnTo>
                    <a:pt x="2051364" y="645023"/>
                  </a:lnTo>
                  <a:lnTo>
                    <a:pt x="2043937" y="606480"/>
                  </a:lnTo>
                  <a:lnTo>
                    <a:pt x="2033676" y="568607"/>
                  </a:lnTo>
                  <a:lnTo>
                    <a:pt x="2020658" y="531459"/>
                  </a:lnTo>
                  <a:lnTo>
                    <a:pt x="2004962" y="495092"/>
                  </a:lnTo>
                  <a:lnTo>
                    <a:pt x="1986666" y="459561"/>
                  </a:lnTo>
                  <a:lnTo>
                    <a:pt x="1965849" y="424921"/>
                  </a:lnTo>
                  <a:lnTo>
                    <a:pt x="1942590" y="391227"/>
                  </a:lnTo>
                  <a:lnTo>
                    <a:pt x="1916966" y="358535"/>
                  </a:lnTo>
                  <a:lnTo>
                    <a:pt x="1889056" y="326899"/>
                  </a:lnTo>
                  <a:lnTo>
                    <a:pt x="1858938" y="296375"/>
                  </a:lnTo>
                  <a:lnTo>
                    <a:pt x="1826691" y="267018"/>
                  </a:lnTo>
                  <a:lnTo>
                    <a:pt x="1792394" y="238883"/>
                  </a:lnTo>
                  <a:lnTo>
                    <a:pt x="1756124" y="212026"/>
                  </a:lnTo>
                  <a:lnTo>
                    <a:pt x="1717960" y="186501"/>
                  </a:lnTo>
                  <a:lnTo>
                    <a:pt x="1677980" y="162365"/>
                  </a:lnTo>
                  <a:lnTo>
                    <a:pt x="1636263" y="139671"/>
                  </a:lnTo>
                  <a:lnTo>
                    <a:pt x="1592888" y="118476"/>
                  </a:lnTo>
                  <a:lnTo>
                    <a:pt x="1547932" y="98834"/>
                  </a:lnTo>
                  <a:lnTo>
                    <a:pt x="1501474" y="80800"/>
                  </a:lnTo>
                  <a:lnTo>
                    <a:pt x="1453593" y="64431"/>
                  </a:lnTo>
                  <a:lnTo>
                    <a:pt x="1404366" y="49781"/>
                  </a:lnTo>
                  <a:lnTo>
                    <a:pt x="1353872" y="36905"/>
                  </a:lnTo>
                  <a:lnTo>
                    <a:pt x="1302190" y="25858"/>
                  </a:lnTo>
                  <a:lnTo>
                    <a:pt x="1249399" y="16696"/>
                  </a:lnTo>
                  <a:lnTo>
                    <a:pt x="1195575" y="9474"/>
                  </a:lnTo>
                  <a:lnTo>
                    <a:pt x="1140799" y="4247"/>
                  </a:lnTo>
                  <a:lnTo>
                    <a:pt x="1085147" y="1071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5200" y="1981199"/>
              <a:ext cx="2057400" cy="1447800"/>
            </a:xfrm>
            <a:custGeom>
              <a:avLst/>
              <a:gdLst/>
              <a:ahLst/>
              <a:cxnLst/>
              <a:rect l="l" t="t" r="r" b="b"/>
              <a:pathLst>
                <a:path w="2057400" h="1447800">
                  <a:moveTo>
                    <a:pt x="0" y="723900"/>
                  </a:moveTo>
                  <a:lnTo>
                    <a:pt x="1521" y="684181"/>
                  </a:lnTo>
                  <a:lnTo>
                    <a:pt x="6035" y="645023"/>
                  </a:lnTo>
                  <a:lnTo>
                    <a:pt x="13462" y="606480"/>
                  </a:lnTo>
                  <a:lnTo>
                    <a:pt x="23723" y="568607"/>
                  </a:lnTo>
                  <a:lnTo>
                    <a:pt x="36741" y="531459"/>
                  </a:lnTo>
                  <a:lnTo>
                    <a:pt x="52437" y="495092"/>
                  </a:lnTo>
                  <a:lnTo>
                    <a:pt x="70733" y="459561"/>
                  </a:lnTo>
                  <a:lnTo>
                    <a:pt x="91550" y="424921"/>
                  </a:lnTo>
                  <a:lnTo>
                    <a:pt x="114809" y="391227"/>
                  </a:lnTo>
                  <a:lnTo>
                    <a:pt x="140433" y="358535"/>
                  </a:lnTo>
                  <a:lnTo>
                    <a:pt x="168343" y="326899"/>
                  </a:lnTo>
                  <a:lnTo>
                    <a:pt x="198461" y="296375"/>
                  </a:lnTo>
                  <a:lnTo>
                    <a:pt x="230708" y="267018"/>
                  </a:lnTo>
                  <a:lnTo>
                    <a:pt x="265005" y="238883"/>
                  </a:lnTo>
                  <a:lnTo>
                    <a:pt x="301275" y="212026"/>
                  </a:lnTo>
                  <a:lnTo>
                    <a:pt x="339439" y="186501"/>
                  </a:lnTo>
                  <a:lnTo>
                    <a:pt x="379419" y="162365"/>
                  </a:lnTo>
                  <a:lnTo>
                    <a:pt x="421136" y="139671"/>
                  </a:lnTo>
                  <a:lnTo>
                    <a:pt x="464511" y="118476"/>
                  </a:lnTo>
                  <a:lnTo>
                    <a:pt x="509467" y="98834"/>
                  </a:lnTo>
                  <a:lnTo>
                    <a:pt x="555925" y="80800"/>
                  </a:lnTo>
                  <a:lnTo>
                    <a:pt x="603806" y="64431"/>
                  </a:lnTo>
                  <a:lnTo>
                    <a:pt x="653033" y="49781"/>
                  </a:lnTo>
                  <a:lnTo>
                    <a:pt x="703527" y="36905"/>
                  </a:lnTo>
                  <a:lnTo>
                    <a:pt x="755209" y="25858"/>
                  </a:lnTo>
                  <a:lnTo>
                    <a:pt x="808000" y="16696"/>
                  </a:lnTo>
                  <a:lnTo>
                    <a:pt x="861824" y="9474"/>
                  </a:lnTo>
                  <a:lnTo>
                    <a:pt x="916600" y="4247"/>
                  </a:lnTo>
                  <a:lnTo>
                    <a:pt x="972252" y="1071"/>
                  </a:lnTo>
                  <a:lnTo>
                    <a:pt x="1028700" y="0"/>
                  </a:lnTo>
                  <a:lnTo>
                    <a:pt x="1085147" y="1071"/>
                  </a:lnTo>
                  <a:lnTo>
                    <a:pt x="1140799" y="4247"/>
                  </a:lnTo>
                  <a:lnTo>
                    <a:pt x="1195575" y="9474"/>
                  </a:lnTo>
                  <a:lnTo>
                    <a:pt x="1249399" y="16696"/>
                  </a:lnTo>
                  <a:lnTo>
                    <a:pt x="1302190" y="25858"/>
                  </a:lnTo>
                  <a:lnTo>
                    <a:pt x="1353872" y="36905"/>
                  </a:lnTo>
                  <a:lnTo>
                    <a:pt x="1404366" y="49781"/>
                  </a:lnTo>
                  <a:lnTo>
                    <a:pt x="1453593" y="64431"/>
                  </a:lnTo>
                  <a:lnTo>
                    <a:pt x="1501474" y="80800"/>
                  </a:lnTo>
                  <a:lnTo>
                    <a:pt x="1547932" y="98834"/>
                  </a:lnTo>
                  <a:lnTo>
                    <a:pt x="1592888" y="118476"/>
                  </a:lnTo>
                  <a:lnTo>
                    <a:pt x="1636263" y="139671"/>
                  </a:lnTo>
                  <a:lnTo>
                    <a:pt x="1677980" y="162365"/>
                  </a:lnTo>
                  <a:lnTo>
                    <a:pt x="1717960" y="186501"/>
                  </a:lnTo>
                  <a:lnTo>
                    <a:pt x="1756124" y="212026"/>
                  </a:lnTo>
                  <a:lnTo>
                    <a:pt x="1792394" y="238883"/>
                  </a:lnTo>
                  <a:lnTo>
                    <a:pt x="1826691" y="267018"/>
                  </a:lnTo>
                  <a:lnTo>
                    <a:pt x="1858938" y="296375"/>
                  </a:lnTo>
                  <a:lnTo>
                    <a:pt x="1889056" y="326899"/>
                  </a:lnTo>
                  <a:lnTo>
                    <a:pt x="1916966" y="358535"/>
                  </a:lnTo>
                  <a:lnTo>
                    <a:pt x="1942590" y="391227"/>
                  </a:lnTo>
                  <a:lnTo>
                    <a:pt x="1965849" y="424921"/>
                  </a:lnTo>
                  <a:lnTo>
                    <a:pt x="1986666" y="459561"/>
                  </a:lnTo>
                  <a:lnTo>
                    <a:pt x="2004962" y="495092"/>
                  </a:lnTo>
                  <a:lnTo>
                    <a:pt x="2020658" y="531459"/>
                  </a:lnTo>
                  <a:lnTo>
                    <a:pt x="2033676" y="568607"/>
                  </a:lnTo>
                  <a:lnTo>
                    <a:pt x="2043937" y="606480"/>
                  </a:lnTo>
                  <a:lnTo>
                    <a:pt x="2051364" y="645023"/>
                  </a:lnTo>
                  <a:lnTo>
                    <a:pt x="2055878" y="684181"/>
                  </a:lnTo>
                  <a:lnTo>
                    <a:pt x="2057400" y="723900"/>
                  </a:lnTo>
                  <a:lnTo>
                    <a:pt x="2055878" y="763618"/>
                  </a:lnTo>
                  <a:lnTo>
                    <a:pt x="2051364" y="802776"/>
                  </a:lnTo>
                  <a:lnTo>
                    <a:pt x="2043937" y="841319"/>
                  </a:lnTo>
                  <a:lnTo>
                    <a:pt x="2033676" y="879192"/>
                  </a:lnTo>
                  <a:lnTo>
                    <a:pt x="2020658" y="916340"/>
                  </a:lnTo>
                  <a:lnTo>
                    <a:pt x="2004962" y="952707"/>
                  </a:lnTo>
                  <a:lnTo>
                    <a:pt x="1986666" y="988238"/>
                  </a:lnTo>
                  <a:lnTo>
                    <a:pt x="1965849" y="1022878"/>
                  </a:lnTo>
                  <a:lnTo>
                    <a:pt x="1942590" y="1056572"/>
                  </a:lnTo>
                  <a:lnTo>
                    <a:pt x="1916966" y="1089264"/>
                  </a:lnTo>
                  <a:lnTo>
                    <a:pt x="1889056" y="1120900"/>
                  </a:lnTo>
                  <a:lnTo>
                    <a:pt x="1858938" y="1151424"/>
                  </a:lnTo>
                  <a:lnTo>
                    <a:pt x="1826691" y="1180781"/>
                  </a:lnTo>
                  <a:lnTo>
                    <a:pt x="1792394" y="1208916"/>
                  </a:lnTo>
                  <a:lnTo>
                    <a:pt x="1756124" y="1235773"/>
                  </a:lnTo>
                  <a:lnTo>
                    <a:pt x="1717960" y="1261298"/>
                  </a:lnTo>
                  <a:lnTo>
                    <a:pt x="1677980" y="1285434"/>
                  </a:lnTo>
                  <a:lnTo>
                    <a:pt x="1636263" y="1308128"/>
                  </a:lnTo>
                  <a:lnTo>
                    <a:pt x="1592888" y="1329323"/>
                  </a:lnTo>
                  <a:lnTo>
                    <a:pt x="1547932" y="1348965"/>
                  </a:lnTo>
                  <a:lnTo>
                    <a:pt x="1501474" y="1366999"/>
                  </a:lnTo>
                  <a:lnTo>
                    <a:pt x="1453593" y="1383368"/>
                  </a:lnTo>
                  <a:lnTo>
                    <a:pt x="1404366" y="1398018"/>
                  </a:lnTo>
                  <a:lnTo>
                    <a:pt x="1353872" y="1410894"/>
                  </a:lnTo>
                  <a:lnTo>
                    <a:pt x="1302190" y="1421941"/>
                  </a:lnTo>
                  <a:lnTo>
                    <a:pt x="1249399" y="1431103"/>
                  </a:lnTo>
                  <a:lnTo>
                    <a:pt x="1195575" y="1438325"/>
                  </a:lnTo>
                  <a:lnTo>
                    <a:pt x="1140799" y="1443552"/>
                  </a:lnTo>
                  <a:lnTo>
                    <a:pt x="1085147" y="1446728"/>
                  </a:lnTo>
                  <a:lnTo>
                    <a:pt x="1028700" y="1447800"/>
                  </a:lnTo>
                  <a:lnTo>
                    <a:pt x="972252" y="1446728"/>
                  </a:lnTo>
                  <a:lnTo>
                    <a:pt x="916600" y="1443552"/>
                  </a:lnTo>
                  <a:lnTo>
                    <a:pt x="861824" y="1438325"/>
                  </a:lnTo>
                  <a:lnTo>
                    <a:pt x="808000" y="1431103"/>
                  </a:lnTo>
                  <a:lnTo>
                    <a:pt x="755209" y="1421941"/>
                  </a:lnTo>
                  <a:lnTo>
                    <a:pt x="703527" y="1410894"/>
                  </a:lnTo>
                  <a:lnTo>
                    <a:pt x="653033" y="1398018"/>
                  </a:lnTo>
                  <a:lnTo>
                    <a:pt x="603806" y="1383368"/>
                  </a:lnTo>
                  <a:lnTo>
                    <a:pt x="555925" y="1366999"/>
                  </a:lnTo>
                  <a:lnTo>
                    <a:pt x="509467" y="1348965"/>
                  </a:lnTo>
                  <a:lnTo>
                    <a:pt x="464511" y="1329323"/>
                  </a:lnTo>
                  <a:lnTo>
                    <a:pt x="421136" y="1308128"/>
                  </a:lnTo>
                  <a:lnTo>
                    <a:pt x="379419" y="1285434"/>
                  </a:lnTo>
                  <a:lnTo>
                    <a:pt x="339439" y="1261298"/>
                  </a:lnTo>
                  <a:lnTo>
                    <a:pt x="301275" y="1235773"/>
                  </a:lnTo>
                  <a:lnTo>
                    <a:pt x="265005" y="1208916"/>
                  </a:lnTo>
                  <a:lnTo>
                    <a:pt x="230708" y="1180781"/>
                  </a:lnTo>
                  <a:lnTo>
                    <a:pt x="198461" y="1151424"/>
                  </a:lnTo>
                  <a:lnTo>
                    <a:pt x="168343" y="1120900"/>
                  </a:lnTo>
                  <a:lnTo>
                    <a:pt x="140433" y="1089264"/>
                  </a:lnTo>
                  <a:lnTo>
                    <a:pt x="114809" y="1056572"/>
                  </a:lnTo>
                  <a:lnTo>
                    <a:pt x="91550" y="1022878"/>
                  </a:lnTo>
                  <a:lnTo>
                    <a:pt x="70733" y="988238"/>
                  </a:lnTo>
                  <a:lnTo>
                    <a:pt x="52437" y="952707"/>
                  </a:lnTo>
                  <a:lnTo>
                    <a:pt x="36741" y="916340"/>
                  </a:lnTo>
                  <a:lnTo>
                    <a:pt x="23723" y="879192"/>
                  </a:lnTo>
                  <a:lnTo>
                    <a:pt x="13462" y="841319"/>
                  </a:lnTo>
                  <a:lnTo>
                    <a:pt x="6035" y="802776"/>
                  </a:lnTo>
                  <a:lnTo>
                    <a:pt x="1521" y="763618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981200"/>
            <a:ext cx="4349750" cy="1447800"/>
          </a:xfrm>
          <a:prstGeom prst="rect">
            <a:avLst/>
          </a:prstGeom>
          <a:solidFill>
            <a:srgbClr val="3399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  <a:tabLst>
                <a:tab pos="2750820" algn="l"/>
              </a:tabLst>
            </a:pPr>
            <a:r>
              <a:rPr sz="1800" spc="-5" dirty="0">
                <a:latin typeface="Arial"/>
                <a:cs typeface="Arial"/>
              </a:rPr>
              <a:t>Entradas	Processamento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1981200"/>
            <a:ext cx="1828800" cy="1447800"/>
          </a:xfrm>
          <a:prstGeom prst="rect">
            <a:avLst/>
          </a:prstGeom>
          <a:solidFill>
            <a:srgbClr val="FF9933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Saídas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7227" y="2586227"/>
            <a:ext cx="390525" cy="314325"/>
            <a:chOff x="2967227" y="2586227"/>
            <a:chExt cx="390525" cy="314325"/>
          </a:xfrm>
        </p:grpSpPr>
        <p:sp>
          <p:nvSpPr>
            <p:cNvPr id="9" name="object 9"/>
            <p:cNvSpPr/>
            <p:nvPr/>
          </p:nvSpPr>
          <p:spPr>
            <a:xfrm>
              <a:off x="2971799" y="25907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233299" y="0"/>
                  </a:moveTo>
                  <a:lnTo>
                    <a:pt x="233299" y="96900"/>
                  </a:lnTo>
                  <a:lnTo>
                    <a:pt x="0" y="96900"/>
                  </a:lnTo>
                  <a:lnTo>
                    <a:pt x="0" y="207899"/>
                  </a:lnTo>
                  <a:lnTo>
                    <a:pt x="233299" y="207899"/>
                  </a:lnTo>
                  <a:lnTo>
                    <a:pt x="233299" y="304800"/>
                  </a:lnTo>
                  <a:lnTo>
                    <a:pt x="381000" y="152400"/>
                  </a:lnTo>
                  <a:lnTo>
                    <a:pt x="233299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799" y="25907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96900"/>
                  </a:moveTo>
                  <a:lnTo>
                    <a:pt x="233299" y="96900"/>
                  </a:lnTo>
                  <a:lnTo>
                    <a:pt x="233299" y="0"/>
                  </a:lnTo>
                  <a:lnTo>
                    <a:pt x="381000" y="152400"/>
                  </a:lnTo>
                  <a:lnTo>
                    <a:pt x="233299" y="304800"/>
                  </a:lnTo>
                  <a:lnTo>
                    <a:pt x="233299" y="207899"/>
                  </a:lnTo>
                  <a:lnTo>
                    <a:pt x="0" y="207899"/>
                  </a:lnTo>
                  <a:lnTo>
                    <a:pt x="0" y="96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0428" y="2586227"/>
            <a:ext cx="390525" cy="314325"/>
            <a:chOff x="5710428" y="2586227"/>
            <a:chExt cx="390525" cy="314325"/>
          </a:xfrm>
        </p:grpSpPr>
        <p:sp>
          <p:nvSpPr>
            <p:cNvPr id="12" name="object 12"/>
            <p:cNvSpPr/>
            <p:nvPr/>
          </p:nvSpPr>
          <p:spPr>
            <a:xfrm>
              <a:off x="5715000" y="25907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233299" y="0"/>
                  </a:moveTo>
                  <a:lnTo>
                    <a:pt x="233299" y="96900"/>
                  </a:lnTo>
                  <a:lnTo>
                    <a:pt x="0" y="96900"/>
                  </a:lnTo>
                  <a:lnTo>
                    <a:pt x="0" y="207899"/>
                  </a:lnTo>
                  <a:lnTo>
                    <a:pt x="233299" y="207899"/>
                  </a:lnTo>
                  <a:lnTo>
                    <a:pt x="233299" y="304800"/>
                  </a:lnTo>
                  <a:lnTo>
                    <a:pt x="381000" y="152400"/>
                  </a:lnTo>
                  <a:lnTo>
                    <a:pt x="233299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25907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96900"/>
                  </a:moveTo>
                  <a:lnTo>
                    <a:pt x="233299" y="96900"/>
                  </a:lnTo>
                  <a:lnTo>
                    <a:pt x="233299" y="0"/>
                  </a:lnTo>
                  <a:lnTo>
                    <a:pt x="381000" y="152400"/>
                  </a:lnTo>
                  <a:lnTo>
                    <a:pt x="233299" y="304800"/>
                  </a:lnTo>
                  <a:lnTo>
                    <a:pt x="233299" y="207899"/>
                  </a:lnTo>
                  <a:lnTo>
                    <a:pt x="0" y="207899"/>
                  </a:lnTo>
                  <a:lnTo>
                    <a:pt x="0" y="96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0600" y="4114800"/>
            <a:ext cx="18288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84200" marR="577850" algn="just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5200" y="4114800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0" y="723900"/>
                </a:moveTo>
                <a:lnTo>
                  <a:pt x="1521" y="684181"/>
                </a:lnTo>
                <a:lnTo>
                  <a:pt x="6035" y="645023"/>
                </a:lnTo>
                <a:lnTo>
                  <a:pt x="13462" y="606480"/>
                </a:lnTo>
                <a:lnTo>
                  <a:pt x="23723" y="568607"/>
                </a:lnTo>
                <a:lnTo>
                  <a:pt x="36741" y="531459"/>
                </a:lnTo>
                <a:lnTo>
                  <a:pt x="52437" y="495092"/>
                </a:lnTo>
                <a:lnTo>
                  <a:pt x="70733" y="459561"/>
                </a:lnTo>
                <a:lnTo>
                  <a:pt x="91550" y="424921"/>
                </a:lnTo>
                <a:lnTo>
                  <a:pt x="114809" y="391227"/>
                </a:lnTo>
                <a:lnTo>
                  <a:pt x="140433" y="358535"/>
                </a:lnTo>
                <a:lnTo>
                  <a:pt x="168343" y="326899"/>
                </a:lnTo>
                <a:lnTo>
                  <a:pt x="198461" y="296375"/>
                </a:lnTo>
                <a:lnTo>
                  <a:pt x="230708" y="267018"/>
                </a:lnTo>
                <a:lnTo>
                  <a:pt x="265005" y="238883"/>
                </a:lnTo>
                <a:lnTo>
                  <a:pt x="301275" y="212026"/>
                </a:lnTo>
                <a:lnTo>
                  <a:pt x="339439" y="186501"/>
                </a:lnTo>
                <a:lnTo>
                  <a:pt x="379419" y="162365"/>
                </a:lnTo>
                <a:lnTo>
                  <a:pt x="421136" y="139671"/>
                </a:lnTo>
                <a:lnTo>
                  <a:pt x="464511" y="118476"/>
                </a:lnTo>
                <a:lnTo>
                  <a:pt x="509467" y="98834"/>
                </a:lnTo>
                <a:lnTo>
                  <a:pt x="555925" y="80800"/>
                </a:lnTo>
                <a:lnTo>
                  <a:pt x="603806" y="64431"/>
                </a:lnTo>
                <a:lnTo>
                  <a:pt x="653033" y="49781"/>
                </a:lnTo>
                <a:lnTo>
                  <a:pt x="703527" y="36905"/>
                </a:lnTo>
                <a:lnTo>
                  <a:pt x="755209" y="25858"/>
                </a:lnTo>
                <a:lnTo>
                  <a:pt x="808000" y="16696"/>
                </a:lnTo>
                <a:lnTo>
                  <a:pt x="861824" y="9474"/>
                </a:lnTo>
                <a:lnTo>
                  <a:pt x="916600" y="4247"/>
                </a:lnTo>
                <a:lnTo>
                  <a:pt x="972252" y="1071"/>
                </a:lnTo>
                <a:lnTo>
                  <a:pt x="1028700" y="0"/>
                </a:lnTo>
                <a:lnTo>
                  <a:pt x="1085147" y="1071"/>
                </a:lnTo>
                <a:lnTo>
                  <a:pt x="1140799" y="4247"/>
                </a:lnTo>
                <a:lnTo>
                  <a:pt x="1195575" y="9474"/>
                </a:lnTo>
                <a:lnTo>
                  <a:pt x="1249399" y="16696"/>
                </a:lnTo>
                <a:lnTo>
                  <a:pt x="1302190" y="25858"/>
                </a:lnTo>
                <a:lnTo>
                  <a:pt x="1353872" y="36905"/>
                </a:lnTo>
                <a:lnTo>
                  <a:pt x="1404366" y="49781"/>
                </a:lnTo>
                <a:lnTo>
                  <a:pt x="1453593" y="64431"/>
                </a:lnTo>
                <a:lnTo>
                  <a:pt x="1501474" y="80800"/>
                </a:lnTo>
                <a:lnTo>
                  <a:pt x="1547932" y="98834"/>
                </a:lnTo>
                <a:lnTo>
                  <a:pt x="1592888" y="118476"/>
                </a:lnTo>
                <a:lnTo>
                  <a:pt x="1636263" y="139671"/>
                </a:lnTo>
                <a:lnTo>
                  <a:pt x="1677980" y="162365"/>
                </a:lnTo>
                <a:lnTo>
                  <a:pt x="1717960" y="186501"/>
                </a:lnTo>
                <a:lnTo>
                  <a:pt x="1756124" y="212026"/>
                </a:lnTo>
                <a:lnTo>
                  <a:pt x="1792394" y="238883"/>
                </a:lnTo>
                <a:lnTo>
                  <a:pt x="1826691" y="267018"/>
                </a:lnTo>
                <a:lnTo>
                  <a:pt x="1858938" y="296375"/>
                </a:lnTo>
                <a:lnTo>
                  <a:pt x="1889056" y="326899"/>
                </a:lnTo>
                <a:lnTo>
                  <a:pt x="1916966" y="358535"/>
                </a:lnTo>
                <a:lnTo>
                  <a:pt x="1942590" y="391227"/>
                </a:lnTo>
                <a:lnTo>
                  <a:pt x="1965849" y="424921"/>
                </a:lnTo>
                <a:lnTo>
                  <a:pt x="1986666" y="459561"/>
                </a:lnTo>
                <a:lnTo>
                  <a:pt x="2004962" y="495092"/>
                </a:lnTo>
                <a:lnTo>
                  <a:pt x="2020658" y="531459"/>
                </a:lnTo>
                <a:lnTo>
                  <a:pt x="2033676" y="568607"/>
                </a:lnTo>
                <a:lnTo>
                  <a:pt x="2043937" y="606480"/>
                </a:lnTo>
                <a:lnTo>
                  <a:pt x="2051364" y="645023"/>
                </a:lnTo>
                <a:lnTo>
                  <a:pt x="2055878" y="684181"/>
                </a:lnTo>
                <a:lnTo>
                  <a:pt x="2057400" y="723900"/>
                </a:lnTo>
                <a:lnTo>
                  <a:pt x="2055878" y="763618"/>
                </a:lnTo>
                <a:lnTo>
                  <a:pt x="2051364" y="802776"/>
                </a:lnTo>
                <a:lnTo>
                  <a:pt x="2043937" y="841319"/>
                </a:lnTo>
                <a:lnTo>
                  <a:pt x="2033676" y="879192"/>
                </a:lnTo>
                <a:lnTo>
                  <a:pt x="2020658" y="916340"/>
                </a:lnTo>
                <a:lnTo>
                  <a:pt x="2004962" y="952707"/>
                </a:lnTo>
                <a:lnTo>
                  <a:pt x="1986666" y="988238"/>
                </a:lnTo>
                <a:lnTo>
                  <a:pt x="1965849" y="1022878"/>
                </a:lnTo>
                <a:lnTo>
                  <a:pt x="1942590" y="1056572"/>
                </a:lnTo>
                <a:lnTo>
                  <a:pt x="1916966" y="1089264"/>
                </a:lnTo>
                <a:lnTo>
                  <a:pt x="1889056" y="1120900"/>
                </a:lnTo>
                <a:lnTo>
                  <a:pt x="1858938" y="1151424"/>
                </a:lnTo>
                <a:lnTo>
                  <a:pt x="1826691" y="1180781"/>
                </a:lnTo>
                <a:lnTo>
                  <a:pt x="1792394" y="1208916"/>
                </a:lnTo>
                <a:lnTo>
                  <a:pt x="1756124" y="1235773"/>
                </a:lnTo>
                <a:lnTo>
                  <a:pt x="1717960" y="1261298"/>
                </a:lnTo>
                <a:lnTo>
                  <a:pt x="1677980" y="1285434"/>
                </a:lnTo>
                <a:lnTo>
                  <a:pt x="1636263" y="1308128"/>
                </a:lnTo>
                <a:lnTo>
                  <a:pt x="1592888" y="1329323"/>
                </a:lnTo>
                <a:lnTo>
                  <a:pt x="1547932" y="1348965"/>
                </a:lnTo>
                <a:lnTo>
                  <a:pt x="1501474" y="1366999"/>
                </a:lnTo>
                <a:lnTo>
                  <a:pt x="1453593" y="1383368"/>
                </a:lnTo>
                <a:lnTo>
                  <a:pt x="1404366" y="1398018"/>
                </a:lnTo>
                <a:lnTo>
                  <a:pt x="1353872" y="1410894"/>
                </a:lnTo>
                <a:lnTo>
                  <a:pt x="1302190" y="1421941"/>
                </a:lnTo>
                <a:lnTo>
                  <a:pt x="1249399" y="1431103"/>
                </a:lnTo>
                <a:lnTo>
                  <a:pt x="1195575" y="1438325"/>
                </a:lnTo>
                <a:lnTo>
                  <a:pt x="1140799" y="1443552"/>
                </a:lnTo>
                <a:lnTo>
                  <a:pt x="1085147" y="1446728"/>
                </a:lnTo>
                <a:lnTo>
                  <a:pt x="1028700" y="1447800"/>
                </a:lnTo>
                <a:lnTo>
                  <a:pt x="972252" y="1446728"/>
                </a:lnTo>
                <a:lnTo>
                  <a:pt x="916600" y="1443552"/>
                </a:lnTo>
                <a:lnTo>
                  <a:pt x="861824" y="1438325"/>
                </a:lnTo>
                <a:lnTo>
                  <a:pt x="808000" y="1431103"/>
                </a:lnTo>
                <a:lnTo>
                  <a:pt x="755209" y="1421941"/>
                </a:lnTo>
                <a:lnTo>
                  <a:pt x="703527" y="1410894"/>
                </a:lnTo>
                <a:lnTo>
                  <a:pt x="653033" y="1398018"/>
                </a:lnTo>
                <a:lnTo>
                  <a:pt x="603806" y="1383368"/>
                </a:lnTo>
                <a:lnTo>
                  <a:pt x="555925" y="1366999"/>
                </a:lnTo>
                <a:lnTo>
                  <a:pt x="509467" y="1348965"/>
                </a:lnTo>
                <a:lnTo>
                  <a:pt x="464511" y="1329323"/>
                </a:lnTo>
                <a:lnTo>
                  <a:pt x="421136" y="1308128"/>
                </a:lnTo>
                <a:lnTo>
                  <a:pt x="379419" y="1285434"/>
                </a:lnTo>
                <a:lnTo>
                  <a:pt x="339439" y="1261298"/>
                </a:lnTo>
                <a:lnTo>
                  <a:pt x="301275" y="1235773"/>
                </a:lnTo>
                <a:lnTo>
                  <a:pt x="265005" y="1208916"/>
                </a:lnTo>
                <a:lnTo>
                  <a:pt x="230708" y="1180781"/>
                </a:lnTo>
                <a:lnTo>
                  <a:pt x="198461" y="1151424"/>
                </a:lnTo>
                <a:lnTo>
                  <a:pt x="168343" y="1120900"/>
                </a:lnTo>
                <a:lnTo>
                  <a:pt x="140433" y="1089264"/>
                </a:lnTo>
                <a:lnTo>
                  <a:pt x="114809" y="1056572"/>
                </a:lnTo>
                <a:lnTo>
                  <a:pt x="91550" y="1022878"/>
                </a:lnTo>
                <a:lnTo>
                  <a:pt x="70733" y="988238"/>
                </a:lnTo>
                <a:lnTo>
                  <a:pt x="52437" y="952707"/>
                </a:lnTo>
                <a:lnTo>
                  <a:pt x="36741" y="916340"/>
                </a:lnTo>
                <a:lnTo>
                  <a:pt x="23723" y="879192"/>
                </a:lnTo>
                <a:lnTo>
                  <a:pt x="13462" y="841319"/>
                </a:lnTo>
                <a:lnTo>
                  <a:pt x="6035" y="802776"/>
                </a:lnTo>
                <a:lnTo>
                  <a:pt x="1521" y="763618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43858" y="4546854"/>
            <a:ext cx="117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Operações  (Pro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ram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8400" y="4114800"/>
            <a:ext cx="18288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Informação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4724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96900"/>
                </a:moveTo>
                <a:lnTo>
                  <a:pt x="233299" y="96900"/>
                </a:lnTo>
                <a:lnTo>
                  <a:pt x="233299" y="0"/>
                </a:lnTo>
                <a:lnTo>
                  <a:pt x="381000" y="152400"/>
                </a:lnTo>
                <a:lnTo>
                  <a:pt x="233299" y="304800"/>
                </a:lnTo>
                <a:lnTo>
                  <a:pt x="233299" y="207899"/>
                </a:lnTo>
                <a:lnTo>
                  <a:pt x="0" y="207899"/>
                </a:lnTo>
                <a:lnTo>
                  <a:pt x="0" y="96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4724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96900"/>
                </a:moveTo>
                <a:lnTo>
                  <a:pt x="233299" y="96900"/>
                </a:lnTo>
                <a:lnTo>
                  <a:pt x="233299" y="0"/>
                </a:lnTo>
                <a:lnTo>
                  <a:pt x="381000" y="152400"/>
                </a:lnTo>
                <a:lnTo>
                  <a:pt x="233299" y="304800"/>
                </a:lnTo>
                <a:lnTo>
                  <a:pt x="233299" y="207899"/>
                </a:lnTo>
                <a:lnTo>
                  <a:pt x="0" y="207899"/>
                </a:lnTo>
                <a:lnTo>
                  <a:pt x="0" y="96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000" y="42672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478282" y="176149"/>
                </a:moveTo>
                <a:lnTo>
                  <a:pt x="449907" y="140021"/>
                </a:lnTo>
                <a:lnTo>
                  <a:pt x="409495" y="112299"/>
                </a:lnTo>
                <a:lnTo>
                  <a:pt x="360106" y="94531"/>
                </a:lnTo>
                <a:lnTo>
                  <a:pt x="304800" y="88264"/>
                </a:lnTo>
                <a:lnTo>
                  <a:pt x="255047" y="93280"/>
                </a:lnTo>
                <a:lnTo>
                  <a:pt x="210354" y="107432"/>
                </a:lnTo>
                <a:lnTo>
                  <a:pt x="172497" y="129381"/>
                </a:lnTo>
                <a:lnTo>
                  <a:pt x="143255" y="157785"/>
                </a:lnTo>
                <a:lnTo>
                  <a:pt x="124407" y="191305"/>
                </a:lnTo>
                <a:lnTo>
                  <a:pt x="117728" y="228600"/>
                </a:lnTo>
                <a:lnTo>
                  <a:pt x="0" y="228600"/>
                </a:lnTo>
                <a:lnTo>
                  <a:pt x="4908" y="187512"/>
                </a:lnTo>
                <a:lnTo>
                  <a:pt x="19061" y="148839"/>
                </a:lnTo>
                <a:lnTo>
                  <a:pt x="41599" y="113227"/>
                </a:lnTo>
                <a:lnTo>
                  <a:pt x="71663" y="81321"/>
                </a:lnTo>
                <a:lnTo>
                  <a:pt x="108394" y="53768"/>
                </a:lnTo>
                <a:lnTo>
                  <a:pt x="150932" y="31213"/>
                </a:lnTo>
                <a:lnTo>
                  <a:pt x="198418" y="14303"/>
                </a:lnTo>
                <a:lnTo>
                  <a:pt x="249994" y="3683"/>
                </a:lnTo>
                <a:lnTo>
                  <a:pt x="304800" y="0"/>
                </a:lnTo>
                <a:lnTo>
                  <a:pt x="357175" y="3390"/>
                </a:lnTo>
                <a:lnTo>
                  <a:pt x="407110" y="13249"/>
                </a:lnTo>
                <a:lnTo>
                  <a:pt x="453669" y="29111"/>
                </a:lnTo>
                <a:lnTo>
                  <a:pt x="495922" y="50509"/>
                </a:lnTo>
                <a:lnTo>
                  <a:pt x="532933" y="76977"/>
                </a:lnTo>
                <a:lnTo>
                  <a:pt x="563771" y="108048"/>
                </a:lnTo>
                <a:lnTo>
                  <a:pt x="587501" y="143256"/>
                </a:lnTo>
                <a:lnTo>
                  <a:pt x="658240" y="121919"/>
                </a:lnTo>
                <a:lnTo>
                  <a:pt x="583438" y="253745"/>
                </a:lnTo>
                <a:lnTo>
                  <a:pt x="407670" y="197485"/>
                </a:lnTo>
                <a:lnTo>
                  <a:pt x="478282" y="176149"/>
                </a:lnTo>
                <a:close/>
              </a:path>
              <a:path w="685800" h="1143000">
                <a:moveTo>
                  <a:pt x="207517" y="966724"/>
                </a:moveTo>
                <a:lnTo>
                  <a:pt x="235892" y="1002924"/>
                </a:lnTo>
                <a:lnTo>
                  <a:pt x="276304" y="1030684"/>
                </a:lnTo>
                <a:lnTo>
                  <a:pt x="325693" y="1048466"/>
                </a:lnTo>
                <a:lnTo>
                  <a:pt x="381000" y="1054735"/>
                </a:lnTo>
                <a:lnTo>
                  <a:pt x="430752" y="1049719"/>
                </a:lnTo>
                <a:lnTo>
                  <a:pt x="475445" y="1035567"/>
                </a:lnTo>
                <a:lnTo>
                  <a:pt x="513302" y="1013618"/>
                </a:lnTo>
                <a:lnTo>
                  <a:pt x="542544" y="985214"/>
                </a:lnTo>
                <a:lnTo>
                  <a:pt x="561392" y="951694"/>
                </a:lnTo>
                <a:lnTo>
                  <a:pt x="568071" y="914400"/>
                </a:lnTo>
                <a:lnTo>
                  <a:pt x="685800" y="914400"/>
                </a:lnTo>
                <a:lnTo>
                  <a:pt x="680891" y="955487"/>
                </a:lnTo>
                <a:lnTo>
                  <a:pt x="666738" y="994160"/>
                </a:lnTo>
                <a:lnTo>
                  <a:pt x="644200" y="1029772"/>
                </a:lnTo>
                <a:lnTo>
                  <a:pt x="614136" y="1061678"/>
                </a:lnTo>
                <a:lnTo>
                  <a:pt x="577405" y="1089231"/>
                </a:lnTo>
                <a:lnTo>
                  <a:pt x="534867" y="1111786"/>
                </a:lnTo>
                <a:lnTo>
                  <a:pt x="487381" y="1128696"/>
                </a:lnTo>
                <a:lnTo>
                  <a:pt x="435805" y="1139316"/>
                </a:lnTo>
                <a:lnTo>
                  <a:pt x="381000" y="1143000"/>
                </a:lnTo>
                <a:lnTo>
                  <a:pt x="328624" y="1139609"/>
                </a:lnTo>
                <a:lnTo>
                  <a:pt x="278689" y="1129750"/>
                </a:lnTo>
                <a:lnTo>
                  <a:pt x="232130" y="1113888"/>
                </a:lnTo>
                <a:lnTo>
                  <a:pt x="189877" y="1092490"/>
                </a:lnTo>
                <a:lnTo>
                  <a:pt x="152866" y="1066022"/>
                </a:lnTo>
                <a:lnTo>
                  <a:pt x="122028" y="1034951"/>
                </a:lnTo>
                <a:lnTo>
                  <a:pt x="98298" y="999744"/>
                </a:lnTo>
                <a:lnTo>
                  <a:pt x="27559" y="1021080"/>
                </a:lnTo>
                <a:lnTo>
                  <a:pt x="102362" y="889254"/>
                </a:lnTo>
                <a:lnTo>
                  <a:pt x="278129" y="945388"/>
                </a:lnTo>
                <a:lnTo>
                  <a:pt x="207517" y="966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439" y="192150"/>
            <a:ext cx="60439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215" marR="5080" indent="-145415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Componentes </a:t>
            </a:r>
            <a:r>
              <a:rPr sz="4000" spc="-5" dirty="0"/>
              <a:t>de </a:t>
            </a:r>
            <a:r>
              <a:rPr sz="4000" spc="-10" dirty="0"/>
              <a:t>um </a:t>
            </a:r>
            <a:r>
              <a:rPr sz="4000" spc="-20" dirty="0"/>
              <a:t>Sistema  </a:t>
            </a:r>
            <a:r>
              <a:rPr sz="4000" spc="-5" dirty="0"/>
              <a:t>Computacional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217547"/>
            <a:ext cx="2031364" cy="278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0000FF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"/>
              <a:buChar char="•"/>
            </a:pPr>
            <a:endParaRPr sz="3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00FF"/>
                </a:solidFill>
                <a:latin typeface="Carlito"/>
                <a:cs typeface="Carlito"/>
              </a:rPr>
              <a:t>Usuário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1828800"/>
            <a:ext cx="4410455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SUMÁR</a:t>
            </a:r>
            <a:r>
              <a:rPr spc="-20" dirty="0"/>
              <a:t>I</a:t>
            </a:r>
            <a:r>
              <a:rPr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258560" cy="36836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Introdução </a:t>
            </a:r>
            <a:r>
              <a:rPr sz="3200" dirty="0">
                <a:solidFill>
                  <a:srgbClr val="EDEBE0"/>
                </a:solidFill>
                <a:latin typeface="Carlito"/>
                <a:cs typeface="Carlito"/>
              </a:rPr>
              <a:t>e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conceitos</a:t>
            </a:r>
            <a:r>
              <a:rPr sz="320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básicos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CC0000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CC0000"/>
                </a:solidFill>
                <a:latin typeface="Carlito"/>
                <a:cs typeface="Carlito"/>
              </a:rPr>
              <a:t>Organização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funcional </a:t>
            </a:r>
            <a:r>
              <a:rPr sz="2800" spc="-5" dirty="0">
                <a:solidFill>
                  <a:srgbClr val="CC0000"/>
                </a:solidFill>
                <a:latin typeface="Carlito"/>
                <a:cs typeface="Carlito"/>
              </a:rPr>
              <a:t>do</a:t>
            </a:r>
            <a:r>
              <a:rPr sz="280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computador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Sistema</a:t>
            </a:r>
            <a:r>
              <a:rPr sz="2400" spc="-2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central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Sistema </a:t>
            </a:r>
            <a:r>
              <a:rPr sz="2400" spc="-5" dirty="0">
                <a:solidFill>
                  <a:srgbClr val="CC0000"/>
                </a:solidFill>
                <a:latin typeface="Carlito"/>
                <a:cs typeface="Carlito"/>
              </a:rPr>
              <a:t>de</a:t>
            </a:r>
            <a:r>
              <a:rPr sz="2400" spc="-2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rlito"/>
                <a:cs typeface="Carlito"/>
              </a:rPr>
              <a:t>entrada/saída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CC0000"/>
                </a:solidFill>
                <a:latin typeface="Carlito"/>
                <a:cs typeface="Carlito"/>
              </a:rPr>
              <a:t>Representação </a:t>
            </a:r>
            <a:r>
              <a:rPr sz="2800" spc="-5" dirty="0">
                <a:solidFill>
                  <a:srgbClr val="CC0000"/>
                </a:solidFill>
                <a:latin typeface="Carlito"/>
                <a:cs typeface="Carlito"/>
              </a:rPr>
              <a:t>de</a:t>
            </a:r>
            <a:r>
              <a:rPr sz="2800" spc="2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dados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301497"/>
            <a:ext cx="2251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24938"/>
            <a:ext cx="7759065" cy="3796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05"/>
              </a:spcBef>
            </a:pP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 hardware é a parte física do</a:t>
            </a:r>
            <a:r>
              <a:rPr sz="3200" b="1" i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computador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rlito"/>
                <a:cs typeface="Carlito"/>
              </a:rPr>
              <a:t>Sistema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Central</a:t>
            </a:r>
            <a:r>
              <a:rPr sz="3200" spc="-15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690"/>
              </a:spcBef>
            </a:pPr>
            <a:r>
              <a:rPr sz="2800" spc="-15" dirty="0">
                <a:latin typeface="Carlito"/>
                <a:cs typeface="Carlito"/>
              </a:rPr>
              <a:t>Processamento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rlito"/>
                <a:cs typeface="Carlito"/>
              </a:rPr>
              <a:t>Periféricos</a:t>
            </a:r>
            <a:r>
              <a:rPr sz="3200" spc="-15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690"/>
              </a:spcBef>
            </a:pPr>
            <a:r>
              <a:rPr sz="2800" spc="-15" dirty="0">
                <a:latin typeface="Carlito"/>
                <a:cs typeface="Carlito"/>
              </a:rPr>
              <a:t>Entrada, </a:t>
            </a:r>
            <a:r>
              <a:rPr sz="2800" spc="-5" dirty="0">
                <a:latin typeface="Carlito"/>
                <a:cs typeface="Carlito"/>
              </a:rPr>
              <a:t>Saída, </a:t>
            </a:r>
            <a:r>
              <a:rPr sz="2800" spc="-15" dirty="0">
                <a:latin typeface="Carlito"/>
                <a:cs typeface="Carlito"/>
              </a:rPr>
              <a:t>Armazenamento 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Comunicação.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792" y="133857"/>
            <a:ext cx="4911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Hardware:</a:t>
            </a:r>
            <a:r>
              <a:rPr spc="-50" dirty="0"/>
              <a:t> </a:t>
            </a:r>
            <a:r>
              <a:rPr spc="-25" dirty="0"/>
              <a:t>Periféricos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0027" y="4338828"/>
            <a:ext cx="923925" cy="559435"/>
            <a:chOff x="2510027" y="4338828"/>
            <a:chExt cx="923925" cy="559435"/>
          </a:xfrm>
        </p:grpSpPr>
        <p:sp>
          <p:nvSpPr>
            <p:cNvPr id="4" name="object 4"/>
            <p:cNvSpPr/>
            <p:nvPr/>
          </p:nvSpPr>
          <p:spPr>
            <a:xfrm>
              <a:off x="2514600" y="4343400"/>
              <a:ext cx="914400" cy="550545"/>
            </a:xfrm>
            <a:custGeom>
              <a:avLst/>
              <a:gdLst/>
              <a:ahLst/>
              <a:cxnLst/>
              <a:rect l="l" t="t" r="r" b="b"/>
              <a:pathLst>
                <a:path w="914400" h="550545">
                  <a:moveTo>
                    <a:pt x="28575" y="137541"/>
                  </a:moveTo>
                  <a:lnTo>
                    <a:pt x="0" y="137541"/>
                  </a:lnTo>
                  <a:lnTo>
                    <a:pt x="0" y="412623"/>
                  </a:lnTo>
                  <a:lnTo>
                    <a:pt x="28575" y="412623"/>
                  </a:lnTo>
                  <a:lnTo>
                    <a:pt x="28575" y="137541"/>
                  </a:lnTo>
                  <a:close/>
                </a:path>
                <a:path w="914400" h="550545">
                  <a:moveTo>
                    <a:pt x="114300" y="137541"/>
                  </a:moveTo>
                  <a:lnTo>
                    <a:pt x="57150" y="137541"/>
                  </a:lnTo>
                  <a:lnTo>
                    <a:pt x="57150" y="412623"/>
                  </a:lnTo>
                  <a:lnTo>
                    <a:pt x="114300" y="412623"/>
                  </a:lnTo>
                  <a:lnTo>
                    <a:pt x="114300" y="137541"/>
                  </a:lnTo>
                  <a:close/>
                </a:path>
                <a:path w="914400" h="550545">
                  <a:moveTo>
                    <a:pt x="914400" y="275082"/>
                  </a:moveTo>
                  <a:lnTo>
                    <a:pt x="685800" y="0"/>
                  </a:lnTo>
                  <a:lnTo>
                    <a:pt x="685800" y="137541"/>
                  </a:lnTo>
                  <a:lnTo>
                    <a:pt x="142875" y="137541"/>
                  </a:lnTo>
                  <a:lnTo>
                    <a:pt x="142875" y="412623"/>
                  </a:lnTo>
                  <a:lnTo>
                    <a:pt x="685800" y="412623"/>
                  </a:lnTo>
                  <a:lnTo>
                    <a:pt x="685800" y="550164"/>
                  </a:lnTo>
                  <a:lnTo>
                    <a:pt x="914400" y="27508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599" y="4343400"/>
              <a:ext cx="914400" cy="550545"/>
            </a:xfrm>
            <a:custGeom>
              <a:avLst/>
              <a:gdLst/>
              <a:ahLst/>
              <a:cxnLst/>
              <a:rect l="l" t="t" r="r" b="b"/>
              <a:pathLst>
                <a:path w="914400" h="550545">
                  <a:moveTo>
                    <a:pt x="685800" y="0"/>
                  </a:moveTo>
                  <a:lnTo>
                    <a:pt x="685800" y="137541"/>
                  </a:lnTo>
                  <a:lnTo>
                    <a:pt x="142875" y="137541"/>
                  </a:lnTo>
                  <a:lnTo>
                    <a:pt x="142875" y="412623"/>
                  </a:lnTo>
                  <a:lnTo>
                    <a:pt x="685800" y="412623"/>
                  </a:lnTo>
                  <a:lnTo>
                    <a:pt x="685800" y="550163"/>
                  </a:lnTo>
                  <a:lnTo>
                    <a:pt x="914400" y="275081"/>
                  </a:lnTo>
                  <a:lnTo>
                    <a:pt x="685800" y="0"/>
                  </a:lnTo>
                  <a:close/>
                </a:path>
                <a:path w="914400" h="550545">
                  <a:moveTo>
                    <a:pt x="57150" y="412623"/>
                  </a:moveTo>
                  <a:lnTo>
                    <a:pt x="114300" y="412623"/>
                  </a:lnTo>
                  <a:lnTo>
                    <a:pt x="114300" y="137541"/>
                  </a:lnTo>
                  <a:lnTo>
                    <a:pt x="57150" y="137541"/>
                  </a:lnTo>
                  <a:lnTo>
                    <a:pt x="57150" y="412623"/>
                  </a:lnTo>
                  <a:close/>
                </a:path>
                <a:path w="914400" h="550545">
                  <a:moveTo>
                    <a:pt x="0" y="412623"/>
                  </a:moveTo>
                  <a:lnTo>
                    <a:pt x="28575" y="412623"/>
                  </a:lnTo>
                  <a:lnTo>
                    <a:pt x="28575" y="137541"/>
                  </a:lnTo>
                  <a:lnTo>
                    <a:pt x="0" y="137541"/>
                  </a:lnTo>
                  <a:lnTo>
                    <a:pt x="0" y="4126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33400" y="3429000"/>
            <a:ext cx="1598676" cy="1578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3200400"/>
            <a:ext cx="1981200" cy="1965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281427" y="3500628"/>
            <a:ext cx="923925" cy="559435"/>
            <a:chOff x="2281427" y="3500628"/>
            <a:chExt cx="923925" cy="559435"/>
          </a:xfrm>
        </p:grpSpPr>
        <p:sp>
          <p:nvSpPr>
            <p:cNvPr id="9" name="object 9"/>
            <p:cNvSpPr/>
            <p:nvPr/>
          </p:nvSpPr>
          <p:spPr>
            <a:xfrm>
              <a:off x="2286000" y="3505200"/>
              <a:ext cx="914400" cy="550545"/>
            </a:xfrm>
            <a:custGeom>
              <a:avLst/>
              <a:gdLst/>
              <a:ahLst/>
              <a:cxnLst/>
              <a:rect l="l" t="t" r="r" b="b"/>
              <a:pathLst>
                <a:path w="914400" h="550545">
                  <a:moveTo>
                    <a:pt x="771525" y="137541"/>
                  </a:moveTo>
                  <a:lnTo>
                    <a:pt x="228600" y="137541"/>
                  </a:lnTo>
                  <a:lnTo>
                    <a:pt x="228600" y="0"/>
                  </a:lnTo>
                  <a:lnTo>
                    <a:pt x="0" y="275082"/>
                  </a:lnTo>
                  <a:lnTo>
                    <a:pt x="228600" y="550164"/>
                  </a:lnTo>
                  <a:lnTo>
                    <a:pt x="228600" y="412623"/>
                  </a:lnTo>
                  <a:lnTo>
                    <a:pt x="771525" y="412623"/>
                  </a:lnTo>
                  <a:lnTo>
                    <a:pt x="771525" y="137541"/>
                  </a:lnTo>
                  <a:close/>
                </a:path>
                <a:path w="914400" h="550545">
                  <a:moveTo>
                    <a:pt x="857250" y="137541"/>
                  </a:moveTo>
                  <a:lnTo>
                    <a:pt x="800100" y="137541"/>
                  </a:lnTo>
                  <a:lnTo>
                    <a:pt x="800100" y="412623"/>
                  </a:lnTo>
                  <a:lnTo>
                    <a:pt x="857250" y="412623"/>
                  </a:lnTo>
                  <a:lnTo>
                    <a:pt x="857250" y="137541"/>
                  </a:lnTo>
                  <a:close/>
                </a:path>
                <a:path w="914400" h="550545">
                  <a:moveTo>
                    <a:pt x="914400" y="137541"/>
                  </a:moveTo>
                  <a:lnTo>
                    <a:pt x="885825" y="137541"/>
                  </a:lnTo>
                  <a:lnTo>
                    <a:pt x="885825" y="412623"/>
                  </a:lnTo>
                  <a:lnTo>
                    <a:pt x="914400" y="412623"/>
                  </a:lnTo>
                  <a:lnTo>
                    <a:pt x="914400" y="13754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5999" y="3505200"/>
              <a:ext cx="914400" cy="550545"/>
            </a:xfrm>
            <a:custGeom>
              <a:avLst/>
              <a:gdLst/>
              <a:ahLst/>
              <a:cxnLst/>
              <a:rect l="l" t="t" r="r" b="b"/>
              <a:pathLst>
                <a:path w="914400" h="550545">
                  <a:moveTo>
                    <a:pt x="228600" y="0"/>
                  </a:moveTo>
                  <a:lnTo>
                    <a:pt x="228600" y="137541"/>
                  </a:lnTo>
                  <a:lnTo>
                    <a:pt x="771525" y="137541"/>
                  </a:lnTo>
                  <a:lnTo>
                    <a:pt x="771525" y="412623"/>
                  </a:lnTo>
                  <a:lnTo>
                    <a:pt x="228600" y="412623"/>
                  </a:lnTo>
                  <a:lnTo>
                    <a:pt x="228600" y="550163"/>
                  </a:lnTo>
                  <a:lnTo>
                    <a:pt x="0" y="275081"/>
                  </a:lnTo>
                  <a:lnTo>
                    <a:pt x="228600" y="0"/>
                  </a:lnTo>
                  <a:close/>
                </a:path>
                <a:path w="914400" h="550545">
                  <a:moveTo>
                    <a:pt x="800100" y="412623"/>
                  </a:moveTo>
                  <a:lnTo>
                    <a:pt x="857250" y="412623"/>
                  </a:lnTo>
                  <a:lnTo>
                    <a:pt x="857250" y="137541"/>
                  </a:lnTo>
                  <a:lnTo>
                    <a:pt x="800100" y="137541"/>
                  </a:lnTo>
                  <a:lnTo>
                    <a:pt x="800100" y="412623"/>
                  </a:lnTo>
                  <a:close/>
                </a:path>
                <a:path w="914400" h="550545">
                  <a:moveTo>
                    <a:pt x="885825" y="412623"/>
                  </a:moveTo>
                  <a:lnTo>
                    <a:pt x="914400" y="412623"/>
                  </a:lnTo>
                  <a:lnTo>
                    <a:pt x="914400" y="137541"/>
                  </a:lnTo>
                  <a:lnTo>
                    <a:pt x="885825" y="137541"/>
                  </a:lnTo>
                  <a:lnTo>
                    <a:pt x="885825" y="4126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629400" y="1986065"/>
            <a:ext cx="2035743" cy="1767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739320" y="2817812"/>
            <a:ext cx="713740" cy="536575"/>
            <a:chOff x="5739320" y="2817812"/>
            <a:chExt cx="713740" cy="536575"/>
          </a:xfrm>
        </p:grpSpPr>
        <p:sp>
          <p:nvSpPr>
            <p:cNvPr id="13" name="object 13"/>
            <p:cNvSpPr/>
            <p:nvPr/>
          </p:nvSpPr>
          <p:spPr>
            <a:xfrm>
              <a:off x="5744083" y="2822575"/>
              <a:ext cx="704215" cy="527050"/>
            </a:xfrm>
            <a:custGeom>
              <a:avLst/>
              <a:gdLst/>
              <a:ahLst/>
              <a:cxnLst/>
              <a:rect l="l" t="t" r="r" b="b"/>
              <a:pathLst>
                <a:path w="704214" h="527050">
                  <a:moveTo>
                    <a:pt x="490219" y="0"/>
                  </a:moveTo>
                  <a:lnTo>
                    <a:pt x="526668" y="88011"/>
                  </a:lnTo>
                  <a:lnTo>
                    <a:pt x="104266" y="263016"/>
                  </a:lnTo>
                  <a:lnTo>
                    <a:pt x="67817" y="175005"/>
                  </a:lnTo>
                  <a:lnTo>
                    <a:pt x="0" y="409448"/>
                  </a:lnTo>
                  <a:lnTo>
                    <a:pt x="213613" y="527050"/>
                  </a:lnTo>
                  <a:lnTo>
                    <a:pt x="177164" y="439038"/>
                  </a:lnTo>
                  <a:lnTo>
                    <a:pt x="599566" y="264033"/>
                  </a:lnTo>
                  <a:lnTo>
                    <a:pt x="636015" y="352044"/>
                  </a:lnTo>
                  <a:lnTo>
                    <a:pt x="703833" y="117601"/>
                  </a:lnTo>
                  <a:lnTo>
                    <a:pt x="4902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4083" y="2822575"/>
              <a:ext cx="704215" cy="527050"/>
            </a:xfrm>
            <a:custGeom>
              <a:avLst/>
              <a:gdLst/>
              <a:ahLst/>
              <a:cxnLst/>
              <a:rect l="l" t="t" r="r" b="b"/>
              <a:pathLst>
                <a:path w="704214" h="527050">
                  <a:moveTo>
                    <a:pt x="0" y="409448"/>
                  </a:moveTo>
                  <a:lnTo>
                    <a:pt x="67817" y="175005"/>
                  </a:lnTo>
                  <a:lnTo>
                    <a:pt x="104266" y="263016"/>
                  </a:lnTo>
                  <a:lnTo>
                    <a:pt x="526668" y="88011"/>
                  </a:lnTo>
                  <a:lnTo>
                    <a:pt x="490219" y="0"/>
                  </a:lnTo>
                  <a:lnTo>
                    <a:pt x="703833" y="117601"/>
                  </a:lnTo>
                  <a:lnTo>
                    <a:pt x="636015" y="352044"/>
                  </a:lnTo>
                  <a:lnTo>
                    <a:pt x="599566" y="264033"/>
                  </a:lnTo>
                  <a:lnTo>
                    <a:pt x="177164" y="439038"/>
                  </a:lnTo>
                  <a:lnTo>
                    <a:pt x="213613" y="527050"/>
                  </a:lnTo>
                  <a:lnTo>
                    <a:pt x="0" y="4094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26366" y="4661852"/>
            <a:ext cx="739775" cy="506095"/>
            <a:chOff x="5726366" y="4661852"/>
            <a:chExt cx="739775" cy="506095"/>
          </a:xfrm>
        </p:grpSpPr>
        <p:sp>
          <p:nvSpPr>
            <p:cNvPr id="16" name="object 16"/>
            <p:cNvSpPr/>
            <p:nvPr/>
          </p:nvSpPr>
          <p:spPr>
            <a:xfrm>
              <a:off x="5731128" y="4666615"/>
              <a:ext cx="730250" cy="496570"/>
            </a:xfrm>
            <a:custGeom>
              <a:avLst/>
              <a:gdLst/>
              <a:ahLst/>
              <a:cxnLst/>
              <a:rect l="l" t="t" r="r" b="b"/>
              <a:pathLst>
                <a:path w="730250" h="496570">
                  <a:moveTo>
                    <a:pt x="200913" y="0"/>
                  </a:moveTo>
                  <a:lnTo>
                    <a:pt x="0" y="138557"/>
                  </a:lnTo>
                  <a:lnTo>
                    <a:pt x="91059" y="364871"/>
                  </a:lnTo>
                  <a:lnTo>
                    <a:pt x="118491" y="273685"/>
                  </a:lnTo>
                  <a:lnTo>
                    <a:pt x="556387" y="405384"/>
                  </a:lnTo>
                  <a:lnTo>
                    <a:pt x="528828" y="496570"/>
                  </a:lnTo>
                  <a:lnTo>
                    <a:pt x="729742" y="358013"/>
                  </a:lnTo>
                  <a:lnTo>
                    <a:pt x="638683" y="131699"/>
                  </a:lnTo>
                  <a:lnTo>
                    <a:pt x="611251" y="222885"/>
                  </a:lnTo>
                  <a:lnTo>
                    <a:pt x="173355" y="91186"/>
                  </a:lnTo>
                  <a:lnTo>
                    <a:pt x="2009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1128" y="4666615"/>
              <a:ext cx="730250" cy="496570"/>
            </a:xfrm>
            <a:custGeom>
              <a:avLst/>
              <a:gdLst/>
              <a:ahLst/>
              <a:cxnLst/>
              <a:rect l="l" t="t" r="r" b="b"/>
              <a:pathLst>
                <a:path w="730250" h="496570">
                  <a:moveTo>
                    <a:pt x="0" y="138557"/>
                  </a:moveTo>
                  <a:lnTo>
                    <a:pt x="200913" y="0"/>
                  </a:lnTo>
                  <a:lnTo>
                    <a:pt x="173355" y="91186"/>
                  </a:lnTo>
                  <a:lnTo>
                    <a:pt x="611251" y="222885"/>
                  </a:lnTo>
                  <a:lnTo>
                    <a:pt x="638683" y="131699"/>
                  </a:lnTo>
                  <a:lnTo>
                    <a:pt x="729742" y="358013"/>
                  </a:lnTo>
                  <a:lnTo>
                    <a:pt x="528828" y="496570"/>
                  </a:lnTo>
                  <a:lnTo>
                    <a:pt x="556387" y="405384"/>
                  </a:lnTo>
                  <a:lnTo>
                    <a:pt x="118491" y="273685"/>
                  </a:lnTo>
                  <a:lnTo>
                    <a:pt x="91059" y="364871"/>
                  </a:lnTo>
                  <a:lnTo>
                    <a:pt x="0" y="138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01028" y="4643628"/>
            <a:ext cx="1838325" cy="1533525"/>
            <a:chOff x="6701028" y="4643628"/>
            <a:chExt cx="1838325" cy="1533525"/>
          </a:xfrm>
        </p:grpSpPr>
        <p:sp>
          <p:nvSpPr>
            <p:cNvPr id="19" name="object 19"/>
            <p:cNvSpPr/>
            <p:nvPr/>
          </p:nvSpPr>
          <p:spPr>
            <a:xfrm>
              <a:off x="6705600" y="4648200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914400" y="0"/>
                  </a:moveTo>
                  <a:lnTo>
                    <a:pt x="842947" y="763"/>
                  </a:lnTo>
                  <a:lnTo>
                    <a:pt x="772997" y="3017"/>
                  </a:lnTo>
                  <a:lnTo>
                    <a:pt x="704754" y="6705"/>
                  </a:lnTo>
                  <a:lnTo>
                    <a:pt x="638420" y="11770"/>
                  </a:lnTo>
                  <a:lnTo>
                    <a:pt x="574199" y="18156"/>
                  </a:lnTo>
                  <a:lnTo>
                    <a:pt x="512295" y="25807"/>
                  </a:lnTo>
                  <a:lnTo>
                    <a:pt x="452910" y="34666"/>
                  </a:lnTo>
                  <a:lnTo>
                    <a:pt x="396248" y="44677"/>
                  </a:lnTo>
                  <a:lnTo>
                    <a:pt x="342513" y="55783"/>
                  </a:lnTo>
                  <a:lnTo>
                    <a:pt x="291908" y="67929"/>
                  </a:lnTo>
                  <a:lnTo>
                    <a:pt x="244636" y="81057"/>
                  </a:lnTo>
                  <a:lnTo>
                    <a:pt x="200901" y="95113"/>
                  </a:lnTo>
                  <a:lnTo>
                    <a:pt x="160906" y="110038"/>
                  </a:lnTo>
                  <a:lnTo>
                    <a:pt x="124855" y="125777"/>
                  </a:lnTo>
                  <a:lnTo>
                    <a:pt x="65396" y="159470"/>
                  </a:lnTo>
                  <a:lnTo>
                    <a:pt x="24152" y="195742"/>
                  </a:lnTo>
                  <a:lnTo>
                    <a:pt x="2751" y="234142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10870" y="1309282"/>
                  </a:lnTo>
                  <a:lnTo>
                    <a:pt x="42396" y="1346668"/>
                  </a:lnTo>
                  <a:lnTo>
                    <a:pt x="92950" y="1381704"/>
                  </a:lnTo>
                  <a:lnTo>
                    <a:pt x="160906" y="1413939"/>
                  </a:lnTo>
                  <a:lnTo>
                    <a:pt x="200901" y="1428865"/>
                  </a:lnTo>
                  <a:lnTo>
                    <a:pt x="244636" y="1442922"/>
                  </a:lnTo>
                  <a:lnTo>
                    <a:pt x="291908" y="1456052"/>
                  </a:lnTo>
                  <a:lnTo>
                    <a:pt x="342513" y="1468200"/>
                  </a:lnTo>
                  <a:lnTo>
                    <a:pt x="396248" y="1479309"/>
                  </a:lnTo>
                  <a:lnTo>
                    <a:pt x="452910" y="1489322"/>
                  </a:lnTo>
                  <a:lnTo>
                    <a:pt x="512295" y="1498183"/>
                  </a:lnTo>
                  <a:lnTo>
                    <a:pt x="574199" y="1505836"/>
                  </a:lnTo>
                  <a:lnTo>
                    <a:pt x="638420" y="1512225"/>
                  </a:lnTo>
                  <a:lnTo>
                    <a:pt x="704754" y="1517291"/>
                  </a:lnTo>
                  <a:lnTo>
                    <a:pt x="772997" y="1520980"/>
                  </a:lnTo>
                  <a:lnTo>
                    <a:pt x="842947" y="1523235"/>
                  </a:lnTo>
                  <a:lnTo>
                    <a:pt x="914400" y="1524000"/>
                  </a:lnTo>
                  <a:lnTo>
                    <a:pt x="985852" y="1523235"/>
                  </a:lnTo>
                  <a:lnTo>
                    <a:pt x="1055802" y="1520980"/>
                  </a:lnTo>
                  <a:lnTo>
                    <a:pt x="1124045" y="1517291"/>
                  </a:lnTo>
                  <a:lnTo>
                    <a:pt x="1190379" y="1512225"/>
                  </a:lnTo>
                  <a:lnTo>
                    <a:pt x="1254600" y="1505836"/>
                  </a:lnTo>
                  <a:lnTo>
                    <a:pt x="1316504" y="1498183"/>
                  </a:lnTo>
                  <a:lnTo>
                    <a:pt x="1375889" y="1489322"/>
                  </a:lnTo>
                  <a:lnTo>
                    <a:pt x="1432551" y="1479309"/>
                  </a:lnTo>
                  <a:lnTo>
                    <a:pt x="1486286" y="1468200"/>
                  </a:lnTo>
                  <a:lnTo>
                    <a:pt x="1536891" y="1456052"/>
                  </a:lnTo>
                  <a:lnTo>
                    <a:pt x="1584163" y="1442922"/>
                  </a:lnTo>
                  <a:lnTo>
                    <a:pt x="1627898" y="1428865"/>
                  </a:lnTo>
                  <a:lnTo>
                    <a:pt x="1667893" y="1413939"/>
                  </a:lnTo>
                  <a:lnTo>
                    <a:pt x="1703944" y="1398200"/>
                  </a:lnTo>
                  <a:lnTo>
                    <a:pt x="1763403" y="1364508"/>
                  </a:lnTo>
                  <a:lnTo>
                    <a:pt x="1804647" y="1328241"/>
                  </a:lnTo>
                  <a:lnTo>
                    <a:pt x="1826048" y="1289850"/>
                  </a:lnTo>
                  <a:lnTo>
                    <a:pt x="1828800" y="1270000"/>
                  </a:lnTo>
                  <a:lnTo>
                    <a:pt x="1828800" y="254000"/>
                  </a:lnTo>
                  <a:lnTo>
                    <a:pt x="1817929" y="214705"/>
                  </a:lnTo>
                  <a:lnTo>
                    <a:pt x="1786403" y="177312"/>
                  </a:lnTo>
                  <a:lnTo>
                    <a:pt x="1735849" y="142273"/>
                  </a:lnTo>
                  <a:lnTo>
                    <a:pt x="1667893" y="110038"/>
                  </a:lnTo>
                  <a:lnTo>
                    <a:pt x="1627898" y="95113"/>
                  </a:lnTo>
                  <a:lnTo>
                    <a:pt x="1584163" y="81057"/>
                  </a:lnTo>
                  <a:lnTo>
                    <a:pt x="1536891" y="67929"/>
                  </a:lnTo>
                  <a:lnTo>
                    <a:pt x="1486286" y="55783"/>
                  </a:lnTo>
                  <a:lnTo>
                    <a:pt x="1432551" y="44677"/>
                  </a:lnTo>
                  <a:lnTo>
                    <a:pt x="1375889" y="34666"/>
                  </a:lnTo>
                  <a:lnTo>
                    <a:pt x="1316504" y="25807"/>
                  </a:lnTo>
                  <a:lnTo>
                    <a:pt x="1254600" y="18156"/>
                  </a:lnTo>
                  <a:lnTo>
                    <a:pt x="1190379" y="11770"/>
                  </a:lnTo>
                  <a:lnTo>
                    <a:pt x="1124045" y="6705"/>
                  </a:lnTo>
                  <a:lnTo>
                    <a:pt x="1055802" y="3017"/>
                  </a:lnTo>
                  <a:lnTo>
                    <a:pt x="985852" y="763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600" y="4648200"/>
              <a:ext cx="1828800" cy="1524000"/>
            </a:xfrm>
            <a:custGeom>
              <a:avLst/>
              <a:gdLst/>
              <a:ahLst/>
              <a:cxnLst/>
              <a:rect l="l" t="t" r="r" b="b"/>
              <a:pathLst>
                <a:path w="1828800" h="1524000">
                  <a:moveTo>
                    <a:pt x="1828800" y="254000"/>
                  </a:moveTo>
                  <a:lnTo>
                    <a:pt x="1817929" y="293294"/>
                  </a:lnTo>
                  <a:lnTo>
                    <a:pt x="1786403" y="330687"/>
                  </a:lnTo>
                  <a:lnTo>
                    <a:pt x="1735849" y="365726"/>
                  </a:lnTo>
                  <a:lnTo>
                    <a:pt x="1667893" y="397961"/>
                  </a:lnTo>
                  <a:lnTo>
                    <a:pt x="1627898" y="412886"/>
                  </a:lnTo>
                  <a:lnTo>
                    <a:pt x="1584163" y="426942"/>
                  </a:lnTo>
                  <a:lnTo>
                    <a:pt x="1536891" y="440070"/>
                  </a:lnTo>
                  <a:lnTo>
                    <a:pt x="1486286" y="452216"/>
                  </a:lnTo>
                  <a:lnTo>
                    <a:pt x="1432551" y="463322"/>
                  </a:lnTo>
                  <a:lnTo>
                    <a:pt x="1375889" y="473333"/>
                  </a:lnTo>
                  <a:lnTo>
                    <a:pt x="1316504" y="482192"/>
                  </a:lnTo>
                  <a:lnTo>
                    <a:pt x="1254600" y="489843"/>
                  </a:lnTo>
                  <a:lnTo>
                    <a:pt x="1190379" y="496229"/>
                  </a:lnTo>
                  <a:lnTo>
                    <a:pt x="1124045" y="501294"/>
                  </a:lnTo>
                  <a:lnTo>
                    <a:pt x="1055802" y="504982"/>
                  </a:lnTo>
                  <a:lnTo>
                    <a:pt x="985852" y="507236"/>
                  </a:lnTo>
                  <a:lnTo>
                    <a:pt x="914400" y="508000"/>
                  </a:lnTo>
                  <a:lnTo>
                    <a:pt x="842947" y="507236"/>
                  </a:lnTo>
                  <a:lnTo>
                    <a:pt x="772997" y="504982"/>
                  </a:lnTo>
                  <a:lnTo>
                    <a:pt x="704754" y="501294"/>
                  </a:lnTo>
                  <a:lnTo>
                    <a:pt x="638420" y="496229"/>
                  </a:lnTo>
                  <a:lnTo>
                    <a:pt x="574199" y="489843"/>
                  </a:lnTo>
                  <a:lnTo>
                    <a:pt x="512295" y="482192"/>
                  </a:lnTo>
                  <a:lnTo>
                    <a:pt x="452910" y="473333"/>
                  </a:lnTo>
                  <a:lnTo>
                    <a:pt x="396248" y="463322"/>
                  </a:lnTo>
                  <a:lnTo>
                    <a:pt x="342513" y="452216"/>
                  </a:lnTo>
                  <a:lnTo>
                    <a:pt x="291908" y="440070"/>
                  </a:lnTo>
                  <a:lnTo>
                    <a:pt x="244636" y="426942"/>
                  </a:lnTo>
                  <a:lnTo>
                    <a:pt x="200901" y="412886"/>
                  </a:lnTo>
                  <a:lnTo>
                    <a:pt x="160906" y="397961"/>
                  </a:lnTo>
                  <a:lnTo>
                    <a:pt x="124855" y="382222"/>
                  </a:lnTo>
                  <a:lnTo>
                    <a:pt x="65396" y="348529"/>
                  </a:lnTo>
                  <a:lnTo>
                    <a:pt x="24152" y="312257"/>
                  </a:lnTo>
                  <a:lnTo>
                    <a:pt x="2751" y="273857"/>
                  </a:lnTo>
                  <a:lnTo>
                    <a:pt x="0" y="254000"/>
                  </a:lnTo>
                </a:path>
                <a:path w="1828800" h="1524000">
                  <a:moveTo>
                    <a:pt x="0" y="254000"/>
                  </a:moveTo>
                  <a:lnTo>
                    <a:pt x="10870" y="214705"/>
                  </a:lnTo>
                  <a:lnTo>
                    <a:pt x="42396" y="177312"/>
                  </a:lnTo>
                  <a:lnTo>
                    <a:pt x="92950" y="142273"/>
                  </a:lnTo>
                  <a:lnTo>
                    <a:pt x="160906" y="110038"/>
                  </a:lnTo>
                  <a:lnTo>
                    <a:pt x="200901" y="95113"/>
                  </a:lnTo>
                  <a:lnTo>
                    <a:pt x="244636" y="81057"/>
                  </a:lnTo>
                  <a:lnTo>
                    <a:pt x="291908" y="67929"/>
                  </a:lnTo>
                  <a:lnTo>
                    <a:pt x="342513" y="55783"/>
                  </a:lnTo>
                  <a:lnTo>
                    <a:pt x="396248" y="44677"/>
                  </a:lnTo>
                  <a:lnTo>
                    <a:pt x="452910" y="34666"/>
                  </a:lnTo>
                  <a:lnTo>
                    <a:pt x="512295" y="25807"/>
                  </a:lnTo>
                  <a:lnTo>
                    <a:pt x="574199" y="18156"/>
                  </a:lnTo>
                  <a:lnTo>
                    <a:pt x="638420" y="11770"/>
                  </a:lnTo>
                  <a:lnTo>
                    <a:pt x="704754" y="6705"/>
                  </a:lnTo>
                  <a:lnTo>
                    <a:pt x="772997" y="3017"/>
                  </a:lnTo>
                  <a:lnTo>
                    <a:pt x="842947" y="763"/>
                  </a:lnTo>
                  <a:lnTo>
                    <a:pt x="914400" y="0"/>
                  </a:lnTo>
                  <a:lnTo>
                    <a:pt x="985852" y="763"/>
                  </a:lnTo>
                  <a:lnTo>
                    <a:pt x="1055802" y="3017"/>
                  </a:lnTo>
                  <a:lnTo>
                    <a:pt x="1124045" y="6705"/>
                  </a:lnTo>
                  <a:lnTo>
                    <a:pt x="1190379" y="11770"/>
                  </a:lnTo>
                  <a:lnTo>
                    <a:pt x="1254600" y="18156"/>
                  </a:lnTo>
                  <a:lnTo>
                    <a:pt x="1316504" y="25807"/>
                  </a:lnTo>
                  <a:lnTo>
                    <a:pt x="1375889" y="34666"/>
                  </a:lnTo>
                  <a:lnTo>
                    <a:pt x="1432551" y="44677"/>
                  </a:lnTo>
                  <a:lnTo>
                    <a:pt x="1486286" y="55783"/>
                  </a:lnTo>
                  <a:lnTo>
                    <a:pt x="1536891" y="67929"/>
                  </a:lnTo>
                  <a:lnTo>
                    <a:pt x="1584163" y="81057"/>
                  </a:lnTo>
                  <a:lnTo>
                    <a:pt x="1627898" y="95113"/>
                  </a:lnTo>
                  <a:lnTo>
                    <a:pt x="1667893" y="110038"/>
                  </a:lnTo>
                  <a:lnTo>
                    <a:pt x="1703944" y="125777"/>
                  </a:lnTo>
                  <a:lnTo>
                    <a:pt x="1763403" y="159470"/>
                  </a:lnTo>
                  <a:lnTo>
                    <a:pt x="1804647" y="195742"/>
                  </a:lnTo>
                  <a:lnTo>
                    <a:pt x="1826048" y="234142"/>
                  </a:lnTo>
                  <a:lnTo>
                    <a:pt x="1828800" y="254000"/>
                  </a:lnTo>
                  <a:lnTo>
                    <a:pt x="1828800" y="1270000"/>
                  </a:lnTo>
                  <a:lnTo>
                    <a:pt x="1817929" y="1309282"/>
                  </a:lnTo>
                  <a:lnTo>
                    <a:pt x="1786403" y="1346668"/>
                  </a:lnTo>
                  <a:lnTo>
                    <a:pt x="1735849" y="1381704"/>
                  </a:lnTo>
                  <a:lnTo>
                    <a:pt x="1667893" y="1413939"/>
                  </a:lnTo>
                  <a:lnTo>
                    <a:pt x="1627898" y="1428865"/>
                  </a:lnTo>
                  <a:lnTo>
                    <a:pt x="1584163" y="1442922"/>
                  </a:lnTo>
                  <a:lnTo>
                    <a:pt x="1536891" y="1456052"/>
                  </a:lnTo>
                  <a:lnTo>
                    <a:pt x="1486286" y="1468200"/>
                  </a:lnTo>
                  <a:lnTo>
                    <a:pt x="1432551" y="1479309"/>
                  </a:lnTo>
                  <a:lnTo>
                    <a:pt x="1375889" y="1489322"/>
                  </a:lnTo>
                  <a:lnTo>
                    <a:pt x="1316504" y="1498183"/>
                  </a:lnTo>
                  <a:lnTo>
                    <a:pt x="1254600" y="1505836"/>
                  </a:lnTo>
                  <a:lnTo>
                    <a:pt x="1190379" y="1512225"/>
                  </a:lnTo>
                  <a:lnTo>
                    <a:pt x="1124045" y="1517291"/>
                  </a:lnTo>
                  <a:lnTo>
                    <a:pt x="1055802" y="1520980"/>
                  </a:lnTo>
                  <a:lnTo>
                    <a:pt x="985852" y="1523235"/>
                  </a:lnTo>
                  <a:lnTo>
                    <a:pt x="914400" y="1524000"/>
                  </a:lnTo>
                  <a:lnTo>
                    <a:pt x="842947" y="1523235"/>
                  </a:lnTo>
                  <a:lnTo>
                    <a:pt x="772997" y="1520980"/>
                  </a:lnTo>
                  <a:lnTo>
                    <a:pt x="704754" y="1517291"/>
                  </a:lnTo>
                  <a:lnTo>
                    <a:pt x="638420" y="1512225"/>
                  </a:lnTo>
                  <a:lnTo>
                    <a:pt x="574199" y="1505836"/>
                  </a:lnTo>
                  <a:lnTo>
                    <a:pt x="512295" y="1498183"/>
                  </a:lnTo>
                  <a:lnTo>
                    <a:pt x="452910" y="1489322"/>
                  </a:lnTo>
                  <a:lnTo>
                    <a:pt x="396248" y="1479309"/>
                  </a:lnTo>
                  <a:lnTo>
                    <a:pt x="342513" y="1468200"/>
                  </a:lnTo>
                  <a:lnTo>
                    <a:pt x="291908" y="1456052"/>
                  </a:lnTo>
                  <a:lnTo>
                    <a:pt x="244636" y="1442922"/>
                  </a:lnTo>
                  <a:lnTo>
                    <a:pt x="200901" y="1428865"/>
                  </a:lnTo>
                  <a:lnTo>
                    <a:pt x="160906" y="1413939"/>
                  </a:lnTo>
                  <a:lnTo>
                    <a:pt x="124855" y="1398200"/>
                  </a:lnTo>
                  <a:lnTo>
                    <a:pt x="65396" y="1364508"/>
                  </a:lnTo>
                  <a:lnTo>
                    <a:pt x="24152" y="1328241"/>
                  </a:lnTo>
                  <a:lnTo>
                    <a:pt x="2751" y="1289850"/>
                  </a:lnTo>
                  <a:lnTo>
                    <a:pt x="0" y="1270000"/>
                  </a:lnTo>
                  <a:lnTo>
                    <a:pt x="0" y="254000"/>
                  </a:lnTo>
                  <a:close/>
                </a:path>
              </a:pathLst>
            </a:custGeom>
            <a:ln w="9144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1194" y="5057394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517394" y="2922854"/>
            <a:ext cx="622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ída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4028" y="5438343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Armazenamento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6428" y="2313559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133857"/>
            <a:ext cx="4699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Computador</a:t>
            </a:r>
            <a:r>
              <a:rPr spc="-75" dirty="0"/>
              <a:t> </a:t>
            </a:r>
            <a:r>
              <a:rPr spc="-15" dirty="0"/>
              <a:t>Pessoal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205483"/>
            <a:ext cx="7696200" cy="500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4668" y="1274063"/>
            <a:ext cx="4750286" cy="49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4153" y="1371726"/>
            <a:ext cx="279971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85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1-Monitor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LCD  2-Placa-mãe  3-Processador</a:t>
            </a:r>
            <a:endParaRPr sz="2000">
              <a:latin typeface="Verdana"/>
              <a:cs typeface="Verdana"/>
            </a:endParaRPr>
          </a:p>
          <a:p>
            <a:pPr marL="290195" indent="-278130">
              <a:lnSpc>
                <a:spcPct val="100000"/>
              </a:lnSpc>
              <a:buSzPct val="95000"/>
              <a:buAutoNum type="arabicPlain" startAt="4"/>
              <a:tabLst>
                <a:tab pos="290830" algn="l"/>
              </a:tabLst>
            </a:pPr>
            <a:r>
              <a:rPr sz="2000" dirty="0">
                <a:latin typeface="Verdana"/>
                <a:cs typeface="Verdana"/>
              </a:rPr>
              <a:t>Memória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RAM</a:t>
            </a:r>
            <a:endParaRPr sz="2000">
              <a:latin typeface="Verdana"/>
              <a:cs typeface="Verdana"/>
            </a:endParaRPr>
          </a:p>
          <a:p>
            <a:pPr marL="290195" indent="-278130">
              <a:lnSpc>
                <a:spcPct val="100000"/>
              </a:lnSpc>
              <a:buSzPct val="95000"/>
              <a:buAutoNum type="arabicPlain" startAt="4"/>
              <a:tabLst>
                <a:tab pos="290830" algn="l"/>
              </a:tabLst>
            </a:pPr>
            <a:r>
              <a:rPr sz="2000" spc="-5" dirty="0">
                <a:latin typeface="Verdana"/>
                <a:cs typeface="Verdana"/>
              </a:rPr>
              <a:t>Placas de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expansão</a:t>
            </a:r>
            <a:endParaRPr sz="2000">
              <a:latin typeface="Verdana"/>
              <a:cs typeface="Verdana"/>
            </a:endParaRPr>
          </a:p>
          <a:p>
            <a:pPr marL="290195" indent="-278130">
              <a:lnSpc>
                <a:spcPct val="100000"/>
              </a:lnSpc>
              <a:buSzPct val="95000"/>
              <a:buAutoNum type="arabicPlain" startAt="4"/>
              <a:tabLst>
                <a:tab pos="290830" algn="l"/>
              </a:tabLst>
            </a:pPr>
            <a:r>
              <a:rPr sz="2000" spc="-10" dirty="0">
                <a:latin typeface="Verdana"/>
                <a:cs typeface="Verdana"/>
              </a:rPr>
              <a:t>Fonte</a:t>
            </a:r>
            <a:endParaRPr sz="2000">
              <a:latin typeface="Verdana"/>
              <a:cs typeface="Verdana"/>
            </a:endParaRPr>
          </a:p>
          <a:p>
            <a:pPr marL="290195" indent="-278130">
              <a:lnSpc>
                <a:spcPct val="100000"/>
              </a:lnSpc>
              <a:spcBef>
                <a:spcPts val="5"/>
              </a:spcBef>
              <a:buSzPct val="95000"/>
              <a:buAutoNum type="arabicPlain" startAt="4"/>
              <a:tabLst>
                <a:tab pos="290830" algn="l"/>
              </a:tabLst>
            </a:pPr>
            <a:r>
              <a:rPr sz="2000" dirty="0">
                <a:latin typeface="Verdana"/>
                <a:cs typeface="Verdana"/>
              </a:rPr>
              <a:t>Ud.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CD-ROM</a:t>
            </a:r>
            <a:endParaRPr sz="2000">
              <a:latin typeface="Verdana"/>
              <a:cs typeface="Verdana"/>
            </a:endParaRPr>
          </a:p>
          <a:p>
            <a:pPr marL="12700" marR="938530">
              <a:lnSpc>
                <a:spcPct val="100000"/>
              </a:lnSpc>
              <a:buSzPct val="95000"/>
              <a:buAutoNum type="arabicPlain" startAt="4"/>
              <a:tabLst>
                <a:tab pos="290830" algn="l"/>
              </a:tabLst>
            </a:pPr>
            <a:r>
              <a:rPr sz="2000" dirty="0">
                <a:latin typeface="Verdana"/>
                <a:cs typeface="Verdana"/>
              </a:rPr>
              <a:t>Disco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Rígido  </a:t>
            </a:r>
            <a:r>
              <a:rPr sz="2000" spc="-40" dirty="0">
                <a:latin typeface="Verdana"/>
                <a:cs typeface="Verdana"/>
              </a:rPr>
              <a:t>9-Teclado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10-Mouse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1933" y="6422943"/>
            <a:ext cx="27178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/>
                <a:cs typeface="Verdana"/>
              </a:rPr>
              <a:t>27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6435149"/>
            <a:ext cx="7893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01/05/2016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5858" y="271399"/>
            <a:ext cx="6181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Componentes</a:t>
            </a:r>
            <a:r>
              <a:rPr spc="-80" dirty="0"/>
              <a:t> </a:t>
            </a:r>
            <a:r>
              <a:rPr spc="-5" dirty="0"/>
              <a:t>Computador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502" y="461899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Sistema</a:t>
            </a:r>
            <a:r>
              <a:rPr spc="-55" dirty="0"/>
              <a:t> </a:t>
            </a:r>
            <a:r>
              <a:rPr spc="-20" dirty="0"/>
              <a:t>central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23289"/>
            <a:ext cx="7978775" cy="2454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CPU/microprocessador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Carlito"/>
                <a:cs typeface="Carlito"/>
              </a:rPr>
              <a:t>Unidade 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Controle</a:t>
            </a:r>
            <a:endParaRPr sz="1800">
              <a:latin typeface="Carlito"/>
              <a:cs typeface="Carlito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00" spc="-10" dirty="0">
                <a:latin typeface="Carlito"/>
                <a:cs typeface="Carlito"/>
              </a:rPr>
              <a:t>Controla </a:t>
            </a: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b="1" spc="-15" dirty="0">
                <a:solidFill>
                  <a:srgbClr val="CC0000"/>
                </a:solidFill>
                <a:latin typeface="Carlito"/>
                <a:cs typeface="Carlito"/>
              </a:rPr>
              <a:t>fluxo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informações </a:t>
            </a:r>
            <a:r>
              <a:rPr sz="1600" spc="-15" dirty="0">
                <a:latin typeface="Carlito"/>
                <a:cs typeface="Carlito"/>
              </a:rPr>
              <a:t>entre </a:t>
            </a:r>
            <a:r>
              <a:rPr sz="1600" spc="-10" dirty="0">
                <a:latin typeface="Carlito"/>
                <a:cs typeface="Carlito"/>
              </a:rPr>
              <a:t>todas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unidades do </a:t>
            </a:r>
            <a:r>
              <a:rPr sz="1600" spc="-10" dirty="0">
                <a:latin typeface="Carlito"/>
                <a:cs typeface="Carlito"/>
              </a:rPr>
              <a:t>computador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20" dirty="0">
                <a:latin typeface="Carlito"/>
                <a:cs typeface="Carlito"/>
              </a:rPr>
              <a:t>executa 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instruções </a:t>
            </a:r>
            <a:r>
              <a:rPr sz="1600" spc="-5" dirty="0">
                <a:latin typeface="Carlito"/>
                <a:cs typeface="Carlito"/>
              </a:rPr>
              <a:t>na </a:t>
            </a:r>
            <a:r>
              <a:rPr sz="1600" b="1" spc="-10" dirty="0">
                <a:solidFill>
                  <a:srgbClr val="CC0000"/>
                </a:solidFill>
                <a:latin typeface="Carlito"/>
                <a:cs typeface="Carlito"/>
              </a:rPr>
              <a:t>sequência</a:t>
            </a:r>
            <a:r>
              <a:rPr sz="1600" b="1" spc="4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CC0000"/>
                </a:solidFill>
                <a:latin typeface="Carlito"/>
                <a:cs typeface="Carlito"/>
              </a:rPr>
              <a:t>correta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Carlito"/>
                <a:cs typeface="Carlito"/>
              </a:rPr>
              <a:t>Unidade </a:t>
            </a:r>
            <a:r>
              <a:rPr sz="1800" b="1" spc="-5" dirty="0">
                <a:latin typeface="Carlito"/>
                <a:cs typeface="Carlito"/>
              </a:rPr>
              <a:t>Aritmética </a:t>
            </a:r>
            <a:r>
              <a:rPr sz="1800" b="1" dirty="0">
                <a:latin typeface="Carlito"/>
                <a:cs typeface="Carlito"/>
              </a:rPr>
              <a:t>e </a:t>
            </a:r>
            <a:r>
              <a:rPr sz="1800" b="1" spc="-5" dirty="0">
                <a:latin typeface="Carlito"/>
                <a:cs typeface="Carlito"/>
              </a:rPr>
              <a:t>Lógica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(ULA)</a:t>
            </a:r>
            <a:endParaRPr sz="1800">
              <a:latin typeface="Carlito"/>
              <a:cs typeface="Carlito"/>
            </a:endParaRPr>
          </a:p>
          <a:p>
            <a:pPr marL="1155065" marR="488315" lvl="2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00" spc="-10" dirty="0">
                <a:latin typeface="Carlito"/>
                <a:cs typeface="Carlito"/>
              </a:rPr>
              <a:t>Realiza </a:t>
            </a:r>
            <a:r>
              <a:rPr sz="1600" b="1" spc="-10" dirty="0">
                <a:solidFill>
                  <a:srgbClr val="CC0000"/>
                </a:solidFill>
                <a:latin typeface="Carlito"/>
                <a:cs typeface="Carlito"/>
              </a:rPr>
              <a:t>operações </a:t>
            </a:r>
            <a:r>
              <a:rPr sz="1600" b="1" spc="-5" dirty="0">
                <a:solidFill>
                  <a:srgbClr val="CC0000"/>
                </a:solidFill>
                <a:latin typeface="Carlito"/>
                <a:cs typeface="Carlito"/>
              </a:rPr>
              <a:t>aritméticas </a:t>
            </a:r>
            <a:r>
              <a:rPr sz="1600" spc="-5" dirty="0">
                <a:latin typeface="Carlito"/>
                <a:cs typeface="Carlito"/>
              </a:rPr>
              <a:t>(cálculos) e </a:t>
            </a:r>
            <a:r>
              <a:rPr sz="1600" b="1" spc="-5" dirty="0">
                <a:solidFill>
                  <a:srgbClr val="CC0000"/>
                </a:solidFill>
                <a:latin typeface="Carlito"/>
                <a:cs typeface="Carlito"/>
              </a:rPr>
              <a:t>lógicas </a:t>
            </a:r>
            <a:r>
              <a:rPr sz="1600" spc="-10" dirty="0">
                <a:latin typeface="Carlito"/>
                <a:cs typeface="Carlito"/>
              </a:rPr>
              <a:t>(decisões), comandada por  instruções armazenadas </a:t>
            </a:r>
            <a:r>
              <a:rPr sz="1600" spc="-5" dirty="0">
                <a:latin typeface="Carlito"/>
                <a:cs typeface="Carlito"/>
              </a:rPr>
              <a:t>na memória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Fica </a:t>
            </a:r>
            <a:r>
              <a:rPr sz="1800" dirty="0">
                <a:latin typeface="Carlito"/>
                <a:cs typeface="Carlito"/>
              </a:rPr>
              <a:t>em </a:t>
            </a:r>
            <a:r>
              <a:rPr sz="1800" spc="-5" dirty="0">
                <a:latin typeface="Carlito"/>
                <a:cs typeface="Carlito"/>
              </a:rPr>
              <a:t>uma </a:t>
            </a:r>
            <a:r>
              <a:rPr sz="1800" spc="-10" dirty="0">
                <a:latin typeface="Carlito"/>
                <a:cs typeface="Carlito"/>
              </a:rPr>
              <a:t>placa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circuitos </a:t>
            </a:r>
            <a:r>
              <a:rPr sz="1800" spc="-5" dirty="0">
                <a:latin typeface="Carlito"/>
                <a:cs typeface="Carlito"/>
              </a:rPr>
              <a:t>chamada </a:t>
            </a:r>
            <a:r>
              <a:rPr sz="1800" dirty="0">
                <a:latin typeface="Carlito"/>
                <a:cs typeface="Carlito"/>
              </a:rPr>
              <a:t>placa-mãe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i="1" spc="-5" dirty="0">
                <a:latin typeface="Carlito"/>
                <a:cs typeface="Carlito"/>
              </a:rPr>
              <a:t>motherboard</a:t>
            </a:r>
            <a:r>
              <a:rPr sz="1800" spc="-5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516" y="1126236"/>
            <a:ext cx="1883664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502" y="461899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Sistema</a:t>
            </a:r>
            <a:r>
              <a:rPr spc="-55" dirty="0"/>
              <a:t> </a:t>
            </a:r>
            <a:r>
              <a:rPr spc="-20" dirty="0"/>
              <a:t>central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566025" cy="44246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Memória</a:t>
            </a:r>
            <a:r>
              <a:rPr sz="3200" b="1" spc="-5" dirty="0">
                <a:latin typeface="Carlito"/>
                <a:cs typeface="Carlito"/>
              </a:rPr>
              <a:t> principal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rlito"/>
                <a:cs typeface="Carlito"/>
              </a:rPr>
              <a:t>RAM (</a:t>
            </a:r>
            <a:r>
              <a:rPr sz="2800" b="1" i="1" spc="-5" dirty="0">
                <a:latin typeface="Carlito"/>
                <a:cs typeface="Carlito"/>
              </a:rPr>
              <a:t>Random </a:t>
            </a:r>
            <a:r>
              <a:rPr sz="2800" b="1" i="1" spc="-15" dirty="0">
                <a:latin typeface="Carlito"/>
                <a:cs typeface="Carlito"/>
              </a:rPr>
              <a:t>Access</a:t>
            </a:r>
            <a:r>
              <a:rPr sz="2800" b="1" i="1" spc="35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Memory</a:t>
            </a:r>
            <a:r>
              <a:rPr sz="2800" b="1" spc="-5" dirty="0"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memória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temporária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rlito"/>
                <a:cs typeface="Carlito"/>
              </a:rPr>
              <a:t>utilizada </a:t>
            </a:r>
            <a:r>
              <a:rPr sz="2400" spc="-5" dirty="0">
                <a:latin typeface="Carlito"/>
                <a:cs typeface="Carlito"/>
              </a:rPr>
              <a:t>pelo usuário </a:t>
            </a:r>
            <a:r>
              <a:rPr sz="2400" spc="-15" dirty="0">
                <a:latin typeface="Carlito"/>
                <a:cs typeface="Carlito"/>
              </a:rPr>
              <a:t>para executar </a:t>
            </a:r>
            <a:r>
              <a:rPr sz="2400" spc="-5" dirty="0">
                <a:latin typeface="Carlito"/>
                <a:cs typeface="Carlito"/>
              </a:rPr>
              <a:t>seus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programas</a:t>
            </a:r>
            <a:endParaRPr sz="2400">
              <a:latin typeface="Carlito"/>
              <a:cs typeface="Carlito"/>
            </a:endParaRPr>
          </a:p>
          <a:p>
            <a:pPr marL="1155700" marR="508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uso </a:t>
            </a:r>
            <a:r>
              <a:rPr sz="2400" spc="-10" dirty="0">
                <a:latin typeface="Carlito"/>
                <a:cs typeface="Carlito"/>
              </a:rPr>
              <a:t>restringe-se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5" dirty="0">
                <a:latin typeface="Carlito"/>
                <a:cs typeface="Carlito"/>
              </a:rPr>
              <a:t>período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equipamento  </a:t>
            </a:r>
            <a:r>
              <a:rPr sz="2400" spc="-15" dirty="0">
                <a:latin typeface="Carlito"/>
                <a:cs typeface="Carlito"/>
              </a:rPr>
              <a:t>está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funcionamento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memória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volátil </a:t>
            </a:r>
            <a:r>
              <a:rPr sz="2400" spc="-5" dirty="0">
                <a:latin typeface="Carlito"/>
                <a:cs typeface="Carlito"/>
              </a:rPr>
              <a:t>(seu </a:t>
            </a:r>
            <a:r>
              <a:rPr sz="2400" spc="-10" dirty="0">
                <a:latin typeface="Carlito"/>
                <a:cs typeface="Carlito"/>
              </a:rPr>
              <a:t>conteúdo </a:t>
            </a:r>
            <a:r>
              <a:rPr sz="2400" spc="-5" dirty="0">
                <a:latin typeface="Carlito"/>
                <a:cs typeface="Carlito"/>
              </a:rPr>
              <a:t>pode ser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apagado)</a:t>
            </a:r>
            <a:endParaRPr sz="24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5" dirty="0">
                <a:latin typeface="Carlito"/>
                <a:cs typeface="Carlito"/>
              </a:rPr>
              <a:t>armazenar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dados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5" dirty="0">
                <a:latin typeface="Carlito"/>
                <a:cs typeface="Carlito"/>
              </a:rPr>
              <a:t>guardar resultados intermediários do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processamento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rlito"/>
                <a:cs typeface="Carlito"/>
              </a:rPr>
              <a:t>Informações </a:t>
            </a:r>
            <a:r>
              <a:rPr sz="2400" spc="-5" dirty="0">
                <a:latin typeface="Carlito"/>
                <a:cs typeface="Carlito"/>
              </a:rPr>
              <a:t>podem ser </a:t>
            </a:r>
            <a:r>
              <a:rPr sz="2400" dirty="0">
                <a:latin typeface="Carlito"/>
                <a:cs typeface="Carlito"/>
              </a:rPr>
              <a:t>lidas 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gravadas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845819"/>
            <a:ext cx="1905000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16" y="499694"/>
            <a:ext cx="6963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Objetivo </a:t>
            </a:r>
            <a:r>
              <a:rPr sz="4000" spc="-5" dirty="0"/>
              <a:t>e </a:t>
            </a:r>
            <a:r>
              <a:rPr sz="4000" spc="-10" dirty="0"/>
              <a:t>Metodologia </a:t>
            </a:r>
            <a:r>
              <a:rPr sz="4000" spc="-5" dirty="0"/>
              <a:t>do</a:t>
            </a:r>
            <a:r>
              <a:rPr sz="4000" spc="-30" dirty="0"/>
              <a:t> </a:t>
            </a:r>
            <a:r>
              <a:rPr sz="4000" spc="-20" dirty="0"/>
              <a:t>Curso: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607946"/>
            <a:ext cx="76161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365500" algn="l"/>
                <a:tab pos="6971665" algn="l"/>
              </a:tabLst>
            </a:pPr>
            <a:r>
              <a:rPr sz="3200" b="1" spc="-10" dirty="0">
                <a:latin typeface="Carlito"/>
                <a:cs typeface="Carlito"/>
              </a:rPr>
              <a:t>Objetivos</a:t>
            </a:r>
            <a:r>
              <a:rPr sz="3200" spc="-10" dirty="0">
                <a:latin typeface="Carlito"/>
                <a:cs typeface="Carlito"/>
              </a:rPr>
              <a:t>: Introduzir </a:t>
            </a:r>
            <a:r>
              <a:rPr sz="3200" dirty="0">
                <a:latin typeface="Carlito"/>
                <a:cs typeface="Carlito"/>
              </a:rPr>
              <a:t>os </a:t>
            </a:r>
            <a:r>
              <a:rPr sz="3200" spc="-10" dirty="0">
                <a:latin typeface="Carlito"/>
                <a:cs typeface="Carlito"/>
              </a:rPr>
              <a:t>conceitos básicos 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Informática </a:t>
            </a:r>
            <a:r>
              <a:rPr sz="3200" dirty="0">
                <a:latin typeface="Carlito"/>
                <a:cs typeface="Carlito"/>
              </a:rPr>
              <a:t>e </a:t>
            </a:r>
            <a:r>
              <a:rPr sz="3200" spc="-5" dirty="0">
                <a:latin typeface="Carlito"/>
                <a:cs typeface="Carlito"/>
              </a:rPr>
              <a:t>instruir </a:t>
            </a:r>
            <a:r>
              <a:rPr sz="3200" dirty="0">
                <a:latin typeface="Carlito"/>
                <a:cs typeface="Carlito"/>
              </a:rPr>
              <a:t>os </a:t>
            </a:r>
            <a:r>
              <a:rPr sz="3200" spc="5" dirty="0">
                <a:latin typeface="Carlito"/>
                <a:cs typeface="Carlito"/>
              </a:rPr>
              <a:t>alunos </a:t>
            </a:r>
            <a:r>
              <a:rPr sz="3200" spc="-10" dirty="0">
                <a:latin typeface="Carlito"/>
                <a:cs typeface="Carlito"/>
              </a:rPr>
              <a:t>com  </a:t>
            </a:r>
            <a:r>
              <a:rPr sz="3200" spc="-95" dirty="0">
                <a:latin typeface="Carlito"/>
                <a:cs typeface="Carlito"/>
              </a:rPr>
              <a:t>f</a:t>
            </a:r>
            <a:r>
              <a:rPr sz="3200" dirty="0">
                <a:latin typeface="Carlito"/>
                <a:cs typeface="Carlito"/>
              </a:rPr>
              <a:t>er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ame</a:t>
            </a:r>
            <a:r>
              <a:rPr sz="3200" spc="-45" dirty="0">
                <a:latin typeface="Carlito"/>
                <a:cs typeface="Carlito"/>
              </a:rPr>
              <a:t>nt</a:t>
            </a:r>
            <a:r>
              <a:rPr sz="3200" dirty="0">
                <a:latin typeface="Carlito"/>
                <a:cs typeface="Carlito"/>
              </a:rPr>
              <a:t>as	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omp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ciona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dirty="0">
                <a:latin typeface="Carlito"/>
                <a:cs typeface="Carlito"/>
              </a:rPr>
              <a:t>s	</a:t>
            </a:r>
            <a:r>
              <a:rPr sz="3200" spc="-5" dirty="0">
                <a:latin typeface="Carlito"/>
                <a:cs typeface="Carlito"/>
              </a:rPr>
              <a:t>que  possibilitem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utilização </a:t>
            </a:r>
            <a:r>
              <a:rPr sz="3200" dirty="0">
                <a:latin typeface="Carlito"/>
                <a:cs typeface="Carlito"/>
              </a:rPr>
              <a:t>das </a:t>
            </a:r>
            <a:r>
              <a:rPr sz="3200" spc="-25" dirty="0">
                <a:latin typeface="Carlito"/>
                <a:cs typeface="Carlito"/>
              </a:rPr>
              <a:t>Tecnologias </a:t>
            </a:r>
            <a:r>
              <a:rPr sz="3200" spc="-5" dirty="0">
                <a:latin typeface="Carlito"/>
                <a:cs typeface="Carlito"/>
              </a:rPr>
              <a:t>da  </a:t>
            </a:r>
            <a:r>
              <a:rPr sz="3200" spc="-15" dirty="0">
                <a:latin typeface="Carlito"/>
                <a:cs typeface="Carlito"/>
              </a:rPr>
              <a:t>Informação.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143832"/>
            <a:ext cx="4832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840990" algn="l"/>
                <a:tab pos="3583304" algn="l"/>
              </a:tabLst>
            </a:pPr>
            <a:r>
              <a:rPr sz="3200" b="1" dirty="0">
                <a:latin typeface="Carlito"/>
                <a:cs typeface="Carlito"/>
              </a:rPr>
              <a:t>M</a:t>
            </a:r>
            <a:r>
              <a:rPr sz="3200" b="1" spc="-40" dirty="0">
                <a:latin typeface="Carlito"/>
                <a:cs typeface="Carlito"/>
              </a:rPr>
              <a:t>e</a:t>
            </a:r>
            <a:r>
              <a:rPr sz="3200" b="1" spc="-35" dirty="0">
                <a:latin typeface="Carlito"/>
                <a:cs typeface="Carlito"/>
              </a:rPr>
              <a:t>t</a:t>
            </a:r>
            <a:r>
              <a:rPr sz="3200" b="1" dirty="0">
                <a:latin typeface="Carlito"/>
                <a:cs typeface="Carlito"/>
              </a:rPr>
              <a:t>odologia	</a:t>
            </a:r>
            <a:r>
              <a:rPr sz="3200" b="1" spc="-5" dirty="0">
                <a:latin typeface="Carlito"/>
                <a:cs typeface="Carlito"/>
              </a:rPr>
              <a:t>d</a:t>
            </a:r>
            <a:r>
              <a:rPr sz="3200" b="1" dirty="0">
                <a:latin typeface="Carlito"/>
                <a:cs typeface="Carlito"/>
              </a:rPr>
              <a:t>e	</a:t>
            </a:r>
            <a:r>
              <a:rPr sz="3200" b="1" spc="-5" dirty="0">
                <a:latin typeface="Carlito"/>
                <a:cs typeface="Carlito"/>
              </a:rPr>
              <a:t>e</a:t>
            </a:r>
            <a:r>
              <a:rPr sz="3200" b="1" spc="-15" dirty="0">
                <a:latin typeface="Carlito"/>
                <a:cs typeface="Carlito"/>
              </a:rPr>
              <a:t>n</a:t>
            </a:r>
            <a:r>
              <a:rPr sz="3200" b="1" dirty="0">
                <a:latin typeface="Carlito"/>
                <a:cs typeface="Carlito"/>
              </a:rPr>
              <a:t>sin</a:t>
            </a:r>
            <a:r>
              <a:rPr sz="3200" b="1" spc="10" dirty="0">
                <a:latin typeface="Carlito"/>
                <a:cs typeface="Carlito"/>
              </a:rPr>
              <a:t>o</a:t>
            </a:r>
            <a:r>
              <a:rPr sz="3200" b="1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294" y="4632197"/>
            <a:ext cx="4605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3249930" algn="l"/>
                <a:tab pos="3734435" algn="l"/>
              </a:tabLst>
            </a:pPr>
            <a:r>
              <a:rPr sz="3200" dirty="0">
                <a:latin typeface="Carlito"/>
                <a:cs typeface="Carlito"/>
              </a:rPr>
              <a:t>aulas	</a:t>
            </a:r>
            <a:r>
              <a:rPr sz="3200" spc="-50" dirty="0">
                <a:latin typeface="Carlito"/>
                <a:cs typeface="Carlito"/>
              </a:rPr>
              <a:t>e</a:t>
            </a:r>
            <a:r>
              <a:rPr sz="3200" spc="-5" dirty="0">
                <a:latin typeface="Carlito"/>
                <a:cs typeface="Carlito"/>
              </a:rPr>
              <a:t>xpositi</a:t>
            </a:r>
            <a:r>
              <a:rPr sz="3200" spc="-50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as	e	a</a:t>
            </a:r>
            <a:r>
              <a:rPr sz="3200" spc="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las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65" y="4143832"/>
            <a:ext cx="248856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  <a:tabLst>
                <a:tab pos="1766570" algn="l"/>
                <a:tab pos="2061210" algn="l"/>
              </a:tabLst>
            </a:pP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eal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spc="-55" dirty="0">
                <a:latin typeface="Carlito"/>
                <a:cs typeface="Carlito"/>
              </a:rPr>
              <a:t>z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spc="-30" dirty="0">
                <a:latin typeface="Carlito"/>
                <a:cs typeface="Carlito"/>
              </a:rPr>
              <a:t>ç</a:t>
            </a:r>
            <a:r>
              <a:rPr sz="3200" dirty="0">
                <a:latin typeface="Carlito"/>
                <a:cs typeface="Carlito"/>
              </a:rPr>
              <a:t>ão		</a:t>
            </a:r>
            <a:r>
              <a:rPr sz="3200" spc="-20" dirty="0">
                <a:latin typeface="Carlito"/>
                <a:cs typeface="Carlito"/>
              </a:rPr>
              <a:t>de  </a:t>
            </a:r>
            <a:r>
              <a:rPr sz="3200" spc="-5" dirty="0">
                <a:latin typeface="Carlito"/>
                <a:cs typeface="Carlito"/>
              </a:rPr>
              <a:t>p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spc="-25" dirty="0">
                <a:latin typeface="Carlito"/>
                <a:cs typeface="Carlito"/>
              </a:rPr>
              <a:t>á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15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as,	</a:t>
            </a: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294" y="5119878"/>
            <a:ext cx="5655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atividades </a:t>
            </a:r>
            <a:r>
              <a:rPr sz="3200" dirty="0">
                <a:latin typeface="Carlito"/>
                <a:cs typeface="Carlito"/>
              </a:rPr>
              <a:t>individuais e em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grupo.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461899"/>
            <a:ext cx="7016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Características </a:t>
            </a:r>
            <a:r>
              <a:rPr spc="-5" dirty="0"/>
              <a:t>do</a:t>
            </a:r>
            <a:r>
              <a:rPr spc="-35" dirty="0"/>
              <a:t> </a:t>
            </a:r>
            <a:r>
              <a:rPr spc="-5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2539"/>
            <a:ext cx="8020684" cy="20669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Memória </a:t>
            </a:r>
            <a:r>
              <a:rPr sz="3200" b="1" spc="-15" dirty="0">
                <a:latin typeface="Carlito"/>
                <a:cs typeface="Carlito"/>
              </a:rPr>
              <a:t>ROM(Read </a:t>
            </a:r>
            <a:r>
              <a:rPr sz="3200" b="1" spc="-5" dirty="0">
                <a:latin typeface="Carlito"/>
                <a:cs typeface="Carlito"/>
              </a:rPr>
              <a:t>Only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Memory)</a:t>
            </a:r>
            <a:endParaRPr sz="32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  <a:tab pos="2071370" algn="l"/>
                <a:tab pos="3283585" algn="l"/>
                <a:tab pos="3635375" algn="l"/>
                <a:tab pos="4749800" algn="l"/>
                <a:tab pos="5427980" algn="l"/>
                <a:tab pos="7394575" algn="l"/>
              </a:tabLst>
            </a:pPr>
            <a:r>
              <a:rPr sz="2800" spc="-75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ermi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apenas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leit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da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30" dirty="0">
                <a:latin typeface="Carlito"/>
                <a:cs typeface="Carlito"/>
              </a:rPr>
              <a:t>n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rma</a:t>
            </a:r>
            <a:r>
              <a:rPr sz="2800" spc="-25" dirty="0">
                <a:latin typeface="Carlito"/>
                <a:cs typeface="Carlito"/>
              </a:rPr>
              <a:t>ç</a:t>
            </a:r>
            <a:r>
              <a:rPr sz="2800" spc="-10" dirty="0">
                <a:latin typeface="Carlito"/>
                <a:cs typeface="Carlito"/>
              </a:rPr>
              <a:t>õe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ne</a:t>
            </a:r>
            <a:r>
              <a:rPr sz="2800" spc="-2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contidas.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Contém informações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fabricante.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1130" y="4218546"/>
            <a:ext cx="2226607" cy="200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461899"/>
            <a:ext cx="7016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Características </a:t>
            </a:r>
            <a:r>
              <a:rPr spc="-5" dirty="0"/>
              <a:t>do</a:t>
            </a:r>
            <a:r>
              <a:rPr spc="-35" dirty="0"/>
              <a:t> </a:t>
            </a:r>
            <a:r>
              <a:rPr spc="-5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205409"/>
            <a:ext cx="7845425" cy="1874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Memória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Secundária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Exemplos: </a:t>
            </a:r>
            <a:r>
              <a:rPr sz="2000" spc="-15" dirty="0">
                <a:latin typeface="Carlito"/>
                <a:cs typeface="Carlito"/>
              </a:rPr>
              <a:t>HD, </a:t>
            </a:r>
            <a:r>
              <a:rPr sz="2000" spc="-5" dirty="0">
                <a:latin typeface="Carlito"/>
                <a:cs typeface="Carlito"/>
              </a:rPr>
              <a:t>CD-ROM, </a:t>
            </a:r>
            <a:r>
              <a:rPr sz="2000" spc="-10" dirty="0">
                <a:latin typeface="Carlito"/>
                <a:cs typeface="Carlito"/>
              </a:rPr>
              <a:t>fitas, </a:t>
            </a:r>
            <a:r>
              <a:rPr sz="2000" spc="-5" dirty="0">
                <a:latin typeface="Carlito"/>
                <a:cs typeface="Carlito"/>
              </a:rPr>
              <a:t>disquetes,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DVD.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Memória </a:t>
            </a:r>
            <a:r>
              <a:rPr sz="2000" spc="-5" dirty="0">
                <a:latin typeface="Carlito"/>
                <a:cs typeface="Carlito"/>
              </a:rPr>
              <a:t>útil </a:t>
            </a:r>
            <a:r>
              <a:rPr sz="2000" spc="-15" dirty="0">
                <a:latin typeface="Carlito"/>
                <a:cs typeface="Carlito"/>
              </a:rPr>
              <a:t>para </a:t>
            </a:r>
            <a:r>
              <a:rPr sz="2000" spc="-5" dirty="0">
                <a:latin typeface="Carlito"/>
                <a:cs typeface="Carlito"/>
              </a:rPr>
              <a:t>guardar </a:t>
            </a:r>
            <a:r>
              <a:rPr sz="2000" dirty="0">
                <a:latin typeface="Carlito"/>
                <a:cs typeface="Carlito"/>
              </a:rPr>
              <a:t>quantidades </a:t>
            </a:r>
            <a:r>
              <a:rPr sz="2000" spc="-5" dirty="0">
                <a:latin typeface="Carlito"/>
                <a:cs typeface="Carlito"/>
              </a:rPr>
              <a:t>grandes de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informações.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Acesso </a:t>
            </a:r>
            <a:r>
              <a:rPr sz="2000" spc="-5" dirty="0">
                <a:latin typeface="Carlito"/>
                <a:cs typeface="Carlito"/>
              </a:rPr>
              <a:t>considerado </a:t>
            </a:r>
            <a:r>
              <a:rPr sz="2000" spc="-10" dirty="0">
                <a:latin typeface="Carlito"/>
                <a:cs typeface="Carlito"/>
              </a:rPr>
              <a:t>lento comparado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outras </a:t>
            </a:r>
            <a:r>
              <a:rPr sz="2000" spc="-5" dirty="0">
                <a:latin typeface="Carlito"/>
                <a:cs typeface="Carlito"/>
              </a:rPr>
              <a:t>memórias, por </a:t>
            </a:r>
            <a:r>
              <a:rPr sz="2000" spc="-10" dirty="0">
                <a:latin typeface="Carlito"/>
                <a:cs typeface="Carlito"/>
              </a:rPr>
              <a:t>utilizar  processo </a:t>
            </a:r>
            <a:r>
              <a:rPr sz="2000" spc="-5" dirty="0">
                <a:latin typeface="Carlito"/>
                <a:cs typeface="Carlito"/>
              </a:rPr>
              <a:t>mecânico.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4895" y="3276600"/>
            <a:ext cx="5259202" cy="3029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374649"/>
            <a:ext cx="7599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Hardware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5" dirty="0"/>
              <a:t>(</a:t>
            </a:r>
            <a:r>
              <a:rPr sz="2800" spc="-5" dirty="0"/>
              <a:t>Placa-Mãe, </a:t>
            </a:r>
            <a:r>
              <a:rPr sz="2800" spc="-35" dirty="0"/>
              <a:t>processador,</a:t>
            </a:r>
            <a:r>
              <a:rPr sz="2800" spc="90" dirty="0"/>
              <a:t> </a:t>
            </a:r>
            <a:r>
              <a:rPr sz="2800" dirty="0"/>
              <a:t>memória</a:t>
            </a:r>
            <a:r>
              <a:rPr sz="3200" dirty="0"/>
              <a:t>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" y="1295400"/>
            <a:ext cx="7248525" cy="4439920"/>
            <a:chOff x="60960" y="1295400"/>
            <a:chExt cx="7248525" cy="4439920"/>
          </a:xfrm>
        </p:grpSpPr>
        <p:sp>
          <p:nvSpPr>
            <p:cNvPr id="4" name="object 4"/>
            <p:cNvSpPr/>
            <p:nvPr/>
          </p:nvSpPr>
          <p:spPr>
            <a:xfrm>
              <a:off x="714755" y="2261616"/>
              <a:ext cx="3066288" cy="3096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" y="1295400"/>
              <a:ext cx="7248144" cy="4439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62163" y="4407408"/>
            <a:ext cx="1411091" cy="1481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5511" y="1915667"/>
            <a:ext cx="1450848" cy="14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734" y="3525139"/>
            <a:ext cx="1351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Processador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6684" y="5975400"/>
            <a:ext cx="1029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Mem</a:t>
            </a:r>
            <a:r>
              <a:rPr sz="2000" b="1" spc="5" dirty="0">
                <a:latin typeface="Times New Roman"/>
                <a:cs typeface="Times New Roman"/>
              </a:rPr>
              <a:t>ó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726" y="5794349"/>
            <a:ext cx="2893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MotherBoard -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Placa-Mãe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886" y="236346"/>
            <a:ext cx="237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45" dirty="0"/>
              <a:t>s</a:t>
            </a:r>
            <a:r>
              <a:rPr dirty="0"/>
              <a:t>tru</a:t>
            </a:r>
            <a:r>
              <a:rPr spc="-40" dirty="0"/>
              <a:t>ç</a:t>
            </a:r>
            <a:r>
              <a:rPr spc="-5" dirty="0"/>
              <a:t>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33576"/>
            <a:ext cx="7656830" cy="4264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Programa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Sequência 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instruções;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Computador </a:t>
            </a:r>
            <a:r>
              <a:rPr sz="2800" spc="-5" dirty="0">
                <a:latin typeface="Carlito"/>
                <a:cs typeface="Carlito"/>
              </a:rPr>
              <a:t>analisa e </a:t>
            </a:r>
            <a:r>
              <a:rPr sz="2800" spc="-25" dirty="0">
                <a:latin typeface="Carlito"/>
                <a:cs typeface="Carlito"/>
              </a:rPr>
              <a:t>executa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instruções uma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uma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Execução ocorre </a:t>
            </a:r>
            <a:r>
              <a:rPr sz="2800" spc="-5" dirty="0">
                <a:latin typeface="Carlito"/>
                <a:cs typeface="Carlito"/>
              </a:rPr>
              <a:t>na </a:t>
            </a:r>
            <a:r>
              <a:rPr sz="2800" spc="5" dirty="0">
                <a:latin typeface="Carlito"/>
                <a:cs typeface="Carlito"/>
              </a:rPr>
              <a:t>ULA, </a:t>
            </a:r>
            <a:r>
              <a:rPr sz="2800" spc="-5" dirty="0">
                <a:latin typeface="Carlito"/>
                <a:cs typeface="Carlito"/>
              </a:rPr>
              <a:t>sob </a:t>
            </a:r>
            <a:r>
              <a:rPr sz="2800" spc="-15" dirty="0">
                <a:latin typeface="Carlito"/>
                <a:cs typeface="Carlito"/>
              </a:rPr>
              <a:t>coordenação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UC;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Na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execução: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instruções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dados </a:t>
            </a:r>
            <a:r>
              <a:rPr sz="2400" spc="-10" dirty="0">
                <a:latin typeface="Carlito"/>
                <a:cs typeface="Carlito"/>
              </a:rPr>
              <a:t>estão </a:t>
            </a:r>
            <a:r>
              <a:rPr sz="2400" spc="-5" dirty="0">
                <a:latin typeface="Carlito"/>
                <a:cs typeface="Carlito"/>
              </a:rPr>
              <a:t>na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memória;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trazidos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dirty="0">
                <a:latin typeface="Carlito"/>
                <a:cs typeface="Carlito"/>
              </a:rPr>
              <a:t>memória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CPU;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UC analisa 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instrução.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4937" y="281170"/>
            <a:ext cx="2942871" cy="2657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464" y="0"/>
            <a:ext cx="5583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Categorias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Instruções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398" rIns="0" bIns="0" rtlCol="0">
            <a:spAutoFit/>
          </a:bodyPr>
          <a:lstStyle/>
          <a:p>
            <a:pPr marL="4064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1775"/>
            <a:ext cx="7404734" cy="5155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Instruções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E/S</a:t>
            </a:r>
            <a:endParaRPr sz="2800">
              <a:latin typeface="Carlito"/>
              <a:cs typeface="Carlito"/>
            </a:endParaRPr>
          </a:p>
          <a:p>
            <a:pPr marL="756285" marR="37274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leituras de </a:t>
            </a:r>
            <a:r>
              <a:rPr sz="2400" spc="-10" dirty="0">
                <a:latin typeface="Carlito"/>
                <a:cs typeface="Carlito"/>
              </a:rPr>
              <a:t>fita, disco magnético, pendrive, </a:t>
            </a:r>
            <a:r>
              <a:rPr sz="2400" dirty="0">
                <a:latin typeface="Carlito"/>
                <a:cs typeface="Carlito"/>
              </a:rPr>
              <a:t>cd, </a:t>
            </a:r>
            <a:r>
              <a:rPr sz="2400" spc="-15" dirty="0">
                <a:latin typeface="Carlito"/>
                <a:cs typeface="Carlito"/>
              </a:rPr>
              <a:t>dvd,  </a:t>
            </a:r>
            <a:r>
              <a:rPr sz="2400" spc="-25" dirty="0">
                <a:latin typeface="Carlito"/>
                <a:cs typeface="Carlito"/>
              </a:rPr>
              <a:t>gravação,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etc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Instruções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transferência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dirty="0">
                <a:latin typeface="Carlito"/>
                <a:cs typeface="Carlito"/>
              </a:rPr>
              <a:t>memória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CPU, </a:t>
            </a:r>
            <a:r>
              <a:rPr sz="2400" spc="-5" dirty="0">
                <a:latin typeface="Carlito"/>
                <a:cs typeface="Carlito"/>
              </a:rPr>
              <a:t>de um </a:t>
            </a:r>
            <a:r>
              <a:rPr sz="2400" spc="-10" dirty="0">
                <a:latin typeface="Carlito"/>
                <a:cs typeface="Carlito"/>
              </a:rPr>
              <a:t>registrador </a:t>
            </a:r>
            <a:r>
              <a:rPr sz="2400" spc="-15" dirty="0">
                <a:latin typeface="Carlito"/>
                <a:cs typeface="Carlito"/>
              </a:rPr>
              <a:t>para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outro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Instruções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Aritméticas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adição, subtração, </a:t>
            </a:r>
            <a:r>
              <a:rPr sz="2400" spc="-10" dirty="0">
                <a:latin typeface="Carlito"/>
                <a:cs typeface="Carlito"/>
              </a:rPr>
              <a:t>multiplicação,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divisão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Instruções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Lógicas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E (AND), </a:t>
            </a:r>
            <a:r>
              <a:rPr sz="2400" spc="-5" dirty="0">
                <a:latin typeface="Carlito"/>
                <a:cs typeface="Carlito"/>
              </a:rPr>
              <a:t>OU (OR), </a:t>
            </a:r>
            <a:r>
              <a:rPr sz="2400" spc="-10" dirty="0">
                <a:latin typeface="Carlito"/>
                <a:cs typeface="Carlito"/>
              </a:rPr>
              <a:t>NÃO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(NOT)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Instruções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Comparação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40" dirty="0">
                <a:latin typeface="Arial"/>
                <a:cs typeface="Arial"/>
              </a:rPr>
              <a:t>=, &lt;, &gt;,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214" y="461899"/>
            <a:ext cx="5819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Representação </a:t>
            </a:r>
            <a:r>
              <a:rPr spc="-5" dirty="0"/>
              <a:t>dos</a:t>
            </a:r>
            <a:r>
              <a:rPr spc="-50" dirty="0"/>
              <a:t> </a:t>
            </a:r>
            <a:r>
              <a:rPr dirty="0"/>
              <a:t>dados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52"/>
            <a:ext cx="5665470" cy="2113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Bit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dirty="0">
                <a:latin typeface="Carlito"/>
                <a:cs typeface="Carlito"/>
              </a:rPr>
              <a:t>BInary</a:t>
            </a:r>
            <a:r>
              <a:rPr sz="2400" i="1" spc="-1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digiT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componente </a:t>
            </a:r>
            <a:r>
              <a:rPr sz="2400" spc="-10" dirty="0">
                <a:latin typeface="Carlito"/>
                <a:cs typeface="Carlito"/>
              </a:rPr>
              <a:t>básico </a:t>
            </a:r>
            <a:r>
              <a:rPr sz="2400" spc="-5" dirty="0">
                <a:latin typeface="Carlito"/>
                <a:cs typeface="Carlito"/>
              </a:rPr>
              <a:t>da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memória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é a menor </a:t>
            </a:r>
            <a:r>
              <a:rPr sz="2400" spc="-5" dirty="0">
                <a:latin typeface="Carlito"/>
                <a:cs typeface="Carlito"/>
              </a:rPr>
              <a:t>unidade de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informação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  <a:tab pos="1525905" algn="l"/>
                <a:tab pos="2624455" algn="l"/>
                <a:tab pos="3272154" algn="l"/>
              </a:tabLst>
            </a:pPr>
            <a:r>
              <a:rPr sz="2400" spc="-5" dirty="0">
                <a:latin typeface="Carlito"/>
                <a:cs typeface="Carlito"/>
              </a:rPr>
              <a:t>pode	assumir	dois	</a:t>
            </a:r>
            <a:r>
              <a:rPr sz="2400" spc="-15" dirty="0">
                <a:latin typeface="Carlito"/>
                <a:cs typeface="Carlito"/>
              </a:rPr>
              <a:t>valores </a:t>
            </a:r>
            <a:r>
              <a:rPr sz="2400" spc="-5" dirty="0">
                <a:latin typeface="Carlito"/>
                <a:cs typeface="Carlito"/>
              </a:rPr>
              <a:t>ou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sentidos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0310" y="3641216"/>
            <a:ext cx="2640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0 </a:t>
            </a:r>
            <a:r>
              <a:rPr sz="2000" spc="-5" dirty="0">
                <a:latin typeface="Carlito"/>
                <a:cs typeface="Carlito"/>
              </a:rPr>
              <a:t>--&gt; desligado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</a:t>
            </a:r>
            <a:r>
              <a:rPr sz="2000" i="1" spc="-5" dirty="0">
                <a:latin typeface="Carlito"/>
                <a:cs typeface="Carlito"/>
              </a:rPr>
              <a:t>OFF</a:t>
            </a:r>
            <a:r>
              <a:rPr sz="2000" spc="-5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15678"/>
            <a:ext cx="7745730" cy="26885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--&gt; </a:t>
            </a:r>
            <a:r>
              <a:rPr sz="2000" spc="-10" dirty="0">
                <a:latin typeface="Carlito"/>
                <a:cs typeface="Carlito"/>
              </a:rPr>
              <a:t>ligado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i="1" dirty="0">
                <a:latin typeface="Carlito"/>
                <a:cs typeface="Carlito"/>
              </a:rPr>
              <a:t>ON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Byte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Agrupamento de </a:t>
            </a:r>
            <a:r>
              <a:rPr sz="2400" dirty="0">
                <a:latin typeface="Carlito"/>
                <a:cs typeface="Carlito"/>
              </a:rPr>
              <a:t>8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bits</a:t>
            </a:r>
            <a:endParaRPr sz="2400">
              <a:latin typeface="Carlito"/>
              <a:cs typeface="Carlito"/>
            </a:endParaRPr>
          </a:p>
          <a:p>
            <a:pPr marL="756285" marR="153670" lvl="1" indent="-28702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Normalmente </a:t>
            </a:r>
            <a:r>
              <a:rPr sz="2400" spc="-10" dirty="0">
                <a:latin typeface="Carlito"/>
                <a:cs typeface="Carlito"/>
              </a:rPr>
              <a:t>corresponde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caractere: </a:t>
            </a:r>
            <a:r>
              <a:rPr sz="2400" spc="-10" dirty="0">
                <a:latin typeface="Carlito"/>
                <a:cs typeface="Carlito"/>
              </a:rPr>
              <a:t>letra, dígito  numérico, </a:t>
            </a:r>
            <a:r>
              <a:rPr sz="2400" spc="-15" dirty="0">
                <a:latin typeface="Carlito"/>
                <a:cs typeface="Carlito"/>
              </a:rPr>
              <a:t>caractere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pontuação,...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735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Com um </a:t>
            </a:r>
            <a:r>
              <a:rPr sz="2400" spc="-10" dirty="0">
                <a:latin typeface="Carlito"/>
                <a:cs typeface="Carlito"/>
              </a:rPr>
              <a:t>byte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possível representar-se </a:t>
            </a:r>
            <a:r>
              <a:rPr sz="2400" spc="-20" dirty="0">
                <a:latin typeface="Carlito"/>
                <a:cs typeface="Carlito"/>
              </a:rPr>
              <a:t>até </a:t>
            </a:r>
            <a:r>
              <a:rPr sz="2400" spc="-5" dirty="0">
                <a:latin typeface="Carlito"/>
                <a:cs typeface="Carlito"/>
              </a:rPr>
              <a:t>256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símbolos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735"/>
              </a:lnSpc>
            </a:pPr>
            <a:r>
              <a:rPr sz="2400" spc="-15" dirty="0">
                <a:latin typeface="Carlito"/>
                <a:cs typeface="Carlito"/>
              </a:rPr>
              <a:t>diferentes.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541" y="0"/>
            <a:ext cx="5817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Representação </a:t>
            </a:r>
            <a:r>
              <a:rPr spc="-5" dirty="0"/>
              <a:t>dos</a:t>
            </a:r>
            <a:r>
              <a:rPr spc="-35" dirty="0"/>
              <a:t> </a:t>
            </a:r>
            <a:r>
              <a:rPr spc="-5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45071"/>
            <a:ext cx="7730490" cy="23234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Códigos </a:t>
            </a:r>
            <a:r>
              <a:rPr sz="2000" b="1" dirty="0">
                <a:latin typeface="Carlito"/>
                <a:cs typeface="Carlito"/>
              </a:rPr>
              <a:t>de </a:t>
            </a:r>
            <a:r>
              <a:rPr sz="2000" b="1" spc="-10" dirty="0">
                <a:latin typeface="Carlito"/>
                <a:cs typeface="Carlito"/>
              </a:rPr>
              <a:t>representação </a:t>
            </a:r>
            <a:r>
              <a:rPr sz="2000" b="1" dirty="0">
                <a:latin typeface="Carlito"/>
                <a:cs typeface="Carlito"/>
              </a:rPr>
              <a:t>de dados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caractere </a:t>
            </a:r>
            <a:r>
              <a:rPr sz="1800" dirty="0">
                <a:latin typeface="Carlito"/>
                <a:cs typeface="Carlito"/>
              </a:rPr>
              <a:t>é a </a:t>
            </a:r>
            <a:r>
              <a:rPr sz="1800" spc="-5" dirty="0">
                <a:latin typeface="Carlito"/>
                <a:cs typeface="Carlito"/>
              </a:rPr>
              <a:t>unidade básica de armazenamento na maioria dos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sistemas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ts val="2055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armazenamento de </a:t>
            </a:r>
            <a:r>
              <a:rPr sz="1800" spc="-15" dirty="0">
                <a:latin typeface="Carlito"/>
                <a:cs typeface="Carlito"/>
              </a:rPr>
              <a:t>caracteres </a:t>
            </a:r>
            <a:r>
              <a:rPr sz="1800" spc="-10" dirty="0">
                <a:latin typeface="Carlito"/>
                <a:cs typeface="Carlito"/>
              </a:rPr>
              <a:t>(letras, algarismos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10" dirty="0">
                <a:latin typeface="Carlito"/>
                <a:cs typeface="Carlito"/>
              </a:rPr>
              <a:t>outros </a:t>
            </a:r>
            <a:r>
              <a:rPr sz="1800" spc="-5" dirty="0">
                <a:latin typeface="Carlito"/>
                <a:cs typeface="Carlito"/>
              </a:rPr>
              <a:t>símbolos) </a:t>
            </a:r>
            <a:r>
              <a:rPr sz="1800" dirty="0">
                <a:latin typeface="Carlito"/>
                <a:cs typeface="Carlito"/>
              </a:rPr>
              <a:t>é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feito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ts val="2055"/>
              </a:lnSpc>
            </a:pPr>
            <a:r>
              <a:rPr sz="1800" spc="-15" dirty="0">
                <a:latin typeface="Carlito"/>
                <a:cs typeface="Carlito"/>
              </a:rPr>
              <a:t>através </a:t>
            </a:r>
            <a:r>
              <a:rPr sz="1800" spc="-5" dirty="0">
                <a:latin typeface="Carlito"/>
                <a:cs typeface="Carlito"/>
              </a:rPr>
              <a:t>de um </a:t>
            </a:r>
            <a:r>
              <a:rPr sz="1800" dirty="0">
                <a:latin typeface="Carlito"/>
                <a:cs typeface="Carlito"/>
              </a:rPr>
              <a:t>esquema </a:t>
            </a: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codificação</a:t>
            </a:r>
            <a:endParaRPr sz="1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Carlito"/>
                <a:cs typeface="Carlito"/>
              </a:rPr>
              <a:t>certos conjuntos </a:t>
            </a:r>
            <a:r>
              <a:rPr sz="1600" spc="-5" dirty="0">
                <a:latin typeface="Carlito"/>
                <a:cs typeface="Carlito"/>
              </a:rPr>
              <a:t>de bits </a:t>
            </a:r>
            <a:r>
              <a:rPr sz="1600" spc="-15" dirty="0">
                <a:latin typeface="Carlito"/>
                <a:cs typeface="Carlito"/>
              </a:rPr>
              <a:t>representam </a:t>
            </a:r>
            <a:r>
              <a:rPr sz="1600" spc="-10" dirty="0">
                <a:latin typeface="Carlito"/>
                <a:cs typeface="Carlito"/>
              </a:rPr>
              <a:t>certos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caracteres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Bastante </a:t>
            </a:r>
            <a:r>
              <a:rPr sz="1800" spc="-5" dirty="0">
                <a:latin typeface="Carlito"/>
                <a:cs typeface="Carlito"/>
              </a:rPr>
              <a:t>utilizados: </a:t>
            </a:r>
            <a:r>
              <a:rPr sz="1800" b="1" dirty="0">
                <a:latin typeface="Carlito"/>
                <a:cs typeface="Carlito"/>
              </a:rPr>
              <a:t>ASCII, </a:t>
            </a:r>
            <a:r>
              <a:rPr sz="1800" b="1" spc="-5" dirty="0">
                <a:latin typeface="Carlito"/>
                <a:cs typeface="Carlito"/>
              </a:rPr>
              <a:t>EBCDIC 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UNICODE</a:t>
            </a:r>
            <a:endParaRPr sz="1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b="1" spc="-5" dirty="0">
                <a:latin typeface="Carlito"/>
                <a:cs typeface="Carlito"/>
              </a:rPr>
              <a:t>ASCII </a:t>
            </a:r>
            <a:r>
              <a:rPr sz="1600" spc="-5" dirty="0">
                <a:latin typeface="Carlito"/>
                <a:cs typeface="Carlito"/>
              </a:rPr>
              <a:t>(</a:t>
            </a:r>
            <a:r>
              <a:rPr sz="1600" i="1" spc="-5" dirty="0">
                <a:latin typeface="Carlito"/>
                <a:cs typeface="Carlito"/>
              </a:rPr>
              <a:t>American </a:t>
            </a:r>
            <a:r>
              <a:rPr sz="1600" i="1" spc="-10" dirty="0">
                <a:latin typeface="Carlito"/>
                <a:cs typeface="Carlito"/>
              </a:rPr>
              <a:t>Standard Code for Information</a:t>
            </a:r>
            <a:r>
              <a:rPr sz="1600" i="1" spc="18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Interchange</a:t>
            </a:r>
            <a:r>
              <a:rPr sz="1600" spc="-10" dirty="0"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Código </a:t>
            </a:r>
            <a:r>
              <a:rPr sz="1600" spc="-5" dirty="0">
                <a:latin typeface="Carlito"/>
                <a:cs typeface="Carlito"/>
              </a:rPr>
              <a:t>utilizado pela maioria dos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microcomputadores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718" y="3463808"/>
            <a:ext cx="5796791" cy="60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541" y="0"/>
            <a:ext cx="5817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Representação </a:t>
            </a:r>
            <a:r>
              <a:rPr spc="-5" dirty="0"/>
              <a:t>dos</a:t>
            </a:r>
            <a:r>
              <a:rPr spc="-35" dirty="0"/>
              <a:t> </a:t>
            </a:r>
            <a:r>
              <a:rPr spc="-5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50263"/>
            <a:ext cx="6271260" cy="869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rlito"/>
                <a:cs typeface="Carlito"/>
              </a:rPr>
              <a:t>Unidades de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Medida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rlito"/>
                <a:cs typeface="Carlito"/>
              </a:rPr>
              <a:t>quantificar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memória </a:t>
            </a:r>
            <a:r>
              <a:rPr sz="1600" spc="-5" dirty="0">
                <a:latin typeface="Carlito"/>
                <a:cs typeface="Carlito"/>
              </a:rPr>
              <a:t>principal do </a:t>
            </a:r>
            <a:r>
              <a:rPr sz="1600" spc="-10" dirty="0">
                <a:latin typeface="Carlito"/>
                <a:cs typeface="Carlito"/>
              </a:rPr>
              <a:t>equipamento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indicar a capacidade de </a:t>
            </a:r>
            <a:r>
              <a:rPr sz="1600" spc="-10" dirty="0">
                <a:latin typeface="Carlito"/>
                <a:cs typeface="Carlito"/>
              </a:rPr>
              <a:t>armazenamento </a:t>
            </a:r>
            <a:r>
              <a:rPr sz="1600" spc="-15" dirty="0">
                <a:latin typeface="Carlito"/>
                <a:cs typeface="Carlito"/>
              </a:rPr>
              <a:t>(disco, </a:t>
            </a:r>
            <a:r>
              <a:rPr sz="1600" spc="-20" dirty="0">
                <a:latin typeface="Carlito"/>
                <a:cs typeface="Carlito"/>
              </a:rPr>
              <a:t>CD, </a:t>
            </a:r>
            <a:r>
              <a:rPr sz="1600" spc="-10" dirty="0">
                <a:latin typeface="Carlito"/>
                <a:cs typeface="Carlito"/>
              </a:rPr>
              <a:t>etc.), </a:t>
            </a:r>
            <a:r>
              <a:rPr sz="1600" b="1" spc="-5" dirty="0">
                <a:latin typeface="Carlito"/>
                <a:cs typeface="Carlito"/>
              </a:rPr>
              <a:t>em</a:t>
            </a:r>
            <a:r>
              <a:rPr sz="1600" b="1" spc="10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bytes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51" y="3404434"/>
            <a:ext cx="5194300" cy="9994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90"/>
              </a:spcBef>
            </a:pPr>
            <a:r>
              <a:rPr sz="1600" b="1" spc="-10" dirty="0">
                <a:latin typeface="Carlito"/>
                <a:cs typeface="Carlito"/>
              </a:rPr>
              <a:t>Exemplo:</a:t>
            </a:r>
            <a:endParaRPr sz="1600">
              <a:latin typeface="Carlito"/>
              <a:cs typeface="Carlito"/>
            </a:endParaRPr>
          </a:p>
          <a:p>
            <a:pPr marL="198120" indent="-18605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198755" algn="l"/>
              </a:tabLst>
            </a:pPr>
            <a:r>
              <a:rPr sz="1400" dirty="0">
                <a:latin typeface="Carlito"/>
                <a:cs typeface="Carlito"/>
              </a:rPr>
              <a:t>1 </a:t>
            </a:r>
            <a:r>
              <a:rPr sz="1400" spc="-5" dirty="0">
                <a:latin typeface="Carlito"/>
                <a:cs typeface="Carlito"/>
              </a:rPr>
              <a:t>KByte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5" dirty="0">
                <a:latin typeface="Carlito"/>
                <a:cs typeface="Carlito"/>
              </a:rPr>
              <a:t>1.024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Bytes</a:t>
            </a:r>
            <a:endParaRPr sz="1400">
              <a:latin typeface="Carlito"/>
              <a:cs typeface="Carlito"/>
            </a:endParaRPr>
          </a:p>
          <a:p>
            <a:pPr marL="198120" indent="-18605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98755" algn="l"/>
              </a:tabLst>
            </a:pPr>
            <a:r>
              <a:rPr sz="1400" dirty="0">
                <a:latin typeface="Carlito"/>
                <a:cs typeface="Carlito"/>
              </a:rPr>
              <a:t>1 </a:t>
            </a:r>
            <a:r>
              <a:rPr sz="1400" spc="-5" dirty="0">
                <a:latin typeface="Carlito"/>
                <a:cs typeface="Carlito"/>
              </a:rPr>
              <a:t>MByte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5" dirty="0">
                <a:latin typeface="Carlito"/>
                <a:cs typeface="Carlito"/>
              </a:rPr>
              <a:t>1.024 </a:t>
            </a:r>
            <a:r>
              <a:rPr sz="1400" dirty="0">
                <a:latin typeface="Carlito"/>
                <a:cs typeface="Carlito"/>
              </a:rPr>
              <a:t>KBytes </a:t>
            </a:r>
            <a:r>
              <a:rPr sz="1400" spc="-5" dirty="0">
                <a:latin typeface="Carlito"/>
                <a:cs typeface="Carlito"/>
              </a:rPr>
              <a:t>ou 1.048.576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Bytes</a:t>
            </a:r>
            <a:endParaRPr sz="1400">
              <a:latin typeface="Carlito"/>
              <a:cs typeface="Carlito"/>
            </a:endParaRPr>
          </a:p>
          <a:p>
            <a:pPr marL="198120" indent="-18605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98755" algn="l"/>
              </a:tabLst>
            </a:pPr>
            <a:r>
              <a:rPr sz="1400" dirty="0">
                <a:latin typeface="Carlito"/>
                <a:cs typeface="Carlito"/>
              </a:rPr>
              <a:t>1 </a:t>
            </a:r>
            <a:r>
              <a:rPr sz="1400" spc="-5" dirty="0">
                <a:latin typeface="Carlito"/>
                <a:cs typeface="Carlito"/>
              </a:rPr>
              <a:t>GByte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5" dirty="0">
                <a:latin typeface="Carlito"/>
                <a:cs typeface="Carlito"/>
              </a:rPr>
              <a:t>1.024 MBytes ou 1.048.576 </a:t>
            </a:r>
            <a:r>
              <a:rPr sz="1400" dirty="0">
                <a:latin typeface="Carlito"/>
                <a:cs typeface="Carlito"/>
              </a:rPr>
              <a:t>KBytes </a:t>
            </a:r>
            <a:r>
              <a:rPr sz="1400" spc="-5" dirty="0">
                <a:latin typeface="Carlito"/>
                <a:cs typeface="Carlito"/>
              </a:rPr>
              <a:t>ou 1.073.741.824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Bytes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5462" y="1971675"/>
          <a:ext cx="701230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quilo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mil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35"/>
                        </a:lnSpc>
                      </a:pPr>
                      <a:r>
                        <a:rPr sz="2100" spc="15" baseline="-15873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10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1.0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mega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milhão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35"/>
                        </a:lnSpc>
                      </a:pPr>
                      <a:r>
                        <a:rPr sz="2100" spc="15" baseline="-15873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20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1.0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8.5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giga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bilhão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35"/>
                        </a:lnSpc>
                      </a:pPr>
                      <a:r>
                        <a:rPr sz="2100" spc="15" baseline="-15873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30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1.0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3.7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1.8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tera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trilhão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35"/>
                        </a:lnSpc>
                      </a:pPr>
                      <a:r>
                        <a:rPr sz="2100" spc="15" baseline="-15873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40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1.0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9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9.5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1.6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7.7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52043" y="4797552"/>
            <a:ext cx="5658611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5656694"/>
            <a:ext cx="5658230" cy="818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5478" y="6079947"/>
            <a:ext cx="259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=6.102KB/1024=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5.95MB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099428" y="5004942"/>
            <a:ext cx="284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=44.692KB/1024=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43.64MB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SUMÁR</a:t>
            </a:r>
            <a:r>
              <a:rPr spc="-20" dirty="0"/>
              <a:t>I</a:t>
            </a:r>
            <a:r>
              <a:rPr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5428615" cy="3616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Introdução </a:t>
            </a:r>
            <a:r>
              <a:rPr sz="3200" dirty="0">
                <a:solidFill>
                  <a:srgbClr val="EDEBE0"/>
                </a:solidFill>
                <a:latin typeface="Carlito"/>
                <a:cs typeface="Carlito"/>
              </a:rPr>
              <a:t>e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conceitos</a:t>
            </a:r>
            <a:r>
              <a:rPr sz="3200" spc="-3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básicos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EDEBE0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CC0000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CC0000"/>
                </a:solidFill>
                <a:latin typeface="Carlito"/>
                <a:cs typeface="Carlito"/>
              </a:rPr>
              <a:t>Software</a:t>
            </a:r>
            <a:r>
              <a:rPr sz="2800" spc="-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básico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Sistema</a:t>
            </a:r>
            <a:r>
              <a:rPr sz="2400" spc="-2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operacional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CC0000"/>
                </a:solidFill>
                <a:latin typeface="Carlito"/>
                <a:cs typeface="Carlito"/>
              </a:rPr>
              <a:t>Linguagens de</a:t>
            </a: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rlito"/>
                <a:cs typeface="Carlito"/>
              </a:rPr>
              <a:t>programação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CC0000"/>
                </a:solidFill>
                <a:latin typeface="Carlito"/>
                <a:cs typeface="Carlito"/>
              </a:rPr>
              <a:t>Utilitários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589" y="110997"/>
            <a:ext cx="20631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5" dirty="0"/>
              <a:t>o</a:t>
            </a:r>
            <a:r>
              <a:rPr spc="-5" dirty="0"/>
              <a:t>ft</a:t>
            </a:r>
            <a:r>
              <a:rPr spc="-55" dirty="0"/>
              <a:t>w</a:t>
            </a:r>
            <a:r>
              <a:rPr dirty="0"/>
              <a:t>a</a:t>
            </a:r>
            <a:r>
              <a:rPr spc="-6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819403"/>
            <a:ext cx="7843520" cy="113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99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Software</a:t>
            </a:r>
            <a:r>
              <a:rPr sz="2600" b="1" spc="-3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aplicativo</a:t>
            </a:r>
            <a:endParaRPr sz="2600">
              <a:latin typeface="Carlito"/>
              <a:cs typeface="Carlito"/>
            </a:endParaRPr>
          </a:p>
          <a:p>
            <a:pPr marL="184785">
              <a:lnSpc>
                <a:spcPts val="2170"/>
              </a:lnSpc>
            </a:pPr>
            <a:r>
              <a:rPr sz="2200" spc="-5" dirty="0">
                <a:latin typeface="Arial"/>
                <a:cs typeface="Arial"/>
              </a:rPr>
              <a:t>– </a:t>
            </a:r>
            <a:r>
              <a:rPr sz="2200" b="1" spc="-10" dirty="0">
                <a:latin typeface="Carlito"/>
                <a:cs typeface="Carlito"/>
              </a:rPr>
              <a:t>aplicações criadas </a:t>
            </a:r>
            <a:r>
              <a:rPr sz="2200" b="1" spc="-20" dirty="0">
                <a:latin typeface="Carlito"/>
                <a:cs typeface="Carlito"/>
              </a:rPr>
              <a:t>para </a:t>
            </a:r>
            <a:r>
              <a:rPr sz="2200" b="1" spc="-10" dirty="0">
                <a:latin typeface="Carlito"/>
                <a:cs typeface="Carlito"/>
              </a:rPr>
              <a:t>solucionar problemas</a:t>
            </a:r>
            <a:r>
              <a:rPr sz="2200" b="1" spc="-18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específicos,</a:t>
            </a:r>
            <a:endParaRPr sz="2200">
              <a:latin typeface="Carlito"/>
              <a:cs typeface="Carlito"/>
            </a:endParaRPr>
          </a:p>
          <a:p>
            <a:pPr marL="370205">
              <a:lnSpc>
                <a:spcPts val="1595"/>
              </a:lnSpc>
            </a:pPr>
            <a:r>
              <a:rPr sz="1900" b="1" spc="-10" dirty="0">
                <a:latin typeface="Carlito"/>
                <a:cs typeface="Carlito"/>
              </a:rPr>
              <a:t>Exemplos: </a:t>
            </a:r>
            <a:r>
              <a:rPr sz="1900" spc="-10" dirty="0">
                <a:latin typeface="Carlito"/>
                <a:cs typeface="Carlito"/>
              </a:rPr>
              <a:t>contabilidade, </a:t>
            </a:r>
            <a:r>
              <a:rPr sz="1900" spc="-15" dirty="0">
                <a:latin typeface="Carlito"/>
                <a:cs typeface="Carlito"/>
              </a:rPr>
              <a:t>folha </a:t>
            </a:r>
            <a:r>
              <a:rPr sz="1900" spc="-5" dirty="0">
                <a:latin typeface="Carlito"/>
                <a:cs typeface="Carlito"/>
              </a:rPr>
              <a:t>de </a:t>
            </a:r>
            <a:r>
              <a:rPr sz="1900" spc="-15" dirty="0">
                <a:latin typeface="Carlito"/>
                <a:cs typeface="Carlito"/>
              </a:rPr>
              <a:t>pagamento, </a:t>
            </a:r>
            <a:r>
              <a:rPr sz="1900" spc="-10" dirty="0">
                <a:latin typeface="Carlito"/>
                <a:cs typeface="Carlito"/>
              </a:rPr>
              <a:t>correção </a:t>
            </a:r>
            <a:r>
              <a:rPr sz="1900" spc="-5" dirty="0">
                <a:latin typeface="Carlito"/>
                <a:cs typeface="Carlito"/>
              </a:rPr>
              <a:t>de </a:t>
            </a:r>
            <a:r>
              <a:rPr sz="1900" spc="-10" dirty="0">
                <a:latin typeface="Carlito"/>
                <a:cs typeface="Carlito"/>
              </a:rPr>
              <a:t>provas, editor</a:t>
            </a:r>
            <a:r>
              <a:rPr sz="1900" spc="16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de</a:t>
            </a:r>
            <a:endParaRPr sz="1900">
              <a:latin typeface="Carlito"/>
              <a:cs typeface="Carlito"/>
            </a:endParaRPr>
          </a:p>
          <a:p>
            <a:pPr marL="370205">
              <a:lnSpc>
                <a:spcPts val="1939"/>
              </a:lnSpc>
            </a:pPr>
            <a:r>
              <a:rPr sz="1900" spc="-25" dirty="0">
                <a:latin typeface="Carlito"/>
                <a:cs typeface="Carlito"/>
              </a:rPr>
              <a:t>texto, </a:t>
            </a:r>
            <a:r>
              <a:rPr sz="1900" spc="-10" dirty="0">
                <a:latin typeface="Carlito"/>
                <a:cs typeface="Carlito"/>
              </a:rPr>
              <a:t>planilha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eletrônica.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3282822"/>
            <a:ext cx="7495540" cy="282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99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Software</a:t>
            </a:r>
            <a:r>
              <a:rPr sz="2600" b="1" spc="-3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básico</a:t>
            </a:r>
            <a:endParaRPr sz="2600">
              <a:latin typeface="Carlito"/>
              <a:cs typeface="Carlito"/>
            </a:endParaRPr>
          </a:p>
          <a:p>
            <a:pPr marL="469265">
              <a:lnSpc>
                <a:spcPts val="2115"/>
              </a:lnSpc>
            </a:pPr>
            <a:r>
              <a:rPr sz="2200" spc="-15" dirty="0">
                <a:latin typeface="Carlito"/>
                <a:cs typeface="Carlito"/>
              </a:rPr>
              <a:t>conjunto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softwares que permite </a:t>
            </a:r>
            <a:r>
              <a:rPr sz="2200" spc="-5" dirty="0">
                <a:latin typeface="Carlito"/>
                <a:cs typeface="Carlito"/>
              </a:rPr>
              <a:t>ao </a:t>
            </a:r>
            <a:r>
              <a:rPr sz="2200" spc="-10" dirty="0">
                <a:latin typeface="Carlito"/>
                <a:cs typeface="Carlito"/>
              </a:rPr>
              <a:t>usuário </a:t>
            </a:r>
            <a:r>
              <a:rPr sz="2200" spc="-35" dirty="0">
                <a:latin typeface="Carlito"/>
                <a:cs typeface="Carlito"/>
              </a:rPr>
              <a:t>criar, </a:t>
            </a:r>
            <a:r>
              <a:rPr sz="2200" spc="-15" dirty="0">
                <a:latin typeface="Carlito"/>
                <a:cs typeface="Carlito"/>
              </a:rPr>
              <a:t>depurar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130"/>
              </a:lnSpc>
            </a:pPr>
            <a:r>
              <a:rPr sz="2200" spc="-5" dirty="0">
                <a:latin typeface="Carlito"/>
                <a:cs typeface="Carlito"/>
              </a:rPr>
              <a:t>modificar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aplicações </a:t>
            </a:r>
            <a:r>
              <a:rPr sz="2200" spc="-5" dirty="0">
                <a:latin typeface="Carlito"/>
                <a:cs typeface="Carlito"/>
              </a:rPr>
              <a:t>criadas por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ele</a:t>
            </a:r>
            <a:endParaRPr sz="2200">
              <a:latin typeface="Carlito"/>
              <a:cs typeface="Carlito"/>
            </a:endParaRPr>
          </a:p>
          <a:p>
            <a:pPr marL="1155065" lvl="1" indent="-229235">
              <a:lnSpc>
                <a:spcPts val="216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latin typeface="Carlito"/>
                <a:cs typeface="Carlito"/>
              </a:rPr>
              <a:t>Linguagens </a:t>
            </a:r>
            <a:r>
              <a:rPr sz="1900" spc="-5" dirty="0">
                <a:latin typeface="Carlito"/>
                <a:cs typeface="Carlito"/>
              </a:rPr>
              <a:t>de </a:t>
            </a:r>
            <a:r>
              <a:rPr sz="1900" spc="-15" dirty="0">
                <a:latin typeface="Carlito"/>
                <a:cs typeface="Carlito"/>
              </a:rPr>
              <a:t>programação, </a:t>
            </a:r>
            <a:r>
              <a:rPr sz="1900" spc="-10" dirty="0">
                <a:latin typeface="Carlito"/>
                <a:cs typeface="Carlito"/>
              </a:rPr>
              <a:t>utilitários </a:t>
            </a:r>
            <a:r>
              <a:rPr sz="1900" spc="-5" dirty="0">
                <a:latin typeface="Carlito"/>
                <a:cs typeface="Carlito"/>
              </a:rPr>
              <a:t>e</a:t>
            </a:r>
            <a:r>
              <a:rPr sz="1900" spc="12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etc.</a:t>
            </a:r>
            <a:endParaRPr sz="1900">
              <a:latin typeface="Carlito"/>
              <a:cs typeface="Carlito"/>
            </a:endParaRPr>
          </a:p>
          <a:p>
            <a:pPr marL="756285" indent="-287655">
              <a:lnSpc>
                <a:spcPts val="2525"/>
              </a:lnSpc>
              <a:spcBef>
                <a:spcPts val="1785"/>
              </a:spcBef>
              <a:buFont typeface="Arial"/>
              <a:buChar char="–"/>
              <a:tabLst>
                <a:tab pos="756285" algn="l"/>
                <a:tab pos="756920" algn="l"/>
                <a:tab pos="3220720" algn="l"/>
              </a:tabLst>
            </a:pPr>
            <a:r>
              <a:rPr sz="2200" b="1" spc="-15" dirty="0">
                <a:latin typeface="Carlito"/>
                <a:cs typeface="Carlito"/>
              </a:rPr>
              <a:t>Sistema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operacional	</a:t>
            </a:r>
            <a:r>
              <a:rPr sz="2200" spc="-20" dirty="0">
                <a:latin typeface="Carlito"/>
                <a:cs typeface="Carlito"/>
              </a:rPr>
              <a:t>(ex: </a:t>
            </a:r>
            <a:r>
              <a:rPr sz="2200" spc="-10" dirty="0">
                <a:latin typeface="Carlito"/>
                <a:cs typeface="Carlito"/>
              </a:rPr>
              <a:t>Windows, Linux, </a:t>
            </a:r>
            <a:r>
              <a:rPr sz="2200" spc="-5" dirty="0">
                <a:latin typeface="Carlito"/>
                <a:cs typeface="Carlito"/>
              </a:rPr>
              <a:t>Mac,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...)</a:t>
            </a:r>
            <a:endParaRPr sz="2200">
              <a:latin typeface="Carlito"/>
              <a:cs typeface="Carlito"/>
            </a:endParaRPr>
          </a:p>
          <a:p>
            <a:pPr marL="1155065" lvl="1" indent="-229235">
              <a:lnSpc>
                <a:spcPts val="205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Gerência de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memória</a:t>
            </a:r>
            <a:endParaRPr sz="1900">
              <a:latin typeface="Carlito"/>
              <a:cs typeface="Carlito"/>
            </a:endParaRPr>
          </a:p>
          <a:p>
            <a:pPr marL="1155065" lvl="1" indent="-229235">
              <a:lnSpc>
                <a:spcPts val="205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Gerência de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processador</a:t>
            </a:r>
            <a:endParaRPr sz="1900">
              <a:latin typeface="Carlito"/>
              <a:cs typeface="Carlito"/>
            </a:endParaRPr>
          </a:p>
          <a:p>
            <a:pPr marL="1155065" lvl="1" indent="-229235">
              <a:lnSpc>
                <a:spcPts val="205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Gerência de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arquivos</a:t>
            </a:r>
            <a:endParaRPr sz="1900">
              <a:latin typeface="Carlito"/>
              <a:cs typeface="Carlito"/>
            </a:endParaRPr>
          </a:p>
          <a:p>
            <a:pPr marL="1155065" lvl="1" indent="-229235">
              <a:lnSpc>
                <a:spcPts val="216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Gerência de </a:t>
            </a:r>
            <a:r>
              <a:rPr sz="1900" spc="-10" dirty="0">
                <a:latin typeface="Carlito"/>
                <a:cs typeface="Carlito"/>
              </a:rPr>
              <a:t>dispositivos </a:t>
            </a:r>
            <a:r>
              <a:rPr sz="1900" spc="-5" dirty="0">
                <a:latin typeface="Carlito"/>
                <a:cs typeface="Carlito"/>
              </a:rPr>
              <a:t>de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E/S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6444" y="5338571"/>
            <a:ext cx="3912107" cy="138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815" y="1764792"/>
            <a:ext cx="3096767" cy="14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SUMÁR</a:t>
            </a:r>
            <a:r>
              <a:rPr spc="-20" dirty="0"/>
              <a:t>I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258560" cy="36836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Introdução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e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conceitos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básicos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EDEBE0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EDEBE0"/>
                </a:solidFill>
                <a:latin typeface="Carlito"/>
                <a:cs typeface="Carlito"/>
              </a:rPr>
              <a:t>Organização </a:t>
            </a:r>
            <a:r>
              <a:rPr sz="2800" spc="-10" dirty="0">
                <a:solidFill>
                  <a:srgbClr val="EDEBE0"/>
                </a:solidFill>
                <a:latin typeface="Carlito"/>
                <a:cs typeface="Carlito"/>
              </a:rPr>
              <a:t>funcional </a:t>
            </a:r>
            <a:r>
              <a:rPr sz="2800" spc="-5" dirty="0">
                <a:solidFill>
                  <a:srgbClr val="EDEBE0"/>
                </a:solidFill>
                <a:latin typeface="Carlito"/>
                <a:cs typeface="Carlito"/>
              </a:rPr>
              <a:t>do</a:t>
            </a:r>
            <a:r>
              <a:rPr sz="280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EDEBE0"/>
                </a:solidFill>
                <a:latin typeface="Carlito"/>
                <a:cs typeface="Carlito"/>
              </a:rPr>
              <a:t>computador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Sistema</a:t>
            </a:r>
            <a:r>
              <a:rPr sz="2400" spc="-2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central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Sistema </a:t>
            </a:r>
            <a:r>
              <a:rPr sz="2400" spc="-5" dirty="0">
                <a:solidFill>
                  <a:srgbClr val="EDEBE0"/>
                </a:solidFill>
                <a:latin typeface="Carlito"/>
                <a:cs typeface="Carlito"/>
              </a:rPr>
              <a:t>de</a:t>
            </a:r>
            <a:r>
              <a:rPr sz="2400" spc="-2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EDEBE0"/>
                </a:solidFill>
                <a:latin typeface="Carlito"/>
                <a:cs typeface="Carlito"/>
              </a:rPr>
              <a:t>entrada/saída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EDEBE0"/>
                </a:solidFill>
                <a:latin typeface="Carlito"/>
                <a:cs typeface="Carlito"/>
              </a:rPr>
              <a:t>Representação </a:t>
            </a:r>
            <a:r>
              <a:rPr sz="2800" spc="-5" dirty="0">
                <a:solidFill>
                  <a:srgbClr val="EDEBE0"/>
                </a:solidFill>
                <a:latin typeface="Carlito"/>
                <a:cs typeface="Carlito"/>
              </a:rPr>
              <a:t>de</a:t>
            </a:r>
            <a:r>
              <a:rPr sz="2800" spc="2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EDEBE0"/>
                </a:solidFill>
                <a:latin typeface="Carlito"/>
                <a:cs typeface="Carlito"/>
              </a:rPr>
              <a:t>dados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7061" y="642071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263397"/>
            <a:ext cx="362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60" dirty="0"/>
              <a:t> </a:t>
            </a:r>
            <a:r>
              <a:rPr spc="-10" dirty="0"/>
              <a:t>básico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4175"/>
            <a:ext cx="7684134" cy="25215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Linguagens </a:t>
            </a:r>
            <a:r>
              <a:rPr sz="2800" b="1" spc="-5" dirty="0">
                <a:latin typeface="Carlito"/>
                <a:cs typeface="Carlito"/>
              </a:rPr>
              <a:t>de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programação</a:t>
            </a:r>
            <a:endParaRPr sz="2800">
              <a:latin typeface="Carlito"/>
              <a:cs typeface="Carlito"/>
            </a:endParaRPr>
          </a:p>
          <a:p>
            <a:pPr marL="756285" marR="4699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conjunto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convenções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regras </a:t>
            </a:r>
            <a:r>
              <a:rPr sz="2400" spc="-5" dirty="0">
                <a:latin typeface="Carlito"/>
                <a:cs typeface="Carlito"/>
              </a:rPr>
              <a:t>que especificam </a:t>
            </a:r>
            <a:r>
              <a:rPr sz="2400" spc="-10" dirty="0">
                <a:latin typeface="Carlito"/>
                <a:cs typeface="Carlito"/>
              </a:rPr>
              <a:t>como  </a:t>
            </a:r>
            <a:r>
              <a:rPr sz="2400" spc="-5" dirty="0">
                <a:latin typeface="Carlito"/>
                <a:cs typeface="Carlito"/>
              </a:rPr>
              <a:t>instruir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computador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executar </a:t>
            </a:r>
            <a:r>
              <a:rPr sz="2400" spc="-5" dirty="0">
                <a:latin typeface="Carlito"/>
                <a:cs typeface="Carlito"/>
              </a:rPr>
              <a:t>determinadas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tarefas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serve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dirty="0">
                <a:latin typeface="Carlito"/>
                <a:cs typeface="Carlito"/>
              </a:rPr>
              <a:t>meio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comunicação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indivíduo que  deseja </a:t>
            </a:r>
            <a:r>
              <a:rPr sz="2400" spc="-10" dirty="0">
                <a:latin typeface="Carlito"/>
                <a:cs typeface="Carlito"/>
              </a:rPr>
              <a:t>resolver </a:t>
            </a:r>
            <a:r>
              <a:rPr sz="2400" spc="-5" dirty="0">
                <a:latin typeface="Carlito"/>
                <a:cs typeface="Carlito"/>
              </a:rPr>
              <a:t>um determinado </a:t>
            </a:r>
            <a:r>
              <a:rPr sz="2400" spc="-10" dirty="0">
                <a:latin typeface="Carlito"/>
                <a:cs typeface="Carlito"/>
              </a:rPr>
              <a:t>problema </a:t>
            </a:r>
            <a:r>
              <a:rPr sz="2400" dirty="0">
                <a:latin typeface="Carlito"/>
                <a:cs typeface="Carlito"/>
              </a:rPr>
              <a:t>e o  </a:t>
            </a:r>
            <a:r>
              <a:rPr sz="2400" spc="-10" dirty="0">
                <a:latin typeface="Carlito"/>
                <a:cs typeface="Carlito"/>
              </a:rPr>
              <a:t>computador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70" y="461899"/>
            <a:ext cx="3623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</a:t>
            </a:r>
            <a:r>
              <a:rPr spc="-75" dirty="0"/>
              <a:t> </a:t>
            </a:r>
            <a:r>
              <a:rPr spc="-10" dirty="0"/>
              <a:t>básico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485"/>
            <a:ext cx="7666355" cy="47028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Utilitários</a:t>
            </a:r>
            <a:endParaRPr sz="3200">
              <a:latin typeface="Carlito"/>
              <a:cs typeface="Carlito"/>
            </a:endParaRPr>
          </a:p>
          <a:p>
            <a:pPr marL="756285" marR="4318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i="1" spc="-5" dirty="0">
                <a:latin typeface="Carlito"/>
                <a:cs typeface="Carlito"/>
              </a:rPr>
              <a:t>Software</a:t>
            </a:r>
            <a:r>
              <a:rPr sz="2800" b="1" spc="-5" dirty="0">
                <a:latin typeface="Carlito"/>
                <a:cs typeface="Carlito"/>
              </a:rPr>
              <a:t>s de apoio à solução de </a:t>
            </a:r>
            <a:r>
              <a:rPr sz="2800" b="1" spc="-10" dirty="0">
                <a:latin typeface="Carlito"/>
                <a:cs typeface="Carlito"/>
              </a:rPr>
              <a:t>problemas </a:t>
            </a:r>
            <a:r>
              <a:rPr sz="2800" b="1" spc="-5" dirty="0">
                <a:latin typeface="Carlito"/>
                <a:cs typeface="Carlito"/>
              </a:rPr>
              <a:t>de  </a:t>
            </a:r>
            <a:r>
              <a:rPr sz="2800" b="1" spc="-10" dirty="0">
                <a:latin typeface="Carlito"/>
                <a:cs typeface="Carlito"/>
              </a:rPr>
              <a:t>disco, memória,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25" dirty="0">
                <a:latin typeface="Carlito"/>
                <a:cs typeface="Carlito"/>
              </a:rPr>
              <a:t>Desfragmentador, </a:t>
            </a:r>
            <a:r>
              <a:rPr sz="2400" b="1" spc="-10" dirty="0">
                <a:latin typeface="Carlito"/>
                <a:cs typeface="Carlito"/>
              </a:rPr>
              <a:t>limpeza </a:t>
            </a:r>
            <a:r>
              <a:rPr sz="2400" b="1" dirty="0">
                <a:latin typeface="Carlito"/>
                <a:cs typeface="Carlito"/>
              </a:rPr>
              <a:t>de</a:t>
            </a:r>
            <a:r>
              <a:rPr sz="2400" b="1" spc="3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disco...</a:t>
            </a:r>
            <a:endParaRPr sz="2400">
              <a:latin typeface="Carlito"/>
              <a:cs typeface="Carlito"/>
            </a:endParaRPr>
          </a:p>
          <a:p>
            <a:pPr marL="756285" marR="1030605" lvl="1" indent="-287020">
              <a:lnSpc>
                <a:spcPts val="302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Carlito"/>
                <a:cs typeface="Carlito"/>
              </a:rPr>
              <a:t>Compactadores </a:t>
            </a:r>
            <a:r>
              <a:rPr sz="2800" b="1" spc="-5" dirty="0">
                <a:latin typeface="Carlito"/>
                <a:cs typeface="Carlito"/>
              </a:rPr>
              <a:t>e </a:t>
            </a:r>
            <a:r>
              <a:rPr sz="2800" b="1" spc="-10" dirty="0">
                <a:latin typeface="Carlito"/>
                <a:cs typeface="Carlito"/>
              </a:rPr>
              <a:t>descompactadores </a:t>
            </a:r>
            <a:r>
              <a:rPr sz="2800" b="1" spc="-5" dirty="0">
                <a:latin typeface="Carlito"/>
                <a:cs typeface="Carlito"/>
              </a:rPr>
              <a:t>de  </a:t>
            </a:r>
            <a:r>
              <a:rPr sz="2800" b="1" spc="-10" dirty="0">
                <a:latin typeface="Carlito"/>
                <a:cs typeface="Carlito"/>
              </a:rPr>
              <a:t>arquivos, </a:t>
            </a:r>
            <a:r>
              <a:rPr sz="2800" b="1" spc="-15" dirty="0">
                <a:latin typeface="Carlito"/>
                <a:cs typeface="Carlito"/>
              </a:rPr>
              <a:t>programas</a:t>
            </a:r>
            <a:r>
              <a:rPr sz="2800" b="1" spc="5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anti-virus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5" dirty="0">
                <a:latin typeface="Carlito"/>
                <a:cs typeface="Carlito"/>
              </a:rPr>
              <a:t>Vírus</a:t>
            </a:r>
            <a:endParaRPr sz="2400">
              <a:latin typeface="Carlito"/>
              <a:cs typeface="Carlito"/>
            </a:endParaRPr>
          </a:p>
          <a:p>
            <a:pPr marL="1612900" marR="5080" lvl="3" indent="-228600">
              <a:lnSpc>
                <a:spcPts val="2160"/>
              </a:lnSpc>
              <a:spcBef>
                <a:spcPts val="545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latin typeface="Carlito"/>
                <a:cs typeface="Carlito"/>
              </a:rPr>
              <a:t>Programas capazes </a:t>
            </a:r>
            <a:r>
              <a:rPr sz="2000" spc="-5" dirty="0">
                <a:latin typeface="Carlito"/>
                <a:cs typeface="Carlito"/>
              </a:rPr>
              <a:t>de se instalar de </a:t>
            </a:r>
            <a:r>
              <a:rPr sz="2000" spc="-10" dirty="0">
                <a:latin typeface="Carlito"/>
                <a:cs typeface="Carlito"/>
              </a:rPr>
              <a:t>forma </a:t>
            </a:r>
            <a:r>
              <a:rPr sz="2000" spc="-5" dirty="0">
                <a:latin typeface="Carlito"/>
                <a:cs typeface="Carlito"/>
              </a:rPr>
              <a:t>clandestina nos  </a:t>
            </a:r>
            <a:r>
              <a:rPr sz="2000" spc="-10" dirty="0">
                <a:latin typeface="Carlito"/>
                <a:cs typeface="Carlito"/>
              </a:rPr>
              <a:t>sistemas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09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latin typeface="Carlito"/>
                <a:cs typeface="Carlito"/>
              </a:rPr>
              <a:t>Podem </a:t>
            </a:r>
            <a:r>
              <a:rPr sz="2000" spc="-5" dirty="0">
                <a:latin typeface="Carlito"/>
                <a:cs typeface="Carlito"/>
              </a:rPr>
              <a:t>adotar </a:t>
            </a:r>
            <a:r>
              <a:rPr sz="2000" spc="-10" dirty="0">
                <a:latin typeface="Carlito"/>
                <a:cs typeface="Carlito"/>
              </a:rPr>
              <a:t>procedimentos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perturbadores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spc="-20" dirty="0">
                <a:latin typeface="Carlito"/>
                <a:cs typeface="Carlito"/>
              </a:rPr>
              <a:t>fazer </a:t>
            </a:r>
            <a:r>
              <a:rPr sz="2000" dirty="0">
                <a:latin typeface="Carlito"/>
                <a:cs typeface="Carlito"/>
              </a:rPr>
              <a:t>uma </a:t>
            </a:r>
            <a:r>
              <a:rPr sz="2000" spc="-5" dirty="0">
                <a:latin typeface="Carlito"/>
                <a:cs typeface="Carlito"/>
              </a:rPr>
              <a:t>bolinha pular </a:t>
            </a:r>
            <a:r>
              <a:rPr sz="2000" dirty="0">
                <a:latin typeface="Carlito"/>
                <a:cs typeface="Carlito"/>
              </a:rPr>
              <a:t>na </a:t>
            </a:r>
            <a:r>
              <a:rPr sz="2000" spc="-5" dirty="0">
                <a:latin typeface="Carlito"/>
                <a:cs typeface="Carlito"/>
              </a:rPr>
              <a:t>tela,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...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spc="-10" dirty="0">
                <a:latin typeface="Carlito"/>
                <a:cs typeface="Carlito"/>
              </a:rPr>
              <a:t>declaradamente destrutivos </a:t>
            </a:r>
            <a:r>
              <a:rPr sz="2000" spc="-5" dirty="0">
                <a:latin typeface="Carlito"/>
                <a:cs typeface="Carlito"/>
              </a:rPr>
              <a:t>(apagar</a:t>
            </a:r>
            <a:r>
              <a:rPr sz="2000" spc="1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informações)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357" y="464642"/>
            <a:ext cx="387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Sobre</a:t>
            </a:r>
            <a:r>
              <a:rPr spc="-35" dirty="0"/>
              <a:t> </a:t>
            </a:r>
            <a:r>
              <a:rPr spc="-15" dirty="0"/>
              <a:t>Softwares: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5080" indent="-342900" algn="just">
              <a:lnSpc>
                <a:spcPct val="9040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Software proprietário</a:t>
            </a:r>
            <a:r>
              <a:rPr sz="2000" b="1" spc="-10" dirty="0">
                <a:latin typeface="Carlito"/>
                <a:cs typeface="Carlito"/>
              </a:rPr>
              <a:t>: </a:t>
            </a:r>
            <a:r>
              <a:rPr sz="2000" dirty="0"/>
              <a:t>é um </a:t>
            </a:r>
            <a:r>
              <a:rPr sz="2000" spc="-5" dirty="0"/>
              <a:t>conceito </a:t>
            </a:r>
            <a:r>
              <a:rPr sz="2000" dirty="0"/>
              <a:t>criado </a:t>
            </a:r>
            <a:r>
              <a:rPr sz="2000" spc="-5" dirty="0"/>
              <a:t>por empresas </a:t>
            </a:r>
            <a:r>
              <a:rPr sz="2000" dirty="0"/>
              <a:t>de  </a:t>
            </a:r>
            <a:r>
              <a:rPr sz="2000" spc="-10" dirty="0"/>
              <a:t>software </a:t>
            </a:r>
            <a:r>
              <a:rPr sz="2000" spc="-5" dirty="0"/>
              <a:t>com </a:t>
            </a:r>
            <a:r>
              <a:rPr sz="2000" dirty="0"/>
              <a:t>a </a:t>
            </a:r>
            <a:r>
              <a:rPr sz="2000" spc="-5" dirty="0"/>
              <a:t>intenção </a:t>
            </a:r>
            <a:r>
              <a:rPr sz="2000" dirty="0"/>
              <a:t>de </a:t>
            </a:r>
            <a:r>
              <a:rPr sz="2000" spc="-10" dirty="0"/>
              <a:t>proteger </a:t>
            </a:r>
            <a:r>
              <a:rPr sz="2000" dirty="0"/>
              <a:t>o </a:t>
            </a:r>
            <a:r>
              <a:rPr sz="2000" spc="-5" dirty="0"/>
              <a:t>seu </a:t>
            </a:r>
            <a:r>
              <a:rPr sz="2000" spc="-15" dirty="0"/>
              <a:t>produto </a:t>
            </a:r>
            <a:r>
              <a:rPr sz="2000" dirty="0"/>
              <a:t>de </a:t>
            </a:r>
            <a:r>
              <a:rPr sz="2000" spc="-5" dirty="0"/>
              <a:t>qualquer tipo  </a:t>
            </a:r>
            <a:r>
              <a:rPr sz="2000" dirty="0"/>
              <a:t>de </a:t>
            </a:r>
            <a:r>
              <a:rPr sz="2000" spc="-10" dirty="0"/>
              <a:t>alteração. </a:t>
            </a:r>
            <a:r>
              <a:rPr sz="2000" dirty="0"/>
              <a:t>Sua </a:t>
            </a:r>
            <a:r>
              <a:rPr sz="2000" spc="-5" dirty="0"/>
              <a:t>licença </a:t>
            </a:r>
            <a:r>
              <a:rPr sz="2000" spc="-10" dirty="0"/>
              <a:t>proíbe </a:t>
            </a:r>
            <a:r>
              <a:rPr sz="2000" dirty="0"/>
              <a:t>a </a:t>
            </a:r>
            <a:r>
              <a:rPr sz="2000" spc="-5" dirty="0"/>
              <a:t>distribuição ou </a:t>
            </a:r>
            <a:r>
              <a:rPr sz="2000" spc="-10" dirty="0"/>
              <a:t>cópia </a:t>
            </a:r>
            <a:r>
              <a:rPr sz="2000" spc="-5" dirty="0"/>
              <a:t>sem </a:t>
            </a:r>
            <a:r>
              <a:rPr sz="2000" dirty="0"/>
              <a:t>a  </a:t>
            </a:r>
            <a:r>
              <a:rPr sz="2000" spc="-10" dirty="0"/>
              <a:t>autorização </a:t>
            </a:r>
            <a:r>
              <a:rPr sz="2000" spc="-5" dirty="0"/>
              <a:t>do </a:t>
            </a:r>
            <a:r>
              <a:rPr sz="2000" spc="-10" dirty="0"/>
              <a:t>proprietário. Exemplos: Windows, Corel, </a:t>
            </a:r>
            <a:r>
              <a:rPr sz="2000" spc="-5" dirty="0"/>
              <a:t>Photoshop,  Microsoft</a:t>
            </a:r>
            <a:r>
              <a:rPr sz="2000" dirty="0"/>
              <a:t> </a:t>
            </a:r>
            <a:r>
              <a:rPr sz="2000" spc="-5" dirty="0"/>
              <a:t>Office.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550"/>
          </a:p>
          <a:p>
            <a:pPr marL="354965" marR="5715" indent="-342900" algn="just">
              <a:lnSpc>
                <a:spcPct val="907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rlito"/>
                <a:cs typeface="Carlito"/>
              </a:rPr>
              <a:t>Freeware</a:t>
            </a:r>
            <a:r>
              <a:rPr sz="2400" spc="-15" dirty="0"/>
              <a:t>: </a:t>
            </a:r>
            <a:r>
              <a:rPr sz="2000" dirty="0"/>
              <a:t>é um </a:t>
            </a:r>
            <a:r>
              <a:rPr sz="2000" spc="-15" dirty="0"/>
              <a:t>programa </a:t>
            </a:r>
            <a:r>
              <a:rPr sz="2000" dirty="0"/>
              <a:t>de </a:t>
            </a:r>
            <a:r>
              <a:rPr sz="2000" spc="-5" dirty="0"/>
              <a:t>computador </a:t>
            </a:r>
            <a:r>
              <a:rPr sz="2000" spc="-10" dirty="0"/>
              <a:t>(software) </a:t>
            </a:r>
            <a:r>
              <a:rPr sz="2000" spc="-15" dirty="0"/>
              <a:t>gratuito, </a:t>
            </a:r>
            <a:r>
              <a:rPr sz="2000" spc="-5" dirty="0"/>
              <a:t>não </a:t>
            </a:r>
            <a:r>
              <a:rPr sz="2000" dirty="0"/>
              <a:t>é  </a:t>
            </a:r>
            <a:r>
              <a:rPr sz="2000" spc="-5" dirty="0"/>
              <a:t>preciso </a:t>
            </a:r>
            <a:r>
              <a:rPr sz="2000" spc="-10" dirty="0"/>
              <a:t>pagar </a:t>
            </a:r>
            <a:r>
              <a:rPr sz="2000" spc="-15" dirty="0"/>
              <a:t>para </a:t>
            </a:r>
            <a:r>
              <a:rPr sz="2000" spc="-10" dirty="0"/>
              <a:t>utilizá-lo </a:t>
            </a:r>
            <a:r>
              <a:rPr sz="2000" dirty="0"/>
              <a:t>e </a:t>
            </a:r>
            <a:r>
              <a:rPr sz="2000" spc="-5" dirty="0"/>
              <a:t>pode ser </a:t>
            </a:r>
            <a:r>
              <a:rPr sz="2000" spc="-10" dirty="0"/>
              <a:t>utilizado </a:t>
            </a:r>
            <a:r>
              <a:rPr sz="2000" spc="-5" dirty="0"/>
              <a:t>por período  indeterminado. </a:t>
            </a:r>
            <a:r>
              <a:rPr sz="2000" spc="-10" dirty="0"/>
              <a:t>Exemplos </a:t>
            </a:r>
            <a:r>
              <a:rPr sz="2000" spc="-5" dirty="0"/>
              <a:t>Skype, </a:t>
            </a:r>
            <a:r>
              <a:rPr sz="2000" dirty="0"/>
              <a:t>Adobe </a:t>
            </a:r>
            <a:r>
              <a:rPr sz="2000" spc="-5" dirty="0"/>
              <a:t>reader </a:t>
            </a:r>
            <a:r>
              <a:rPr sz="2000" spc="5" dirty="0"/>
              <a:t>(pdf).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50"/>
          </a:p>
          <a:p>
            <a:pPr marL="354965" marR="5080" indent="-342900" algn="just">
              <a:lnSpc>
                <a:spcPct val="907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Open </a:t>
            </a:r>
            <a:r>
              <a:rPr sz="2400" b="1" spc="-10" dirty="0">
                <a:latin typeface="Carlito"/>
                <a:cs typeface="Carlito"/>
              </a:rPr>
              <a:t>Source (código aberto): </a:t>
            </a:r>
            <a:r>
              <a:rPr sz="2000" dirty="0"/>
              <a:t>é </a:t>
            </a:r>
            <a:r>
              <a:rPr sz="2000" spc="-5" dirty="0"/>
              <a:t>um </a:t>
            </a:r>
            <a:r>
              <a:rPr sz="2000" dirty="0"/>
              <a:t>tipo de </a:t>
            </a:r>
            <a:r>
              <a:rPr sz="2000" spc="-10" dirty="0"/>
              <a:t>software </a:t>
            </a:r>
            <a:r>
              <a:rPr sz="2000" spc="-5" dirty="0"/>
              <a:t>cujo  </a:t>
            </a:r>
            <a:r>
              <a:rPr sz="2000" spc="-10" dirty="0"/>
              <a:t>código </a:t>
            </a:r>
            <a:r>
              <a:rPr sz="2000" spc="-20" dirty="0"/>
              <a:t>fonte </a:t>
            </a:r>
            <a:r>
              <a:rPr sz="2000" dirty="0"/>
              <a:t>é </a:t>
            </a:r>
            <a:r>
              <a:rPr sz="2000" spc="-5" dirty="0"/>
              <a:t>público </a:t>
            </a:r>
            <a:r>
              <a:rPr sz="2000" dirty="0"/>
              <a:t>e </a:t>
            </a:r>
            <a:r>
              <a:rPr sz="2000" spc="-10" dirty="0"/>
              <a:t>gratuito. Exemplos: Sistema </a:t>
            </a:r>
            <a:r>
              <a:rPr sz="2000" spc="-5" dirty="0"/>
              <a:t>Operacional  Linux, </a:t>
            </a:r>
            <a:r>
              <a:rPr sz="2000" spc="-15" dirty="0"/>
              <a:t>Browser </a:t>
            </a:r>
            <a:r>
              <a:rPr sz="2000" spc="-20" dirty="0"/>
              <a:t>Firefox, </a:t>
            </a:r>
            <a:r>
              <a:rPr sz="2000" spc="-5" dirty="0"/>
              <a:t>Servidor </a:t>
            </a:r>
            <a:r>
              <a:rPr sz="2000" dirty="0"/>
              <a:t>de </a:t>
            </a:r>
            <a:r>
              <a:rPr sz="2000" spc="-10" dirty="0"/>
              <a:t>Internet</a:t>
            </a:r>
            <a:r>
              <a:rPr sz="2000" spc="40" dirty="0"/>
              <a:t> </a:t>
            </a:r>
            <a:r>
              <a:rPr sz="2000" dirty="0"/>
              <a:t>Apache.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357" y="464642"/>
            <a:ext cx="387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Sobre</a:t>
            </a:r>
            <a:r>
              <a:rPr spc="-35" dirty="0"/>
              <a:t> </a:t>
            </a:r>
            <a:r>
              <a:rPr spc="-15" dirty="0"/>
              <a:t>Softwares: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59178"/>
            <a:ext cx="7613650" cy="4531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0" dirty="0">
                <a:latin typeface="Carlito"/>
                <a:cs typeface="Carlito"/>
              </a:rPr>
              <a:t>Software </a:t>
            </a:r>
            <a:r>
              <a:rPr sz="3200" b="1" spc="-25" dirty="0">
                <a:latin typeface="Carlito"/>
                <a:cs typeface="Carlito"/>
              </a:rPr>
              <a:t>Pirata: </a:t>
            </a:r>
            <a:r>
              <a:rPr sz="3200" spc="-10" dirty="0">
                <a:latin typeface="Carlito"/>
                <a:cs typeface="Carlito"/>
              </a:rPr>
              <a:t>cópia, </a:t>
            </a:r>
            <a:r>
              <a:rPr sz="3200" spc="-5" dirty="0">
                <a:latin typeface="Carlito"/>
                <a:cs typeface="Carlito"/>
              </a:rPr>
              <a:t>venda </a:t>
            </a:r>
            <a:r>
              <a:rPr sz="3200" dirty="0">
                <a:latin typeface="Carlito"/>
                <a:cs typeface="Carlito"/>
              </a:rPr>
              <a:t>ou  </a:t>
            </a:r>
            <a:r>
              <a:rPr sz="3200" spc="-5" dirty="0">
                <a:latin typeface="Carlito"/>
                <a:cs typeface="Carlito"/>
              </a:rPr>
              <a:t>distribuição de </a:t>
            </a:r>
            <a:r>
              <a:rPr sz="3200" spc="-15" dirty="0">
                <a:latin typeface="Carlito"/>
                <a:cs typeface="Carlito"/>
              </a:rPr>
              <a:t>software proprietário </a:t>
            </a:r>
            <a:r>
              <a:rPr sz="3200" spc="-5" dirty="0">
                <a:latin typeface="Carlito"/>
                <a:cs typeface="Carlito"/>
              </a:rPr>
              <a:t>sem </a:t>
            </a:r>
            <a:r>
              <a:rPr sz="3200" dirty="0">
                <a:latin typeface="Carlito"/>
                <a:cs typeface="Carlito"/>
              </a:rPr>
              <a:t>o  </a:t>
            </a:r>
            <a:r>
              <a:rPr sz="3200" spc="-15" dirty="0">
                <a:latin typeface="Carlito"/>
                <a:cs typeface="Carlito"/>
              </a:rPr>
              <a:t>pagamento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dos </a:t>
            </a:r>
            <a:r>
              <a:rPr sz="3200" spc="-15" dirty="0">
                <a:latin typeface="Carlito"/>
                <a:cs typeface="Carlito"/>
              </a:rPr>
              <a:t>direitos  autorais.  </a:t>
            </a:r>
            <a:r>
              <a:rPr sz="3200" spc="-5" dirty="0">
                <a:latin typeface="Carlito"/>
                <a:cs typeface="Carlito"/>
              </a:rPr>
              <a:t>Crime  </a:t>
            </a:r>
            <a:r>
              <a:rPr sz="3200" spc="-20" dirty="0">
                <a:latin typeface="Carlito"/>
                <a:cs typeface="Carlito"/>
              </a:rPr>
              <a:t>previsto </a:t>
            </a:r>
            <a:r>
              <a:rPr sz="3200" dirty="0">
                <a:latin typeface="Carlito"/>
                <a:cs typeface="Carlito"/>
              </a:rPr>
              <a:t>em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lei!</a:t>
            </a:r>
            <a:endParaRPr sz="3200">
              <a:latin typeface="Carlito"/>
              <a:cs typeface="Carlito"/>
            </a:endParaRPr>
          </a:p>
          <a:p>
            <a:pPr marL="375920" indent="-363855" algn="just">
              <a:lnSpc>
                <a:spcPct val="100000"/>
              </a:lnSpc>
              <a:spcBef>
                <a:spcPts val="38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Carlito"/>
                <a:cs typeface="Carlito"/>
              </a:rPr>
              <a:t>Qual o </a:t>
            </a:r>
            <a:r>
              <a:rPr sz="3200" spc="-15" dirty="0">
                <a:latin typeface="Carlito"/>
                <a:cs typeface="Carlito"/>
              </a:rPr>
              <a:t>preço </a:t>
            </a:r>
            <a:r>
              <a:rPr sz="3200" spc="-5" dirty="0">
                <a:latin typeface="Carlito"/>
                <a:cs typeface="Carlito"/>
              </a:rPr>
              <a:t>do Windows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XP?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Carlito"/>
                <a:cs typeface="Carlito"/>
              </a:rPr>
              <a:t>- </a:t>
            </a:r>
            <a:r>
              <a:rPr sz="2400" spc="-5" dirty="0">
                <a:latin typeface="Carlito"/>
                <a:cs typeface="Carlito"/>
              </a:rPr>
              <a:t>Home </a:t>
            </a:r>
            <a:r>
              <a:rPr sz="2400" spc="-10" dirty="0">
                <a:latin typeface="Carlito"/>
                <a:cs typeface="Carlito"/>
              </a:rPr>
              <a:t>Edition: </a:t>
            </a:r>
            <a:r>
              <a:rPr sz="2400" b="1" dirty="0">
                <a:latin typeface="Carlito"/>
                <a:cs typeface="Carlito"/>
              </a:rPr>
              <a:t>R$ </a:t>
            </a:r>
            <a:r>
              <a:rPr sz="2400" b="1" spc="-5" dirty="0">
                <a:latin typeface="Carlito"/>
                <a:cs typeface="Carlito"/>
              </a:rPr>
              <a:t>589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0" dirty="0">
                <a:latin typeface="Carlito"/>
                <a:cs typeface="Carlito"/>
              </a:rPr>
              <a:t>Professional: </a:t>
            </a:r>
            <a:r>
              <a:rPr sz="2400" b="1" dirty="0">
                <a:latin typeface="Carlito"/>
                <a:cs typeface="Carlito"/>
              </a:rPr>
              <a:t>R$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839</a:t>
            </a:r>
            <a:endParaRPr sz="2400">
              <a:latin typeface="Carlito"/>
              <a:cs typeface="Carlito"/>
            </a:endParaRPr>
          </a:p>
          <a:p>
            <a:pPr marL="375920" indent="-363855" algn="just">
              <a:lnSpc>
                <a:spcPct val="100000"/>
              </a:lnSpc>
              <a:spcBef>
                <a:spcPts val="34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Carlito"/>
                <a:cs typeface="Carlito"/>
              </a:rPr>
              <a:t>E o </a:t>
            </a:r>
            <a:r>
              <a:rPr sz="3200" spc="-10" dirty="0">
                <a:latin typeface="Carlito"/>
                <a:cs typeface="Carlito"/>
              </a:rPr>
              <a:t>Microsoft Office </a:t>
            </a:r>
            <a:r>
              <a:rPr sz="3200" spc="-15" dirty="0">
                <a:latin typeface="Carlito"/>
                <a:cs typeface="Carlito"/>
              </a:rPr>
              <a:t>Professional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2003?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20" dirty="0">
                <a:latin typeface="Carlito"/>
                <a:cs typeface="Carlito"/>
              </a:rPr>
              <a:t>Variações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preços: </a:t>
            </a:r>
            <a:r>
              <a:rPr sz="2400" b="1" spc="-5" dirty="0">
                <a:latin typeface="Carlito"/>
                <a:cs typeface="Carlito"/>
              </a:rPr>
              <a:t>R$352,82 </a:t>
            </a:r>
            <a:r>
              <a:rPr sz="2400" b="1" dirty="0">
                <a:latin typeface="Carlito"/>
                <a:cs typeface="Carlito"/>
              </a:rPr>
              <a:t>-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R$1.102,61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CD com </a:t>
            </a:r>
            <a:r>
              <a:rPr sz="2400" b="1" spc="-10" dirty="0">
                <a:latin typeface="Carlito"/>
                <a:cs typeface="Carlito"/>
              </a:rPr>
              <a:t>software </a:t>
            </a:r>
            <a:r>
              <a:rPr sz="2400" b="1" spc="-20" dirty="0">
                <a:latin typeface="Carlito"/>
                <a:cs typeface="Carlito"/>
              </a:rPr>
              <a:t>pirata</a:t>
            </a:r>
            <a:r>
              <a:rPr sz="2400" spc="-2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dirty="0">
                <a:latin typeface="Carlito"/>
                <a:cs typeface="Carlito"/>
              </a:rPr>
              <a:t>5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15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reais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Baixar </a:t>
            </a:r>
            <a:r>
              <a:rPr sz="2400" b="1" dirty="0">
                <a:latin typeface="Carlito"/>
                <a:cs typeface="Carlito"/>
              </a:rPr>
              <a:t>pela </a:t>
            </a:r>
            <a:r>
              <a:rPr sz="2400" b="1" spc="-15" dirty="0">
                <a:latin typeface="Carlito"/>
                <a:cs typeface="Carlito"/>
              </a:rPr>
              <a:t>Internet</a:t>
            </a:r>
            <a:r>
              <a:rPr sz="2400" spc="-15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220" y="5373623"/>
            <a:ext cx="629412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974" y="464642"/>
            <a:ext cx="737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 </a:t>
            </a:r>
            <a:r>
              <a:rPr dirty="0"/>
              <a:t>mínimo</a:t>
            </a:r>
            <a:r>
              <a:rPr spc="-35" dirty="0"/>
              <a:t> </a:t>
            </a:r>
            <a:r>
              <a:rPr spc="-10" dirty="0"/>
              <a:t>recomendado: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517970"/>
            <a:ext cx="8146415" cy="42233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Sistema Operacional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(SO):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Windows </a:t>
            </a:r>
            <a:r>
              <a:rPr sz="2000" b="1" dirty="0">
                <a:latin typeface="Carlito"/>
                <a:cs typeface="Carlito"/>
              </a:rPr>
              <a:t>7 </a:t>
            </a:r>
            <a:r>
              <a:rPr sz="2000" b="1" spc="-5" dirty="0">
                <a:latin typeface="Carlito"/>
                <a:cs typeface="Carlito"/>
              </a:rPr>
              <a:t>(</a:t>
            </a:r>
            <a:r>
              <a:rPr sz="1800" b="1" spc="-5" dirty="0">
                <a:latin typeface="Carlito"/>
                <a:cs typeface="Carlito"/>
              </a:rPr>
              <a:t>Home </a:t>
            </a:r>
            <a:r>
              <a:rPr sz="1800" b="1" dirty="0">
                <a:latin typeface="Carlito"/>
                <a:cs typeface="Carlito"/>
              </a:rPr>
              <a:t>ou </a:t>
            </a:r>
            <a:r>
              <a:rPr sz="1800" b="1" spc="-5" dirty="0">
                <a:latin typeface="Carlito"/>
                <a:cs typeface="Carlito"/>
              </a:rPr>
              <a:t>Profissional), Windows </a:t>
            </a:r>
            <a:r>
              <a:rPr sz="1800" b="1" dirty="0">
                <a:latin typeface="Carlito"/>
                <a:cs typeface="Carlito"/>
              </a:rPr>
              <a:t>8, </a:t>
            </a:r>
            <a:r>
              <a:rPr sz="1800" b="1" spc="-5" dirty="0">
                <a:latin typeface="Carlito"/>
                <a:cs typeface="Carlito"/>
              </a:rPr>
              <a:t>Windows</a:t>
            </a:r>
            <a:r>
              <a:rPr sz="1800" b="1" spc="-1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10.</a:t>
            </a:r>
            <a:endParaRPr sz="1800">
              <a:latin typeface="Carlito"/>
              <a:cs typeface="Carlito"/>
            </a:endParaRPr>
          </a:p>
          <a:p>
            <a:pPr marL="812800" lvl="1" indent="-34417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812165" algn="l"/>
                <a:tab pos="813435" algn="l"/>
              </a:tabLst>
            </a:pPr>
            <a:r>
              <a:rPr sz="2000" b="1" dirty="0">
                <a:latin typeface="Carlito"/>
                <a:cs typeface="Carlito"/>
              </a:rPr>
              <a:t>Linux </a:t>
            </a:r>
            <a:r>
              <a:rPr sz="2000" dirty="0">
                <a:latin typeface="Carlito"/>
                <a:cs typeface="Carlito"/>
              </a:rPr>
              <a:t>(Open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Source)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Anti-vírus </a:t>
            </a:r>
            <a:r>
              <a:rPr sz="2400" b="1" dirty="0">
                <a:latin typeface="Carlito"/>
                <a:cs typeface="Carlito"/>
              </a:rPr>
              <a:t>e </a:t>
            </a:r>
            <a:r>
              <a:rPr sz="2400" b="1" spc="-10" dirty="0">
                <a:latin typeface="Carlito"/>
                <a:cs typeface="Carlito"/>
              </a:rPr>
              <a:t>Firewall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cuidado </a:t>
            </a:r>
            <a:r>
              <a:rPr sz="1800" spc="-10" dirty="0">
                <a:latin typeface="Carlito"/>
                <a:cs typeface="Carlito"/>
              </a:rPr>
              <a:t>com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licenças 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validades</a:t>
            </a:r>
            <a:endParaRPr sz="1800">
              <a:latin typeface="Carlito"/>
              <a:cs typeface="Carlito"/>
            </a:endParaRPr>
          </a:p>
          <a:p>
            <a:pPr marL="354965" marR="698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Office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dirty="0">
                <a:latin typeface="Carlito"/>
                <a:cs typeface="Carlito"/>
              </a:rPr>
              <a:t>mínimo </a:t>
            </a:r>
            <a:r>
              <a:rPr sz="2400" spc="-5" dirty="0">
                <a:latin typeface="Carlito"/>
                <a:cs typeface="Carlito"/>
              </a:rPr>
              <a:t>um editor de </a:t>
            </a:r>
            <a:r>
              <a:rPr sz="2400" spc="-25" dirty="0">
                <a:latin typeface="Carlito"/>
                <a:cs typeface="Carlito"/>
              </a:rPr>
              <a:t>texto, </a:t>
            </a:r>
            <a:r>
              <a:rPr sz="2400" spc="-5" dirty="0">
                <a:latin typeface="Carlito"/>
                <a:cs typeface="Carlito"/>
              </a:rPr>
              <a:t>planilha </a:t>
            </a:r>
            <a:r>
              <a:rPr sz="2400" spc="-10" dirty="0">
                <a:latin typeface="Carlito"/>
                <a:cs typeface="Carlito"/>
              </a:rPr>
              <a:t>eletrônica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5" dirty="0">
                <a:latin typeface="Carlito"/>
                <a:cs typeface="Carlito"/>
              </a:rPr>
              <a:t>um editor 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apresentação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rlito"/>
                <a:cs typeface="Carlito"/>
              </a:rPr>
              <a:t>Microsoft </a:t>
            </a:r>
            <a:r>
              <a:rPr sz="2200" b="1" spc="-5" dirty="0">
                <a:latin typeface="Carlito"/>
                <a:cs typeface="Carlito"/>
              </a:rPr>
              <a:t>Office </a:t>
            </a:r>
            <a:r>
              <a:rPr sz="2200" spc="-10" dirty="0">
                <a:latin typeface="Carlito"/>
                <a:cs typeface="Carlito"/>
              </a:rPr>
              <a:t>(proprietário)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ou</a:t>
            </a:r>
            <a:endParaRPr sz="22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rlito"/>
                <a:cs typeface="Carlito"/>
              </a:rPr>
              <a:t>LibreOffice </a:t>
            </a:r>
            <a:r>
              <a:rPr sz="2200" spc="-10" dirty="0">
                <a:latin typeface="Carlito"/>
                <a:cs typeface="Carlito"/>
              </a:rPr>
              <a:t>(Open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Source)</a:t>
            </a:r>
            <a:endParaRPr sz="2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latin typeface="Carlito"/>
                <a:cs typeface="Carlito"/>
              </a:rPr>
              <a:t>Obs.: </a:t>
            </a:r>
            <a:r>
              <a:rPr sz="1800" spc="-35" dirty="0">
                <a:latin typeface="Carlito"/>
                <a:cs typeface="Carlito"/>
              </a:rPr>
              <a:t>Todos </a:t>
            </a:r>
            <a:r>
              <a:rPr sz="1800" spc="-5" dirty="0">
                <a:latin typeface="Carlito"/>
                <a:cs typeface="Carlito"/>
              </a:rPr>
              <a:t>os SO vem </a:t>
            </a:r>
            <a:r>
              <a:rPr sz="1800" spc="-10" dirty="0">
                <a:latin typeface="Carlito"/>
                <a:cs typeface="Carlito"/>
              </a:rPr>
              <a:t>com </a:t>
            </a:r>
            <a:r>
              <a:rPr sz="1800" dirty="0">
                <a:latin typeface="Carlito"/>
                <a:cs typeface="Carlito"/>
              </a:rPr>
              <a:t>algum </a:t>
            </a:r>
            <a:r>
              <a:rPr sz="1800" spc="-10" dirty="0">
                <a:latin typeface="Carlito"/>
                <a:cs typeface="Carlito"/>
              </a:rPr>
              <a:t>navegador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Internet </a:t>
            </a:r>
            <a:r>
              <a:rPr sz="1800" spc="-5" dirty="0">
                <a:latin typeface="Carlito"/>
                <a:cs typeface="Carlito"/>
              </a:rPr>
              <a:t>que </a:t>
            </a:r>
            <a:r>
              <a:rPr sz="1800" spc="-10" dirty="0">
                <a:latin typeface="Carlito"/>
                <a:cs typeface="Carlito"/>
              </a:rPr>
              <a:t>geralmente </a:t>
            </a:r>
            <a:r>
              <a:rPr sz="1800" dirty="0">
                <a:latin typeface="Carlito"/>
                <a:cs typeface="Carlito"/>
              </a:rPr>
              <a:t>são </a:t>
            </a:r>
            <a:r>
              <a:rPr sz="1800" spc="-10" dirty="0">
                <a:latin typeface="Carlito"/>
                <a:cs typeface="Carlito"/>
              </a:rPr>
              <a:t>grátis  como </a:t>
            </a:r>
            <a:r>
              <a:rPr sz="1800" dirty="0">
                <a:latin typeface="Carlito"/>
                <a:cs typeface="Carlito"/>
              </a:rPr>
              <a:t>IE, </a:t>
            </a:r>
            <a:r>
              <a:rPr sz="1800" spc="-20" dirty="0">
                <a:latin typeface="Carlito"/>
                <a:cs typeface="Carlito"/>
              </a:rPr>
              <a:t>Firefox, </a:t>
            </a:r>
            <a:r>
              <a:rPr sz="1800" spc="-10" dirty="0">
                <a:latin typeface="Carlito"/>
                <a:cs typeface="Carlito"/>
              </a:rPr>
              <a:t>Opera, </a:t>
            </a:r>
            <a:r>
              <a:rPr sz="1800" spc="-15" dirty="0">
                <a:latin typeface="Carlito"/>
                <a:cs typeface="Carlito"/>
              </a:rPr>
              <a:t>etc., </a:t>
            </a:r>
            <a:r>
              <a:rPr sz="1800" dirty="0">
                <a:latin typeface="Carlito"/>
                <a:cs typeface="Carlito"/>
              </a:rPr>
              <a:t>mas </a:t>
            </a:r>
            <a:r>
              <a:rPr sz="1800" spc="-15" dirty="0">
                <a:latin typeface="Carlito"/>
                <a:cs typeface="Carlito"/>
              </a:rPr>
              <a:t>existem </a:t>
            </a:r>
            <a:r>
              <a:rPr sz="1800" spc="-10" dirty="0">
                <a:latin typeface="Carlito"/>
                <a:cs typeface="Carlito"/>
              </a:rPr>
              <a:t>outras diversas opções </a:t>
            </a:r>
            <a:r>
              <a:rPr sz="1800" spc="-15" dirty="0">
                <a:latin typeface="Carlito"/>
                <a:cs typeface="Carlito"/>
              </a:rPr>
              <a:t>excelentes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15" dirty="0">
                <a:latin typeface="Carlito"/>
                <a:cs typeface="Carlito"/>
              </a:rPr>
              <a:t>grátis  </a:t>
            </a: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navegadores.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421" y="4699"/>
            <a:ext cx="2014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857272"/>
            <a:ext cx="8164195" cy="59277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625"/>
              </a:spcBef>
              <a:buAutoNum type="arabicPlain"/>
              <a:tabLst>
                <a:tab pos="217170" algn="l"/>
              </a:tabLst>
            </a:pP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Defina informação. Explique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diferença </a:t>
            </a:r>
            <a:r>
              <a:rPr sz="2200" spc="-15" dirty="0">
                <a:latin typeface="Carlito"/>
                <a:cs typeface="Carlito"/>
              </a:rPr>
              <a:t>entre </a:t>
            </a:r>
            <a:r>
              <a:rPr sz="2200" spc="-5" dirty="0">
                <a:latin typeface="Carlito"/>
                <a:cs typeface="Carlito"/>
              </a:rPr>
              <a:t>dados e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informação.</a:t>
            </a:r>
            <a:endParaRPr sz="2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525"/>
              </a:spcBef>
              <a:buAutoNum type="arabicPlain"/>
              <a:tabLst>
                <a:tab pos="217170" algn="l"/>
              </a:tabLst>
            </a:pP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Explique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diferença </a:t>
            </a:r>
            <a:r>
              <a:rPr sz="2200" spc="-15" dirty="0">
                <a:latin typeface="Carlito"/>
                <a:cs typeface="Carlito"/>
              </a:rPr>
              <a:t>entre hardware 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software.</a:t>
            </a:r>
            <a:endParaRPr sz="2200">
              <a:latin typeface="Carlito"/>
              <a:cs typeface="Carlito"/>
            </a:endParaRPr>
          </a:p>
          <a:p>
            <a:pPr marL="12700" marR="1207770">
              <a:lnSpc>
                <a:spcPct val="12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2 - Quais são as </a:t>
            </a:r>
            <a:r>
              <a:rPr sz="2200" spc="-10" dirty="0">
                <a:latin typeface="Carlito"/>
                <a:cs typeface="Carlito"/>
              </a:rPr>
              <a:t>principais </a:t>
            </a:r>
            <a:r>
              <a:rPr sz="2200" spc="-15" dirty="0">
                <a:latin typeface="Carlito"/>
                <a:cs typeface="Carlito"/>
              </a:rPr>
              <a:t>características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um computador?  </a:t>
            </a:r>
            <a:r>
              <a:rPr sz="2200" spc="-5" dirty="0">
                <a:latin typeface="Carlito"/>
                <a:cs typeface="Carlito"/>
              </a:rPr>
              <a:t>3 - Quais são as </a:t>
            </a:r>
            <a:r>
              <a:rPr sz="2200" spc="-15" dirty="0">
                <a:latin typeface="Carlito"/>
                <a:cs typeface="Carlito"/>
              </a:rPr>
              <a:t>quatro </a:t>
            </a:r>
            <a:r>
              <a:rPr sz="2200" spc="-10" dirty="0">
                <a:latin typeface="Carlito"/>
                <a:cs typeface="Carlito"/>
              </a:rPr>
              <a:t>funções básicas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um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computador?</a:t>
            </a:r>
            <a:endParaRPr sz="2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525"/>
              </a:spcBef>
              <a:buAutoNum type="arabicPlain" startAt="4"/>
              <a:tabLst>
                <a:tab pos="217170" algn="l"/>
              </a:tabLst>
            </a:pP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5" dirty="0">
                <a:latin typeface="Carlito"/>
                <a:cs typeface="Carlito"/>
              </a:rPr>
              <a:t>Esquematize como ocorre </a:t>
            </a:r>
            <a:r>
              <a:rPr sz="2200" spc="-5" dirty="0">
                <a:latin typeface="Carlito"/>
                <a:cs typeface="Carlito"/>
              </a:rPr>
              <a:t>o </a:t>
            </a:r>
            <a:r>
              <a:rPr sz="2200" spc="-15" dirty="0">
                <a:latin typeface="Carlito"/>
                <a:cs typeface="Carlito"/>
              </a:rPr>
              <a:t>processamento </a:t>
            </a:r>
            <a:r>
              <a:rPr sz="2200" spc="-5" dirty="0">
                <a:latin typeface="Carlito"/>
                <a:cs typeface="Carlito"/>
              </a:rPr>
              <a:t>em um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computador.</a:t>
            </a:r>
            <a:endParaRPr sz="2200">
              <a:latin typeface="Carlito"/>
              <a:cs typeface="Carlito"/>
            </a:endParaRPr>
          </a:p>
          <a:p>
            <a:pPr marL="12700" marR="1398270" algn="just">
              <a:lnSpc>
                <a:spcPct val="120000"/>
              </a:lnSpc>
              <a:spcBef>
                <a:spcPts val="5"/>
              </a:spcBef>
              <a:buAutoNum type="arabicPlain" startAt="4"/>
              <a:tabLst>
                <a:tab pos="217170" algn="l"/>
              </a:tabLst>
            </a:pPr>
            <a:r>
              <a:rPr sz="2200" spc="-5" dirty="0">
                <a:latin typeface="Carlito"/>
                <a:cs typeface="Carlito"/>
              </a:rPr>
              <a:t>- Quais são os tipos de </a:t>
            </a:r>
            <a:r>
              <a:rPr sz="2200" spc="-10" dirty="0">
                <a:latin typeface="Carlito"/>
                <a:cs typeface="Carlito"/>
              </a:rPr>
              <a:t>computadores? </a:t>
            </a:r>
            <a:r>
              <a:rPr sz="2200" spc="-15" dirty="0">
                <a:latin typeface="Carlito"/>
                <a:cs typeface="Carlito"/>
              </a:rPr>
              <a:t>Cite </a:t>
            </a:r>
            <a:r>
              <a:rPr sz="2200" spc="-10" dirty="0">
                <a:latin typeface="Carlito"/>
                <a:cs typeface="Carlito"/>
              </a:rPr>
              <a:t>pelo </a:t>
            </a:r>
            <a:r>
              <a:rPr sz="2200" spc="-5" dirty="0">
                <a:latin typeface="Carlito"/>
                <a:cs typeface="Carlito"/>
              </a:rPr>
              <a:t>menos 5.  6 - Explique a </a:t>
            </a:r>
            <a:r>
              <a:rPr sz="2200" spc="-10" dirty="0">
                <a:latin typeface="Carlito"/>
                <a:cs typeface="Carlito"/>
              </a:rPr>
              <a:t>função dos </a:t>
            </a:r>
            <a:r>
              <a:rPr sz="2200" spc="-15" dirty="0">
                <a:latin typeface="Carlito"/>
                <a:cs typeface="Carlito"/>
              </a:rPr>
              <a:t>componentes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um </a:t>
            </a:r>
            <a:r>
              <a:rPr sz="2200" spc="-30" dirty="0">
                <a:latin typeface="Carlito"/>
                <a:cs typeface="Carlito"/>
              </a:rPr>
              <a:t>computador.  </a:t>
            </a:r>
            <a:r>
              <a:rPr sz="2200" spc="-5" dirty="0">
                <a:latin typeface="Carlito"/>
                <a:cs typeface="Carlito"/>
              </a:rPr>
              <a:t>7 - </a:t>
            </a:r>
            <a:r>
              <a:rPr sz="2200" spc="-10" dirty="0">
                <a:latin typeface="Carlito"/>
                <a:cs typeface="Carlito"/>
              </a:rPr>
              <a:t>sobre </a:t>
            </a:r>
            <a:r>
              <a:rPr sz="2200" spc="-5" dirty="0">
                <a:latin typeface="Carlito"/>
                <a:cs typeface="Carlito"/>
              </a:rPr>
              <a:t>memórias, </a:t>
            </a:r>
            <a:r>
              <a:rPr sz="2200" spc="-15" dirty="0">
                <a:latin typeface="Carlito"/>
                <a:cs typeface="Carlito"/>
              </a:rPr>
              <a:t>explique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função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cada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uma.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Memória RAM (Random Access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Memory):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Memória de </a:t>
            </a:r>
            <a:r>
              <a:rPr sz="2200" spc="-10" dirty="0">
                <a:latin typeface="Carlito"/>
                <a:cs typeface="Carlito"/>
              </a:rPr>
              <a:t>Consulta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15" dirty="0">
                <a:latin typeface="Carlito"/>
                <a:cs typeface="Carlito"/>
              </a:rPr>
              <a:t>ROM </a:t>
            </a:r>
            <a:r>
              <a:rPr sz="2200" spc="-10" dirty="0">
                <a:latin typeface="Carlito"/>
                <a:cs typeface="Carlito"/>
              </a:rPr>
              <a:t>(Read-Only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Memory):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rlito"/>
                <a:cs typeface="Carlito"/>
              </a:rPr>
              <a:t>Memória </a:t>
            </a:r>
            <a:r>
              <a:rPr sz="2200" spc="-10" dirty="0">
                <a:latin typeface="Carlito"/>
                <a:cs typeface="Carlito"/>
              </a:rPr>
              <a:t>Secundária, </a:t>
            </a:r>
            <a:r>
              <a:rPr sz="2200" spc="-5" dirty="0">
                <a:latin typeface="Carlito"/>
                <a:cs typeface="Carlito"/>
              </a:rPr>
              <a:t>Auxiliar ou Dispositivos de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Armazenagem:</a:t>
            </a:r>
            <a:endParaRPr sz="2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530"/>
              </a:spcBef>
              <a:buAutoNum type="arabicPlain" startAt="8"/>
              <a:tabLst>
                <a:tab pos="217170" algn="l"/>
              </a:tabLst>
            </a:pP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Sobre impressoras, explique </a:t>
            </a:r>
            <a:r>
              <a:rPr sz="2200" spc="-5" dirty="0">
                <a:latin typeface="Carlito"/>
                <a:cs typeface="Carlito"/>
              </a:rPr>
              <a:t>a utilidade de </a:t>
            </a:r>
            <a:r>
              <a:rPr sz="2200" spc="-10" dirty="0">
                <a:latin typeface="Carlito"/>
                <a:cs typeface="Carlito"/>
              </a:rPr>
              <a:t>cada </a:t>
            </a:r>
            <a:r>
              <a:rPr sz="2200" spc="-5" dirty="0">
                <a:latin typeface="Carlito"/>
                <a:cs typeface="Carlito"/>
              </a:rPr>
              <a:t>uma. </a:t>
            </a:r>
            <a:r>
              <a:rPr sz="2200" spc="-25" dirty="0">
                <a:latin typeface="Carlito"/>
                <a:cs typeface="Carlito"/>
              </a:rPr>
              <a:t>Para </a:t>
            </a:r>
            <a:r>
              <a:rPr sz="2200" spc="-10" dirty="0">
                <a:latin typeface="Carlito"/>
                <a:cs typeface="Carlito"/>
              </a:rPr>
              <a:t>você,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qual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seria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impressora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ideal?</a:t>
            </a:r>
            <a:endParaRPr sz="2200">
              <a:latin typeface="Carlito"/>
              <a:cs typeface="Carlito"/>
            </a:endParaRPr>
          </a:p>
          <a:p>
            <a:pPr marL="12700" marR="705485">
              <a:lnSpc>
                <a:spcPct val="100000"/>
              </a:lnSpc>
              <a:spcBef>
                <a:spcPts val="530"/>
              </a:spcBef>
              <a:buFont typeface="Carlito"/>
              <a:buAutoNum type="arabicPlain" startAt="9"/>
              <a:tabLst>
                <a:tab pos="217170" algn="l"/>
              </a:tabLst>
            </a:pPr>
            <a:r>
              <a:rPr sz="2200" spc="-20" dirty="0">
                <a:latin typeface="Arial"/>
                <a:cs typeface="Arial"/>
              </a:rPr>
              <a:t>–</a:t>
            </a:r>
            <a:r>
              <a:rPr sz="2200" spc="-20" dirty="0">
                <a:latin typeface="Carlito"/>
                <a:cs typeface="Carlito"/>
              </a:rPr>
              <a:t>Explique </a:t>
            </a:r>
            <a:r>
              <a:rPr sz="2200" spc="-5" dirty="0">
                <a:latin typeface="Carlito"/>
                <a:cs typeface="Carlito"/>
              </a:rPr>
              <a:t>o </a:t>
            </a:r>
            <a:r>
              <a:rPr sz="2200" spc="-10" dirty="0">
                <a:latin typeface="Carlito"/>
                <a:cs typeface="Carlito"/>
              </a:rPr>
              <a:t>que </a:t>
            </a:r>
            <a:r>
              <a:rPr sz="2200" spc="-5" dirty="0">
                <a:latin typeface="Carlito"/>
                <a:cs typeface="Carlito"/>
              </a:rPr>
              <a:t>são </a:t>
            </a:r>
            <a:r>
              <a:rPr sz="2200" spc="-10" dirty="0">
                <a:latin typeface="Carlito"/>
                <a:cs typeface="Carlito"/>
              </a:rPr>
              <a:t>software </a:t>
            </a:r>
            <a:r>
              <a:rPr sz="2200" spc="-15" dirty="0">
                <a:latin typeface="Carlito"/>
                <a:cs typeface="Carlito"/>
              </a:rPr>
              <a:t>aplicativos </a:t>
            </a:r>
            <a:r>
              <a:rPr sz="2200" spc="-5" dirty="0">
                <a:latin typeface="Carlito"/>
                <a:cs typeface="Carlito"/>
              </a:rPr>
              <a:t>e </a:t>
            </a:r>
            <a:r>
              <a:rPr sz="2200" spc="-15" dirty="0">
                <a:latin typeface="Carlito"/>
                <a:cs typeface="Carlito"/>
              </a:rPr>
              <a:t>sistema </a:t>
            </a:r>
            <a:r>
              <a:rPr sz="2200" spc="-10" dirty="0">
                <a:latin typeface="Carlito"/>
                <a:cs typeface="Carlito"/>
              </a:rPr>
              <a:t>operacional?  </a:t>
            </a:r>
            <a:r>
              <a:rPr sz="2200" spc="-5" dirty="0">
                <a:latin typeface="Carlito"/>
                <a:cs typeface="Carlito"/>
              </a:rPr>
              <a:t>Explique </a:t>
            </a:r>
            <a:r>
              <a:rPr sz="2200" spc="-10" dirty="0">
                <a:latin typeface="Carlito"/>
                <a:cs typeface="Carlito"/>
              </a:rPr>
              <a:t>também sua </a:t>
            </a:r>
            <a:r>
              <a:rPr sz="2200" spc="-15" dirty="0">
                <a:latin typeface="Carlito"/>
                <a:cs typeface="Carlito"/>
              </a:rPr>
              <a:t>forma </a:t>
            </a:r>
            <a:r>
              <a:rPr sz="2200" spc="-5" dirty="0">
                <a:latin typeface="Carlito"/>
                <a:cs typeface="Carlito"/>
              </a:rPr>
              <a:t>de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licenciamento.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64642"/>
            <a:ext cx="6160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Vamos </a:t>
            </a:r>
            <a:r>
              <a:rPr spc="-20" dirty="0"/>
              <a:t>comprar </a:t>
            </a:r>
            <a:r>
              <a:rPr dirty="0"/>
              <a:t>um</a:t>
            </a:r>
            <a:r>
              <a:rPr spc="15" dirty="0"/>
              <a:t> </a:t>
            </a:r>
            <a:r>
              <a:rPr spc="-10" dirty="0"/>
              <a:t>Micro?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39811"/>
            <a:ext cx="7534909" cy="4270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Onde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micro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usado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  <a:p>
            <a:pPr marL="354965" marR="2216150" indent="-34290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Que tipo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micro </a:t>
            </a:r>
            <a:r>
              <a:rPr sz="2400" spc="-15" dirty="0">
                <a:latin typeface="Carlito"/>
                <a:cs typeface="Carlito"/>
              </a:rPr>
              <a:t>esta </a:t>
            </a:r>
            <a:r>
              <a:rPr sz="2400" spc="-5" dirty="0">
                <a:latin typeface="Carlito"/>
                <a:cs typeface="Carlito"/>
              </a:rPr>
              <a:t>pensando </a:t>
            </a:r>
            <a:r>
              <a:rPr sz="2400" dirty="0">
                <a:latin typeface="Carlito"/>
                <a:cs typeface="Carlito"/>
              </a:rPr>
              <a:t>?  </a:t>
            </a:r>
            <a:r>
              <a:rPr sz="2400" spc="-10" dirty="0">
                <a:latin typeface="Carlito"/>
                <a:cs typeface="Carlito"/>
              </a:rPr>
              <a:t>(Notebooks/Laptops, Desktop,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Servidor)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Hoje, qual </a:t>
            </a:r>
            <a:r>
              <a:rPr sz="2400" dirty="0">
                <a:latin typeface="Carlito"/>
                <a:cs typeface="Carlito"/>
              </a:rPr>
              <a:t>é a </a:t>
            </a:r>
            <a:r>
              <a:rPr sz="2400" spc="-15" dirty="0">
                <a:latin typeface="Carlito"/>
                <a:cs typeface="Carlito"/>
              </a:rPr>
              <a:t>configuração </a:t>
            </a:r>
            <a:r>
              <a:rPr sz="2400" dirty="0">
                <a:latin typeface="Carlito"/>
                <a:cs typeface="Carlito"/>
              </a:rPr>
              <a:t>mínima </a:t>
            </a:r>
            <a:r>
              <a:rPr sz="2400" spc="-10" dirty="0">
                <a:latin typeface="Carlito"/>
                <a:cs typeface="Carlito"/>
              </a:rPr>
              <a:t>recomendada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HD,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RAM, </a:t>
            </a:r>
            <a:r>
              <a:rPr sz="2400" spc="-10" dirty="0">
                <a:latin typeface="Carlito"/>
                <a:cs typeface="Carlito"/>
              </a:rPr>
              <a:t>Processador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Sobre </a:t>
            </a:r>
            <a:r>
              <a:rPr sz="2400" spc="-10" dirty="0">
                <a:latin typeface="Carlito"/>
                <a:cs typeface="Carlito"/>
              </a:rPr>
              <a:t>Internet: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dirty="0">
                <a:latin typeface="Carlito"/>
                <a:cs typeface="Carlito"/>
              </a:rPr>
              <a:t>via </a:t>
            </a:r>
            <a:r>
              <a:rPr sz="2400" spc="-5" dirty="0">
                <a:latin typeface="Carlito"/>
                <a:cs typeface="Carlito"/>
              </a:rPr>
              <a:t>modem ou banda </a:t>
            </a:r>
            <a:r>
              <a:rPr sz="2400" spc="-20" dirty="0">
                <a:latin typeface="Carlito"/>
                <a:cs typeface="Carlito"/>
              </a:rPr>
              <a:t>larga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Qual </a:t>
            </a:r>
            <a:r>
              <a:rPr sz="2400" spc="-10" dirty="0">
                <a:latin typeface="Carlito"/>
                <a:cs typeface="Carlito"/>
              </a:rPr>
              <a:t>impressora </a:t>
            </a:r>
            <a:r>
              <a:rPr sz="2400" spc="-5" dirty="0">
                <a:latin typeface="Carlito"/>
                <a:cs typeface="Carlito"/>
              </a:rPr>
              <a:t>(cuidado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preços </a:t>
            </a:r>
            <a:r>
              <a:rPr sz="2400" spc="-10" dirty="0">
                <a:latin typeface="Carlito"/>
                <a:cs typeface="Carlito"/>
              </a:rPr>
              <a:t>dos </a:t>
            </a:r>
            <a:r>
              <a:rPr sz="2400" spc="-5" dirty="0">
                <a:latin typeface="Carlito"/>
                <a:cs typeface="Carlito"/>
              </a:rPr>
              <a:t>cartuchos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tinta…)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Outros periféricos como </a:t>
            </a:r>
            <a:r>
              <a:rPr sz="2400" spc="-25" dirty="0">
                <a:latin typeface="Carlito"/>
                <a:cs typeface="Carlito"/>
              </a:rPr>
              <a:t>estabilizador, </a:t>
            </a:r>
            <a:r>
              <a:rPr sz="2400" spc="-1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cam,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Quais </a:t>
            </a:r>
            <a:r>
              <a:rPr sz="2400" spc="-15" dirty="0">
                <a:latin typeface="Carlito"/>
                <a:cs typeface="Carlito"/>
              </a:rPr>
              <a:t>software devo </a:t>
            </a:r>
            <a:r>
              <a:rPr sz="2400" spc="-10" dirty="0">
                <a:latin typeface="Carlito"/>
                <a:cs typeface="Carlito"/>
              </a:rPr>
              <a:t>ter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micro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SUMÁR</a:t>
            </a:r>
            <a:r>
              <a:rPr spc="-20" dirty="0"/>
              <a:t>I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5555615" cy="41960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Introdução </a:t>
            </a:r>
            <a:r>
              <a:rPr sz="3200" dirty="0">
                <a:solidFill>
                  <a:srgbClr val="EDEBE0"/>
                </a:solidFill>
                <a:latin typeface="Carlito"/>
                <a:cs typeface="Carlito"/>
              </a:rPr>
              <a:t>e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conceitos</a:t>
            </a:r>
            <a:r>
              <a:rPr sz="3200" spc="-2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básicos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EDEBE0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r>
              <a:rPr sz="2800" spc="-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EDEBE0"/>
                </a:solidFill>
                <a:latin typeface="Carlito"/>
                <a:cs typeface="Carlito"/>
              </a:rPr>
              <a:t>básico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Sistema</a:t>
            </a:r>
            <a:r>
              <a:rPr sz="2400" spc="-2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operacional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EDEBE0"/>
                </a:solidFill>
                <a:latin typeface="Carlito"/>
                <a:cs typeface="Carlito"/>
              </a:rPr>
              <a:t>Linguagens de</a:t>
            </a: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EDEBE0"/>
                </a:solidFill>
                <a:latin typeface="Carlito"/>
                <a:cs typeface="Carlito"/>
              </a:rPr>
              <a:t>programação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EDEBE0"/>
                </a:solidFill>
                <a:latin typeface="Carlito"/>
                <a:cs typeface="Carlito"/>
              </a:rPr>
              <a:t>Utilitários</a:t>
            </a:r>
            <a:endParaRPr sz="2400">
              <a:latin typeface="Carlito"/>
              <a:cs typeface="Carlito"/>
            </a:endParaRPr>
          </a:p>
          <a:p>
            <a:pPr marL="370840" indent="-26797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71475" algn="l"/>
              </a:tabLst>
            </a:pPr>
            <a:r>
              <a:rPr sz="3200" spc="-15" dirty="0">
                <a:latin typeface="Carlito"/>
                <a:cs typeface="Carlito"/>
              </a:rPr>
              <a:t>Sistemas </a:t>
            </a:r>
            <a:r>
              <a:rPr sz="3200" spc="-10" dirty="0">
                <a:latin typeface="Carlito"/>
                <a:cs typeface="Carlito"/>
              </a:rPr>
              <a:t>Operacional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Windows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718" y="642071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8103" y="3583177"/>
            <a:ext cx="3660457" cy="245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823" y="1941957"/>
            <a:ext cx="5555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Carlito"/>
                <a:cs typeface="Carlito"/>
              </a:rPr>
              <a:t>SISTEMA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OPERACIONAL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919" y="461899"/>
            <a:ext cx="5217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Conhecendo</a:t>
            </a:r>
            <a:r>
              <a:rPr b="1" spc="-10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97166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Área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Trabalho;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Ligar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Desligar;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Configurações </a:t>
            </a:r>
            <a:r>
              <a:rPr sz="3200" dirty="0">
                <a:latin typeface="Carlito"/>
                <a:cs typeface="Carlito"/>
              </a:rPr>
              <a:t>do </a:t>
            </a:r>
            <a:r>
              <a:rPr sz="3200" spc="-10" dirty="0">
                <a:latin typeface="Carlito"/>
                <a:cs typeface="Carlito"/>
              </a:rPr>
              <a:t>Sistemas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Operacional;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Gerenciando </a:t>
            </a:r>
            <a:r>
              <a:rPr sz="3200" spc="-25" dirty="0">
                <a:latin typeface="Carlito"/>
                <a:cs typeface="Carlito"/>
              </a:rPr>
              <a:t>Pastas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Arquivos;</a:t>
            </a:r>
            <a:endParaRPr sz="3200">
              <a:latin typeface="Carlito"/>
              <a:cs typeface="Carlito"/>
            </a:endParaRPr>
          </a:p>
          <a:p>
            <a:pPr marL="447040" indent="-43497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0" dirty="0">
                <a:latin typeface="Carlito"/>
                <a:cs typeface="Carlito"/>
              </a:rPr>
              <a:t>Painel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Controle.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rlito"/>
                <a:cs typeface="Carlito"/>
              </a:rPr>
              <a:t>Teclas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Atalhos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78578" y="1524202"/>
            <a:ext cx="2670810" cy="1498600"/>
            <a:chOff x="4878578" y="1524202"/>
            <a:chExt cx="2670810" cy="1498600"/>
          </a:xfrm>
        </p:grpSpPr>
        <p:sp>
          <p:nvSpPr>
            <p:cNvPr id="4" name="object 4"/>
            <p:cNvSpPr/>
            <p:nvPr/>
          </p:nvSpPr>
          <p:spPr>
            <a:xfrm>
              <a:off x="4951513" y="1528774"/>
              <a:ext cx="2593340" cy="1372235"/>
            </a:xfrm>
            <a:custGeom>
              <a:avLst/>
              <a:gdLst/>
              <a:ahLst/>
              <a:cxnLst/>
              <a:rect l="l" t="t" r="r" b="b"/>
              <a:pathLst>
                <a:path w="2593340" h="1372235">
                  <a:moveTo>
                    <a:pt x="2013716" y="24"/>
                  </a:moveTo>
                  <a:lnTo>
                    <a:pt x="1964244" y="2952"/>
                  </a:lnTo>
                  <a:lnTo>
                    <a:pt x="1916044" y="11881"/>
                  </a:lnTo>
                  <a:lnTo>
                    <a:pt x="1870275" y="26739"/>
                  </a:lnTo>
                  <a:lnTo>
                    <a:pt x="1828094" y="47457"/>
                  </a:lnTo>
                  <a:lnTo>
                    <a:pt x="1790662" y="73965"/>
                  </a:lnTo>
                  <a:lnTo>
                    <a:pt x="1771198" y="57630"/>
                  </a:lnTo>
                  <a:lnTo>
                    <a:pt x="1725315" y="30245"/>
                  </a:lnTo>
                  <a:lnTo>
                    <a:pt x="1649751" y="5953"/>
                  </a:lnTo>
                  <a:lnTo>
                    <a:pt x="1598958" y="0"/>
                  </a:lnTo>
                  <a:lnTo>
                    <a:pt x="1548382" y="1279"/>
                  </a:lnTo>
                  <a:lnTo>
                    <a:pt x="1499436" y="9449"/>
                  </a:lnTo>
                  <a:lnTo>
                    <a:pt x="1453531" y="24168"/>
                  </a:lnTo>
                  <a:lnTo>
                    <a:pt x="1412081" y="45092"/>
                  </a:lnTo>
                  <a:lnTo>
                    <a:pt x="1376498" y="71881"/>
                  </a:lnTo>
                  <a:lnTo>
                    <a:pt x="1348194" y="104191"/>
                  </a:lnTo>
                  <a:lnTo>
                    <a:pt x="1331157" y="92932"/>
                  </a:lnTo>
                  <a:lnTo>
                    <a:pt x="1293938" y="73223"/>
                  </a:lnTo>
                  <a:lnTo>
                    <a:pt x="1226130" y="49953"/>
                  </a:lnTo>
                  <a:lnTo>
                    <a:pt x="1176988" y="41031"/>
                  </a:lnTo>
                  <a:lnTo>
                    <a:pt x="1127367" y="37863"/>
                  </a:lnTo>
                  <a:lnTo>
                    <a:pt x="1078157" y="40254"/>
                  </a:lnTo>
                  <a:lnTo>
                    <a:pt x="1030250" y="48009"/>
                  </a:lnTo>
                  <a:lnTo>
                    <a:pt x="984538" y="60935"/>
                  </a:lnTo>
                  <a:lnTo>
                    <a:pt x="941911" y="78836"/>
                  </a:lnTo>
                  <a:lnTo>
                    <a:pt x="903263" y="101519"/>
                  </a:lnTo>
                  <a:lnTo>
                    <a:pt x="869483" y="128789"/>
                  </a:lnTo>
                  <a:lnTo>
                    <a:pt x="841464" y="160452"/>
                  </a:lnTo>
                  <a:lnTo>
                    <a:pt x="793072" y="143035"/>
                  </a:lnTo>
                  <a:lnTo>
                    <a:pt x="742242" y="130476"/>
                  </a:lnTo>
                  <a:lnTo>
                    <a:pt x="689674" y="122879"/>
                  </a:lnTo>
                  <a:lnTo>
                    <a:pt x="636070" y="120349"/>
                  </a:lnTo>
                  <a:lnTo>
                    <a:pt x="582130" y="122987"/>
                  </a:lnTo>
                  <a:lnTo>
                    <a:pt x="528177" y="130963"/>
                  </a:lnTo>
                  <a:lnTo>
                    <a:pt x="477400" y="143769"/>
                  </a:lnTo>
                  <a:lnTo>
                    <a:pt x="430213" y="161016"/>
                  </a:lnTo>
                  <a:lnTo>
                    <a:pt x="387030" y="182310"/>
                  </a:lnTo>
                  <a:lnTo>
                    <a:pt x="348266" y="207261"/>
                  </a:lnTo>
                  <a:lnTo>
                    <a:pt x="314335" y="235477"/>
                  </a:lnTo>
                  <a:lnTo>
                    <a:pt x="285651" y="266567"/>
                  </a:lnTo>
                  <a:lnTo>
                    <a:pt x="262627" y="300138"/>
                  </a:lnTo>
                  <a:lnTo>
                    <a:pt x="245678" y="335799"/>
                  </a:lnTo>
                  <a:lnTo>
                    <a:pt x="235218" y="373159"/>
                  </a:lnTo>
                  <a:lnTo>
                    <a:pt x="231661" y="411827"/>
                  </a:lnTo>
                  <a:lnTo>
                    <a:pt x="235420" y="451409"/>
                  </a:lnTo>
                  <a:lnTo>
                    <a:pt x="233134" y="455727"/>
                  </a:lnTo>
                  <a:lnTo>
                    <a:pt x="184866" y="462745"/>
                  </a:lnTo>
                  <a:lnTo>
                    <a:pt x="139841" y="475992"/>
                  </a:lnTo>
                  <a:lnTo>
                    <a:pt x="99138" y="494964"/>
                  </a:lnTo>
                  <a:lnTo>
                    <a:pt x="63836" y="519154"/>
                  </a:lnTo>
                  <a:lnTo>
                    <a:pt x="35014" y="548056"/>
                  </a:lnTo>
                  <a:lnTo>
                    <a:pt x="10787" y="587951"/>
                  </a:lnTo>
                  <a:lnTo>
                    <a:pt x="0" y="629426"/>
                  </a:lnTo>
                  <a:lnTo>
                    <a:pt x="2097" y="670934"/>
                  </a:lnTo>
                  <a:lnTo>
                    <a:pt x="16525" y="710929"/>
                  </a:lnTo>
                  <a:lnTo>
                    <a:pt x="42727" y="747864"/>
                  </a:lnTo>
                  <a:lnTo>
                    <a:pt x="80148" y="780195"/>
                  </a:lnTo>
                  <a:lnTo>
                    <a:pt x="128232" y="806374"/>
                  </a:lnTo>
                  <a:lnTo>
                    <a:pt x="94046" y="839174"/>
                  </a:lnTo>
                  <a:lnTo>
                    <a:pt x="70765" y="876081"/>
                  </a:lnTo>
                  <a:lnTo>
                    <a:pt x="59010" y="915727"/>
                  </a:lnTo>
                  <a:lnTo>
                    <a:pt x="59398" y="956742"/>
                  </a:lnTo>
                  <a:lnTo>
                    <a:pt x="70836" y="993886"/>
                  </a:lnTo>
                  <a:lnTo>
                    <a:pt x="91704" y="1027628"/>
                  </a:lnTo>
                  <a:lnTo>
                    <a:pt x="120835" y="1057304"/>
                  </a:lnTo>
                  <a:lnTo>
                    <a:pt x="157061" y="1082250"/>
                  </a:lnTo>
                  <a:lnTo>
                    <a:pt x="199218" y="1101802"/>
                  </a:lnTo>
                  <a:lnTo>
                    <a:pt x="246136" y="1115298"/>
                  </a:lnTo>
                  <a:lnTo>
                    <a:pt x="296650" y="1122072"/>
                  </a:lnTo>
                  <a:lnTo>
                    <a:pt x="349593" y="1121461"/>
                  </a:lnTo>
                  <a:lnTo>
                    <a:pt x="354546" y="1127430"/>
                  </a:lnTo>
                  <a:lnTo>
                    <a:pt x="385027" y="1159737"/>
                  </a:lnTo>
                  <a:lnTo>
                    <a:pt x="419707" y="1188673"/>
                  </a:lnTo>
                  <a:lnTo>
                    <a:pt x="458110" y="1214152"/>
                  </a:lnTo>
                  <a:lnTo>
                    <a:pt x="499758" y="1236090"/>
                  </a:lnTo>
                  <a:lnTo>
                    <a:pt x="544175" y="1254401"/>
                  </a:lnTo>
                  <a:lnTo>
                    <a:pt x="590884" y="1268999"/>
                  </a:lnTo>
                  <a:lnTo>
                    <a:pt x="639407" y="1279798"/>
                  </a:lnTo>
                  <a:lnTo>
                    <a:pt x="689268" y="1286714"/>
                  </a:lnTo>
                  <a:lnTo>
                    <a:pt x="739989" y="1289660"/>
                  </a:lnTo>
                  <a:lnTo>
                    <a:pt x="791093" y="1288552"/>
                  </a:lnTo>
                  <a:lnTo>
                    <a:pt x="842104" y="1283303"/>
                  </a:lnTo>
                  <a:lnTo>
                    <a:pt x="892543" y="1273827"/>
                  </a:lnTo>
                  <a:lnTo>
                    <a:pt x="941934" y="1260041"/>
                  </a:lnTo>
                  <a:lnTo>
                    <a:pt x="989800" y="1241857"/>
                  </a:lnTo>
                  <a:lnTo>
                    <a:pt x="1024047" y="1273789"/>
                  </a:lnTo>
                  <a:lnTo>
                    <a:pt x="1063731" y="1301844"/>
                  </a:lnTo>
                  <a:lnTo>
                    <a:pt x="1108224" y="1325680"/>
                  </a:lnTo>
                  <a:lnTo>
                    <a:pt x="1156900" y="1344957"/>
                  </a:lnTo>
                  <a:lnTo>
                    <a:pt x="1209129" y="1359332"/>
                  </a:lnTo>
                  <a:lnTo>
                    <a:pt x="1262806" y="1368261"/>
                  </a:lnTo>
                  <a:lnTo>
                    <a:pt x="1316375" y="1371833"/>
                  </a:lnTo>
                  <a:lnTo>
                    <a:pt x="1369235" y="1370282"/>
                  </a:lnTo>
                  <a:lnTo>
                    <a:pt x="1420787" y="1363838"/>
                  </a:lnTo>
                  <a:lnTo>
                    <a:pt x="1470430" y="1352734"/>
                  </a:lnTo>
                  <a:lnTo>
                    <a:pt x="1517565" y="1337202"/>
                  </a:lnTo>
                  <a:lnTo>
                    <a:pt x="1561591" y="1317474"/>
                  </a:lnTo>
                  <a:lnTo>
                    <a:pt x="1601908" y="1293781"/>
                  </a:lnTo>
                  <a:lnTo>
                    <a:pt x="1637915" y="1266356"/>
                  </a:lnTo>
                  <a:lnTo>
                    <a:pt x="1669014" y="1235431"/>
                  </a:lnTo>
                  <a:lnTo>
                    <a:pt x="1694602" y="1201237"/>
                  </a:lnTo>
                  <a:lnTo>
                    <a:pt x="1714081" y="1164006"/>
                  </a:lnTo>
                  <a:lnTo>
                    <a:pt x="1756218" y="1180226"/>
                  </a:lnTo>
                  <a:lnTo>
                    <a:pt x="1800854" y="1192041"/>
                  </a:lnTo>
                  <a:lnTo>
                    <a:pt x="1847348" y="1199332"/>
                  </a:lnTo>
                  <a:lnTo>
                    <a:pt x="1895056" y="1201979"/>
                  </a:lnTo>
                  <a:lnTo>
                    <a:pt x="1951343" y="1199012"/>
                  </a:lnTo>
                  <a:lnTo>
                    <a:pt x="2004814" y="1189841"/>
                  </a:lnTo>
                  <a:lnTo>
                    <a:pt x="2054747" y="1174975"/>
                  </a:lnTo>
                  <a:lnTo>
                    <a:pt x="2100423" y="1154922"/>
                  </a:lnTo>
                  <a:lnTo>
                    <a:pt x="2141119" y="1130192"/>
                  </a:lnTo>
                  <a:lnTo>
                    <a:pt x="2176116" y="1101295"/>
                  </a:lnTo>
                  <a:lnTo>
                    <a:pt x="2204692" y="1068738"/>
                  </a:lnTo>
                  <a:lnTo>
                    <a:pt x="2226126" y="1033030"/>
                  </a:lnTo>
                  <a:lnTo>
                    <a:pt x="2239698" y="994682"/>
                  </a:lnTo>
                  <a:lnTo>
                    <a:pt x="2244687" y="954202"/>
                  </a:lnTo>
                  <a:lnTo>
                    <a:pt x="2295787" y="946497"/>
                  </a:lnTo>
                  <a:lnTo>
                    <a:pt x="2344875" y="934184"/>
                  </a:lnTo>
                  <a:lnTo>
                    <a:pt x="2391367" y="917465"/>
                  </a:lnTo>
                  <a:lnTo>
                    <a:pt x="2434679" y="896544"/>
                  </a:lnTo>
                  <a:lnTo>
                    <a:pt x="2479606" y="867691"/>
                  </a:lnTo>
                  <a:lnTo>
                    <a:pt x="2517255" y="835240"/>
                  </a:lnTo>
                  <a:lnTo>
                    <a:pt x="2547512" y="799828"/>
                  </a:lnTo>
                  <a:lnTo>
                    <a:pt x="2570260" y="762088"/>
                  </a:lnTo>
                  <a:lnTo>
                    <a:pt x="2585382" y="722656"/>
                  </a:lnTo>
                  <a:lnTo>
                    <a:pt x="2592764" y="682167"/>
                  </a:lnTo>
                  <a:lnTo>
                    <a:pt x="2592288" y="641255"/>
                  </a:lnTo>
                  <a:lnTo>
                    <a:pt x="2583838" y="600555"/>
                  </a:lnTo>
                  <a:lnTo>
                    <a:pt x="2567298" y="560703"/>
                  </a:lnTo>
                  <a:lnTo>
                    <a:pt x="2542551" y="522333"/>
                  </a:lnTo>
                  <a:lnTo>
                    <a:pt x="2509482" y="486080"/>
                  </a:lnTo>
                  <a:lnTo>
                    <a:pt x="2513675" y="478623"/>
                  </a:lnTo>
                  <a:lnTo>
                    <a:pt x="2517499" y="471094"/>
                  </a:lnTo>
                  <a:lnTo>
                    <a:pt x="2520966" y="463470"/>
                  </a:lnTo>
                  <a:lnTo>
                    <a:pt x="2524087" y="455727"/>
                  </a:lnTo>
                  <a:lnTo>
                    <a:pt x="2534207" y="414698"/>
                  </a:lnTo>
                  <a:lnTo>
                    <a:pt x="2534084" y="374187"/>
                  </a:lnTo>
                  <a:lnTo>
                    <a:pt x="2524351" y="334992"/>
                  </a:lnTo>
                  <a:lnTo>
                    <a:pt x="2505640" y="297915"/>
                  </a:lnTo>
                  <a:lnTo>
                    <a:pt x="2478583" y="263753"/>
                  </a:lnTo>
                  <a:lnTo>
                    <a:pt x="2443814" y="233308"/>
                  </a:lnTo>
                  <a:lnTo>
                    <a:pt x="2401964" y="207378"/>
                  </a:lnTo>
                  <a:lnTo>
                    <a:pt x="2353666" y="186763"/>
                  </a:lnTo>
                  <a:lnTo>
                    <a:pt x="2299551" y="172263"/>
                  </a:lnTo>
                  <a:lnTo>
                    <a:pt x="2286351" y="137326"/>
                  </a:lnTo>
                  <a:lnTo>
                    <a:pt x="2265198" y="104794"/>
                  </a:lnTo>
                  <a:lnTo>
                    <a:pt x="2236615" y="75358"/>
                  </a:lnTo>
                  <a:lnTo>
                    <a:pt x="2201126" y="49708"/>
                  </a:lnTo>
                  <a:lnTo>
                    <a:pt x="2158163" y="27937"/>
                  </a:lnTo>
                  <a:lnTo>
                    <a:pt x="2111834" y="12446"/>
                  </a:lnTo>
                  <a:lnTo>
                    <a:pt x="2063299" y="3165"/>
                  </a:lnTo>
                  <a:lnTo>
                    <a:pt x="2013716" y="24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3150" y="2677160"/>
              <a:ext cx="477012" cy="3406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1513" y="1528774"/>
              <a:ext cx="2593340" cy="1372235"/>
            </a:xfrm>
            <a:custGeom>
              <a:avLst/>
              <a:gdLst/>
              <a:ahLst/>
              <a:cxnLst/>
              <a:rect l="l" t="t" r="r" b="b"/>
              <a:pathLst>
                <a:path w="2593340" h="1372235">
                  <a:moveTo>
                    <a:pt x="235420" y="451409"/>
                  </a:moveTo>
                  <a:lnTo>
                    <a:pt x="231661" y="411827"/>
                  </a:lnTo>
                  <a:lnTo>
                    <a:pt x="235218" y="373159"/>
                  </a:lnTo>
                  <a:lnTo>
                    <a:pt x="245678" y="335799"/>
                  </a:lnTo>
                  <a:lnTo>
                    <a:pt x="262627" y="300138"/>
                  </a:lnTo>
                  <a:lnTo>
                    <a:pt x="285651" y="266567"/>
                  </a:lnTo>
                  <a:lnTo>
                    <a:pt x="314335" y="235477"/>
                  </a:lnTo>
                  <a:lnTo>
                    <a:pt x="348266" y="207261"/>
                  </a:lnTo>
                  <a:lnTo>
                    <a:pt x="387030" y="182310"/>
                  </a:lnTo>
                  <a:lnTo>
                    <a:pt x="430213" y="161016"/>
                  </a:lnTo>
                  <a:lnTo>
                    <a:pt x="477400" y="143769"/>
                  </a:lnTo>
                  <a:lnTo>
                    <a:pt x="528177" y="130963"/>
                  </a:lnTo>
                  <a:lnTo>
                    <a:pt x="582130" y="122987"/>
                  </a:lnTo>
                  <a:lnTo>
                    <a:pt x="636070" y="120349"/>
                  </a:lnTo>
                  <a:lnTo>
                    <a:pt x="689674" y="122879"/>
                  </a:lnTo>
                  <a:lnTo>
                    <a:pt x="742242" y="130476"/>
                  </a:lnTo>
                  <a:lnTo>
                    <a:pt x="793072" y="143035"/>
                  </a:lnTo>
                  <a:lnTo>
                    <a:pt x="841464" y="160452"/>
                  </a:lnTo>
                  <a:lnTo>
                    <a:pt x="869483" y="128789"/>
                  </a:lnTo>
                  <a:lnTo>
                    <a:pt x="903263" y="101519"/>
                  </a:lnTo>
                  <a:lnTo>
                    <a:pt x="941911" y="78836"/>
                  </a:lnTo>
                  <a:lnTo>
                    <a:pt x="984538" y="60935"/>
                  </a:lnTo>
                  <a:lnTo>
                    <a:pt x="1030250" y="48009"/>
                  </a:lnTo>
                  <a:lnTo>
                    <a:pt x="1078157" y="40254"/>
                  </a:lnTo>
                  <a:lnTo>
                    <a:pt x="1127367" y="37863"/>
                  </a:lnTo>
                  <a:lnTo>
                    <a:pt x="1176988" y="41031"/>
                  </a:lnTo>
                  <a:lnTo>
                    <a:pt x="1226130" y="49953"/>
                  </a:lnTo>
                  <a:lnTo>
                    <a:pt x="1273899" y="64821"/>
                  </a:lnTo>
                  <a:lnTo>
                    <a:pt x="1313047" y="82601"/>
                  </a:lnTo>
                  <a:lnTo>
                    <a:pt x="1348194" y="104191"/>
                  </a:lnTo>
                  <a:lnTo>
                    <a:pt x="1376498" y="71881"/>
                  </a:lnTo>
                  <a:lnTo>
                    <a:pt x="1412081" y="45092"/>
                  </a:lnTo>
                  <a:lnTo>
                    <a:pt x="1453531" y="24168"/>
                  </a:lnTo>
                  <a:lnTo>
                    <a:pt x="1499436" y="9449"/>
                  </a:lnTo>
                  <a:lnTo>
                    <a:pt x="1548382" y="1279"/>
                  </a:lnTo>
                  <a:lnTo>
                    <a:pt x="1598958" y="0"/>
                  </a:lnTo>
                  <a:lnTo>
                    <a:pt x="1649751" y="5953"/>
                  </a:lnTo>
                  <a:lnTo>
                    <a:pt x="1699349" y="19482"/>
                  </a:lnTo>
                  <a:lnTo>
                    <a:pt x="1749340" y="43009"/>
                  </a:lnTo>
                  <a:lnTo>
                    <a:pt x="1790662" y="73965"/>
                  </a:lnTo>
                  <a:lnTo>
                    <a:pt x="1828094" y="47457"/>
                  </a:lnTo>
                  <a:lnTo>
                    <a:pt x="1870275" y="26739"/>
                  </a:lnTo>
                  <a:lnTo>
                    <a:pt x="1916044" y="11881"/>
                  </a:lnTo>
                  <a:lnTo>
                    <a:pt x="1964244" y="2952"/>
                  </a:lnTo>
                  <a:lnTo>
                    <a:pt x="2013716" y="24"/>
                  </a:lnTo>
                  <a:lnTo>
                    <a:pt x="2063299" y="3165"/>
                  </a:lnTo>
                  <a:lnTo>
                    <a:pt x="2111834" y="12446"/>
                  </a:lnTo>
                  <a:lnTo>
                    <a:pt x="2158163" y="27937"/>
                  </a:lnTo>
                  <a:lnTo>
                    <a:pt x="2201126" y="49708"/>
                  </a:lnTo>
                  <a:lnTo>
                    <a:pt x="2236615" y="75358"/>
                  </a:lnTo>
                  <a:lnTo>
                    <a:pt x="2265198" y="104794"/>
                  </a:lnTo>
                  <a:lnTo>
                    <a:pt x="2286351" y="137326"/>
                  </a:lnTo>
                  <a:lnTo>
                    <a:pt x="2299551" y="172263"/>
                  </a:lnTo>
                  <a:lnTo>
                    <a:pt x="2353666" y="186763"/>
                  </a:lnTo>
                  <a:lnTo>
                    <a:pt x="2401964" y="207378"/>
                  </a:lnTo>
                  <a:lnTo>
                    <a:pt x="2443814" y="233308"/>
                  </a:lnTo>
                  <a:lnTo>
                    <a:pt x="2478583" y="263753"/>
                  </a:lnTo>
                  <a:lnTo>
                    <a:pt x="2505640" y="297915"/>
                  </a:lnTo>
                  <a:lnTo>
                    <a:pt x="2524351" y="334992"/>
                  </a:lnTo>
                  <a:lnTo>
                    <a:pt x="2534084" y="374187"/>
                  </a:lnTo>
                  <a:lnTo>
                    <a:pt x="2534207" y="414698"/>
                  </a:lnTo>
                  <a:lnTo>
                    <a:pt x="2524087" y="455727"/>
                  </a:lnTo>
                  <a:lnTo>
                    <a:pt x="2520966" y="463470"/>
                  </a:lnTo>
                  <a:lnTo>
                    <a:pt x="2517499" y="471094"/>
                  </a:lnTo>
                  <a:lnTo>
                    <a:pt x="2513675" y="478623"/>
                  </a:lnTo>
                  <a:lnTo>
                    <a:pt x="2509482" y="486080"/>
                  </a:lnTo>
                  <a:lnTo>
                    <a:pt x="2542551" y="522333"/>
                  </a:lnTo>
                  <a:lnTo>
                    <a:pt x="2567298" y="560703"/>
                  </a:lnTo>
                  <a:lnTo>
                    <a:pt x="2583838" y="600555"/>
                  </a:lnTo>
                  <a:lnTo>
                    <a:pt x="2592288" y="641255"/>
                  </a:lnTo>
                  <a:lnTo>
                    <a:pt x="2592764" y="682167"/>
                  </a:lnTo>
                  <a:lnTo>
                    <a:pt x="2585382" y="722656"/>
                  </a:lnTo>
                  <a:lnTo>
                    <a:pt x="2570260" y="762088"/>
                  </a:lnTo>
                  <a:lnTo>
                    <a:pt x="2547512" y="799828"/>
                  </a:lnTo>
                  <a:lnTo>
                    <a:pt x="2517255" y="835240"/>
                  </a:lnTo>
                  <a:lnTo>
                    <a:pt x="2479606" y="867691"/>
                  </a:lnTo>
                  <a:lnTo>
                    <a:pt x="2434679" y="896544"/>
                  </a:lnTo>
                  <a:lnTo>
                    <a:pt x="2391367" y="917465"/>
                  </a:lnTo>
                  <a:lnTo>
                    <a:pt x="2344875" y="934184"/>
                  </a:lnTo>
                  <a:lnTo>
                    <a:pt x="2295787" y="946497"/>
                  </a:lnTo>
                  <a:lnTo>
                    <a:pt x="2244687" y="954202"/>
                  </a:lnTo>
                  <a:lnTo>
                    <a:pt x="2239698" y="994682"/>
                  </a:lnTo>
                  <a:lnTo>
                    <a:pt x="2226126" y="1033030"/>
                  </a:lnTo>
                  <a:lnTo>
                    <a:pt x="2204692" y="1068738"/>
                  </a:lnTo>
                  <a:lnTo>
                    <a:pt x="2176116" y="1101295"/>
                  </a:lnTo>
                  <a:lnTo>
                    <a:pt x="2141119" y="1130192"/>
                  </a:lnTo>
                  <a:lnTo>
                    <a:pt x="2100423" y="1154922"/>
                  </a:lnTo>
                  <a:lnTo>
                    <a:pt x="2054747" y="1174975"/>
                  </a:lnTo>
                  <a:lnTo>
                    <a:pt x="2004814" y="1189841"/>
                  </a:lnTo>
                  <a:lnTo>
                    <a:pt x="1951343" y="1199012"/>
                  </a:lnTo>
                  <a:lnTo>
                    <a:pt x="1895056" y="1201979"/>
                  </a:lnTo>
                  <a:lnTo>
                    <a:pt x="1847348" y="1199332"/>
                  </a:lnTo>
                  <a:lnTo>
                    <a:pt x="1800854" y="1192041"/>
                  </a:lnTo>
                  <a:lnTo>
                    <a:pt x="1756218" y="1180226"/>
                  </a:lnTo>
                  <a:lnTo>
                    <a:pt x="1714081" y="1164006"/>
                  </a:lnTo>
                  <a:lnTo>
                    <a:pt x="1694602" y="1201237"/>
                  </a:lnTo>
                  <a:lnTo>
                    <a:pt x="1669014" y="1235431"/>
                  </a:lnTo>
                  <a:lnTo>
                    <a:pt x="1637915" y="1266356"/>
                  </a:lnTo>
                  <a:lnTo>
                    <a:pt x="1601908" y="1293781"/>
                  </a:lnTo>
                  <a:lnTo>
                    <a:pt x="1561591" y="1317474"/>
                  </a:lnTo>
                  <a:lnTo>
                    <a:pt x="1517565" y="1337202"/>
                  </a:lnTo>
                  <a:lnTo>
                    <a:pt x="1470430" y="1352734"/>
                  </a:lnTo>
                  <a:lnTo>
                    <a:pt x="1420787" y="1363838"/>
                  </a:lnTo>
                  <a:lnTo>
                    <a:pt x="1369235" y="1370282"/>
                  </a:lnTo>
                  <a:lnTo>
                    <a:pt x="1316375" y="1371833"/>
                  </a:lnTo>
                  <a:lnTo>
                    <a:pt x="1262806" y="1368261"/>
                  </a:lnTo>
                  <a:lnTo>
                    <a:pt x="1209129" y="1359332"/>
                  </a:lnTo>
                  <a:lnTo>
                    <a:pt x="1156900" y="1344957"/>
                  </a:lnTo>
                  <a:lnTo>
                    <a:pt x="1108224" y="1325680"/>
                  </a:lnTo>
                  <a:lnTo>
                    <a:pt x="1063731" y="1301844"/>
                  </a:lnTo>
                  <a:lnTo>
                    <a:pt x="1024047" y="1273789"/>
                  </a:lnTo>
                  <a:lnTo>
                    <a:pt x="989800" y="1241857"/>
                  </a:lnTo>
                  <a:lnTo>
                    <a:pt x="941934" y="1260041"/>
                  </a:lnTo>
                  <a:lnTo>
                    <a:pt x="892543" y="1273827"/>
                  </a:lnTo>
                  <a:lnTo>
                    <a:pt x="842104" y="1283303"/>
                  </a:lnTo>
                  <a:lnTo>
                    <a:pt x="791093" y="1288552"/>
                  </a:lnTo>
                  <a:lnTo>
                    <a:pt x="739989" y="1289660"/>
                  </a:lnTo>
                  <a:lnTo>
                    <a:pt x="689268" y="1286714"/>
                  </a:lnTo>
                  <a:lnTo>
                    <a:pt x="639407" y="1279798"/>
                  </a:lnTo>
                  <a:lnTo>
                    <a:pt x="590884" y="1268999"/>
                  </a:lnTo>
                  <a:lnTo>
                    <a:pt x="544175" y="1254401"/>
                  </a:lnTo>
                  <a:lnTo>
                    <a:pt x="499758" y="1236090"/>
                  </a:lnTo>
                  <a:lnTo>
                    <a:pt x="458110" y="1214152"/>
                  </a:lnTo>
                  <a:lnTo>
                    <a:pt x="419707" y="1188673"/>
                  </a:lnTo>
                  <a:lnTo>
                    <a:pt x="385027" y="1159737"/>
                  </a:lnTo>
                  <a:lnTo>
                    <a:pt x="354546" y="1127430"/>
                  </a:lnTo>
                  <a:lnTo>
                    <a:pt x="351244" y="1123366"/>
                  </a:lnTo>
                  <a:lnTo>
                    <a:pt x="349593" y="1121461"/>
                  </a:lnTo>
                  <a:lnTo>
                    <a:pt x="296650" y="1122072"/>
                  </a:lnTo>
                  <a:lnTo>
                    <a:pt x="246136" y="1115298"/>
                  </a:lnTo>
                  <a:lnTo>
                    <a:pt x="199218" y="1101802"/>
                  </a:lnTo>
                  <a:lnTo>
                    <a:pt x="157061" y="1082250"/>
                  </a:lnTo>
                  <a:lnTo>
                    <a:pt x="120835" y="1057304"/>
                  </a:lnTo>
                  <a:lnTo>
                    <a:pt x="91704" y="1027628"/>
                  </a:lnTo>
                  <a:lnTo>
                    <a:pt x="70836" y="993886"/>
                  </a:lnTo>
                  <a:lnTo>
                    <a:pt x="59398" y="956742"/>
                  </a:lnTo>
                  <a:lnTo>
                    <a:pt x="59010" y="915727"/>
                  </a:lnTo>
                  <a:lnTo>
                    <a:pt x="70765" y="876081"/>
                  </a:lnTo>
                  <a:lnTo>
                    <a:pt x="94046" y="839174"/>
                  </a:lnTo>
                  <a:lnTo>
                    <a:pt x="128232" y="806374"/>
                  </a:lnTo>
                  <a:lnTo>
                    <a:pt x="80148" y="780195"/>
                  </a:lnTo>
                  <a:lnTo>
                    <a:pt x="42727" y="747864"/>
                  </a:lnTo>
                  <a:lnTo>
                    <a:pt x="16525" y="710929"/>
                  </a:lnTo>
                  <a:lnTo>
                    <a:pt x="2097" y="670934"/>
                  </a:lnTo>
                  <a:lnTo>
                    <a:pt x="0" y="629426"/>
                  </a:lnTo>
                  <a:lnTo>
                    <a:pt x="10787" y="587951"/>
                  </a:lnTo>
                  <a:lnTo>
                    <a:pt x="35014" y="548056"/>
                  </a:lnTo>
                  <a:lnTo>
                    <a:pt x="63836" y="519154"/>
                  </a:lnTo>
                  <a:lnTo>
                    <a:pt x="99138" y="494964"/>
                  </a:lnTo>
                  <a:lnTo>
                    <a:pt x="139841" y="475992"/>
                  </a:lnTo>
                  <a:lnTo>
                    <a:pt x="184866" y="462745"/>
                  </a:lnTo>
                  <a:lnTo>
                    <a:pt x="233134" y="455727"/>
                  </a:lnTo>
                  <a:lnTo>
                    <a:pt x="235420" y="45140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8578" y="2672588"/>
              <a:ext cx="486156" cy="3497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2540" y="2329815"/>
              <a:ext cx="1599565" cy="435609"/>
            </a:xfrm>
            <a:custGeom>
              <a:avLst/>
              <a:gdLst/>
              <a:ahLst/>
              <a:cxnLst/>
              <a:rect l="l" t="t" r="r" b="b"/>
              <a:pathLst>
                <a:path w="1599565" h="435610">
                  <a:moveTo>
                    <a:pt x="151892" y="25273"/>
                  </a:moveTo>
                  <a:lnTo>
                    <a:pt x="112264" y="25342"/>
                  </a:lnTo>
                  <a:lnTo>
                    <a:pt x="73279" y="21066"/>
                  </a:lnTo>
                  <a:lnTo>
                    <a:pt x="35627" y="12574"/>
                  </a:lnTo>
                  <a:lnTo>
                    <a:pt x="0" y="0"/>
                  </a:lnTo>
                </a:path>
                <a:path w="1599565" h="435610">
                  <a:moveTo>
                    <a:pt x="286004" y="302260"/>
                  </a:moveTo>
                  <a:lnTo>
                    <a:pt x="269819" y="306449"/>
                  </a:lnTo>
                  <a:lnTo>
                    <a:pt x="253301" y="309864"/>
                  </a:lnTo>
                  <a:lnTo>
                    <a:pt x="236497" y="312493"/>
                  </a:lnTo>
                  <a:lnTo>
                    <a:pt x="219456" y="314325"/>
                  </a:lnTo>
                </a:path>
                <a:path w="1599565" h="435610">
                  <a:moveTo>
                    <a:pt x="858647" y="435229"/>
                  </a:moveTo>
                  <a:lnTo>
                    <a:pt x="847127" y="422042"/>
                  </a:lnTo>
                  <a:lnTo>
                    <a:pt x="836596" y="408416"/>
                  </a:lnTo>
                  <a:lnTo>
                    <a:pt x="827089" y="394384"/>
                  </a:lnTo>
                  <a:lnTo>
                    <a:pt x="818642" y="379984"/>
                  </a:lnTo>
                </a:path>
                <a:path w="1599565" h="435610">
                  <a:moveTo>
                    <a:pt x="1599311" y="297561"/>
                  </a:moveTo>
                  <a:lnTo>
                    <a:pt x="1596953" y="312937"/>
                  </a:lnTo>
                  <a:lnTo>
                    <a:pt x="1593500" y="328183"/>
                  </a:lnTo>
                  <a:lnTo>
                    <a:pt x="1588952" y="343263"/>
                  </a:lnTo>
                  <a:lnTo>
                    <a:pt x="1583309" y="3581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5160" y="2248280"/>
              <a:ext cx="204216" cy="2355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6934" y="1598295"/>
              <a:ext cx="2273300" cy="498475"/>
            </a:xfrm>
            <a:custGeom>
              <a:avLst/>
              <a:gdLst/>
              <a:ahLst/>
              <a:cxnLst/>
              <a:rect l="l" t="t" r="r" b="b"/>
              <a:pathLst>
                <a:path w="2273300" h="498475">
                  <a:moveTo>
                    <a:pt x="2272791" y="413257"/>
                  </a:moveTo>
                  <a:lnTo>
                    <a:pt x="2256325" y="437104"/>
                  </a:lnTo>
                  <a:lnTo>
                    <a:pt x="2236216" y="459343"/>
                  </a:lnTo>
                  <a:lnTo>
                    <a:pt x="2212677" y="479748"/>
                  </a:lnTo>
                  <a:lnTo>
                    <a:pt x="2185923" y="498093"/>
                  </a:lnTo>
                </a:path>
                <a:path w="2273300" h="498475">
                  <a:moveTo>
                    <a:pt x="2064385" y="97916"/>
                  </a:moveTo>
                  <a:lnTo>
                    <a:pt x="2066601" y="107938"/>
                  </a:lnTo>
                  <a:lnTo>
                    <a:pt x="2068115" y="117982"/>
                  </a:lnTo>
                  <a:lnTo>
                    <a:pt x="2068939" y="128027"/>
                  </a:lnTo>
                  <a:lnTo>
                    <a:pt x="2069084" y="138049"/>
                  </a:lnTo>
                </a:path>
                <a:path w="2273300" h="498475">
                  <a:moveTo>
                    <a:pt x="1509902" y="51180"/>
                  </a:moveTo>
                  <a:lnTo>
                    <a:pt x="1519064" y="37540"/>
                  </a:lnTo>
                  <a:lnTo>
                    <a:pt x="1529572" y="24447"/>
                  </a:lnTo>
                  <a:lnTo>
                    <a:pt x="1541389" y="11926"/>
                  </a:lnTo>
                  <a:lnTo>
                    <a:pt x="1554480" y="0"/>
                  </a:lnTo>
                </a:path>
                <a:path w="2273300" h="498475">
                  <a:moveTo>
                    <a:pt x="1093851" y="75564"/>
                  </a:moveTo>
                  <a:lnTo>
                    <a:pt x="1097849" y="64214"/>
                  </a:lnTo>
                  <a:lnTo>
                    <a:pt x="1102788" y="53054"/>
                  </a:lnTo>
                  <a:lnTo>
                    <a:pt x="1108656" y="42132"/>
                  </a:lnTo>
                  <a:lnTo>
                    <a:pt x="1115440" y="31495"/>
                  </a:lnTo>
                </a:path>
                <a:path w="2273300" h="498475">
                  <a:moveTo>
                    <a:pt x="605663" y="90550"/>
                  </a:moveTo>
                  <a:lnTo>
                    <a:pt x="626490" y="99952"/>
                  </a:lnTo>
                  <a:lnTo>
                    <a:pt x="646461" y="110236"/>
                  </a:lnTo>
                  <a:lnTo>
                    <a:pt x="665527" y="121376"/>
                  </a:lnTo>
                  <a:lnTo>
                    <a:pt x="683640" y="133350"/>
                  </a:lnTo>
                </a:path>
                <a:path w="2273300" h="498475">
                  <a:moveTo>
                    <a:pt x="13588" y="426974"/>
                  </a:moveTo>
                  <a:lnTo>
                    <a:pt x="9233" y="415877"/>
                  </a:lnTo>
                  <a:lnTo>
                    <a:pt x="5508" y="404685"/>
                  </a:lnTo>
                  <a:lnTo>
                    <a:pt x="2426" y="393398"/>
                  </a:lnTo>
                  <a:lnTo>
                    <a:pt x="0" y="3820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3658" y="5382869"/>
            <a:ext cx="7479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  <a:tabLst>
                <a:tab pos="2303145" algn="l"/>
              </a:tabLst>
            </a:pPr>
            <a:r>
              <a:rPr sz="2400" b="1" dirty="0">
                <a:latin typeface="Arial"/>
                <a:cs typeface="Arial"/>
              </a:rPr>
              <a:t>INFORMÁTICA	</a:t>
            </a:r>
            <a:r>
              <a:rPr sz="2400" b="1" spc="-5" dirty="0">
                <a:latin typeface="Arial"/>
                <a:cs typeface="Arial"/>
              </a:rPr>
              <a:t>é a </a:t>
            </a:r>
            <a:r>
              <a:rPr sz="2400" b="1" dirty="0">
                <a:latin typeface="Arial"/>
                <a:cs typeface="Arial"/>
              </a:rPr>
              <a:t>informação </a:t>
            </a:r>
            <a:r>
              <a:rPr sz="2400" b="1" spc="-5" dirty="0">
                <a:latin typeface="Arial"/>
                <a:cs typeface="Arial"/>
              </a:rPr>
              <a:t>automática, </a:t>
            </a:r>
            <a:r>
              <a:rPr sz="2400" b="1" dirty="0">
                <a:latin typeface="Arial"/>
                <a:cs typeface="Arial"/>
              </a:rPr>
              <a:t>isto é,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  </a:t>
            </a:r>
            <a:r>
              <a:rPr sz="2400" b="1" spc="-5" dirty="0">
                <a:latin typeface="Arial"/>
                <a:cs typeface="Arial"/>
              </a:rPr>
              <a:t>tratamento da informação de forma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automática.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352" y="1876805"/>
            <a:ext cx="19551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Mas o </a:t>
            </a:r>
            <a:r>
              <a:rPr sz="1600" b="1" spc="-10" dirty="0">
                <a:latin typeface="Arial"/>
                <a:cs typeface="Arial"/>
              </a:rPr>
              <a:t>que </a:t>
            </a:r>
            <a:r>
              <a:rPr sz="1600" b="1" spc="-5" dirty="0">
                <a:latin typeface="Arial"/>
                <a:cs typeface="Arial"/>
              </a:rPr>
              <a:t>é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mesmo  Informática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41319" y="271399"/>
            <a:ext cx="2633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Informática</a:t>
            </a:r>
          </a:p>
        </p:txBody>
      </p:sp>
      <p:sp>
        <p:nvSpPr>
          <p:cNvPr id="14" name="object 14"/>
          <p:cNvSpPr/>
          <p:nvPr/>
        </p:nvSpPr>
        <p:spPr>
          <a:xfrm>
            <a:off x="2270760" y="2429255"/>
            <a:ext cx="2520695" cy="252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9469" y="6422943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/>
                <a:cs typeface="Verdana"/>
              </a:rPr>
              <a:t>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6435149"/>
            <a:ext cx="7893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01/05/2016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6479" y="461899"/>
            <a:ext cx="3877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Área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45" dirty="0"/>
              <a:t>Trabalho</a:t>
            </a:r>
          </a:p>
        </p:txBody>
      </p:sp>
      <p:sp>
        <p:nvSpPr>
          <p:cNvPr id="4" name="object 4"/>
          <p:cNvSpPr/>
          <p:nvPr/>
        </p:nvSpPr>
        <p:spPr>
          <a:xfrm>
            <a:off x="553212" y="1417319"/>
            <a:ext cx="8407908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5704" y="44196"/>
            <a:ext cx="2295144" cy="1914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4289" y="312242"/>
            <a:ext cx="34499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Ligar </a:t>
            </a:r>
            <a:r>
              <a:rPr dirty="0"/>
              <a:t>e</a:t>
            </a:r>
            <a:r>
              <a:rPr spc="-25" dirty="0"/>
              <a:t> </a:t>
            </a:r>
            <a:r>
              <a:rPr spc="-15" dirty="0"/>
              <a:t>Desligar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977389"/>
            <a:ext cx="8574405" cy="396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900" b="1" dirty="0">
                <a:latin typeface="Carlito"/>
                <a:cs typeface="Carlito"/>
              </a:rPr>
              <a:t>Modo </a:t>
            </a:r>
            <a:r>
              <a:rPr sz="1900" b="1" spc="-5" dirty="0">
                <a:latin typeface="Carlito"/>
                <a:cs typeface="Carlito"/>
              </a:rPr>
              <a:t>de </a:t>
            </a:r>
            <a:r>
              <a:rPr sz="1900" b="1" dirty="0">
                <a:latin typeface="Carlito"/>
                <a:cs typeface="Carlito"/>
              </a:rPr>
              <a:t>suspensão: </a:t>
            </a:r>
            <a:r>
              <a:rPr sz="1900" spc="-30" dirty="0">
                <a:latin typeface="Carlito"/>
                <a:cs typeface="Carlito"/>
              </a:rPr>
              <a:t>Você </a:t>
            </a:r>
            <a:r>
              <a:rPr sz="1900" spc="-5" dirty="0">
                <a:latin typeface="Carlito"/>
                <a:cs typeface="Carlito"/>
              </a:rPr>
              <a:t>pode </a:t>
            </a:r>
            <a:r>
              <a:rPr sz="1900" spc="-10" dirty="0">
                <a:latin typeface="Carlito"/>
                <a:cs typeface="Carlito"/>
              </a:rPr>
              <a:t>colocar </a:t>
            </a:r>
            <a:r>
              <a:rPr sz="1900" spc="-5" dirty="0">
                <a:latin typeface="Carlito"/>
                <a:cs typeface="Carlito"/>
              </a:rPr>
              <a:t>seu </a:t>
            </a:r>
            <a:r>
              <a:rPr sz="1900" spc="-10" dirty="0">
                <a:latin typeface="Carlito"/>
                <a:cs typeface="Carlito"/>
              </a:rPr>
              <a:t>computador </a:t>
            </a:r>
            <a:r>
              <a:rPr sz="1900" spc="-5" dirty="0">
                <a:latin typeface="Carlito"/>
                <a:cs typeface="Carlito"/>
              </a:rPr>
              <a:t>em </a:t>
            </a:r>
            <a:r>
              <a:rPr sz="1900" spc="-10" dirty="0">
                <a:latin typeface="Carlito"/>
                <a:cs typeface="Carlito"/>
              </a:rPr>
              <a:t>suspensão, </a:t>
            </a:r>
            <a:r>
              <a:rPr sz="1900" spc="-5" dirty="0">
                <a:latin typeface="Carlito"/>
                <a:cs typeface="Carlito"/>
              </a:rPr>
              <a:t>em </a:t>
            </a:r>
            <a:r>
              <a:rPr sz="1900" spc="-20" dirty="0">
                <a:latin typeface="Carlito"/>
                <a:cs typeface="Carlito"/>
              </a:rPr>
              <a:t>vez </a:t>
            </a:r>
            <a:r>
              <a:rPr sz="1900" spc="5" dirty="0">
                <a:latin typeface="Carlito"/>
                <a:cs typeface="Carlito"/>
              </a:rPr>
              <a:t>de  </a:t>
            </a:r>
            <a:r>
              <a:rPr sz="1900" spc="-10" dirty="0">
                <a:latin typeface="Carlito"/>
                <a:cs typeface="Carlito"/>
              </a:rPr>
              <a:t>desligá-lo.</a:t>
            </a:r>
            <a:endParaRPr sz="19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</a:tabLst>
            </a:pPr>
            <a:r>
              <a:rPr sz="1900" b="1" spc="-10" dirty="0">
                <a:latin typeface="Carlito"/>
                <a:cs typeface="Carlito"/>
              </a:rPr>
              <a:t>Desligar: </a:t>
            </a:r>
            <a:r>
              <a:rPr sz="1900" spc="-5" dirty="0">
                <a:latin typeface="Carlito"/>
                <a:cs typeface="Carlito"/>
              </a:rPr>
              <a:t>Ainda </a:t>
            </a:r>
            <a:r>
              <a:rPr sz="1900" spc="-10" dirty="0">
                <a:latin typeface="Carlito"/>
                <a:cs typeface="Carlito"/>
              </a:rPr>
              <a:t>que colocar </a:t>
            </a:r>
            <a:r>
              <a:rPr sz="1900" spc="-5" dirty="0">
                <a:latin typeface="Carlito"/>
                <a:cs typeface="Carlito"/>
              </a:rPr>
              <a:t>o </a:t>
            </a:r>
            <a:r>
              <a:rPr sz="1900" spc="-10" dirty="0">
                <a:latin typeface="Carlito"/>
                <a:cs typeface="Carlito"/>
              </a:rPr>
              <a:t>computador </a:t>
            </a:r>
            <a:r>
              <a:rPr sz="1900" dirty="0">
                <a:latin typeface="Carlito"/>
                <a:cs typeface="Carlito"/>
              </a:rPr>
              <a:t>em </a:t>
            </a:r>
            <a:r>
              <a:rPr sz="1900" spc="-5" dirty="0">
                <a:latin typeface="Carlito"/>
                <a:cs typeface="Carlito"/>
              </a:rPr>
              <a:t>suspensão seja </a:t>
            </a:r>
            <a:r>
              <a:rPr sz="1900" spc="-10" dirty="0">
                <a:latin typeface="Carlito"/>
                <a:cs typeface="Carlito"/>
              </a:rPr>
              <a:t>uma maneira rápida  </a:t>
            </a:r>
            <a:r>
              <a:rPr sz="1900" spc="-5" dirty="0">
                <a:latin typeface="Carlito"/>
                <a:cs typeface="Carlito"/>
              </a:rPr>
              <a:t>de </a:t>
            </a:r>
            <a:r>
              <a:rPr sz="1900" spc="-10" dirty="0">
                <a:latin typeface="Carlito"/>
                <a:cs typeface="Carlito"/>
              </a:rPr>
              <a:t>desligá-lo </a:t>
            </a:r>
            <a:r>
              <a:rPr sz="1900" spc="-5" dirty="0">
                <a:latin typeface="Carlito"/>
                <a:cs typeface="Carlito"/>
              </a:rPr>
              <a:t>e a melhor </a:t>
            </a:r>
            <a:r>
              <a:rPr sz="1900" spc="-10" dirty="0">
                <a:latin typeface="Carlito"/>
                <a:cs typeface="Carlito"/>
              </a:rPr>
              <a:t>opção </a:t>
            </a:r>
            <a:r>
              <a:rPr sz="1900" spc="-15" dirty="0">
                <a:latin typeface="Carlito"/>
                <a:cs typeface="Carlito"/>
              </a:rPr>
              <a:t>para retomar </a:t>
            </a:r>
            <a:r>
              <a:rPr sz="1900" spc="-5" dirty="0">
                <a:latin typeface="Carlito"/>
                <a:cs typeface="Carlito"/>
              </a:rPr>
              <a:t>o </a:t>
            </a:r>
            <a:r>
              <a:rPr sz="1900" spc="-10" dirty="0">
                <a:latin typeface="Carlito"/>
                <a:cs typeface="Carlito"/>
              </a:rPr>
              <a:t>trabalho rapidamente, </a:t>
            </a:r>
            <a:r>
              <a:rPr sz="1900" spc="-5" dirty="0">
                <a:latin typeface="Carlito"/>
                <a:cs typeface="Carlito"/>
              </a:rPr>
              <a:t>há </a:t>
            </a:r>
            <a:r>
              <a:rPr sz="1900" spc="-10" dirty="0">
                <a:latin typeface="Carlito"/>
                <a:cs typeface="Carlito"/>
              </a:rPr>
              <a:t>situações  </a:t>
            </a:r>
            <a:r>
              <a:rPr sz="1900" spc="-5" dirty="0">
                <a:latin typeface="Carlito"/>
                <a:cs typeface="Carlito"/>
              </a:rPr>
              <a:t>em que é necessário </a:t>
            </a:r>
            <a:r>
              <a:rPr sz="1900" spc="-10" dirty="0">
                <a:latin typeface="Carlito"/>
                <a:cs typeface="Carlito"/>
              </a:rPr>
              <a:t>desligá-lo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completamente.</a:t>
            </a:r>
            <a:endParaRPr sz="19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1900" b="1" spc="-5" dirty="0">
                <a:latin typeface="Carlito"/>
                <a:cs typeface="Carlito"/>
              </a:rPr>
              <a:t>Hibernação: </a:t>
            </a:r>
            <a:r>
              <a:rPr sz="1900" spc="-10" dirty="0">
                <a:latin typeface="Carlito"/>
                <a:cs typeface="Carlito"/>
              </a:rPr>
              <a:t>Enquanto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suspensão coloca </a:t>
            </a:r>
            <a:r>
              <a:rPr sz="1900" spc="-5" dirty="0">
                <a:latin typeface="Carlito"/>
                <a:cs typeface="Carlito"/>
              </a:rPr>
              <a:t>seu </a:t>
            </a:r>
            <a:r>
              <a:rPr sz="1900" spc="-10" dirty="0">
                <a:latin typeface="Carlito"/>
                <a:cs typeface="Carlito"/>
              </a:rPr>
              <a:t>trabalho </a:t>
            </a:r>
            <a:r>
              <a:rPr sz="1900" spc="-5" dirty="0">
                <a:latin typeface="Carlito"/>
                <a:cs typeface="Carlito"/>
              </a:rPr>
              <a:t>e as </a:t>
            </a:r>
            <a:r>
              <a:rPr sz="1900" spc="-10" dirty="0">
                <a:latin typeface="Carlito"/>
                <a:cs typeface="Carlito"/>
              </a:rPr>
              <a:t>configurações na  </a:t>
            </a:r>
            <a:r>
              <a:rPr sz="1900" spc="-5" dirty="0">
                <a:latin typeface="Carlito"/>
                <a:cs typeface="Carlito"/>
              </a:rPr>
              <a:t>memória e </a:t>
            </a:r>
            <a:r>
              <a:rPr sz="1900" spc="-10" dirty="0">
                <a:latin typeface="Carlito"/>
                <a:cs typeface="Carlito"/>
              </a:rPr>
              <a:t>usa uma </a:t>
            </a:r>
            <a:r>
              <a:rPr sz="1900" spc="-5" dirty="0">
                <a:latin typeface="Carlito"/>
                <a:cs typeface="Carlito"/>
              </a:rPr>
              <a:t>pequena quantidade de energia, a hibernação </a:t>
            </a:r>
            <a:r>
              <a:rPr sz="1900" spc="-10" dirty="0">
                <a:latin typeface="Carlito"/>
                <a:cs typeface="Carlito"/>
              </a:rPr>
              <a:t>coloca no disco  </a:t>
            </a:r>
            <a:r>
              <a:rPr sz="1900" spc="-5" dirty="0">
                <a:latin typeface="Carlito"/>
                <a:cs typeface="Carlito"/>
              </a:rPr>
              <a:t>rígido </a:t>
            </a:r>
            <a:r>
              <a:rPr sz="1900" spc="-10" dirty="0">
                <a:latin typeface="Carlito"/>
                <a:cs typeface="Carlito"/>
              </a:rPr>
              <a:t>os documentos </a:t>
            </a:r>
            <a:r>
              <a:rPr sz="1900" spc="-5" dirty="0">
                <a:latin typeface="Carlito"/>
                <a:cs typeface="Carlito"/>
              </a:rPr>
              <a:t>e </a:t>
            </a:r>
            <a:r>
              <a:rPr sz="1900" spc="-15" dirty="0">
                <a:latin typeface="Carlito"/>
                <a:cs typeface="Carlito"/>
              </a:rPr>
              <a:t>programas </a:t>
            </a:r>
            <a:r>
              <a:rPr sz="1900" spc="-5" dirty="0">
                <a:latin typeface="Carlito"/>
                <a:cs typeface="Carlito"/>
              </a:rPr>
              <a:t>abertos e </a:t>
            </a:r>
            <a:r>
              <a:rPr sz="1900" spc="-15" dirty="0">
                <a:latin typeface="Carlito"/>
                <a:cs typeface="Carlito"/>
              </a:rPr>
              <a:t>desliga </a:t>
            </a:r>
            <a:r>
              <a:rPr sz="1900" spc="-5" dirty="0">
                <a:latin typeface="Carlito"/>
                <a:cs typeface="Carlito"/>
              </a:rPr>
              <a:t>o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30" dirty="0">
                <a:latin typeface="Carlito"/>
                <a:cs typeface="Carlito"/>
              </a:rPr>
              <a:t>computador.</a:t>
            </a:r>
            <a:endParaRPr sz="19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</a:tabLst>
            </a:pPr>
            <a:r>
              <a:rPr sz="1900" b="1" dirty="0">
                <a:latin typeface="Carlito"/>
                <a:cs typeface="Carlito"/>
              </a:rPr>
              <a:t>Suspensão </a:t>
            </a:r>
            <a:r>
              <a:rPr sz="1900" b="1" spc="-5" dirty="0">
                <a:latin typeface="Carlito"/>
                <a:cs typeface="Carlito"/>
              </a:rPr>
              <a:t>híbrida: </a:t>
            </a:r>
            <a:r>
              <a:rPr sz="1900" spc="-20" dirty="0">
                <a:latin typeface="Carlito"/>
                <a:cs typeface="Carlito"/>
              </a:rPr>
              <a:t>foi </a:t>
            </a:r>
            <a:r>
              <a:rPr sz="1900" spc="-15" dirty="0">
                <a:latin typeface="Carlito"/>
                <a:cs typeface="Carlito"/>
              </a:rPr>
              <a:t>projetado </a:t>
            </a:r>
            <a:r>
              <a:rPr sz="1900" spc="-10" dirty="0">
                <a:latin typeface="Carlito"/>
                <a:cs typeface="Carlito"/>
              </a:rPr>
              <a:t>especificamente </a:t>
            </a:r>
            <a:r>
              <a:rPr sz="1900" spc="-15" dirty="0">
                <a:latin typeface="Carlito"/>
                <a:cs typeface="Carlito"/>
              </a:rPr>
              <a:t>para </a:t>
            </a:r>
            <a:r>
              <a:rPr sz="1900" spc="-10" dirty="0">
                <a:latin typeface="Carlito"/>
                <a:cs typeface="Carlito"/>
              </a:rPr>
              <a:t>computadores desktop.  </a:t>
            </a:r>
            <a:r>
              <a:rPr sz="1900" spc="-5" dirty="0">
                <a:latin typeface="Carlito"/>
                <a:cs typeface="Carlito"/>
              </a:rPr>
              <a:t>Suspensão híbrida é </a:t>
            </a:r>
            <a:r>
              <a:rPr sz="1900" spc="-10" dirty="0">
                <a:latin typeface="Carlito"/>
                <a:cs typeface="Carlito"/>
              </a:rPr>
              <a:t>uma combinação </a:t>
            </a:r>
            <a:r>
              <a:rPr sz="1900" spc="-5" dirty="0">
                <a:latin typeface="Carlito"/>
                <a:cs typeface="Carlito"/>
              </a:rPr>
              <a:t>de suspensão e hibernação. Ele </a:t>
            </a:r>
            <a:r>
              <a:rPr sz="1900" spc="-10" dirty="0">
                <a:latin typeface="Carlito"/>
                <a:cs typeface="Carlito"/>
              </a:rPr>
              <a:t>coloca </a:t>
            </a:r>
            <a:r>
              <a:rPr sz="1900" spc="-15" dirty="0">
                <a:latin typeface="Carlito"/>
                <a:cs typeface="Carlito"/>
              </a:rPr>
              <a:t>todos  </a:t>
            </a:r>
            <a:r>
              <a:rPr sz="1900" spc="-5" dirty="0">
                <a:latin typeface="Carlito"/>
                <a:cs typeface="Carlito"/>
              </a:rPr>
              <a:t>os </a:t>
            </a:r>
            <a:r>
              <a:rPr sz="1900" spc="-10" dirty="0">
                <a:latin typeface="Carlito"/>
                <a:cs typeface="Carlito"/>
              </a:rPr>
              <a:t>documentos </a:t>
            </a:r>
            <a:r>
              <a:rPr sz="1900" spc="-5" dirty="0">
                <a:latin typeface="Carlito"/>
                <a:cs typeface="Carlito"/>
              </a:rPr>
              <a:t>e </a:t>
            </a:r>
            <a:r>
              <a:rPr sz="1900" spc="-15" dirty="0">
                <a:latin typeface="Carlito"/>
                <a:cs typeface="Carlito"/>
              </a:rPr>
              <a:t>programas </a:t>
            </a:r>
            <a:r>
              <a:rPr sz="1900" spc="-10" dirty="0">
                <a:latin typeface="Carlito"/>
                <a:cs typeface="Carlito"/>
              </a:rPr>
              <a:t>abertos </a:t>
            </a:r>
            <a:r>
              <a:rPr sz="1900" spc="-5" dirty="0">
                <a:latin typeface="Carlito"/>
                <a:cs typeface="Carlito"/>
              </a:rPr>
              <a:t>na </a:t>
            </a:r>
            <a:r>
              <a:rPr sz="1900" spc="-10" dirty="0">
                <a:latin typeface="Carlito"/>
                <a:cs typeface="Carlito"/>
              </a:rPr>
              <a:t>memória </a:t>
            </a:r>
            <a:r>
              <a:rPr sz="1900" spc="-5" dirty="0">
                <a:latin typeface="Carlito"/>
                <a:cs typeface="Carlito"/>
              </a:rPr>
              <a:t>e no </a:t>
            </a:r>
            <a:r>
              <a:rPr sz="1900" spc="-10" dirty="0">
                <a:latin typeface="Carlito"/>
                <a:cs typeface="Carlito"/>
              </a:rPr>
              <a:t>disco </a:t>
            </a:r>
            <a:r>
              <a:rPr sz="1900" spc="-5" dirty="0">
                <a:latin typeface="Carlito"/>
                <a:cs typeface="Carlito"/>
              </a:rPr>
              <a:t>rígido e, em seguida,  </a:t>
            </a:r>
            <a:r>
              <a:rPr sz="1900" spc="-10" dirty="0">
                <a:latin typeface="Carlito"/>
                <a:cs typeface="Carlito"/>
              </a:rPr>
              <a:t>coloca </a:t>
            </a:r>
            <a:r>
              <a:rPr sz="1900" spc="-5" dirty="0">
                <a:latin typeface="Carlito"/>
                <a:cs typeface="Carlito"/>
              </a:rPr>
              <a:t>o </a:t>
            </a:r>
            <a:r>
              <a:rPr sz="1900" spc="-10" dirty="0">
                <a:latin typeface="Carlito"/>
                <a:cs typeface="Carlito"/>
              </a:rPr>
              <a:t>computador </a:t>
            </a:r>
            <a:r>
              <a:rPr sz="1900" spc="-5" dirty="0">
                <a:latin typeface="Carlito"/>
                <a:cs typeface="Carlito"/>
              </a:rPr>
              <a:t>em </a:t>
            </a:r>
            <a:r>
              <a:rPr sz="1900" spc="-10" dirty="0">
                <a:latin typeface="Carlito"/>
                <a:cs typeface="Carlito"/>
              </a:rPr>
              <a:t>um estado </a:t>
            </a:r>
            <a:r>
              <a:rPr sz="1900" spc="-5" dirty="0">
                <a:latin typeface="Carlito"/>
                <a:cs typeface="Carlito"/>
              </a:rPr>
              <a:t>de energia </a:t>
            </a:r>
            <a:r>
              <a:rPr sz="1900" spc="-15" dirty="0">
                <a:latin typeface="Carlito"/>
                <a:cs typeface="Carlito"/>
              </a:rPr>
              <a:t>fraca, </a:t>
            </a:r>
            <a:r>
              <a:rPr sz="1900" spc="-5" dirty="0">
                <a:latin typeface="Carlito"/>
                <a:cs typeface="Carlito"/>
              </a:rPr>
              <a:t>de </a:t>
            </a:r>
            <a:r>
              <a:rPr sz="1900" spc="-15" dirty="0">
                <a:latin typeface="Carlito"/>
                <a:cs typeface="Carlito"/>
              </a:rPr>
              <a:t>forma </a:t>
            </a:r>
            <a:r>
              <a:rPr sz="1900" spc="-10" dirty="0">
                <a:latin typeface="Carlito"/>
                <a:cs typeface="Carlito"/>
              </a:rPr>
              <a:t>que você possa  </a:t>
            </a:r>
            <a:r>
              <a:rPr sz="1900" spc="-15" dirty="0">
                <a:latin typeface="Carlito"/>
                <a:cs typeface="Carlito"/>
              </a:rPr>
              <a:t>retomar </a:t>
            </a:r>
            <a:r>
              <a:rPr sz="1900" spc="-10" dirty="0">
                <a:latin typeface="Carlito"/>
                <a:cs typeface="Carlito"/>
              </a:rPr>
              <a:t>rapidamente </a:t>
            </a:r>
            <a:r>
              <a:rPr sz="1900" spc="-5" dirty="0">
                <a:latin typeface="Carlito"/>
                <a:cs typeface="Carlito"/>
              </a:rPr>
              <a:t>o seu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trabalho.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989421"/>
            <a:ext cx="29349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10" dirty="0">
                <a:latin typeface="Carlito"/>
                <a:cs typeface="Carlito"/>
              </a:rPr>
              <a:t>Logoff </a:t>
            </a:r>
            <a:r>
              <a:rPr sz="1900" b="1" spc="-5" dirty="0">
                <a:latin typeface="Carlito"/>
                <a:cs typeface="Carlito"/>
              </a:rPr>
              <a:t>ou </a:t>
            </a:r>
            <a:r>
              <a:rPr sz="1900" b="1" spc="-25" dirty="0">
                <a:latin typeface="Carlito"/>
                <a:cs typeface="Carlito"/>
              </a:rPr>
              <a:t>Trocar</a:t>
            </a:r>
            <a:r>
              <a:rPr sz="1900" b="1" spc="17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usuário: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6330" y="6001613"/>
            <a:ext cx="549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função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é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bastante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útil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quando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usuário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está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utilizando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6282029"/>
            <a:ext cx="639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uma </a:t>
            </a:r>
            <a:r>
              <a:rPr sz="1800" spc="-15" dirty="0">
                <a:latin typeface="Carlito"/>
                <a:cs typeface="Carlito"/>
              </a:rPr>
              <a:t>conta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computador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10" dirty="0">
                <a:latin typeface="Carlito"/>
                <a:cs typeface="Carlito"/>
              </a:rPr>
              <a:t>precisa </a:t>
            </a:r>
            <a:r>
              <a:rPr sz="1800" dirty="0">
                <a:latin typeface="Carlito"/>
                <a:cs typeface="Carlito"/>
              </a:rPr>
              <a:t>acessar o </a:t>
            </a:r>
            <a:r>
              <a:rPr sz="1800" spc="-10" dirty="0">
                <a:latin typeface="Carlito"/>
                <a:cs typeface="Carlito"/>
              </a:rPr>
              <a:t>sistema </a:t>
            </a:r>
            <a:r>
              <a:rPr sz="1800" dirty="0">
                <a:latin typeface="Carlito"/>
                <a:cs typeface="Carlito"/>
              </a:rPr>
              <a:t>usando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outra.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675" y="0"/>
            <a:ext cx="607631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6239" marR="5080" indent="-16541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Configurações </a:t>
            </a:r>
            <a:r>
              <a:rPr dirty="0"/>
              <a:t>do </a:t>
            </a:r>
            <a:r>
              <a:rPr spc="-15" dirty="0"/>
              <a:t>Sistemas 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450786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Configurando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Wallpaper;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rlito"/>
                <a:cs typeface="Carlito"/>
              </a:rPr>
              <a:t>Telas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Bloqueio;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Resolução;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rlito"/>
                <a:cs typeface="Carlito"/>
              </a:rPr>
              <a:t>Temas.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524" y="461899"/>
            <a:ext cx="7009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Gerenciando </a:t>
            </a:r>
            <a:r>
              <a:rPr spc="-30" dirty="0"/>
              <a:t>Pastas </a:t>
            </a:r>
            <a:r>
              <a:rPr dirty="0"/>
              <a:t>e</a:t>
            </a:r>
            <a:r>
              <a:rPr spc="-20" dirty="0"/>
              <a:t> </a:t>
            </a:r>
            <a:r>
              <a:rPr spc="-15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456690"/>
            <a:ext cx="79197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 sistema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arquivamento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i="1" spc="-5" dirty="0">
                <a:latin typeface="Arial"/>
                <a:cs typeface="Arial"/>
              </a:rPr>
              <a:t>Windows </a:t>
            </a:r>
            <a:r>
              <a:rPr sz="2400" spc="-5" dirty="0">
                <a:latin typeface="Arial"/>
                <a:cs typeface="Arial"/>
              </a:rPr>
              <a:t>é semelhante </a:t>
            </a:r>
            <a:r>
              <a:rPr sz="2400" spc="-10" dirty="0">
                <a:latin typeface="Arial"/>
                <a:cs typeface="Arial"/>
              </a:rPr>
              <a:t>ao  </a:t>
            </a:r>
            <a:r>
              <a:rPr sz="2400" dirty="0">
                <a:latin typeface="Arial"/>
                <a:cs typeface="Arial"/>
              </a:rPr>
              <a:t>arquivamento </a:t>
            </a:r>
            <a:r>
              <a:rPr sz="2400" spc="-5" dirty="0">
                <a:latin typeface="Arial"/>
                <a:cs typeface="Arial"/>
              </a:rPr>
              <a:t>de papéis. </a:t>
            </a:r>
            <a:r>
              <a:rPr sz="2400" i="1" spc="-5" dirty="0">
                <a:latin typeface="Arial"/>
                <a:cs typeface="Arial"/>
              </a:rPr>
              <a:t>Meu Computador </a:t>
            </a:r>
            <a:r>
              <a:rPr sz="2400" spc="-5" dirty="0">
                <a:latin typeface="Arial"/>
                <a:cs typeface="Arial"/>
              </a:rPr>
              <a:t>é o </a:t>
            </a:r>
            <a:r>
              <a:rPr sz="2400" dirty="0">
                <a:latin typeface="Arial"/>
                <a:cs typeface="Arial"/>
              </a:rPr>
              <a:t>fichário,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dirty="0">
                <a:latin typeface="Arial"/>
                <a:cs typeface="Arial"/>
              </a:rPr>
              <a:t>unidades </a:t>
            </a:r>
            <a:r>
              <a:rPr sz="2400" spc="-5" dirty="0">
                <a:latin typeface="Arial"/>
                <a:cs typeface="Arial"/>
              </a:rPr>
              <a:t>de disco </a:t>
            </a:r>
            <a:r>
              <a:rPr sz="2400" dirty="0">
                <a:latin typeface="Arial"/>
                <a:cs typeface="Arial"/>
              </a:rPr>
              <a:t>são </a:t>
            </a:r>
            <a:r>
              <a:rPr sz="2400" spc="-5" dirty="0">
                <a:latin typeface="Arial"/>
                <a:cs typeface="Arial"/>
              </a:rPr>
              <a:t>as gavetas do fichário, as </a:t>
            </a:r>
            <a:r>
              <a:rPr sz="2400" dirty="0">
                <a:latin typeface="Arial"/>
                <a:cs typeface="Arial"/>
              </a:rPr>
              <a:t>pastas  </a:t>
            </a:r>
            <a:r>
              <a:rPr sz="2400" spc="-5" dirty="0">
                <a:latin typeface="Arial"/>
                <a:cs typeface="Arial"/>
              </a:rPr>
              <a:t>nas unidades de </a:t>
            </a:r>
            <a:r>
              <a:rPr sz="2400" dirty="0">
                <a:latin typeface="Arial"/>
                <a:cs typeface="Arial"/>
              </a:rPr>
              <a:t>disco são </a:t>
            </a:r>
            <a:r>
              <a:rPr sz="2400" spc="-5" dirty="0">
                <a:latin typeface="Arial"/>
                <a:cs typeface="Arial"/>
              </a:rPr>
              <a:t>as pastas nas </a:t>
            </a:r>
            <a:r>
              <a:rPr sz="2400" dirty="0">
                <a:latin typeface="Arial"/>
                <a:cs typeface="Arial"/>
              </a:rPr>
              <a:t>gavetas </a:t>
            </a:r>
            <a:r>
              <a:rPr sz="2400" spc="-5" dirty="0">
                <a:latin typeface="Arial"/>
                <a:cs typeface="Arial"/>
              </a:rPr>
              <a:t>e,  algumas </a:t>
            </a:r>
            <a:r>
              <a:rPr sz="2400" dirty="0">
                <a:latin typeface="Arial"/>
                <a:cs typeface="Arial"/>
              </a:rPr>
              <a:t>vezes, </a:t>
            </a:r>
            <a:r>
              <a:rPr sz="2400" spc="-5" dirty="0">
                <a:latin typeface="Arial"/>
                <a:cs typeface="Arial"/>
              </a:rPr>
              <a:t>em ambos os </a:t>
            </a:r>
            <a:r>
              <a:rPr sz="2400" dirty="0">
                <a:latin typeface="Arial"/>
                <a:cs typeface="Arial"/>
              </a:rPr>
              <a:t>sistemas existem </a:t>
            </a:r>
            <a:r>
              <a:rPr sz="2400" spc="-5" dirty="0">
                <a:latin typeface="Arial"/>
                <a:cs typeface="Arial"/>
              </a:rPr>
              <a:t>pastas  dentro de </a:t>
            </a:r>
            <a:r>
              <a:rPr sz="2400" dirty="0">
                <a:latin typeface="Arial"/>
                <a:cs typeface="Arial"/>
              </a:rPr>
              <a:t>pastas. </a:t>
            </a:r>
            <a:r>
              <a:rPr sz="2400" spc="-5" dirty="0">
                <a:latin typeface="Arial"/>
                <a:cs typeface="Arial"/>
              </a:rPr>
              <a:t>Deste modo, é possível armazenar  seus documentos ou arquivos em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pastas.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6779" y="4096511"/>
            <a:ext cx="4309872" cy="252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810" y="461899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Teclas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25" dirty="0"/>
              <a:t>Atalhos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659191"/>
          <a:ext cx="8105773" cy="1544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0476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540"/>
                        </a:lnSpc>
                        <a:buFont typeface="Arial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b="1" spc="-10" dirty="0">
                          <a:latin typeface="Carlito"/>
                          <a:cs typeface="Carlito"/>
                        </a:rPr>
                        <a:t>Windows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3540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+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sz="3200" b="1" spc="-15" dirty="0">
                          <a:latin typeface="Carlito"/>
                          <a:cs typeface="Carlito"/>
                        </a:rPr>
                        <a:t>Seta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540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pa</a:t>
                      </a:r>
                      <a:r>
                        <a:rPr sz="3200" b="1" spc="-8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200" b="1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3540"/>
                        </a:lnSpc>
                      </a:pPr>
                      <a:r>
                        <a:rPr sz="3200" b="1" spc="-5" dirty="0">
                          <a:latin typeface="Carlito"/>
                          <a:cs typeface="Carlito"/>
                        </a:rPr>
                        <a:t>cima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540"/>
                        </a:lnSpc>
                        <a:tabLst>
                          <a:tab pos="370205" algn="l"/>
                        </a:tabLst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-	M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ximi</a:t>
                      </a:r>
                      <a:r>
                        <a:rPr sz="3200" spc="-50" dirty="0">
                          <a:latin typeface="Carlito"/>
                          <a:cs typeface="Carlito"/>
                        </a:rPr>
                        <a:t>z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40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586">
                <a:tc>
                  <a:txBody>
                    <a:bodyPr/>
                    <a:lstStyle/>
                    <a:p>
                      <a:pPr marL="374650">
                        <a:lnSpc>
                          <a:spcPts val="3360"/>
                        </a:lnSpc>
                      </a:pPr>
                      <a:r>
                        <a:rPr sz="3200" spc="-5" dirty="0">
                          <a:latin typeface="Carlito"/>
                          <a:cs typeface="Carlito"/>
                        </a:rPr>
                        <a:t>janela;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765"/>
                        </a:spcBef>
                        <a:buFont typeface="Arial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b="1" spc="-10" dirty="0">
                          <a:latin typeface="Carlito"/>
                          <a:cs typeface="Carlito"/>
                        </a:rPr>
                        <a:t>Windows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+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3200" b="1" spc="-10" dirty="0">
                          <a:latin typeface="Carlito"/>
                          <a:cs typeface="Carlito"/>
                        </a:rPr>
                        <a:t>Seta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109855" algn="r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pa</a:t>
                      </a:r>
                      <a:r>
                        <a:rPr sz="3200" b="1" spc="-9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200" b="1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sz="3200" b="1" spc="-15" dirty="0">
                          <a:latin typeface="Carlito"/>
                          <a:cs typeface="Carlito"/>
                        </a:rPr>
                        <a:t>baixo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ct val="100000"/>
                        </a:lnSpc>
                        <a:tabLst>
                          <a:tab pos="374650" algn="l"/>
                        </a:tabLst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spc="-6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45" dirty="0">
                          <a:latin typeface="Carlito"/>
                          <a:cs typeface="Carlito"/>
                        </a:rPr>
                        <a:t>st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au</a:t>
                      </a:r>
                      <a:r>
                        <a:rPr sz="3200" spc="-7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a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3168776"/>
            <a:ext cx="807212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  <a:tabLst>
                <a:tab pos="1864360" algn="l"/>
                <a:tab pos="2635885" algn="l"/>
                <a:tab pos="5112385" algn="l"/>
                <a:tab pos="5912485" algn="l"/>
                <a:tab pos="6947534" algn="l"/>
              </a:tabLst>
            </a:pPr>
            <a:r>
              <a:rPr sz="3200" spc="-5" dirty="0">
                <a:latin typeface="Carlito"/>
                <a:cs typeface="Carlito"/>
              </a:rPr>
              <a:t>janela</a:t>
            </a:r>
            <a:r>
              <a:rPr sz="3200" dirty="0">
                <a:latin typeface="Carlito"/>
                <a:cs typeface="Carlito"/>
              </a:rPr>
              <a:t>,	</a:t>
            </a:r>
            <a:r>
              <a:rPr sz="3200" spc="-10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e	m</a:t>
            </a:r>
            <a:r>
              <a:rPr sz="3200" spc="-30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ximi</a:t>
            </a:r>
            <a:r>
              <a:rPr sz="3200" spc="-65" dirty="0">
                <a:latin typeface="Carlito"/>
                <a:cs typeface="Carlito"/>
              </a:rPr>
              <a:t>z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d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.	Se	</a:t>
            </a:r>
            <a:r>
              <a:rPr sz="3200" spc="5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ão	e</a:t>
            </a:r>
            <a:r>
              <a:rPr sz="3200" spc="-4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ti</a:t>
            </a:r>
            <a:r>
              <a:rPr sz="3200" spc="-35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er  </a:t>
            </a:r>
            <a:r>
              <a:rPr sz="3200" spc="-10" dirty="0">
                <a:latin typeface="Carlito"/>
                <a:cs typeface="Carlito"/>
              </a:rPr>
              <a:t>maximiza,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comando </a:t>
            </a:r>
            <a:r>
              <a:rPr sz="3200" spc="-10" dirty="0">
                <a:latin typeface="Carlito"/>
                <a:cs typeface="Carlito"/>
              </a:rPr>
              <a:t>minimiza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janela;</a:t>
            </a:r>
            <a:endParaRPr sz="3200">
              <a:latin typeface="Carlito"/>
              <a:cs typeface="Carlito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159635" algn="l"/>
                <a:tab pos="2582545" algn="l"/>
                <a:tab pos="3535045" algn="l"/>
                <a:tab pos="4493895" algn="l"/>
                <a:tab pos="6249670" algn="l"/>
                <a:tab pos="6594475" algn="l"/>
                <a:tab pos="7861934" algn="l"/>
              </a:tabLst>
            </a:pPr>
            <a:r>
              <a:rPr sz="3200" b="1" spc="-5" dirty="0">
                <a:latin typeface="Carlito"/>
                <a:cs typeface="Carlito"/>
              </a:rPr>
              <a:t>Windo</a:t>
            </a:r>
            <a:r>
              <a:rPr sz="3200" b="1" spc="-40" dirty="0">
                <a:latin typeface="Carlito"/>
                <a:cs typeface="Carlito"/>
              </a:rPr>
              <a:t>w</a:t>
            </a:r>
            <a:r>
              <a:rPr sz="3200" b="1" dirty="0">
                <a:latin typeface="Carlito"/>
                <a:cs typeface="Carlito"/>
              </a:rPr>
              <a:t>s	+	S</a:t>
            </a:r>
            <a:r>
              <a:rPr sz="3200" b="1" spc="-20" dirty="0">
                <a:latin typeface="Carlito"/>
                <a:cs typeface="Carlito"/>
              </a:rPr>
              <a:t>e</a:t>
            </a:r>
            <a:r>
              <a:rPr sz="3200" b="1" spc="-35" dirty="0">
                <a:latin typeface="Carlito"/>
                <a:cs typeface="Carlito"/>
              </a:rPr>
              <a:t>t</a:t>
            </a:r>
            <a:r>
              <a:rPr sz="3200" b="1" dirty="0">
                <a:latin typeface="Carlito"/>
                <a:cs typeface="Carlito"/>
              </a:rPr>
              <a:t>a	</a:t>
            </a:r>
            <a:r>
              <a:rPr sz="3200" spc="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	esque</a:t>
            </a:r>
            <a:r>
              <a:rPr sz="3200" spc="-60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d</a:t>
            </a:r>
            <a:r>
              <a:rPr sz="3200" dirty="0">
                <a:latin typeface="Carlito"/>
                <a:cs typeface="Carlito"/>
              </a:rPr>
              <a:t>a	-	Alinha	a  </a:t>
            </a:r>
            <a:r>
              <a:rPr sz="3200" spc="-5" dirty="0">
                <a:latin typeface="Carlito"/>
                <a:cs typeface="Carlito"/>
              </a:rPr>
              <a:t>janela atual </a:t>
            </a:r>
            <a:r>
              <a:rPr sz="3200" dirty="0">
                <a:latin typeface="Carlito"/>
                <a:cs typeface="Carlito"/>
              </a:rPr>
              <a:t>à </a:t>
            </a:r>
            <a:r>
              <a:rPr sz="3200" spc="-10" dirty="0">
                <a:latin typeface="Carlito"/>
                <a:cs typeface="Carlito"/>
              </a:rPr>
              <a:t>esquerda </a:t>
            </a:r>
            <a:r>
              <a:rPr sz="3200" spc="-5" dirty="0">
                <a:latin typeface="Carlito"/>
                <a:cs typeface="Carlito"/>
              </a:rPr>
              <a:t>da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tela;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2695" y="97535"/>
            <a:ext cx="1845563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810" y="461899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Teclas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25" dirty="0"/>
              <a:t>Atalhos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72120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rlito"/>
                <a:cs typeface="Carlito"/>
              </a:rPr>
              <a:t>Windows </a:t>
            </a:r>
            <a:r>
              <a:rPr sz="3200" b="1" dirty="0">
                <a:latin typeface="Carlito"/>
                <a:cs typeface="Carlito"/>
              </a:rPr>
              <a:t>+ </a:t>
            </a:r>
            <a:r>
              <a:rPr sz="3200" b="1" spc="-20" dirty="0">
                <a:latin typeface="Carlito"/>
                <a:cs typeface="Carlito"/>
              </a:rPr>
              <a:t>Seta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15" dirty="0">
                <a:latin typeface="Carlito"/>
                <a:cs typeface="Carlito"/>
              </a:rPr>
              <a:t>direita </a:t>
            </a:r>
            <a:r>
              <a:rPr sz="3200" dirty="0">
                <a:latin typeface="Carlito"/>
                <a:cs typeface="Carlito"/>
              </a:rPr>
              <a:t>- Alinha a janela  </a:t>
            </a:r>
            <a:r>
              <a:rPr sz="3200" spc="-5" dirty="0">
                <a:latin typeface="Carlito"/>
                <a:cs typeface="Carlito"/>
              </a:rPr>
              <a:t>atual </a:t>
            </a:r>
            <a:r>
              <a:rPr sz="3200" dirty="0">
                <a:latin typeface="Carlito"/>
                <a:cs typeface="Carlito"/>
              </a:rPr>
              <a:t>à </a:t>
            </a:r>
            <a:r>
              <a:rPr sz="3200" spc="-15" dirty="0">
                <a:latin typeface="Carlito"/>
                <a:cs typeface="Carlito"/>
              </a:rPr>
              <a:t>direita </a:t>
            </a:r>
            <a:r>
              <a:rPr sz="3200" spc="-5" dirty="0">
                <a:latin typeface="Carlito"/>
                <a:cs typeface="Carlito"/>
              </a:rPr>
              <a:t>da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tela;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Windows </a:t>
            </a:r>
            <a:r>
              <a:rPr sz="3200" b="1" dirty="0">
                <a:latin typeface="Carlito"/>
                <a:cs typeface="Carlito"/>
              </a:rPr>
              <a:t>+ </a:t>
            </a:r>
            <a:r>
              <a:rPr sz="3200" b="1" spc="-235" dirty="0">
                <a:latin typeface="Arial"/>
                <a:cs typeface="Arial"/>
              </a:rPr>
              <a:t>“+”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15" dirty="0">
                <a:latin typeface="Carlito"/>
                <a:cs typeface="Carlito"/>
              </a:rPr>
              <a:t>Aumenta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20" dirty="0">
                <a:latin typeface="Carlito"/>
                <a:cs typeface="Carlito"/>
              </a:rPr>
              <a:t>zoom </a:t>
            </a:r>
            <a:r>
              <a:rPr sz="3200" dirty="0">
                <a:latin typeface="Carlito"/>
                <a:cs typeface="Carlito"/>
              </a:rPr>
              <a:t>da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tela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Windows </a:t>
            </a:r>
            <a:r>
              <a:rPr sz="3200" b="1" dirty="0">
                <a:latin typeface="Carlito"/>
                <a:cs typeface="Carlito"/>
              </a:rPr>
              <a:t>+ </a:t>
            </a:r>
            <a:r>
              <a:rPr sz="3200" spc="180" dirty="0">
                <a:latin typeface="Arial"/>
                <a:cs typeface="Arial"/>
              </a:rPr>
              <a:t>“</a:t>
            </a:r>
            <a:r>
              <a:rPr sz="3200" spc="180" dirty="0">
                <a:latin typeface="Carlito"/>
                <a:cs typeface="Carlito"/>
              </a:rPr>
              <a:t>-</a:t>
            </a:r>
            <a:r>
              <a:rPr sz="3200" spc="180" dirty="0">
                <a:latin typeface="Arial"/>
                <a:cs typeface="Arial"/>
              </a:rPr>
              <a:t>”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5" dirty="0">
                <a:latin typeface="Carlito"/>
                <a:cs typeface="Carlito"/>
              </a:rPr>
              <a:t>Diminui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zoom </a:t>
            </a:r>
            <a:r>
              <a:rPr sz="3200" spc="-5" dirty="0">
                <a:latin typeface="Carlito"/>
                <a:cs typeface="Carlito"/>
              </a:rPr>
              <a:t>da</a:t>
            </a:r>
            <a:r>
              <a:rPr sz="3200" spc="-3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tela;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187575" algn="l"/>
                <a:tab pos="2637155" algn="l"/>
                <a:tab pos="3101975" algn="l"/>
                <a:tab pos="3553460" algn="l"/>
                <a:tab pos="4589780" algn="l"/>
                <a:tab pos="5051425" algn="l"/>
                <a:tab pos="6257290" algn="l"/>
              </a:tabLst>
            </a:pPr>
            <a:r>
              <a:rPr sz="3200" b="1" spc="-5" dirty="0">
                <a:latin typeface="Carlito"/>
                <a:cs typeface="Carlito"/>
              </a:rPr>
              <a:t>Windo</a:t>
            </a:r>
            <a:r>
              <a:rPr sz="3200" b="1" spc="-40" dirty="0">
                <a:latin typeface="Carlito"/>
                <a:cs typeface="Carlito"/>
              </a:rPr>
              <a:t>w</a:t>
            </a:r>
            <a:r>
              <a:rPr sz="3200" b="1" dirty="0">
                <a:latin typeface="Carlito"/>
                <a:cs typeface="Carlito"/>
              </a:rPr>
              <a:t>s	+	P	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Ab</a:t>
            </a:r>
            <a:r>
              <a:rPr sz="3200" spc="-3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	o	menu	mo</a:t>
            </a:r>
            <a:r>
              <a:rPr sz="3200" spc="-4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n</a:t>
            </a:r>
            <a:r>
              <a:rPr sz="3200" spc="-5" dirty="0">
                <a:latin typeface="Carlito"/>
                <a:cs typeface="Carlito"/>
              </a:rPr>
              <a:t>do  opções de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monitores/projetores;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2695" y="97535"/>
            <a:ext cx="1845563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461899"/>
            <a:ext cx="8072120" cy="464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algn="ctr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Carlito"/>
                <a:cs typeface="Carlito"/>
              </a:rPr>
              <a:t>Teclas </a:t>
            </a:r>
            <a:r>
              <a:rPr sz="4400" spc="-5" dirty="0">
                <a:latin typeface="Carlito"/>
                <a:cs typeface="Carlito"/>
              </a:rPr>
              <a:t>de</a:t>
            </a:r>
            <a:r>
              <a:rPr sz="4400" spc="65" dirty="0">
                <a:latin typeface="Carlito"/>
                <a:cs typeface="Carlito"/>
              </a:rPr>
              <a:t> </a:t>
            </a:r>
            <a:r>
              <a:rPr sz="4400" spc="-25" dirty="0">
                <a:latin typeface="Carlito"/>
                <a:cs typeface="Carlito"/>
              </a:rPr>
              <a:t>Atalhos</a:t>
            </a:r>
            <a:endParaRPr sz="4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654"/>
              </a:spcBef>
              <a:buFont typeface="Arial"/>
              <a:buChar char="•"/>
              <a:tabLst>
                <a:tab pos="355600" algn="l"/>
              </a:tabLst>
            </a:pPr>
            <a:r>
              <a:rPr sz="4400" b="1" dirty="0">
                <a:latin typeface="Carlito"/>
                <a:cs typeface="Carlito"/>
              </a:rPr>
              <a:t>Alt + P </a:t>
            </a:r>
            <a:r>
              <a:rPr sz="4400" spc="-254" dirty="0">
                <a:latin typeface="Arial"/>
                <a:cs typeface="Arial"/>
              </a:rPr>
              <a:t>– </a:t>
            </a:r>
            <a:r>
              <a:rPr sz="4400" spc="-25" dirty="0">
                <a:latin typeface="Carlito"/>
                <a:cs typeface="Carlito"/>
              </a:rPr>
              <a:t>Mostra </a:t>
            </a:r>
            <a:r>
              <a:rPr sz="4400" dirty="0">
                <a:latin typeface="Carlito"/>
                <a:cs typeface="Carlito"/>
              </a:rPr>
              <a:t>ou </a:t>
            </a:r>
            <a:r>
              <a:rPr sz="4400" spc="-5" dirty="0">
                <a:latin typeface="Carlito"/>
                <a:cs typeface="Carlito"/>
              </a:rPr>
              <a:t>esconde </a:t>
            </a:r>
            <a:r>
              <a:rPr sz="4400" dirty="0">
                <a:latin typeface="Carlito"/>
                <a:cs typeface="Carlito"/>
              </a:rPr>
              <a:t>a  janela de </a:t>
            </a:r>
            <a:r>
              <a:rPr sz="4400" spc="-10" dirty="0">
                <a:latin typeface="Carlito"/>
                <a:cs typeface="Carlito"/>
              </a:rPr>
              <a:t>pré-visualização </a:t>
            </a:r>
            <a:r>
              <a:rPr sz="4400" dirty="0">
                <a:latin typeface="Carlito"/>
                <a:cs typeface="Carlito"/>
              </a:rPr>
              <a:t>no  </a:t>
            </a:r>
            <a:r>
              <a:rPr sz="4400" spc="-5" dirty="0">
                <a:latin typeface="Carlito"/>
                <a:cs typeface="Carlito"/>
              </a:rPr>
              <a:t>Windows</a:t>
            </a:r>
            <a:r>
              <a:rPr sz="4400" spc="-25" dirty="0">
                <a:latin typeface="Carlito"/>
                <a:cs typeface="Carlito"/>
              </a:rPr>
              <a:t> </a:t>
            </a:r>
            <a:r>
              <a:rPr sz="4400" spc="-60" dirty="0">
                <a:latin typeface="Carlito"/>
                <a:cs typeface="Carlito"/>
              </a:rPr>
              <a:t>Explorer.</a:t>
            </a:r>
            <a:endParaRPr sz="4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5600" algn="l"/>
              </a:tabLst>
            </a:pPr>
            <a:r>
              <a:rPr sz="4400" b="1" spc="-50" dirty="0">
                <a:latin typeface="Carlito"/>
                <a:cs typeface="Carlito"/>
              </a:rPr>
              <a:t>Win+Tab </a:t>
            </a:r>
            <a:r>
              <a:rPr sz="4400" spc="-254" dirty="0">
                <a:latin typeface="Arial"/>
                <a:cs typeface="Arial"/>
              </a:rPr>
              <a:t>– </a:t>
            </a:r>
            <a:r>
              <a:rPr sz="4400" spc="-10" dirty="0">
                <a:latin typeface="Carlito"/>
                <a:cs typeface="Carlito"/>
              </a:rPr>
              <a:t>Pré-visualização </a:t>
            </a:r>
            <a:r>
              <a:rPr sz="4400" dirty="0">
                <a:latin typeface="Carlito"/>
                <a:cs typeface="Carlito"/>
              </a:rPr>
              <a:t>3D  </a:t>
            </a:r>
            <a:r>
              <a:rPr sz="4400" spc="-5" dirty="0">
                <a:latin typeface="Carlito"/>
                <a:cs typeface="Carlito"/>
              </a:rPr>
              <a:t>das janelas</a:t>
            </a:r>
            <a:r>
              <a:rPr sz="4400" spc="3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abertas;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2695" y="97535"/>
            <a:ext cx="1845563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167" y="496950"/>
            <a:ext cx="3538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Teclas </a:t>
            </a:r>
            <a:r>
              <a:rPr sz="4000" spc="-5" dirty="0"/>
              <a:t>de</a:t>
            </a:r>
            <a:r>
              <a:rPr sz="4000" spc="-20" dirty="0"/>
              <a:t> </a:t>
            </a:r>
            <a:r>
              <a:rPr sz="4000" spc="-25" dirty="0"/>
              <a:t>Atalhos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236" y="1609471"/>
            <a:ext cx="799084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6985" indent="-283845" algn="just">
              <a:lnSpc>
                <a:spcPct val="100000"/>
              </a:lnSpc>
              <a:spcBef>
                <a:spcPts val="100"/>
              </a:spcBef>
              <a:buFont typeface="Arial"/>
              <a:buChar char=""/>
              <a:tabLst>
                <a:tab pos="296545" algn="l"/>
              </a:tabLst>
            </a:pPr>
            <a:r>
              <a:rPr sz="3000" b="1" spc="-10" dirty="0">
                <a:latin typeface="Carlito"/>
                <a:cs typeface="Carlito"/>
              </a:rPr>
              <a:t>Windows </a:t>
            </a:r>
            <a:r>
              <a:rPr sz="3000" b="1" dirty="0">
                <a:latin typeface="Carlito"/>
                <a:cs typeface="Carlito"/>
              </a:rPr>
              <a:t>+ </a:t>
            </a:r>
            <a:r>
              <a:rPr sz="3000" b="1" spc="-5" dirty="0">
                <a:latin typeface="Carlito"/>
                <a:cs typeface="Carlito"/>
              </a:rPr>
              <a:t>[número] </a:t>
            </a:r>
            <a:r>
              <a:rPr sz="3000" spc="-175" dirty="0">
                <a:latin typeface="Arial"/>
                <a:cs typeface="Arial"/>
              </a:rPr>
              <a:t>– </a:t>
            </a:r>
            <a:r>
              <a:rPr sz="3000" spc="-20" dirty="0">
                <a:latin typeface="Carlito"/>
                <a:cs typeface="Carlito"/>
              </a:rPr>
              <a:t>Executa </a:t>
            </a:r>
            <a:r>
              <a:rPr sz="3000" dirty="0">
                <a:latin typeface="Carlito"/>
                <a:cs typeface="Carlito"/>
              </a:rPr>
              <a:t>os </a:t>
            </a:r>
            <a:r>
              <a:rPr sz="3000" spc="-20" dirty="0">
                <a:latin typeface="Carlito"/>
                <a:cs typeface="Carlito"/>
              </a:rPr>
              <a:t>programas </a:t>
            </a:r>
            <a:r>
              <a:rPr sz="3000" spc="-254" dirty="0">
                <a:latin typeface="Carlito"/>
                <a:cs typeface="Carlito"/>
              </a:rPr>
              <a:t>da  </a:t>
            </a:r>
            <a:r>
              <a:rPr sz="3000" spc="-20" dirty="0">
                <a:latin typeface="Carlito"/>
                <a:cs typeface="Carlito"/>
              </a:rPr>
              <a:t>barra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30" dirty="0">
                <a:latin typeface="Carlito"/>
                <a:cs typeface="Carlito"/>
              </a:rPr>
              <a:t>tarefas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15" dirty="0">
                <a:latin typeface="Carlito"/>
                <a:cs typeface="Carlito"/>
              </a:rPr>
              <a:t>acordo  </a:t>
            </a:r>
            <a:r>
              <a:rPr sz="3000" spc="-10" dirty="0">
                <a:latin typeface="Carlito"/>
                <a:cs typeface="Carlito"/>
              </a:rPr>
              <a:t>com </a:t>
            </a:r>
            <a:r>
              <a:rPr sz="3000" dirty="0">
                <a:latin typeface="Carlito"/>
                <a:cs typeface="Carlito"/>
              </a:rPr>
              <a:t>o </a:t>
            </a:r>
            <a:r>
              <a:rPr sz="3000" spc="-15" dirty="0">
                <a:latin typeface="Carlito"/>
                <a:cs typeface="Carlito"/>
              </a:rPr>
              <a:t>número  </a:t>
            </a:r>
            <a:r>
              <a:rPr sz="3000" spc="-10" dirty="0">
                <a:latin typeface="Carlito"/>
                <a:cs typeface="Carlito"/>
              </a:rPr>
              <a:t>ordenado. </a:t>
            </a:r>
            <a:r>
              <a:rPr sz="3000" spc="-25" dirty="0">
                <a:latin typeface="Carlito"/>
                <a:cs typeface="Carlito"/>
              </a:rPr>
              <a:t>Por exemplo, </a:t>
            </a:r>
            <a:r>
              <a:rPr sz="3000" dirty="0">
                <a:latin typeface="Carlito"/>
                <a:cs typeface="Carlito"/>
              </a:rPr>
              <a:t>se </a:t>
            </a:r>
            <a:r>
              <a:rPr sz="3000" spc="-5" dirty="0">
                <a:latin typeface="Carlito"/>
                <a:cs typeface="Carlito"/>
              </a:rPr>
              <a:t>eu </a:t>
            </a:r>
            <a:r>
              <a:rPr sz="3000" spc="-10" dirty="0">
                <a:latin typeface="Carlito"/>
                <a:cs typeface="Carlito"/>
              </a:rPr>
              <a:t>apertar</a:t>
            </a:r>
            <a:r>
              <a:rPr sz="3000" spc="595" dirty="0">
                <a:latin typeface="Carlito"/>
                <a:cs typeface="Carlito"/>
              </a:rPr>
              <a:t> </a:t>
            </a:r>
            <a:r>
              <a:rPr sz="3000" spc="-70" dirty="0">
                <a:latin typeface="Arial"/>
                <a:cs typeface="Arial"/>
              </a:rPr>
              <a:t>“Windows</a:t>
            </a:r>
            <a:endParaRPr sz="3000">
              <a:latin typeface="Arial"/>
              <a:cs typeface="Arial"/>
            </a:endParaRPr>
          </a:p>
          <a:p>
            <a:pPr marL="295910" marR="5080" algn="just">
              <a:lnSpc>
                <a:spcPct val="100000"/>
              </a:lnSpc>
            </a:pPr>
            <a:r>
              <a:rPr sz="3000" dirty="0">
                <a:latin typeface="Carlito"/>
                <a:cs typeface="Carlito"/>
              </a:rPr>
              <a:t>+ </a:t>
            </a:r>
            <a:r>
              <a:rPr sz="3000" spc="-45" dirty="0">
                <a:latin typeface="Carlito"/>
                <a:cs typeface="Carlito"/>
              </a:rPr>
              <a:t>3</a:t>
            </a:r>
            <a:r>
              <a:rPr sz="3000" spc="-45" dirty="0">
                <a:latin typeface="Arial"/>
                <a:cs typeface="Arial"/>
              </a:rPr>
              <a:t>”,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15" dirty="0">
                <a:latin typeface="Carlito"/>
                <a:cs typeface="Carlito"/>
              </a:rPr>
              <a:t>acordo</a:t>
            </a:r>
            <a:r>
              <a:rPr sz="3000" spc="6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com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imagem </a:t>
            </a:r>
            <a:r>
              <a:rPr sz="3000" spc="-20" dirty="0">
                <a:latin typeface="Carlito"/>
                <a:cs typeface="Carlito"/>
              </a:rPr>
              <a:t>abaixo, </a:t>
            </a:r>
            <a:r>
              <a:rPr sz="3000" dirty="0">
                <a:latin typeface="Carlito"/>
                <a:cs typeface="Carlito"/>
              </a:rPr>
              <a:t>o  </a:t>
            </a:r>
            <a:r>
              <a:rPr sz="3000" spc="-20" dirty="0">
                <a:latin typeface="Carlito"/>
                <a:cs typeface="Carlito"/>
              </a:rPr>
              <a:t>programa </a:t>
            </a:r>
            <a:r>
              <a:rPr sz="3000" spc="-25" dirty="0">
                <a:latin typeface="Carlito"/>
                <a:cs typeface="Carlito"/>
              </a:rPr>
              <a:t>executado </a:t>
            </a:r>
            <a:r>
              <a:rPr sz="3000" spc="-20" dirty="0">
                <a:latin typeface="Carlito"/>
                <a:cs typeface="Carlito"/>
              </a:rPr>
              <a:t>será </a:t>
            </a:r>
            <a:r>
              <a:rPr sz="3000" dirty="0">
                <a:latin typeface="Carlito"/>
                <a:cs typeface="Carlito"/>
              </a:rPr>
              <a:t>o </a:t>
            </a:r>
            <a:r>
              <a:rPr sz="3000" spc="-15" dirty="0">
                <a:latin typeface="Carlito"/>
                <a:cs typeface="Carlito"/>
              </a:rPr>
              <a:t>Internet</a:t>
            </a:r>
            <a:r>
              <a:rPr sz="3000" spc="65" dirty="0">
                <a:latin typeface="Carlito"/>
                <a:cs typeface="Carlito"/>
              </a:rPr>
              <a:t> </a:t>
            </a:r>
            <a:r>
              <a:rPr sz="3000" spc="-45" dirty="0">
                <a:latin typeface="Carlito"/>
                <a:cs typeface="Carlito"/>
              </a:rPr>
              <a:t>Explorer.</a:t>
            </a:r>
            <a:endParaRPr sz="3000">
              <a:latin typeface="Carlito"/>
              <a:cs typeface="Carlito"/>
            </a:endParaRPr>
          </a:p>
          <a:p>
            <a:pPr marL="295910" marR="5080" indent="-283845" algn="just">
              <a:lnSpc>
                <a:spcPct val="100000"/>
              </a:lnSpc>
              <a:spcBef>
                <a:spcPts val="720"/>
              </a:spcBef>
              <a:buFont typeface="Arial"/>
              <a:buChar char=""/>
              <a:tabLst>
                <a:tab pos="296545" algn="l"/>
              </a:tabLst>
            </a:pPr>
            <a:r>
              <a:rPr sz="3000" b="1" spc="-10" dirty="0">
                <a:latin typeface="Carlito"/>
                <a:cs typeface="Carlito"/>
              </a:rPr>
              <a:t>Windows </a:t>
            </a:r>
            <a:r>
              <a:rPr sz="3000" b="1" dirty="0">
                <a:latin typeface="Carlito"/>
                <a:cs typeface="Carlito"/>
              </a:rPr>
              <a:t>+ T </a:t>
            </a:r>
            <a:r>
              <a:rPr sz="3000" b="1" spc="-175" dirty="0">
                <a:latin typeface="Arial"/>
                <a:cs typeface="Arial"/>
              </a:rPr>
              <a:t>– </a:t>
            </a:r>
            <a:r>
              <a:rPr sz="3000" spc="-15" dirty="0">
                <a:latin typeface="Carlito"/>
                <a:cs typeface="Carlito"/>
              </a:rPr>
              <a:t>Mostra </a:t>
            </a:r>
            <a:r>
              <a:rPr sz="3000" spc="-10" dirty="0">
                <a:latin typeface="Carlito"/>
                <a:cs typeface="Carlito"/>
              </a:rPr>
              <a:t>mini-visualizações </a:t>
            </a:r>
            <a:r>
              <a:rPr sz="3000" spc="-170" dirty="0">
                <a:latin typeface="Carlito"/>
                <a:cs typeface="Carlito"/>
              </a:rPr>
              <a:t>dos  </a:t>
            </a:r>
            <a:r>
              <a:rPr sz="3000" spc="-15" dirty="0">
                <a:latin typeface="Carlito"/>
                <a:cs typeface="Carlito"/>
              </a:rPr>
              <a:t>aplicativos </a:t>
            </a:r>
            <a:r>
              <a:rPr sz="3000" spc="-5" dirty="0">
                <a:latin typeface="Carlito"/>
                <a:cs typeface="Carlito"/>
              </a:rPr>
              <a:t>sendo </a:t>
            </a:r>
            <a:r>
              <a:rPr sz="3000" spc="-20" dirty="0">
                <a:latin typeface="Carlito"/>
                <a:cs typeface="Carlito"/>
              </a:rPr>
              <a:t>executados </a:t>
            </a:r>
            <a:r>
              <a:rPr sz="3000" spc="-5" dirty="0">
                <a:latin typeface="Carlito"/>
                <a:cs typeface="Carlito"/>
              </a:rPr>
              <a:t>na </a:t>
            </a:r>
            <a:r>
              <a:rPr sz="3000" spc="-20" dirty="0">
                <a:latin typeface="Carlito"/>
                <a:cs typeface="Carlito"/>
              </a:rPr>
              <a:t>barra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30" dirty="0">
                <a:latin typeface="Carlito"/>
                <a:cs typeface="Carlito"/>
              </a:rPr>
              <a:t>tarefas  </a:t>
            </a:r>
            <a:r>
              <a:rPr sz="3000" spc="-5" dirty="0">
                <a:latin typeface="Carlito"/>
                <a:cs typeface="Carlito"/>
              </a:rPr>
              <a:t>sem ser necessário passar </a:t>
            </a:r>
            <a:r>
              <a:rPr sz="3000" dirty="0">
                <a:latin typeface="Carlito"/>
                <a:cs typeface="Carlito"/>
              </a:rPr>
              <a:t>o mouse </a:t>
            </a:r>
            <a:r>
              <a:rPr sz="3000" spc="-5" dirty="0">
                <a:latin typeface="Carlito"/>
                <a:cs typeface="Carlito"/>
              </a:rPr>
              <a:t>por cima  deles;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2695" y="97535"/>
            <a:ext cx="1845563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810" y="461899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Teclas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25" dirty="0"/>
              <a:t>Atalhos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986" y="1160780"/>
            <a:ext cx="8020050" cy="511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5" dirty="0">
                <a:latin typeface="Carlito"/>
                <a:cs typeface="Carlito"/>
              </a:rPr>
              <a:t>Atalhos </a:t>
            </a:r>
            <a:r>
              <a:rPr sz="2300" b="1" dirty="0">
                <a:latin typeface="Carlito"/>
                <a:cs typeface="Carlito"/>
              </a:rPr>
              <a:t>que </a:t>
            </a:r>
            <a:r>
              <a:rPr sz="2300" b="1" spc="-5" dirty="0">
                <a:latin typeface="Carlito"/>
                <a:cs typeface="Carlito"/>
              </a:rPr>
              <a:t>você já pode</a:t>
            </a:r>
            <a:r>
              <a:rPr sz="2300" b="1" spc="15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conhecer:</a:t>
            </a:r>
            <a:endParaRPr sz="23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5" dirty="0">
                <a:latin typeface="Carlito"/>
                <a:cs typeface="Carlito"/>
              </a:rPr>
              <a:t>Alt+F4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0" dirty="0">
                <a:latin typeface="Carlito"/>
                <a:cs typeface="Carlito"/>
              </a:rPr>
              <a:t>Fecha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janela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atual;</a:t>
            </a:r>
            <a:endParaRPr sz="21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sz="2100" spc="-30" dirty="0">
                <a:latin typeface="Carlito"/>
                <a:cs typeface="Carlito"/>
              </a:rPr>
              <a:t>Alt+Tab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5" dirty="0">
                <a:latin typeface="Carlito"/>
                <a:cs typeface="Carlito"/>
              </a:rPr>
              <a:t>Alterna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visualização entre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5" dirty="0">
                <a:latin typeface="Carlito"/>
                <a:cs typeface="Carlito"/>
              </a:rPr>
              <a:t>janelas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abertas;</a:t>
            </a:r>
            <a:endParaRPr sz="21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sz="2100" spc="-5" dirty="0">
                <a:latin typeface="Carlito"/>
                <a:cs typeface="Carlito"/>
              </a:rPr>
              <a:t>Alt+ esquerda </a:t>
            </a:r>
            <a:r>
              <a:rPr sz="2100" dirty="0">
                <a:latin typeface="Carlito"/>
                <a:cs typeface="Carlito"/>
              </a:rPr>
              <a:t>- </a:t>
            </a:r>
            <a:r>
              <a:rPr sz="2100" spc="-30" dirty="0">
                <a:latin typeface="Carlito"/>
                <a:cs typeface="Carlito"/>
              </a:rPr>
              <a:t>Volta </a:t>
            </a:r>
            <a:r>
              <a:rPr sz="2100" dirty="0">
                <a:latin typeface="Carlito"/>
                <a:cs typeface="Carlito"/>
              </a:rPr>
              <a:t>à </a:t>
            </a:r>
            <a:r>
              <a:rPr sz="2100" spc="-5" dirty="0">
                <a:latin typeface="Carlito"/>
                <a:cs typeface="Carlito"/>
              </a:rPr>
              <a:t>janela </a:t>
            </a:r>
            <a:r>
              <a:rPr sz="2100" spc="-10" dirty="0">
                <a:latin typeface="Carlito"/>
                <a:cs typeface="Carlito"/>
              </a:rPr>
              <a:t>anterior;</a:t>
            </a:r>
            <a:endParaRPr sz="21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sz="2100" spc="-5" dirty="0">
                <a:latin typeface="Carlito"/>
                <a:cs typeface="Carlito"/>
              </a:rPr>
              <a:t>Alt+ </a:t>
            </a:r>
            <a:r>
              <a:rPr sz="2100" spc="-10" dirty="0">
                <a:latin typeface="Carlito"/>
                <a:cs typeface="Carlito"/>
              </a:rPr>
              <a:t>direita </a:t>
            </a:r>
            <a:r>
              <a:rPr sz="2100" dirty="0">
                <a:latin typeface="Carlito"/>
                <a:cs typeface="Carlito"/>
              </a:rPr>
              <a:t>- </a:t>
            </a:r>
            <a:r>
              <a:rPr sz="2100" spc="-15" dirty="0">
                <a:latin typeface="Carlito"/>
                <a:cs typeface="Carlito"/>
              </a:rPr>
              <a:t>Avança para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janela </a:t>
            </a:r>
            <a:r>
              <a:rPr sz="2100" spc="-10" dirty="0">
                <a:latin typeface="Carlito"/>
                <a:cs typeface="Carlito"/>
              </a:rPr>
              <a:t>seguinte </a:t>
            </a:r>
            <a:r>
              <a:rPr sz="2100" spc="-5" dirty="0">
                <a:latin typeface="Carlito"/>
                <a:cs typeface="Carlito"/>
              </a:rPr>
              <a:t>(caso tenha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voltado);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5" dirty="0">
                <a:latin typeface="Carlito"/>
                <a:cs typeface="Carlito"/>
              </a:rPr>
              <a:t>Ctrl+ </a:t>
            </a:r>
            <a:r>
              <a:rPr sz="2100" spc="-15" dirty="0">
                <a:latin typeface="Carlito"/>
                <a:cs typeface="Carlito"/>
              </a:rPr>
              <a:t>Roda </a:t>
            </a:r>
            <a:r>
              <a:rPr sz="2100" spc="-5" dirty="0">
                <a:latin typeface="Carlito"/>
                <a:cs typeface="Carlito"/>
              </a:rPr>
              <a:t>do </a:t>
            </a:r>
            <a:r>
              <a:rPr sz="2100" dirty="0">
                <a:latin typeface="Carlito"/>
                <a:cs typeface="Carlito"/>
              </a:rPr>
              <a:t>mouse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40" dirty="0">
                <a:latin typeface="Carlito"/>
                <a:cs typeface="Carlito"/>
              </a:rPr>
              <a:t>Troca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5" dirty="0">
                <a:latin typeface="Carlito"/>
                <a:cs typeface="Carlito"/>
              </a:rPr>
              <a:t>tamanho ou </a:t>
            </a:r>
            <a:r>
              <a:rPr sz="2100" dirty="0">
                <a:latin typeface="Carlito"/>
                <a:cs typeface="Carlito"/>
              </a:rPr>
              <a:t>modo </a:t>
            </a:r>
            <a:r>
              <a:rPr sz="2100" spc="-5" dirty="0">
                <a:latin typeface="Carlito"/>
                <a:cs typeface="Carlito"/>
              </a:rPr>
              <a:t>da </a:t>
            </a:r>
            <a:r>
              <a:rPr sz="2100" spc="-10" dirty="0">
                <a:latin typeface="Carlito"/>
                <a:cs typeface="Carlito"/>
              </a:rPr>
              <a:t>visualização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atual.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5" dirty="0">
                <a:latin typeface="Carlito"/>
                <a:cs typeface="Carlito"/>
              </a:rPr>
              <a:t>F1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0" dirty="0">
                <a:latin typeface="Carlito"/>
                <a:cs typeface="Carlito"/>
              </a:rPr>
              <a:t>Abre </a:t>
            </a:r>
            <a:r>
              <a:rPr sz="2100" spc="-5" dirty="0">
                <a:latin typeface="Carlito"/>
                <a:cs typeface="Carlito"/>
              </a:rPr>
              <a:t>os </a:t>
            </a:r>
            <a:r>
              <a:rPr sz="2100" spc="-10" dirty="0">
                <a:latin typeface="Carlito"/>
                <a:cs typeface="Carlito"/>
              </a:rPr>
              <a:t>tópicos </a:t>
            </a:r>
            <a:r>
              <a:rPr sz="2100" spc="-5" dirty="0">
                <a:latin typeface="Carlito"/>
                <a:cs typeface="Carlito"/>
              </a:rPr>
              <a:t>de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ajuda;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D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20" dirty="0">
                <a:latin typeface="Carlito"/>
                <a:cs typeface="Carlito"/>
              </a:rPr>
              <a:t>Restaura </a:t>
            </a:r>
            <a:r>
              <a:rPr sz="2100" spc="-10" dirty="0">
                <a:latin typeface="Carlito"/>
                <a:cs typeface="Carlito"/>
              </a:rPr>
              <a:t>todas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5" dirty="0">
                <a:latin typeface="Carlito"/>
                <a:cs typeface="Carlito"/>
              </a:rPr>
              <a:t>janelas </a:t>
            </a:r>
            <a:r>
              <a:rPr sz="2100" dirty="0">
                <a:latin typeface="Carlito"/>
                <a:cs typeface="Carlito"/>
              </a:rPr>
              <a:t>e </a:t>
            </a:r>
            <a:r>
              <a:rPr sz="2100" spc="-15" dirty="0">
                <a:latin typeface="Carlito"/>
                <a:cs typeface="Carlito"/>
              </a:rPr>
              <a:t>mostra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Área </a:t>
            </a:r>
            <a:r>
              <a:rPr sz="2100" dirty="0">
                <a:latin typeface="Carlito"/>
                <a:cs typeface="Carlito"/>
              </a:rPr>
              <a:t>de</a:t>
            </a:r>
            <a:r>
              <a:rPr sz="2100" spc="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trabalho;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E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0" dirty="0">
                <a:latin typeface="Carlito"/>
                <a:cs typeface="Carlito"/>
              </a:rPr>
              <a:t>Abre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10" dirty="0">
                <a:latin typeface="Carlito"/>
                <a:cs typeface="Carlito"/>
              </a:rPr>
              <a:t>Windows</a:t>
            </a:r>
            <a:r>
              <a:rPr sz="2100" spc="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Explorer;</a:t>
            </a:r>
            <a:endParaRPr sz="2100">
              <a:latin typeface="Carlito"/>
              <a:cs typeface="Carlito"/>
            </a:endParaRPr>
          </a:p>
          <a:p>
            <a:pPr marL="295910" marR="785495" indent="-283845">
              <a:lnSpc>
                <a:spcPct val="80000"/>
              </a:lnSpc>
              <a:spcBef>
                <a:spcPts val="505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F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30" dirty="0">
                <a:latin typeface="Carlito"/>
                <a:cs typeface="Carlito"/>
              </a:rPr>
              <a:t>Para </a:t>
            </a:r>
            <a:r>
              <a:rPr sz="2100" spc="-5" dirty="0">
                <a:latin typeface="Carlito"/>
                <a:cs typeface="Carlito"/>
              </a:rPr>
              <a:t>iniciar uma </a:t>
            </a:r>
            <a:r>
              <a:rPr sz="2100" spc="-15" dirty="0">
                <a:latin typeface="Carlito"/>
                <a:cs typeface="Carlito"/>
              </a:rPr>
              <a:t>nova </a:t>
            </a:r>
            <a:r>
              <a:rPr sz="2100" spc="-10" dirty="0">
                <a:latin typeface="Carlito"/>
                <a:cs typeface="Carlito"/>
              </a:rPr>
              <a:t>pesquisa </a:t>
            </a:r>
            <a:r>
              <a:rPr sz="2100" spc="-5" dirty="0">
                <a:latin typeface="Carlito"/>
                <a:cs typeface="Carlito"/>
              </a:rPr>
              <a:t>no </a:t>
            </a: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spc="-5" dirty="0">
                <a:latin typeface="Carlito"/>
                <a:cs typeface="Carlito"/>
              </a:rPr>
              <a:t>(não  </a:t>
            </a:r>
            <a:r>
              <a:rPr sz="2100" spc="-50" dirty="0">
                <a:latin typeface="Arial"/>
                <a:cs typeface="Arial"/>
              </a:rPr>
              <a:t>confundir </a:t>
            </a:r>
            <a:r>
              <a:rPr sz="2100" spc="-105" dirty="0">
                <a:latin typeface="Arial"/>
                <a:cs typeface="Arial"/>
              </a:rPr>
              <a:t>com </a:t>
            </a:r>
            <a:r>
              <a:rPr sz="2100" spc="30" dirty="0">
                <a:latin typeface="Arial"/>
                <a:cs typeface="Arial"/>
              </a:rPr>
              <a:t>“</a:t>
            </a:r>
            <a:r>
              <a:rPr sz="2100" spc="30" dirty="0">
                <a:latin typeface="Carlito"/>
                <a:cs typeface="Carlito"/>
              </a:rPr>
              <a:t>Ctrl </a:t>
            </a:r>
            <a:r>
              <a:rPr sz="2100" spc="-185" dirty="0">
                <a:latin typeface="Arial"/>
                <a:cs typeface="Arial"/>
              </a:rPr>
              <a:t>+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F”);</a:t>
            </a:r>
            <a:endParaRPr sz="21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L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0" dirty="0">
                <a:latin typeface="Carlito"/>
                <a:cs typeface="Carlito"/>
              </a:rPr>
              <a:t>Coloca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5" dirty="0">
                <a:latin typeface="Carlito"/>
                <a:cs typeface="Carlito"/>
              </a:rPr>
              <a:t>computador </a:t>
            </a:r>
            <a:r>
              <a:rPr sz="2100" dirty="0">
                <a:latin typeface="Carlito"/>
                <a:cs typeface="Carlito"/>
              </a:rPr>
              <a:t>em modo </a:t>
            </a:r>
            <a:r>
              <a:rPr sz="2100" spc="-5" dirty="0">
                <a:latin typeface="Carlito"/>
                <a:cs typeface="Carlito"/>
              </a:rPr>
              <a:t>de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espera;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M - </a:t>
            </a:r>
            <a:r>
              <a:rPr sz="2100" spc="-5" dirty="0">
                <a:latin typeface="Carlito"/>
                <a:cs typeface="Carlito"/>
              </a:rPr>
              <a:t>Minimiza </a:t>
            </a:r>
            <a:r>
              <a:rPr sz="2100" spc="-10" dirty="0">
                <a:latin typeface="Carlito"/>
                <a:cs typeface="Carlito"/>
              </a:rPr>
              <a:t>todas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janelas;</a:t>
            </a:r>
            <a:endParaRPr sz="21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</a:t>
            </a:r>
            <a:r>
              <a:rPr sz="2100" spc="-10" dirty="0">
                <a:latin typeface="Carlito"/>
                <a:cs typeface="Carlito"/>
              </a:rPr>
              <a:t>Pause Break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95" dirty="0">
                <a:latin typeface="Arial"/>
                <a:cs typeface="Arial"/>
              </a:rPr>
              <a:t>Abre </a:t>
            </a:r>
            <a:r>
              <a:rPr sz="2100" spc="-200" dirty="0">
                <a:latin typeface="Arial"/>
                <a:cs typeface="Arial"/>
              </a:rPr>
              <a:t>as </a:t>
            </a:r>
            <a:r>
              <a:rPr sz="2100" spc="-85" dirty="0">
                <a:latin typeface="Arial"/>
                <a:cs typeface="Arial"/>
              </a:rPr>
              <a:t>“Propriedades </a:t>
            </a:r>
            <a:r>
              <a:rPr sz="2100" spc="-70" dirty="0">
                <a:latin typeface="Arial"/>
                <a:cs typeface="Arial"/>
              </a:rPr>
              <a:t>do</a:t>
            </a:r>
            <a:r>
              <a:rPr sz="2100" spc="4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sistema”;</a:t>
            </a:r>
            <a:endParaRPr sz="21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R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95" dirty="0">
                <a:latin typeface="Arial"/>
                <a:cs typeface="Arial"/>
              </a:rPr>
              <a:t>Abre </a:t>
            </a:r>
            <a:r>
              <a:rPr sz="2100" spc="-165" dirty="0">
                <a:latin typeface="Arial"/>
                <a:cs typeface="Arial"/>
              </a:rPr>
              <a:t>a </a:t>
            </a:r>
            <a:r>
              <a:rPr sz="2100" spc="-135" dirty="0">
                <a:latin typeface="Arial"/>
                <a:cs typeface="Arial"/>
              </a:rPr>
              <a:t>caixa </a:t>
            </a:r>
            <a:r>
              <a:rPr sz="2100" spc="-100" dirty="0">
                <a:latin typeface="Arial"/>
                <a:cs typeface="Arial"/>
              </a:rPr>
              <a:t>de </a:t>
            </a:r>
            <a:r>
              <a:rPr sz="2100" spc="-80" dirty="0">
                <a:latin typeface="Arial"/>
                <a:cs typeface="Arial"/>
              </a:rPr>
              <a:t>diálogo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“Executar”;</a:t>
            </a:r>
            <a:endParaRPr sz="21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100" spc="-10" dirty="0">
                <a:latin typeface="Carlito"/>
                <a:cs typeface="Carlito"/>
              </a:rPr>
              <a:t>Windows </a:t>
            </a:r>
            <a:r>
              <a:rPr sz="2100" dirty="0">
                <a:latin typeface="Carlito"/>
                <a:cs typeface="Carlito"/>
              </a:rPr>
              <a:t>+ U </a:t>
            </a: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spc="-10" dirty="0">
                <a:latin typeface="Carlito"/>
                <a:cs typeface="Carlito"/>
              </a:rPr>
              <a:t>Abre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5" dirty="0">
                <a:latin typeface="Carlito"/>
                <a:cs typeface="Carlito"/>
              </a:rPr>
              <a:t>Gerenciador de</a:t>
            </a:r>
            <a:r>
              <a:rPr sz="2100" spc="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utilitários;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2695" y="97535"/>
            <a:ext cx="1845563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SUMÁR</a:t>
            </a:r>
            <a:r>
              <a:rPr spc="-20" dirty="0"/>
              <a:t>I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5555615" cy="47815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Introdução </a:t>
            </a:r>
            <a:r>
              <a:rPr sz="3200" dirty="0">
                <a:solidFill>
                  <a:srgbClr val="EDEBE0"/>
                </a:solidFill>
                <a:latin typeface="Carlito"/>
                <a:cs typeface="Carlito"/>
              </a:rPr>
              <a:t>e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conceitos</a:t>
            </a:r>
            <a:r>
              <a:rPr sz="3200" spc="-2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básicos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EDEBE0"/>
                </a:solidFill>
                <a:latin typeface="Carlito"/>
                <a:cs typeface="Carlito"/>
              </a:rPr>
              <a:t>Hardware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EDEBE0"/>
                </a:solidFill>
                <a:latin typeface="Carlito"/>
                <a:cs typeface="Carlito"/>
              </a:rPr>
              <a:t>Software</a:t>
            </a:r>
            <a:r>
              <a:rPr sz="2800" spc="-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EDEBE0"/>
                </a:solidFill>
                <a:latin typeface="Carlito"/>
                <a:cs typeface="Carlito"/>
              </a:rPr>
              <a:t>básico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Sistema</a:t>
            </a:r>
            <a:r>
              <a:rPr sz="2400" spc="-25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operacional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EDEBE0"/>
                </a:solidFill>
                <a:latin typeface="Carlito"/>
                <a:cs typeface="Carlito"/>
              </a:rPr>
              <a:t>Linguagens de</a:t>
            </a:r>
            <a:r>
              <a:rPr sz="2400" spc="-1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EDEBE0"/>
                </a:solidFill>
                <a:latin typeface="Carlito"/>
                <a:cs typeface="Carlito"/>
              </a:rPr>
              <a:t>programação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EDEBE0"/>
                </a:solidFill>
                <a:latin typeface="Carlito"/>
                <a:cs typeface="Carlito"/>
              </a:rPr>
              <a:t>Utilitários</a:t>
            </a:r>
            <a:endParaRPr sz="2400">
              <a:latin typeface="Carlito"/>
              <a:cs typeface="Carlito"/>
            </a:endParaRPr>
          </a:p>
          <a:p>
            <a:pPr marL="370840" indent="-26797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71475" algn="l"/>
              </a:tabLst>
            </a:pPr>
            <a:r>
              <a:rPr sz="3200" spc="-15" dirty="0">
                <a:solidFill>
                  <a:srgbClr val="EDEBE0"/>
                </a:solidFill>
                <a:latin typeface="Carlito"/>
                <a:cs typeface="Carlito"/>
              </a:rPr>
              <a:t>Sistemas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Operacional</a:t>
            </a:r>
            <a:r>
              <a:rPr sz="3200" spc="30" dirty="0">
                <a:solidFill>
                  <a:srgbClr val="EDEBE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DEBE0"/>
                </a:solidFill>
                <a:latin typeface="Carlito"/>
                <a:cs typeface="Carlito"/>
              </a:rPr>
              <a:t>Windows</a:t>
            </a:r>
            <a:endParaRPr sz="3200">
              <a:latin typeface="Carlito"/>
              <a:cs typeface="Carlito"/>
            </a:endParaRPr>
          </a:p>
          <a:p>
            <a:pPr marL="370840" indent="-2679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71475" algn="l"/>
              </a:tabLst>
            </a:pPr>
            <a:r>
              <a:rPr sz="3200" spc="-10" dirty="0">
                <a:latin typeface="Carlito"/>
                <a:cs typeface="Carlito"/>
              </a:rPr>
              <a:t>Internet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718" y="642071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575" y="1690217"/>
            <a:ext cx="8039734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5120" indent="-34290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425450" algn="l"/>
                <a:tab pos="426084" algn="l"/>
                <a:tab pos="1426845" algn="l"/>
              </a:tabLst>
            </a:pPr>
            <a:r>
              <a:rPr dirty="0"/>
              <a:t>	</a:t>
            </a:r>
            <a:r>
              <a:rPr sz="2000" b="1" dirty="0">
                <a:latin typeface="Arial"/>
                <a:cs typeface="Arial"/>
              </a:rPr>
              <a:t>Dados:	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5" dirty="0">
                <a:latin typeface="Arial"/>
                <a:cs typeface="Arial"/>
              </a:rPr>
              <a:t>fatos </a:t>
            </a:r>
            <a:r>
              <a:rPr sz="2000" dirty="0">
                <a:latin typeface="Arial"/>
                <a:cs typeface="Arial"/>
              </a:rPr>
              <a:t>básicos, em geral, são elementos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conhecidos  de um certo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problema.</a:t>
            </a:r>
            <a:endParaRPr sz="2000">
              <a:latin typeface="Arial"/>
              <a:cs typeface="Arial"/>
            </a:endParaRPr>
          </a:p>
          <a:p>
            <a:pPr marL="355600" marR="111125" indent="-342900">
              <a:lnSpc>
                <a:spcPct val="125000"/>
              </a:lnSpc>
              <a:buFont typeface="Arial"/>
              <a:buChar char="•"/>
              <a:tabLst>
                <a:tab pos="425450" algn="l"/>
                <a:tab pos="426084" algn="l"/>
                <a:tab pos="2018030" algn="l"/>
              </a:tabLst>
            </a:pPr>
            <a:r>
              <a:rPr dirty="0"/>
              <a:t>	</a:t>
            </a:r>
            <a:r>
              <a:rPr sz="2000" b="1" dirty="0">
                <a:latin typeface="Arial"/>
                <a:cs typeface="Arial"/>
              </a:rPr>
              <a:t>Informação:	</a:t>
            </a:r>
            <a:r>
              <a:rPr sz="2000" dirty="0">
                <a:latin typeface="Arial"/>
                <a:cs typeface="Arial"/>
              </a:rPr>
              <a:t>Conjunto de dados ordenados, de modo a </a:t>
            </a:r>
            <a:r>
              <a:rPr sz="2000" spc="-5" dirty="0">
                <a:latin typeface="Arial"/>
                <a:cs typeface="Arial"/>
              </a:rPr>
              <a:t>ter  </a:t>
            </a:r>
            <a:r>
              <a:rPr sz="2000" dirty="0">
                <a:latin typeface="Arial"/>
                <a:cs typeface="Arial"/>
              </a:rPr>
              <a:t>significado adicional, úteis. Segundo Claude Shannon, é 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redução  da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incerteza.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25450" algn="l"/>
                <a:tab pos="426084" algn="l"/>
                <a:tab pos="1793875" algn="l"/>
                <a:tab pos="4934585" algn="l"/>
              </a:tabLst>
            </a:pPr>
            <a:r>
              <a:rPr sz="2000" b="1" dirty="0">
                <a:latin typeface="Arial"/>
                <a:cs typeface="Arial"/>
              </a:rPr>
              <a:t>Processo:	</a:t>
            </a:r>
            <a:r>
              <a:rPr sz="2000" dirty="0">
                <a:latin typeface="Arial"/>
                <a:cs typeface="Arial"/>
              </a:rPr>
              <a:t>Grupo de tarefas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ações	logicamente relacionadas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fim </a:t>
            </a:r>
            <a:r>
              <a:rPr sz="2000" dirty="0">
                <a:latin typeface="Arial"/>
                <a:cs typeface="Arial"/>
              </a:rPr>
              <a:t>de atingir um resultado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definido.</a:t>
            </a:r>
            <a:endParaRPr sz="2000">
              <a:latin typeface="Arial"/>
              <a:cs typeface="Arial"/>
            </a:endParaRPr>
          </a:p>
          <a:p>
            <a:pPr marL="355600" marR="605155" indent="-342900">
              <a:lnSpc>
                <a:spcPct val="125000"/>
              </a:lnSpc>
              <a:buFont typeface="Arial"/>
              <a:buChar char="•"/>
              <a:tabLst>
                <a:tab pos="425450" algn="l"/>
                <a:tab pos="426084" algn="l"/>
                <a:tab pos="2414905" algn="l"/>
              </a:tabLst>
            </a:pPr>
            <a:r>
              <a:rPr dirty="0"/>
              <a:t>	</a:t>
            </a:r>
            <a:r>
              <a:rPr sz="2000" b="1" dirty="0">
                <a:latin typeface="Arial"/>
                <a:cs typeface="Arial"/>
              </a:rPr>
              <a:t>Conhecimento:	</a:t>
            </a:r>
            <a:r>
              <a:rPr sz="2000" dirty="0">
                <a:latin typeface="Arial"/>
                <a:cs typeface="Arial"/>
              </a:rPr>
              <a:t>Consciência e entendimento de um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conjunto  informacional, a </a:t>
            </a:r>
            <a:r>
              <a:rPr sz="2000" spc="-5" dirty="0">
                <a:latin typeface="Arial"/>
                <a:cs typeface="Arial"/>
              </a:rPr>
              <a:t>fim </a:t>
            </a:r>
            <a:r>
              <a:rPr sz="2000" dirty="0">
                <a:latin typeface="Arial"/>
                <a:cs typeface="Arial"/>
              </a:rPr>
              <a:t>de auxiliar em tomadas de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decisões.</a:t>
            </a:r>
            <a:endParaRPr sz="2000">
              <a:latin typeface="Arial"/>
              <a:cs typeface="Arial"/>
            </a:endParaRPr>
          </a:p>
          <a:p>
            <a:pPr marL="355600" marR="59690" indent="-342900">
              <a:lnSpc>
                <a:spcPts val="3000"/>
              </a:lnSpc>
              <a:spcBef>
                <a:spcPts val="200"/>
              </a:spcBef>
              <a:buFont typeface="Arial"/>
              <a:buChar char="•"/>
              <a:tabLst>
                <a:tab pos="425450" algn="l"/>
                <a:tab pos="426084" algn="l"/>
                <a:tab pos="3357879" algn="l"/>
              </a:tabLst>
            </a:pPr>
            <a:r>
              <a:rPr dirty="0"/>
              <a:t>	</a:t>
            </a:r>
            <a:r>
              <a:rPr sz="2000" b="1" spc="-25" dirty="0">
                <a:latin typeface="Arial"/>
                <a:cs typeface="Arial"/>
              </a:rPr>
              <a:t>Valor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informações:	</a:t>
            </a:r>
            <a:r>
              <a:rPr sz="2000" dirty="0">
                <a:latin typeface="Arial"/>
                <a:cs typeface="Arial"/>
              </a:rPr>
              <a:t>É diretamente ligado ao modo como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elas  auxiliam nas tomadas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decisões.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9469" y="6422943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/>
                <a:cs typeface="Verdana"/>
              </a:rPr>
              <a:t>6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435149"/>
            <a:ext cx="7893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01/05/2016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2154" y="271399"/>
            <a:ext cx="2973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T</a:t>
            </a:r>
            <a:r>
              <a:rPr dirty="0"/>
              <a:t>ermin</a:t>
            </a:r>
            <a:r>
              <a:rPr spc="15" dirty="0"/>
              <a:t>o</a:t>
            </a:r>
            <a:r>
              <a:rPr dirty="0"/>
              <a:t>logia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9628" y="192150"/>
            <a:ext cx="17360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rlito"/>
                <a:cs typeface="Carlito"/>
              </a:rPr>
              <a:t>Internet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5170"/>
            <a:ext cx="4564380" cy="36474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rlito"/>
                <a:cs typeface="Carlito"/>
              </a:rPr>
              <a:t>Acessando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Páginas;</a:t>
            </a:r>
            <a:endParaRPr sz="3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rlito"/>
                <a:cs typeface="Carlito"/>
              </a:rPr>
              <a:t>Métodos </a:t>
            </a:r>
            <a:r>
              <a:rPr sz="3600" spc="-5" dirty="0">
                <a:latin typeface="Carlito"/>
                <a:cs typeface="Carlito"/>
              </a:rPr>
              <a:t>de</a:t>
            </a:r>
            <a:r>
              <a:rPr sz="3600" spc="-2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busca;</a:t>
            </a:r>
            <a:endParaRPr sz="3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latin typeface="Carlito"/>
                <a:cs typeface="Carlito"/>
              </a:rPr>
              <a:t>Download de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Arquivos</a:t>
            </a:r>
            <a:endParaRPr sz="3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latin typeface="Carlito"/>
                <a:cs typeface="Carlito"/>
              </a:rPr>
              <a:t>Correio </a:t>
            </a:r>
            <a:r>
              <a:rPr sz="3600" spc="-15" dirty="0">
                <a:latin typeface="Carlito"/>
                <a:cs typeface="Carlito"/>
              </a:rPr>
              <a:t>Eletrônico;</a:t>
            </a:r>
            <a:endParaRPr sz="3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latin typeface="Carlito"/>
                <a:cs typeface="Carlito"/>
              </a:rPr>
              <a:t>Redes </a:t>
            </a:r>
            <a:r>
              <a:rPr sz="3600" spc="-5" dirty="0">
                <a:latin typeface="Carlito"/>
                <a:cs typeface="Carlito"/>
              </a:rPr>
              <a:t>Sociais;</a:t>
            </a:r>
            <a:endParaRPr sz="3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z="3600" dirty="0">
                <a:latin typeface="Carlito"/>
                <a:cs typeface="Carlito"/>
              </a:rPr>
              <a:t>Blogs.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440" y="2760545"/>
            <a:ext cx="6649118" cy="272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20" y="1217802"/>
            <a:ext cx="5029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Carlito"/>
                <a:cs typeface="Carlito"/>
              </a:rPr>
              <a:t>ACESSANDO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90" dirty="0">
                <a:latin typeface="Carlito"/>
                <a:cs typeface="Carlito"/>
              </a:rPr>
              <a:t>PÁGINAS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017" y="419226"/>
            <a:ext cx="439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Acessando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Páginas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7017" y="1447966"/>
            <a:ext cx="4315460" cy="23431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que </a:t>
            </a:r>
            <a:r>
              <a:rPr sz="3200" dirty="0">
                <a:latin typeface="Carlito"/>
                <a:cs typeface="Carlito"/>
              </a:rPr>
              <a:t>é uma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página;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rlito"/>
                <a:cs typeface="Carlito"/>
              </a:rPr>
              <a:t>Definição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Urls;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que </a:t>
            </a:r>
            <a:r>
              <a:rPr sz="3200" dirty="0">
                <a:latin typeface="Carlito"/>
                <a:cs typeface="Carlito"/>
              </a:rPr>
              <a:t>é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HTTP?;</a:t>
            </a:r>
            <a:endParaRPr sz="3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rlito"/>
                <a:cs typeface="Carlito"/>
              </a:rPr>
              <a:t>Download de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Arquivos.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568" y="107950"/>
            <a:ext cx="7268209" cy="1356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85795" marR="5080" indent="-3173730">
              <a:lnSpc>
                <a:spcPts val="5200"/>
              </a:lnSpc>
              <a:spcBef>
                <a:spcPts val="340"/>
              </a:spcBef>
            </a:pP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</a:t>
            </a:r>
            <a:r>
              <a:rPr spc="-5" dirty="0"/>
              <a:t>uma </a:t>
            </a:r>
            <a:r>
              <a:rPr spc="-15" dirty="0"/>
              <a:t>Página </a:t>
            </a:r>
            <a:r>
              <a:rPr spc="-50" dirty="0"/>
              <a:t>Web </a:t>
            </a:r>
            <a:r>
              <a:rPr dirty="0"/>
              <a:t>e </a:t>
            </a:r>
            <a:r>
              <a:rPr spc="-5" dirty="0"/>
              <a:t>uma  </a:t>
            </a:r>
            <a:r>
              <a:rPr dirty="0"/>
              <a:t>URL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2984" y="1572209"/>
            <a:ext cx="746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Uma página </a:t>
            </a:r>
            <a:r>
              <a:rPr sz="2800" spc="-10" dirty="0">
                <a:latin typeface="Carlito"/>
                <a:cs typeface="Carlito"/>
              </a:rPr>
              <a:t>web, também conhecida pelo </a:t>
            </a:r>
            <a:r>
              <a:rPr sz="2800" spc="-5" dirty="0">
                <a:latin typeface="Carlito"/>
                <a:cs typeface="Carlito"/>
              </a:rPr>
              <a:t>no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inglês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1099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2029713"/>
            <a:ext cx="77292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webpage,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é </a:t>
            </a:r>
            <a:r>
              <a:rPr sz="2800" spc="-10" dirty="0">
                <a:latin typeface="Carlito"/>
                <a:cs typeface="Carlito"/>
              </a:rPr>
              <a:t>uma </a:t>
            </a:r>
            <a:r>
              <a:rPr sz="2800" spc="-5" dirty="0">
                <a:latin typeface="Carlito"/>
                <a:cs typeface="Carlito"/>
              </a:rPr>
              <a:t>"página" na </a:t>
            </a:r>
            <a:r>
              <a:rPr sz="2800" spc="-15" dirty="0">
                <a:latin typeface="Carlito"/>
                <a:cs typeface="Carlito"/>
              </a:rPr>
              <a:t>world  </a:t>
            </a:r>
            <a:r>
              <a:rPr sz="2800" spc="-5" dirty="0">
                <a:latin typeface="Carlito"/>
                <a:cs typeface="Carlito"/>
              </a:rPr>
              <a:t>wide </a:t>
            </a:r>
            <a:r>
              <a:rPr sz="2800" spc="-10" dirty="0">
                <a:latin typeface="Carlito"/>
                <a:cs typeface="Carlito"/>
              </a:rPr>
              <a:t>web,  </a:t>
            </a:r>
            <a:r>
              <a:rPr sz="2800" spc="-20" dirty="0">
                <a:latin typeface="Carlito"/>
                <a:cs typeface="Carlito"/>
              </a:rPr>
              <a:t>geralmente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30" dirty="0">
                <a:latin typeface="Carlito"/>
                <a:cs typeface="Carlito"/>
              </a:rPr>
              <a:t>formato </a:t>
            </a:r>
            <a:r>
              <a:rPr sz="2800" spc="-10" dirty="0">
                <a:latin typeface="Carlito"/>
                <a:cs typeface="Carlito"/>
              </a:rPr>
              <a:t>HTML </a:t>
            </a:r>
            <a:r>
              <a:rPr sz="2800" spc="-5" dirty="0">
                <a:latin typeface="Carlito"/>
                <a:cs typeface="Carlito"/>
              </a:rPr>
              <a:t>e </a:t>
            </a:r>
            <a:r>
              <a:rPr sz="2800" spc="-15" dirty="0">
                <a:latin typeface="Carlito"/>
                <a:cs typeface="Carlito"/>
              </a:rPr>
              <a:t>com </a:t>
            </a:r>
            <a:r>
              <a:rPr sz="2800" spc="-20" dirty="0">
                <a:latin typeface="Carlito"/>
                <a:cs typeface="Carlito"/>
              </a:rPr>
              <a:t>ligações </a:t>
            </a:r>
            <a:r>
              <a:rPr sz="2800" spc="-10" dirty="0">
                <a:latin typeface="Carlito"/>
                <a:cs typeface="Carlito"/>
              </a:rPr>
              <a:t>de  </a:t>
            </a:r>
            <a:r>
              <a:rPr sz="2800" spc="-20" dirty="0">
                <a:latin typeface="Carlito"/>
                <a:cs typeface="Carlito"/>
              </a:rPr>
              <a:t>hipertexto </a:t>
            </a:r>
            <a:r>
              <a:rPr sz="2800" spc="-5" dirty="0">
                <a:latin typeface="Carlito"/>
                <a:cs typeface="Carlito"/>
              </a:rPr>
              <a:t>que </a:t>
            </a:r>
            <a:r>
              <a:rPr sz="2800" spc="-15" dirty="0">
                <a:latin typeface="Carlito"/>
                <a:cs typeface="Carlito"/>
              </a:rPr>
              <a:t>permitem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0" dirty="0">
                <a:latin typeface="Carlito"/>
                <a:cs typeface="Carlito"/>
              </a:rPr>
              <a:t>navegação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uma  página, </a:t>
            </a:r>
            <a:r>
              <a:rPr sz="2800" spc="-5" dirty="0">
                <a:latin typeface="Carlito"/>
                <a:cs typeface="Carlito"/>
              </a:rPr>
              <a:t>ou </a:t>
            </a:r>
            <a:r>
              <a:rPr sz="2800" spc="-20" dirty="0">
                <a:latin typeface="Carlito"/>
                <a:cs typeface="Carlito"/>
              </a:rPr>
              <a:t>secção, </a:t>
            </a:r>
            <a:r>
              <a:rPr sz="2800" spc="-35" dirty="0">
                <a:latin typeface="Carlito"/>
                <a:cs typeface="Carlito"/>
              </a:rPr>
              <a:t>para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outra.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472" y="442976"/>
            <a:ext cx="3736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</a:t>
            </a:r>
            <a:r>
              <a:rPr spc="5" dirty="0"/>
              <a:t>que </a:t>
            </a:r>
            <a:r>
              <a:rPr dirty="0"/>
              <a:t>é </a:t>
            </a:r>
            <a:r>
              <a:rPr spc="-5" dirty="0"/>
              <a:t>uma</a:t>
            </a:r>
            <a:r>
              <a:rPr spc="-95" dirty="0"/>
              <a:t> </a:t>
            </a:r>
            <a:r>
              <a:rPr dirty="0"/>
              <a:t>Url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279017"/>
            <a:ext cx="8070850" cy="869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29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  <a:tab pos="1022350" algn="l"/>
                <a:tab pos="1750695" algn="l"/>
                <a:tab pos="1885950" algn="l"/>
                <a:tab pos="2084070" algn="l"/>
                <a:tab pos="2881630" algn="l"/>
                <a:tab pos="3639820" algn="l"/>
                <a:tab pos="3731260" algn="l"/>
                <a:tab pos="4592955" algn="l"/>
                <a:tab pos="5109210" algn="l"/>
                <a:tab pos="5278755" algn="l"/>
                <a:tab pos="6327140" algn="l"/>
                <a:tab pos="6734809" algn="l"/>
              </a:tabLst>
            </a:pPr>
            <a:r>
              <a:rPr sz="2800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UR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é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um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sig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	</a:t>
            </a:r>
            <a:r>
              <a:rPr sz="2800" spc="-5" dirty="0">
                <a:latin typeface="Carlito"/>
                <a:cs typeface="Carlito"/>
              </a:rPr>
              <a:t>em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glês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5" dirty="0">
                <a:latin typeface="Carlito"/>
                <a:cs typeface="Carlito"/>
              </a:rPr>
              <a:t>f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ce  </a:t>
            </a:r>
            <a:r>
              <a:rPr sz="2800" spc="-5" dirty="0">
                <a:latin typeface="Carlito"/>
                <a:cs typeface="Carlito"/>
              </a:rPr>
              <a:t>Lo</a:t>
            </a:r>
            <a:r>
              <a:rPr sz="2800" spc="-40" dirty="0">
                <a:latin typeface="Carlito"/>
                <a:cs typeface="Carlito"/>
              </a:rPr>
              <a:t>ca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or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dirty="0">
                <a:latin typeface="Carlito"/>
                <a:cs typeface="Carlito"/>
              </a:rPr>
              <a:t>		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2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duz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pa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lí</a:t>
            </a:r>
            <a:r>
              <a:rPr sz="2800" spc="-10" dirty="0">
                <a:latin typeface="Carlito"/>
                <a:cs typeface="Carlito"/>
              </a:rPr>
              <a:t>ngu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port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g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esa,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2036151"/>
            <a:ext cx="7358380" cy="10521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800" spc="-15" dirty="0">
                <a:latin typeface="Carlito"/>
                <a:cs typeface="Carlito"/>
              </a:rPr>
              <a:t>Localizador </a:t>
            </a:r>
            <a:r>
              <a:rPr sz="2800" spc="-40" dirty="0">
                <a:latin typeface="Carlito"/>
                <a:cs typeface="Carlito"/>
              </a:rPr>
              <a:t>Padrão </a:t>
            </a:r>
            <a:r>
              <a:rPr sz="2800" spc="-10" dirty="0">
                <a:latin typeface="Carlito"/>
                <a:cs typeface="Carlito"/>
              </a:rPr>
              <a:t>de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Recursos).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373505" algn="l"/>
              </a:tabLst>
            </a:pPr>
            <a:r>
              <a:rPr sz="2800" spc="-5" dirty="0">
                <a:latin typeface="Carlito"/>
                <a:cs typeface="Carlito"/>
              </a:rPr>
              <a:t>Um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URL	se </a:t>
            </a:r>
            <a:r>
              <a:rPr sz="2800" spc="-55" dirty="0">
                <a:latin typeface="Carlito"/>
                <a:cs typeface="Carlito"/>
              </a:rPr>
              <a:t>refere </a:t>
            </a:r>
            <a:r>
              <a:rPr sz="2800" spc="-5" dirty="0">
                <a:latin typeface="Carlito"/>
                <a:cs typeface="Carlito"/>
              </a:rPr>
              <a:t>ao </a:t>
            </a:r>
            <a:r>
              <a:rPr sz="4200" spc="-22" baseline="1984" dirty="0">
                <a:latin typeface="Carlito"/>
                <a:cs typeface="Carlito"/>
              </a:rPr>
              <a:t>endereço </a:t>
            </a:r>
            <a:r>
              <a:rPr sz="4200" spc="-7" baseline="1984" dirty="0">
                <a:latin typeface="Carlito"/>
                <a:cs typeface="Carlito"/>
              </a:rPr>
              <a:t>de </a:t>
            </a:r>
            <a:r>
              <a:rPr sz="4200" spc="-22" baseline="1984" dirty="0">
                <a:latin typeface="Carlito"/>
                <a:cs typeface="Carlito"/>
              </a:rPr>
              <a:t>rede </a:t>
            </a:r>
            <a:r>
              <a:rPr sz="4200" spc="-7" baseline="1984" dirty="0">
                <a:latin typeface="Carlito"/>
                <a:cs typeface="Carlito"/>
              </a:rPr>
              <a:t>no </a:t>
            </a:r>
            <a:r>
              <a:rPr sz="4200" spc="-15" baseline="1984" dirty="0">
                <a:latin typeface="Carlito"/>
                <a:cs typeface="Carlito"/>
              </a:rPr>
              <a:t>qual</a:t>
            </a:r>
            <a:r>
              <a:rPr sz="4200" spc="-352" baseline="1984" dirty="0">
                <a:latin typeface="Carlito"/>
                <a:cs typeface="Carlito"/>
              </a:rPr>
              <a:t> </a:t>
            </a:r>
            <a:r>
              <a:rPr sz="4200" spc="-15" baseline="1984" dirty="0">
                <a:latin typeface="Carlito"/>
                <a:cs typeface="Carlito"/>
              </a:rPr>
              <a:t>se</a:t>
            </a:r>
            <a:endParaRPr sz="4200" baseline="1984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645740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7048" y="3063062"/>
            <a:ext cx="617918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875">
              <a:lnSpc>
                <a:spcPct val="100000"/>
              </a:lnSpc>
              <a:spcBef>
                <a:spcPts val="95"/>
              </a:spcBef>
              <a:tabLst>
                <a:tab pos="803275" algn="l"/>
                <a:tab pos="1196975" algn="l"/>
                <a:tab pos="2214245" algn="l"/>
                <a:tab pos="2554605" algn="l"/>
                <a:tab pos="2897505" algn="l"/>
                <a:tab pos="4582160" algn="l"/>
                <a:tab pos="4996180" algn="l"/>
                <a:tab pos="5668010" algn="l"/>
                <a:tab pos="5692140" algn="l"/>
              </a:tabLst>
            </a:pPr>
            <a:r>
              <a:rPr sz="2800" spc="-5" dirty="0">
                <a:latin typeface="Carlito"/>
                <a:cs typeface="Carlito"/>
              </a:rPr>
              <a:t>algum	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ec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85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105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orm</a:t>
            </a:r>
            <a:r>
              <a:rPr sz="2800" spc="-40" dirty="0">
                <a:latin typeface="Carlito"/>
                <a:cs typeface="Carlito"/>
              </a:rPr>
              <a:t>á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8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0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om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por  u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qu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4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mpu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spc="1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do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dirty="0">
                <a:latin typeface="Carlito"/>
                <a:cs typeface="Carlito"/>
              </a:rPr>
              <a:t>		</a:t>
            </a:r>
            <a:r>
              <a:rPr sz="2800" spc="-10" dirty="0">
                <a:latin typeface="Carlito"/>
                <a:cs typeface="Carlito"/>
              </a:rPr>
              <a:t>um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42" y="3061157"/>
            <a:ext cx="1565275" cy="1308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800" spc="-20" dirty="0">
                <a:latin typeface="Carlito"/>
                <a:cs typeface="Carlito"/>
              </a:rPr>
              <a:t>encontra  </a:t>
            </a:r>
            <a:r>
              <a:rPr sz="2800" spc="-25" dirty="0">
                <a:latin typeface="Carlito"/>
                <a:cs typeface="Carlito"/>
              </a:rPr>
              <a:t>exemplo  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pos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60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o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948" y="3917696"/>
            <a:ext cx="5828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43075" algn="l"/>
                <a:tab pos="3886200" algn="l"/>
              </a:tabLst>
            </a:pPr>
            <a:r>
              <a:rPr sz="2800" spc="-25" dirty="0">
                <a:latin typeface="Carlito"/>
                <a:cs typeface="Carlito"/>
              </a:rPr>
              <a:t>periférico	</a:t>
            </a:r>
            <a:r>
              <a:rPr sz="2800" spc="-20" dirty="0">
                <a:latin typeface="Carlito"/>
                <a:cs typeface="Carlito"/>
              </a:rPr>
              <a:t>(impressora,	</a:t>
            </a:r>
            <a:r>
              <a:rPr sz="2800" spc="-15" dirty="0">
                <a:latin typeface="Carlito"/>
                <a:cs typeface="Carlito"/>
              </a:rPr>
              <a:t>equipamento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42" y="4342841"/>
            <a:ext cx="7727950" cy="180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multifuncional, </a:t>
            </a:r>
            <a:r>
              <a:rPr sz="2800" spc="-10" dirty="0">
                <a:latin typeface="Carlito"/>
                <a:cs typeface="Carlito"/>
              </a:rPr>
              <a:t>unidade de </a:t>
            </a:r>
            <a:r>
              <a:rPr sz="2800" spc="-20" dirty="0">
                <a:latin typeface="Carlito"/>
                <a:cs typeface="Carlito"/>
              </a:rPr>
              <a:t>rede </a:t>
            </a:r>
            <a:r>
              <a:rPr sz="2800" spc="-15" dirty="0">
                <a:latin typeface="Carlito"/>
                <a:cs typeface="Carlito"/>
              </a:rPr>
              <a:t>etc.). </a:t>
            </a:r>
            <a:r>
              <a:rPr sz="2800" spc="-5" dirty="0">
                <a:latin typeface="Carlito"/>
                <a:cs typeface="Carlito"/>
              </a:rPr>
              <a:t>Essa </a:t>
            </a:r>
            <a:r>
              <a:rPr sz="2800" spc="-20" dirty="0">
                <a:latin typeface="Carlito"/>
                <a:cs typeface="Carlito"/>
              </a:rPr>
              <a:t>rede </a:t>
            </a:r>
            <a:r>
              <a:rPr sz="2800" spc="-10" dirty="0">
                <a:latin typeface="Carlito"/>
                <a:cs typeface="Carlito"/>
              </a:rPr>
              <a:t>pode  </a:t>
            </a:r>
            <a:r>
              <a:rPr sz="2800" spc="-5" dirty="0">
                <a:latin typeface="Carlito"/>
                <a:cs typeface="Carlito"/>
              </a:rPr>
              <a:t>ser a </a:t>
            </a:r>
            <a:r>
              <a:rPr sz="2800" spc="-20" dirty="0">
                <a:latin typeface="Carlito"/>
                <a:cs typeface="Carlito"/>
              </a:rPr>
              <a:t>Internet, </a:t>
            </a:r>
            <a:r>
              <a:rPr sz="2800" spc="-10" dirty="0">
                <a:latin typeface="Carlito"/>
                <a:cs typeface="Carlito"/>
              </a:rPr>
              <a:t>uma </a:t>
            </a:r>
            <a:r>
              <a:rPr sz="2800" spc="-20" dirty="0">
                <a:latin typeface="Carlito"/>
                <a:cs typeface="Carlito"/>
              </a:rPr>
              <a:t>rede </a:t>
            </a:r>
            <a:r>
              <a:rPr sz="2800" spc="-30" dirty="0">
                <a:latin typeface="Carlito"/>
                <a:cs typeface="Carlito"/>
              </a:rPr>
              <a:t>corporativa </a:t>
            </a:r>
            <a:r>
              <a:rPr sz="2800" spc="-15" dirty="0">
                <a:latin typeface="Carlito"/>
                <a:cs typeface="Carlito"/>
              </a:rPr>
              <a:t>(como </a:t>
            </a:r>
            <a:r>
              <a:rPr sz="2800" spc="-10" dirty="0">
                <a:latin typeface="Carlito"/>
                <a:cs typeface="Carlito"/>
              </a:rPr>
              <a:t>uma  </a:t>
            </a:r>
            <a:r>
              <a:rPr sz="2800" spc="-15" dirty="0">
                <a:latin typeface="Carlito"/>
                <a:cs typeface="Carlito"/>
              </a:rPr>
              <a:t>intranet)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etc.</a:t>
            </a:r>
            <a:endParaRPr sz="2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95"/>
              </a:spcBef>
            </a:pPr>
            <a:r>
              <a:rPr sz="2800" spc="-15" dirty="0">
                <a:latin typeface="Carlito"/>
                <a:cs typeface="Carlito"/>
              </a:rPr>
              <a:t>Exemplo: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portal.ifrn.edu.br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742" y="5718759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9666" y="317068"/>
            <a:ext cx="3368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 que é</a:t>
            </a:r>
            <a:r>
              <a:rPr spc="-90" dirty="0"/>
              <a:t> </a:t>
            </a:r>
            <a:r>
              <a:rPr spc="10" dirty="0"/>
              <a:t>HTTP?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115" y="1453133"/>
            <a:ext cx="7195820" cy="389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40" dirty="0">
                <a:latin typeface="Carlito"/>
                <a:cs typeface="Carlito"/>
              </a:rPr>
              <a:t>HyperText </a:t>
            </a:r>
            <a:r>
              <a:rPr sz="3200" spc="-50" dirty="0">
                <a:latin typeface="Carlito"/>
                <a:cs typeface="Carlito"/>
              </a:rPr>
              <a:t>Transfer </a:t>
            </a:r>
            <a:r>
              <a:rPr sz="3200" spc="-15" dirty="0">
                <a:latin typeface="Carlito"/>
                <a:cs typeface="Carlito"/>
              </a:rPr>
              <a:t>Protocol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5" dirty="0">
                <a:latin typeface="Carlito"/>
                <a:cs typeface="Carlito"/>
              </a:rPr>
              <a:t>um  </a:t>
            </a:r>
            <a:r>
              <a:rPr sz="3200" spc="-15" dirty="0">
                <a:latin typeface="Carlito"/>
                <a:cs typeface="Carlito"/>
              </a:rPr>
              <a:t>protocolo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aplicação </a:t>
            </a:r>
            <a:r>
              <a:rPr sz="3200" spc="-15" dirty="0">
                <a:latin typeface="Carlito"/>
                <a:cs typeface="Carlito"/>
              </a:rPr>
              <a:t>responsável </a:t>
            </a:r>
            <a:r>
              <a:rPr sz="3200" spc="-5" dirty="0">
                <a:latin typeface="Carlito"/>
                <a:cs typeface="Carlito"/>
              </a:rPr>
              <a:t>pelo  </a:t>
            </a:r>
            <a:r>
              <a:rPr sz="3200" spc="-20" dirty="0">
                <a:latin typeface="Carlito"/>
                <a:cs typeface="Carlito"/>
              </a:rPr>
              <a:t>tratamento </a:t>
            </a:r>
            <a:r>
              <a:rPr sz="3200" spc="-5" dirty="0">
                <a:latin typeface="Carlito"/>
                <a:cs typeface="Carlito"/>
              </a:rPr>
              <a:t>de pedidos </a:t>
            </a:r>
            <a:r>
              <a:rPr sz="3200" dirty="0">
                <a:latin typeface="Carlito"/>
                <a:cs typeface="Carlito"/>
              </a:rPr>
              <a:t>e </a:t>
            </a:r>
            <a:r>
              <a:rPr sz="3200" spc="-15" dirty="0">
                <a:latin typeface="Carlito"/>
                <a:cs typeface="Carlito"/>
              </a:rPr>
              <a:t>respostas entre  </a:t>
            </a:r>
            <a:r>
              <a:rPr sz="3200" spc="-10" dirty="0">
                <a:latin typeface="Carlito"/>
                <a:cs typeface="Carlito"/>
              </a:rPr>
              <a:t>cliente </a:t>
            </a:r>
            <a:r>
              <a:rPr sz="3200" dirty="0">
                <a:latin typeface="Carlito"/>
                <a:cs typeface="Carlito"/>
              </a:rPr>
              <a:t>e servidor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30" dirty="0">
                <a:latin typeface="Carlito"/>
                <a:cs typeface="Carlito"/>
              </a:rPr>
              <a:t>World </a:t>
            </a:r>
            <a:r>
              <a:rPr sz="3200" dirty="0">
                <a:latin typeface="Carlito"/>
                <a:cs typeface="Carlito"/>
              </a:rPr>
              <a:t>Wide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Web.</a:t>
            </a:r>
            <a:endParaRPr sz="3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30" dirty="0">
                <a:latin typeface="Carlito"/>
                <a:cs typeface="Carlito"/>
              </a:rPr>
              <a:t>Transações </a:t>
            </a:r>
            <a:r>
              <a:rPr sz="3200" spc="-20" dirty="0">
                <a:latin typeface="Carlito"/>
                <a:cs typeface="Carlito"/>
              </a:rPr>
              <a:t>entre </a:t>
            </a:r>
            <a:r>
              <a:rPr sz="3200" spc="-10" dirty="0">
                <a:latin typeface="Carlito"/>
                <a:cs typeface="Carlito"/>
              </a:rPr>
              <a:t>clientes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servidores,</a:t>
            </a:r>
            <a:endParaRPr sz="3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sz="3200" spc="-25" dirty="0">
                <a:latin typeface="Carlito"/>
                <a:cs typeface="Carlito"/>
              </a:rPr>
              <a:t>através </a:t>
            </a:r>
            <a:r>
              <a:rPr sz="4800" spc="-7" baseline="1736" dirty="0">
                <a:latin typeface="Carlito"/>
                <a:cs typeface="Carlito"/>
              </a:rPr>
              <a:t>do uso de </a:t>
            </a:r>
            <a:r>
              <a:rPr sz="4800" spc="-30" baseline="1736" dirty="0">
                <a:latin typeface="Carlito"/>
                <a:cs typeface="Carlito"/>
              </a:rPr>
              <a:t>regras</a:t>
            </a:r>
            <a:r>
              <a:rPr sz="4800" spc="-15" baseline="1736" dirty="0">
                <a:latin typeface="Carlito"/>
                <a:cs typeface="Carlito"/>
              </a:rPr>
              <a:t> básicas.</a:t>
            </a:r>
            <a:endParaRPr sz="4800" baseline="1736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latin typeface="Carlito"/>
                <a:cs typeface="Carlito"/>
              </a:rPr>
              <a:t>Exemplo:</a:t>
            </a:r>
            <a:r>
              <a:rPr sz="3200" spc="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pt-BR" sz="3200" spc="5" dirty="0">
                <a:solidFill>
                  <a:srgbClr val="0000FF"/>
                </a:solidFill>
                <a:latin typeface="Carlito"/>
                <a:cs typeface="Carlito"/>
              </a:rPr>
              <a:t>https://www.sp.senai.br/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2577" y="442976"/>
            <a:ext cx="6864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Conceitos Download </a:t>
            </a:r>
            <a:r>
              <a:rPr dirty="0"/>
              <a:t>e</a:t>
            </a:r>
            <a:r>
              <a:rPr spc="-55" dirty="0"/>
              <a:t> </a:t>
            </a:r>
            <a:r>
              <a:rPr dirty="0"/>
              <a:t>Upload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2577" y="1474762"/>
            <a:ext cx="5744845" cy="16954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445"/>
              </a:spcBef>
            </a:pPr>
            <a:r>
              <a:rPr sz="3200" spc="-5" dirty="0">
                <a:latin typeface="Carlito"/>
                <a:cs typeface="Carlito"/>
              </a:rPr>
              <a:t>Download: </a:t>
            </a:r>
            <a:r>
              <a:rPr sz="3200" spc="-10" dirty="0">
                <a:latin typeface="Carlito"/>
                <a:cs typeface="Carlito"/>
              </a:rPr>
              <a:t>Baixar algo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internet;  </a:t>
            </a:r>
            <a:r>
              <a:rPr sz="3200" spc="-5" dirty="0">
                <a:latin typeface="Carlito"/>
                <a:cs typeface="Carlito"/>
              </a:rPr>
              <a:t>Upload: </a:t>
            </a:r>
            <a:r>
              <a:rPr sz="3200" spc="-10" dirty="0">
                <a:latin typeface="Carlito"/>
                <a:cs typeface="Carlito"/>
              </a:rPr>
              <a:t>Enviar </a:t>
            </a:r>
            <a:r>
              <a:rPr sz="3200" dirty="0">
                <a:latin typeface="Carlito"/>
                <a:cs typeface="Carlito"/>
              </a:rPr>
              <a:t>algum </a:t>
            </a:r>
            <a:r>
              <a:rPr sz="3200" spc="-15" dirty="0">
                <a:latin typeface="Carlito"/>
                <a:cs typeface="Carlito"/>
              </a:rPr>
              <a:t>arquivo </a:t>
            </a:r>
            <a:r>
              <a:rPr sz="3200" spc="-20" dirty="0">
                <a:latin typeface="Carlito"/>
                <a:cs typeface="Carlito"/>
              </a:rPr>
              <a:t>para  </a:t>
            </a:r>
            <a:r>
              <a:rPr sz="3200" spc="-10" dirty="0">
                <a:latin typeface="Carlito"/>
                <a:cs typeface="Carlito"/>
              </a:rPr>
              <a:t>internet.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523466"/>
            <a:ext cx="168275" cy="1165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2781300"/>
            <a:ext cx="2886075" cy="271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2320" y="1318971"/>
            <a:ext cx="5175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CORREIO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ELETRÔNICO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2400" y="447243"/>
            <a:ext cx="4111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Correio</a:t>
            </a:r>
            <a:r>
              <a:rPr spc="-45" dirty="0"/>
              <a:t> </a:t>
            </a:r>
            <a:r>
              <a:rPr spc="-25" dirty="0"/>
              <a:t>Eletrônico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1649679"/>
            <a:ext cx="790829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correio </a:t>
            </a:r>
            <a:r>
              <a:rPr sz="3200" dirty="0">
                <a:latin typeface="Arial"/>
                <a:cs typeface="Arial"/>
              </a:rPr>
              <a:t>eletrônico </a:t>
            </a:r>
            <a:r>
              <a:rPr sz="3200" spc="-5" dirty="0">
                <a:latin typeface="Arial"/>
                <a:cs typeface="Arial"/>
              </a:rPr>
              <a:t>ou e-mail </a:t>
            </a:r>
            <a:r>
              <a:rPr sz="3200" dirty="0">
                <a:latin typeface="Arial"/>
                <a:cs typeface="Arial"/>
              </a:rPr>
              <a:t>é uma  </a:t>
            </a:r>
            <a:r>
              <a:rPr sz="3200" spc="-5" dirty="0">
                <a:latin typeface="Arial"/>
                <a:cs typeface="Arial"/>
              </a:rPr>
              <a:t>ferramenta usada para enviar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receber  mensagens </a:t>
            </a:r>
            <a:r>
              <a:rPr sz="3200" spc="-1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maneira instantânea  através da Internet. </a:t>
            </a:r>
            <a:r>
              <a:rPr sz="3200" dirty="0">
                <a:latin typeface="Arial"/>
                <a:cs typeface="Arial"/>
              </a:rPr>
              <a:t>É </a:t>
            </a:r>
            <a:r>
              <a:rPr sz="3200" spc="-10" dirty="0">
                <a:latin typeface="Arial"/>
                <a:cs typeface="Arial"/>
              </a:rPr>
              <a:t>um </a:t>
            </a:r>
            <a:r>
              <a:rPr sz="3200" spc="-5" dirty="0">
                <a:latin typeface="Arial"/>
                <a:cs typeface="Arial"/>
              </a:rPr>
              <a:t>serviço gratuito </a:t>
            </a:r>
            <a:r>
              <a:rPr sz="3200" dirty="0">
                <a:latin typeface="Arial"/>
                <a:cs typeface="Arial"/>
              </a:rPr>
              <a:t>e  é </a:t>
            </a:r>
            <a:r>
              <a:rPr sz="3200" spc="-5" dirty="0">
                <a:latin typeface="Arial"/>
                <a:cs typeface="Arial"/>
              </a:rPr>
              <a:t>possível incluir fotografias ou arquivos </a:t>
            </a:r>
            <a:r>
              <a:rPr sz="3200" spc="-10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todo tipo nas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mensagens.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768" y="4732020"/>
            <a:ext cx="1464930" cy="115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4849367"/>
            <a:ext cx="1655064" cy="106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0708" y="4754879"/>
            <a:ext cx="2400299" cy="1254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3039" y="4721380"/>
            <a:ext cx="732501" cy="11377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7104" y="3087623"/>
            <a:ext cx="4245864" cy="145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0873" y="1967230"/>
            <a:ext cx="4872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Carlito"/>
                <a:cs typeface="Carlito"/>
              </a:rPr>
              <a:t>MÉTODOS </a:t>
            </a:r>
            <a:r>
              <a:rPr b="1" spc="-10" dirty="0">
                <a:latin typeface="Carlito"/>
                <a:cs typeface="Carlito"/>
              </a:rPr>
              <a:t>DE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spc="5" dirty="0">
                <a:latin typeface="Carlito"/>
                <a:cs typeface="Carlito"/>
              </a:rPr>
              <a:t>BUSCA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461899"/>
            <a:ext cx="7016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Características </a:t>
            </a:r>
            <a:r>
              <a:rPr spc="-5" dirty="0"/>
              <a:t>do</a:t>
            </a:r>
            <a:r>
              <a:rPr spc="-35" dirty="0"/>
              <a:t> </a:t>
            </a:r>
            <a:r>
              <a:rPr spc="-5" dirty="0"/>
              <a:t>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7633"/>
            <a:ext cx="6757670" cy="31349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10" dirty="0">
                <a:latin typeface="Carlito"/>
                <a:cs typeface="Carlito"/>
              </a:rPr>
              <a:t>Alta </a:t>
            </a:r>
            <a:r>
              <a:rPr sz="3400" spc="-5" dirty="0">
                <a:latin typeface="Carlito"/>
                <a:cs typeface="Carlito"/>
              </a:rPr>
              <a:t>velocidade de</a:t>
            </a:r>
            <a:r>
              <a:rPr sz="3400" spc="-60" dirty="0">
                <a:latin typeface="Carlito"/>
                <a:cs typeface="Carlito"/>
              </a:rPr>
              <a:t> </a:t>
            </a:r>
            <a:r>
              <a:rPr sz="3400" spc="-15" dirty="0">
                <a:latin typeface="Carlito"/>
                <a:cs typeface="Carlito"/>
              </a:rPr>
              <a:t>processamento;</a:t>
            </a: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10" dirty="0">
                <a:latin typeface="Carlito"/>
                <a:cs typeface="Carlito"/>
              </a:rPr>
              <a:t>Alta </a:t>
            </a:r>
            <a:r>
              <a:rPr sz="3400" spc="-5" dirty="0">
                <a:latin typeface="Carlito"/>
                <a:cs typeface="Carlito"/>
              </a:rPr>
              <a:t>capacidade de</a:t>
            </a:r>
            <a:r>
              <a:rPr sz="3400" spc="-55" dirty="0">
                <a:latin typeface="Carlito"/>
                <a:cs typeface="Carlito"/>
              </a:rPr>
              <a:t> </a:t>
            </a:r>
            <a:r>
              <a:rPr sz="3400" spc="-15" dirty="0">
                <a:latin typeface="Carlito"/>
                <a:cs typeface="Carlito"/>
              </a:rPr>
              <a:t>armazenamento;</a:t>
            </a: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10" dirty="0">
                <a:latin typeface="Carlito"/>
                <a:cs typeface="Carlito"/>
              </a:rPr>
              <a:t>Possibilidade </a:t>
            </a:r>
            <a:r>
              <a:rPr sz="3400" spc="-5" dirty="0">
                <a:latin typeface="Carlito"/>
                <a:cs typeface="Carlito"/>
              </a:rPr>
              <a:t>de</a:t>
            </a:r>
            <a:r>
              <a:rPr sz="3400" spc="-40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replicação;</a:t>
            </a: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15" dirty="0">
                <a:latin typeface="Carlito"/>
                <a:cs typeface="Carlito"/>
              </a:rPr>
              <a:t>Processamento</a:t>
            </a:r>
            <a:r>
              <a:rPr sz="3400" spc="-35" dirty="0">
                <a:latin typeface="Carlito"/>
                <a:cs typeface="Carlito"/>
              </a:rPr>
              <a:t> </a:t>
            </a:r>
            <a:r>
              <a:rPr sz="3400" spc="-10" dirty="0">
                <a:latin typeface="Carlito"/>
                <a:cs typeface="Carlito"/>
              </a:rPr>
              <a:t>ininterrupto;</a:t>
            </a: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25" dirty="0">
                <a:latin typeface="Carlito"/>
                <a:cs typeface="Carlito"/>
              </a:rPr>
              <a:t>Programável.</a:t>
            </a:r>
            <a:endParaRPr sz="3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326" y="442976"/>
            <a:ext cx="32626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</a:t>
            </a:r>
            <a:r>
              <a:rPr spc="-50" dirty="0"/>
              <a:t> </a:t>
            </a:r>
            <a:r>
              <a:rPr spc="-25" dirty="0"/>
              <a:t>Forçada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052" y="1584147"/>
            <a:ext cx="7997190" cy="412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Quando queremos </a:t>
            </a:r>
            <a:r>
              <a:rPr sz="2000" spc="-15" dirty="0">
                <a:latin typeface="Carlito"/>
                <a:cs typeface="Carlito"/>
              </a:rPr>
              <a:t>forçar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procura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determinada </a:t>
            </a:r>
            <a:r>
              <a:rPr sz="2000" spc="-15" dirty="0">
                <a:latin typeface="Carlito"/>
                <a:cs typeface="Carlito"/>
              </a:rPr>
              <a:t>palavra </a:t>
            </a:r>
            <a:r>
              <a:rPr sz="2000" dirty="0">
                <a:latin typeface="Carlito"/>
                <a:cs typeface="Carlito"/>
              </a:rPr>
              <a:t>de alguma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frase,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latin typeface="Carlito"/>
                <a:cs typeface="Carlito"/>
              </a:rPr>
              <a:t>utilizamos </a:t>
            </a:r>
            <a:r>
              <a:rPr sz="2000" spc="-5" dirty="0">
                <a:latin typeface="Carlito"/>
                <a:cs typeface="Carlito"/>
              </a:rPr>
              <a:t>do </a:t>
            </a:r>
            <a:r>
              <a:rPr sz="2000" spc="-10" dirty="0">
                <a:latin typeface="Carlito"/>
                <a:cs typeface="Carlito"/>
              </a:rPr>
              <a:t>operador </a:t>
            </a:r>
            <a:r>
              <a:rPr sz="2000" spc="-5" dirty="0">
                <a:latin typeface="Carlito"/>
                <a:cs typeface="Carlito"/>
              </a:rPr>
              <a:t>de soma( </a:t>
            </a:r>
            <a:r>
              <a:rPr sz="2000" dirty="0">
                <a:latin typeface="Carlito"/>
                <a:cs typeface="Carlito"/>
              </a:rPr>
              <a:t>+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rlito"/>
              <a:cs typeface="Carlito"/>
            </a:endParaRPr>
          </a:p>
          <a:p>
            <a:pPr marL="24765" marR="418465">
              <a:lnSpc>
                <a:spcPts val="2390"/>
              </a:lnSpc>
            </a:pPr>
            <a:r>
              <a:rPr sz="2000" spc="-15" dirty="0">
                <a:latin typeface="Carlito"/>
                <a:cs typeface="Carlito"/>
              </a:rPr>
              <a:t>Esta </a:t>
            </a:r>
            <a:r>
              <a:rPr sz="2000" spc="-5" dirty="0">
                <a:latin typeface="Carlito"/>
                <a:cs typeface="Carlito"/>
              </a:rPr>
              <a:t>busca serve </a:t>
            </a:r>
            <a:r>
              <a:rPr sz="2000" spc="-15" dirty="0">
                <a:latin typeface="Carlito"/>
                <a:cs typeface="Carlito"/>
              </a:rPr>
              <a:t>para forçar </a:t>
            </a:r>
            <a:r>
              <a:rPr sz="2000" dirty="0">
                <a:latin typeface="Carlito"/>
                <a:cs typeface="Carlito"/>
              </a:rPr>
              <a:t>alguns </a:t>
            </a:r>
            <a:r>
              <a:rPr sz="2000" spc="-10" dirty="0">
                <a:latin typeface="Carlito"/>
                <a:cs typeface="Carlito"/>
              </a:rPr>
              <a:t>pronomes, </a:t>
            </a:r>
            <a:r>
              <a:rPr sz="2000" spc="-5" dirty="0">
                <a:latin typeface="Carlito"/>
                <a:cs typeface="Carlito"/>
              </a:rPr>
              <a:t>preposições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10" dirty="0">
                <a:latin typeface="Carlito"/>
                <a:cs typeface="Carlito"/>
              </a:rPr>
              <a:t>etc,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5" dirty="0">
                <a:latin typeface="Carlito"/>
                <a:cs typeface="Carlito"/>
              </a:rPr>
              <a:t>por  </a:t>
            </a:r>
            <a:r>
              <a:rPr sz="2000" spc="-10" dirty="0">
                <a:latin typeface="Carlito"/>
                <a:cs typeface="Carlito"/>
              </a:rPr>
              <a:t>serem muito frequentes </a:t>
            </a:r>
            <a:r>
              <a:rPr sz="2000" dirty="0">
                <a:latin typeface="Carlito"/>
                <a:cs typeface="Carlito"/>
              </a:rPr>
              <a:t>acabam </a:t>
            </a:r>
            <a:r>
              <a:rPr sz="2000" spc="-5" dirty="0">
                <a:latin typeface="Carlito"/>
                <a:cs typeface="Carlito"/>
              </a:rPr>
              <a:t>sendo ignorados na </a:t>
            </a:r>
            <a:r>
              <a:rPr sz="2000" spc="-15" dirty="0">
                <a:latin typeface="Carlito"/>
                <a:cs typeface="Carlito"/>
              </a:rPr>
              <a:t>hora </a:t>
            </a:r>
            <a:r>
              <a:rPr sz="2000" spc="-5" dirty="0">
                <a:latin typeface="Carlito"/>
                <a:cs typeface="Carlito"/>
              </a:rPr>
              <a:t>da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pesquisa.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arlito"/>
              <a:cs typeface="Carlito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2000" spc="-125" dirty="0">
                <a:latin typeface="Arial"/>
                <a:cs typeface="Arial"/>
              </a:rPr>
              <a:t>Por </a:t>
            </a:r>
            <a:r>
              <a:rPr sz="2000" spc="-85" dirty="0">
                <a:latin typeface="Arial"/>
                <a:cs typeface="Arial"/>
              </a:rPr>
              <a:t>exemplo: </a:t>
            </a:r>
            <a:r>
              <a:rPr sz="2000" spc="-90" dirty="0">
                <a:latin typeface="Arial"/>
                <a:cs typeface="Arial"/>
              </a:rPr>
              <a:t>como </a:t>
            </a:r>
            <a:r>
              <a:rPr sz="2000" spc="-75" dirty="0">
                <a:latin typeface="Arial"/>
                <a:cs typeface="Arial"/>
              </a:rPr>
              <a:t>programar </a:t>
            </a:r>
            <a:r>
              <a:rPr sz="2000" spc="-90" dirty="0">
                <a:latin typeface="Arial"/>
                <a:cs typeface="Arial"/>
              </a:rPr>
              <a:t>em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“C”.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60"/>
              </a:spcBef>
            </a:pPr>
            <a:r>
              <a:rPr sz="2000" spc="-15" dirty="0">
                <a:latin typeface="Carlito"/>
                <a:cs typeface="Carlito"/>
              </a:rPr>
              <a:t>Esta </a:t>
            </a:r>
            <a:r>
              <a:rPr sz="2000" spc="-5" dirty="0">
                <a:latin typeface="Carlito"/>
                <a:cs typeface="Carlito"/>
              </a:rPr>
              <a:t>busca </a:t>
            </a:r>
            <a:r>
              <a:rPr sz="2000" spc="-10" dirty="0">
                <a:latin typeface="Carlito"/>
                <a:cs typeface="Carlito"/>
              </a:rPr>
              <a:t>retornaria </a:t>
            </a:r>
            <a:r>
              <a:rPr sz="2000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número </a:t>
            </a:r>
            <a:r>
              <a:rPr sz="2000" spc="-5" dirty="0">
                <a:latin typeface="Carlito"/>
                <a:cs typeface="Carlito"/>
              </a:rPr>
              <a:t>maior de </a:t>
            </a:r>
            <a:r>
              <a:rPr sz="2000" spc="-10" dirty="0">
                <a:latin typeface="Carlito"/>
                <a:cs typeface="Carlito"/>
              </a:rPr>
              <a:t>links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comparação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10" dirty="0">
                <a:latin typeface="Carlito"/>
                <a:cs typeface="Carlito"/>
              </a:rPr>
              <a:t>esta: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70"/>
              </a:spcBef>
            </a:pPr>
            <a:r>
              <a:rPr sz="2000" spc="-5" dirty="0">
                <a:latin typeface="Carlito"/>
                <a:cs typeface="Carlito"/>
              </a:rPr>
              <a:t>+como </a:t>
            </a:r>
            <a:r>
              <a:rPr sz="2000" spc="-10" dirty="0">
                <a:latin typeface="Carlito"/>
                <a:cs typeface="Carlito"/>
              </a:rPr>
              <a:t>programar </a:t>
            </a:r>
            <a:r>
              <a:rPr sz="2000" spc="-5" dirty="0">
                <a:latin typeface="Carlito"/>
                <a:cs typeface="Carlito"/>
              </a:rPr>
              <a:t>+em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Carlito"/>
              <a:cs typeface="Carlito"/>
            </a:endParaRPr>
          </a:p>
          <a:p>
            <a:pPr marL="24765" marR="5080">
              <a:lnSpc>
                <a:spcPts val="2390"/>
              </a:lnSpc>
            </a:pPr>
            <a:r>
              <a:rPr sz="2000" spc="-10" dirty="0">
                <a:latin typeface="Carlito"/>
                <a:cs typeface="Carlito"/>
              </a:rPr>
              <a:t>Nesta, </a:t>
            </a:r>
            <a:r>
              <a:rPr sz="2000" spc="-5" dirty="0">
                <a:latin typeface="Carlito"/>
                <a:cs typeface="Carlito"/>
              </a:rPr>
              <a:t>estaríamos </a:t>
            </a:r>
            <a:r>
              <a:rPr sz="2000" spc="-10" dirty="0">
                <a:latin typeface="Carlito"/>
                <a:cs typeface="Carlito"/>
              </a:rPr>
              <a:t>forçando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5" dirty="0">
                <a:latin typeface="Carlito"/>
                <a:cs typeface="Carlito"/>
              </a:rPr>
              <a:t>palavras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uma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5" dirty="0">
                <a:latin typeface="Carlito"/>
                <a:cs typeface="Carlito"/>
              </a:rPr>
              <a:t>são </a:t>
            </a:r>
            <a:r>
              <a:rPr sz="2000" spc="-10" dirty="0">
                <a:latin typeface="Carlito"/>
                <a:cs typeface="Carlito"/>
              </a:rPr>
              <a:t>frequentemente  </a:t>
            </a:r>
            <a:r>
              <a:rPr sz="2000" spc="-5" dirty="0">
                <a:latin typeface="Carlito"/>
                <a:cs typeface="Carlito"/>
              </a:rPr>
              <a:t>usadas </a:t>
            </a:r>
            <a:r>
              <a:rPr sz="2000" dirty="0">
                <a:latin typeface="Carlito"/>
                <a:cs typeface="Carlito"/>
              </a:rPr>
              <a:t>nos </a:t>
            </a:r>
            <a:r>
              <a:rPr sz="2000" spc="-15" dirty="0">
                <a:latin typeface="Carlito"/>
                <a:cs typeface="Carlito"/>
              </a:rPr>
              <a:t>textos, </a:t>
            </a:r>
            <a:r>
              <a:rPr sz="2000" spc="-10" dirty="0">
                <a:latin typeface="Carlito"/>
                <a:cs typeface="Carlito"/>
              </a:rPr>
              <a:t>filtrando </a:t>
            </a:r>
            <a:r>
              <a:rPr sz="2000" dirty="0">
                <a:latin typeface="Carlito"/>
                <a:cs typeface="Carlito"/>
              </a:rPr>
              <a:t>melhor </a:t>
            </a:r>
            <a:r>
              <a:rPr sz="2000" spc="-5" dirty="0">
                <a:latin typeface="Carlito"/>
                <a:cs typeface="Carlito"/>
              </a:rPr>
              <a:t>nossa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busca.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7148" y="442976"/>
            <a:ext cx="3310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</a:t>
            </a:r>
            <a:r>
              <a:rPr spc="-55" dirty="0"/>
              <a:t> </a:t>
            </a:r>
            <a:r>
              <a:rPr spc="-25" dirty="0"/>
              <a:t>Excluída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05152"/>
            <a:ext cx="6576695" cy="14687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2900" algn="just">
              <a:lnSpc>
                <a:spcPct val="97900"/>
              </a:lnSpc>
              <a:spcBef>
                <a:spcPts val="18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busca </a:t>
            </a:r>
            <a:r>
              <a:rPr sz="3200" spc="-30" dirty="0">
                <a:latin typeface="Carlito"/>
                <a:cs typeface="Carlito"/>
              </a:rPr>
              <a:t>excluída </a:t>
            </a:r>
            <a:r>
              <a:rPr sz="3200" spc="-35" dirty="0">
                <a:latin typeface="Carlito"/>
                <a:cs typeface="Carlito"/>
              </a:rPr>
              <a:t>difere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busca  </a:t>
            </a:r>
            <a:r>
              <a:rPr sz="3200" spc="-15" dirty="0">
                <a:latin typeface="Carlito"/>
                <a:cs typeface="Carlito"/>
              </a:rPr>
              <a:t>excluindo </a:t>
            </a:r>
            <a:r>
              <a:rPr sz="3200" spc="-25" dirty="0">
                <a:latin typeface="Carlito"/>
                <a:cs typeface="Carlito"/>
              </a:rPr>
              <a:t>palavras </a:t>
            </a:r>
            <a:r>
              <a:rPr sz="3200" spc="-5" dirty="0">
                <a:latin typeface="Carlito"/>
                <a:cs typeface="Carlito"/>
              </a:rPr>
              <a:t>que </a:t>
            </a:r>
            <a:r>
              <a:rPr sz="3200" spc="-15" dirty="0">
                <a:latin typeface="Carlito"/>
                <a:cs typeface="Carlito"/>
              </a:rPr>
              <a:t>contenham  </a:t>
            </a:r>
            <a:r>
              <a:rPr sz="3200" spc="-10" dirty="0">
                <a:latin typeface="Carlito"/>
                <a:cs typeface="Carlito"/>
              </a:rPr>
              <a:t>busca.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6060" y="1596897"/>
            <a:ext cx="12604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5"/>
              </a:spcBef>
              <a:tabLst>
                <a:tab pos="679450" algn="l"/>
              </a:tabLst>
            </a:pPr>
            <a:r>
              <a:rPr sz="3200" spc="-130" dirty="0">
                <a:latin typeface="Carlito"/>
                <a:cs typeface="Carlito"/>
              </a:rPr>
              <a:t>f</a:t>
            </a:r>
            <a:r>
              <a:rPr sz="3200" dirty="0">
                <a:latin typeface="Carlito"/>
                <a:cs typeface="Carlito"/>
              </a:rPr>
              <a:t>o</a:t>
            </a:r>
            <a:r>
              <a:rPr sz="3200" spc="-85" dirty="0">
                <a:latin typeface="Carlito"/>
                <a:cs typeface="Carlito"/>
              </a:rPr>
              <a:t>r</a:t>
            </a:r>
            <a:r>
              <a:rPr sz="3200" spc="-35" dirty="0">
                <a:latin typeface="Carlito"/>
                <a:cs typeface="Carlito"/>
              </a:rPr>
              <a:t>ç</a:t>
            </a:r>
            <a:r>
              <a:rPr sz="3200" spc="-15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da  n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5" dirty="0">
                <a:latin typeface="Carlito"/>
                <a:cs typeface="Carlito"/>
              </a:rPr>
              <a:t>sua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3167633"/>
            <a:ext cx="1431925" cy="979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marR="5080" indent="-342900">
              <a:lnSpc>
                <a:spcPts val="367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800" spc="-434" baseline="1736" dirty="0">
                <a:latin typeface="Carlito"/>
                <a:cs typeface="Carlito"/>
              </a:rPr>
              <a:t>T</a:t>
            </a:r>
            <a:r>
              <a:rPr sz="4800" baseline="1736" dirty="0">
                <a:latin typeface="Carlito"/>
                <a:cs typeface="Carlito"/>
              </a:rPr>
              <a:t>emos  </a:t>
            </a:r>
            <a:r>
              <a:rPr sz="3200" spc="-20" dirty="0">
                <a:latin typeface="Carlito"/>
                <a:cs typeface="Carlito"/>
              </a:rPr>
              <a:t>Nesta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8280" y="3157855"/>
            <a:ext cx="63601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43330" algn="l"/>
                <a:tab pos="2986405" algn="l"/>
                <a:tab pos="4778375" algn="l"/>
                <a:tab pos="5718175" algn="l"/>
              </a:tabLst>
            </a:pP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om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50" dirty="0">
                <a:latin typeface="Carlito"/>
                <a:cs typeface="Carlito"/>
              </a:rPr>
              <a:t>e</a:t>
            </a:r>
            <a:r>
              <a:rPr sz="3200" spc="-85" dirty="0">
                <a:latin typeface="Carlito"/>
                <a:cs typeface="Carlito"/>
              </a:rPr>
              <a:t>x</a:t>
            </a:r>
            <a:r>
              <a:rPr sz="3200" dirty="0">
                <a:latin typeface="Carlito"/>
                <a:cs typeface="Carlito"/>
              </a:rPr>
              <a:t>emp</a:t>
            </a:r>
            <a:r>
              <a:rPr sz="3200" spc="-10" dirty="0">
                <a:latin typeface="Carlito"/>
                <a:cs typeface="Carlito"/>
              </a:rPr>
              <a:t>l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dirty="0">
                <a:latin typeface="Carlito"/>
                <a:cs typeface="Carlito"/>
              </a:rPr>
              <a:t>:	</a:t>
            </a:r>
            <a:r>
              <a:rPr sz="3200" spc="-60" dirty="0">
                <a:latin typeface="Carlito"/>
                <a:cs typeface="Carlito"/>
              </a:rPr>
              <a:t>P</a:t>
            </a:r>
            <a:r>
              <a:rPr sz="3200" spc="-5" dirty="0">
                <a:latin typeface="Carlito"/>
                <a:cs typeface="Carlito"/>
              </a:rPr>
              <a:t>oli</a:t>
            </a:r>
            <a:r>
              <a:rPr sz="3200" spc="-1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	-Mos</a:t>
            </a:r>
            <a:r>
              <a:rPr sz="3200" spc="-10" dirty="0">
                <a:latin typeface="Carlito"/>
                <a:cs typeface="Carlito"/>
              </a:rPr>
              <a:t>so</a:t>
            </a:r>
            <a:r>
              <a:rPr sz="3200" spc="-8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ó  </a:t>
            </a:r>
            <a:r>
              <a:rPr sz="4800" spc="-7" baseline="1736" dirty="0">
                <a:latin typeface="Carlito"/>
                <a:cs typeface="Carlito"/>
              </a:rPr>
              <a:t>bus</a:t>
            </a:r>
            <a:r>
              <a:rPr sz="4800" spc="-52" baseline="1736" dirty="0">
                <a:latin typeface="Carlito"/>
                <a:cs typeface="Carlito"/>
              </a:rPr>
              <a:t>c</a:t>
            </a:r>
            <a:r>
              <a:rPr sz="4800" baseline="1736" dirty="0">
                <a:latin typeface="Carlito"/>
                <a:cs typeface="Carlito"/>
              </a:rPr>
              <a:t>a	e</a:t>
            </a:r>
            <a:r>
              <a:rPr sz="4800" spc="-67" baseline="1736" dirty="0">
                <a:latin typeface="Carlito"/>
                <a:cs typeface="Carlito"/>
              </a:rPr>
              <a:t>st</a:t>
            </a:r>
            <a:r>
              <a:rPr sz="4800" baseline="1736" dirty="0">
                <a:latin typeface="Carlito"/>
                <a:cs typeface="Carlito"/>
              </a:rPr>
              <a:t>amos	</a:t>
            </a:r>
            <a:r>
              <a:rPr sz="4800" spc="-75" baseline="1736" dirty="0">
                <a:latin typeface="Carlito"/>
                <a:cs typeface="Carlito"/>
              </a:rPr>
              <a:t>e</a:t>
            </a:r>
            <a:r>
              <a:rPr sz="4800" spc="-104" baseline="1736" dirty="0">
                <a:latin typeface="Carlito"/>
                <a:cs typeface="Carlito"/>
              </a:rPr>
              <a:t>x</a:t>
            </a:r>
            <a:r>
              <a:rPr sz="4800" baseline="1736" dirty="0">
                <a:latin typeface="Carlito"/>
                <a:cs typeface="Carlito"/>
              </a:rPr>
              <a:t>clu</a:t>
            </a:r>
            <a:r>
              <a:rPr sz="4800" spc="-22" baseline="1736" dirty="0">
                <a:latin typeface="Carlito"/>
                <a:cs typeface="Carlito"/>
              </a:rPr>
              <a:t>i</a:t>
            </a:r>
            <a:r>
              <a:rPr sz="4800" spc="-7" baseline="1736" dirty="0">
                <a:latin typeface="Carlito"/>
                <a:cs typeface="Carlito"/>
              </a:rPr>
              <a:t>nd</a:t>
            </a:r>
            <a:r>
              <a:rPr sz="4800" baseline="1736" dirty="0">
                <a:latin typeface="Carlito"/>
                <a:cs typeface="Carlito"/>
              </a:rPr>
              <a:t>o</a:t>
            </a:r>
            <a:r>
              <a:rPr sz="4800" spc="-52" baseline="1736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tudo	</a:t>
            </a:r>
            <a:r>
              <a:rPr sz="3200" spc="-5" dirty="0">
                <a:latin typeface="Carlito"/>
                <a:cs typeface="Carlito"/>
              </a:rPr>
              <a:t>que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4132834"/>
            <a:ext cx="772922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65225" algn="l"/>
                <a:tab pos="1560195" algn="l"/>
                <a:tab pos="2964180" algn="l"/>
                <a:tab pos="4604385" algn="l"/>
                <a:tab pos="5388610" algn="l"/>
                <a:tab pos="7308215" algn="l"/>
              </a:tabLst>
            </a:pPr>
            <a:r>
              <a:rPr sz="4800" spc="-67" baseline="2604" dirty="0">
                <a:latin typeface="Carlito"/>
                <a:cs typeface="Carlito"/>
              </a:rPr>
              <a:t>t</a:t>
            </a:r>
            <a:r>
              <a:rPr sz="4800" baseline="2604" dirty="0">
                <a:latin typeface="Carlito"/>
                <a:cs typeface="Carlito"/>
              </a:rPr>
              <a:t>enha	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5" dirty="0">
                <a:latin typeface="Carlito"/>
                <a:cs typeface="Carlito"/>
              </a:rPr>
              <a:t>pal</a:t>
            </a:r>
            <a:r>
              <a:rPr sz="3200" spc="-8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v</a:t>
            </a:r>
            <a:r>
              <a:rPr sz="3200" spc="-10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	Mo</a:t>
            </a:r>
            <a:r>
              <a:rPr sz="3200" spc="-10" dirty="0">
                <a:latin typeface="Carlito"/>
                <a:cs typeface="Carlito"/>
              </a:rPr>
              <a:t>s</a:t>
            </a:r>
            <a:r>
              <a:rPr sz="3200" spc="-20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o</a:t>
            </a:r>
            <a:r>
              <a:rPr sz="3200" spc="-8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ó	</a:t>
            </a:r>
            <a:r>
              <a:rPr sz="3200" spc="-5" dirty="0">
                <a:latin typeface="Carlito"/>
                <a:cs typeface="Carlito"/>
              </a:rPr>
              <a:t>no</a:t>
            </a:r>
            <a:r>
              <a:rPr sz="3200" dirty="0">
                <a:latin typeface="Carlito"/>
                <a:cs typeface="Carlito"/>
              </a:rPr>
              <a:t>s	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-10" dirty="0">
                <a:latin typeface="Carlito"/>
                <a:cs typeface="Carlito"/>
              </a:rPr>
              <a:t>s</a:t>
            </a:r>
            <a:r>
              <a:rPr sz="3200" spc="-20" dirty="0">
                <a:latin typeface="Carlito"/>
                <a:cs typeface="Carlito"/>
              </a:rPr>
              <a:t>u</a:t>
            </a:r>
            <a:r>
              <a:rPr sz="3200" spc="-5" dirty="0">
                <a:latin typeface="Carlito"/>
                <a:cs typeface="Carlito"/>
              </a:rPr>
              <a:t>l</a:t>
            </a:r>
            <a:r>
              <a:rPr sz="3200" spc="-7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ados	</a:t>
            </a:r>
            <a:r>
              <a:rPr sz="3200" spc="-5" dirty="0">
                <a:latin typeface="Carlito"/>
                <a:cs typeface="Carlito"/>
              </a:rPr>
              <a:t>da  </a:t>
            </a:r>
            <a:r>
              <a:rPr sz="3200" spc="-15" dirty="0">
                <a:latin typeface="Carlito"/>
                <a:cs typeface="Carlito"/>
              </a:rPr>
              <a:t>busca </a:t>
            </a:r>
            <a:r>
              <a:rPr sz="3200" spc="-5" dirty="0">
                <a:latin typeface="Carlito"/>
                <a:cs typeface="Carlito"/>
              </a:rPr>
              <a:t>por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Politica.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4397" y="442976"/>
            <a:ext cx="4671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Busca </a:t>
            </a:r>
            <a:r>
              <a:rPr spc="-30" dirty="0"/>
              <a:t>dentro </a:t>
            </a:r>
            <a:r>
              <a:rPr spc="-5" dirty="0"/>
              <a:t>do</a:t>
            </a:r>
            <a:r>
              <a:rPr spc="-20" dirty="0"/>
              <a:t> 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05152"/>
            <a:ext cx="8072120" cy="362457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2900">
              <a:lnSpc>
                <a:spcPct val="9790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  <a:tab pos="885825" algn="l"/>
                <a:tab pos="2320925" algn="l"/>
                <a:tab pos="3212465" algn="l"/>
                <a:tab pos="4217035" algn="l"/>
                <a:tab pos="5652135" algn="l"/>
                <a:tab pos="6845934" algn="l"/>
                <a:tab pos="7642859" algn="l"/>
              </a:tabLst>
            </a:pPr>
            <a:r>
              <a:rPr sz="3200" dirty="0">
                <a:latin typeface="Carlito"/>
                <a:cs typeface="Carlito"/>
              </a:rPr>
              <a:t>O	Goog</a:t>
            </a:r>
            <a:r>
              <a:rPr sz="3200" spc="5" dirty="0">
                <a:latin typeface="Carlito"/>
                <a:cs typeface="Carlito"/>
              </a:rPr>
              <a:t>l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-7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em	essa	</a:t>
            </a:r>
            <a:r>
              <a:rPr sz="3200" spc="-7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é</a:t>
            </a:r>
            <a:r>
              <a:rPr sz="3200" spc="-1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ni</a:t>
            </a:r>
            <a:r>
              <a:rPr sz="3200" spc="-5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10" dirty="0">
                <a:latin typeface="Carlito"/>
                <a:cs typeface="Carlito"/>
              </a:rPr>
              <a:t>s</a:t>
            </a:r>
            <a:r>
              <a:rPr sz="3200" spc="-5" dirty="0">
                <a:latin typeface="Carlito"/>
                <a:cs typeface="Carlito"/>
              </a:rPr>
              <a:t>u</a:t>
            </a:r>
            <a:r>
              <a:rPr sz="3200" spc="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er	</a:t>
            </a:r>
            <a:r>
              <a:rPr sz="3200" spc="-5" dirty="0">
                <a:latin typeface="Carlito"/>
                <a:cs typeface="Carlito"/>
              </a:rPr>
              <a:t>ú</a:t>
            </a:r>
            <a:r>
              <a:rPr sz="3200" spc="-10" dirty="0">
                <a:latin typeface="Carlito"/>
                <a:cs typeface="Carlito"/>
              </a:rPr>
              <a:t>t</a:t>
            </a:r>
            <a:r>
              <a:rPr sz="3200" spc="-20" dirty="0">
                <a:latin typeface="Carlito"/>
                <a:cs typeface="Carlito"/>
              </a:rPr>
              <a:t>i</a:t>
            </a:r>
            <a:r>
              <a:rPr sz="3200" dirty="0">
                <a:latin typeface="Carlito"/>
                <a:cs typeface="Carlito"/>
              </a:rPr>
              <a:t>l	</a:t>
            </a:r>
            <a:r>
              <a:rPr sz="3200" spc="-5" dirty="0">
                <a:latin typeface="Carlito"/>
                <a:cs typeface="Carlito"/>
              </a:rPr>
              <a:t>de  pesquisa </a:t>
            </a:r>
            <a:r>
              <a:rPr sz="3200" spc="-15" dirty="0">
                <a:latin typeface="Carlito"/>
                <a:cs typeface="Carlito"/>
              </a:rPr>
              <a:t>dentro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5" dirty="0">
                <a:latin typeface="Carlito"/>
                <a:cs typeface="Carlito"/>
              </a:rPr>
              <a:t>próprio site. </a:t>
            </a:r>
            <a:r>
              <a:rPr sz="3200" spc="-20" dirty="0">
                <a:latin typeface="Carlito"/>
                <a:cs typeface="Carlito"/>
              </a:rPr>
              <a:t>Basta </a:t>
            </a:r>
            <a:r>
              <a:rPr sz="3200" spc="-5" dirty="0">
                <a:latin typeface="Carlito"/>
                <a:cs typeface="Carlito"/>
              </a:rPr>
              <a:t>usar </a:t>
            </a:r>
            <a:r>
              <a:rPr sz="3200" dirty="0">
                <a:latin typeface="Carlito"/>
                <a:cs typeface="Carlito"/>
              </a:rPr>
              <a:t>o  </a:t>
            </a:r>
            <a:r>
              <a:rPr sz="3200" spc="-10" dirty="0">
                <a:latin typeface="Carlito"/>
                <a:cs typeface="Carlito"/>
              </a:rPr>
              <a:t>operador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site.</a:t>
            </a:r>
            <a:endParaRPr sz="3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5600" algn="l"/>
              </a:tabLst>
            </a:pPr>
            <a:r>
              <a:rPr sz="4800" spc="-52" baseline="1736" dirty="0">
                <a:latin typeface="Carlito"/>
                <a:cs typeface="Carlito"/>
              </a:rPr>
              <a:t>Por </a:t>
            </a:r>
            <a:r>
              <a:rPr sz="4800" spc="-37" baseline="1736" dirty="0">
                <a:latin typeface="Carlito"/>
                <a:cs typeface="Carlito"/>
              </a:rPr>
              <a:t>exemplo: </a:t>
            </a:r>
            <a:r>
              <a:rPr sz="4800" spc="-15" baseline="1736" dirty="0">
                <a:latin typeface="Carlito"/>
                <a:cs typeface="Carlito"/>
              </a:rPr>
              <a:t>site:ifrn.edu.br</a:t>
            </a:r>
            <a:r>
              <a:rPr sz="4800" spc="352" baseline="1736" dirty="0">
                <a:latin typeface="Carlito"/>
                <a:cs typeface="Carlito"/>
              </a:rPr>
              <a:t> </a:t>
            </a:r>
            <a:r>
              <a:rPr sz="4800" spc="-22" baseline="1736" dirty="0">
                <a:latin typeface="Carlito"/>
                <a:cs typeface="Carlito"/>
              </a:rPr>
              <a:t>edital</a:t>
            </a:r>
            <a:endParaRPr sz="4800" baseline="1736">
              <a:latin typeface="Carlito"/>
              <a:cs typeface="Carlito"/>
            </a:endParaRPr>
          </a:p>
          <a:p>
            <a:pPr marL="355600" marR="5080" indent="-342900" algn="just">
              <a:lnSpc>
                <a:spcPct val="997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Esta </a:t>
            </a:r>
            <a:r>
              <a:rPr sz="3200" spc="-10" dirty="0">
                <a:latin typeface="Carlito"/>
                <a:cs typeface="Carlito"/>
              </a:rPr>
              <a:t>busca </a:t>
            </a:r>
            <a:r>
              <a:rPr sz="3200" spc="-5" dirty="0">
                <a:latin typeface="Carlito"/>
                <a:cs typeface="Carlito"/>
              </a:rPr>
              <a:t>nos </a:t>
            </a:r>
            <a:r>
              <a:rPr sz="3200" spc="-30" dirty="0">
                <a:latin typeface="Carlito"/>
                <a:cs typeface="Carlito"/>
              </a:rPr>
              <a:t>retornará </a:t>
            </a:r>
            <a:r>
              <a:rPr sz="3200" spc="-15" dirty="0">
                <a:latin typeface="Carlito"/>
                <a:cs typeface="Carlito"/>
              </a:rPr>
              <a:t>todos </a:t>
            </a:r>
            <a:r>
              <a:rPr sz="3200" dirty="0">
                <a:latin typeface="Carlito"/>
                <a:cs typeface="Carlito"/>
              </a:rPr>
              <a:t>os </a:t>
            </a:r>
            <a:r>
              <a:rPr sz="3200" spc="-15" dirty="0">
                <a:latin typeface="Carlito"/>
                <a:cs typeface="Carlito"/>
              </a:rPr>
              <a:t>links  </a:t>
            </a:r>
            <a:r>
              <a:rPr sz="3200" spc="-5" dirty="0">
                <a:latin typeface="Carlito"/>
                <a:cs typeface="Carlito"/>
              </a:rPr>
              <a:t>relacionados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30" dirty="0">
                <a:latin typeface="Carlito"/>
                <a:cs typeface="Carlito"/>
              </a:rPr>
              <a:t>palavra </a:t>
            </a:r>
            <a:r>
              <a:rPr sz="3200" spc="-15" dirty="0">
                <a:latin typeface="Carlito"/>
                <a:cs typeface="Carlito"/>
              </a:rPr>
              <a:t>edital </a:t>
            </a:r>
            <a:r>
              <a:rPr sz="3200" spc="-25" dirty="0">
                <a:latin typeface="Carlito"/>
                <a:cs typeface="Carlito"/>
              </a:rPr>
              <a:t>dentro </a:t>
            </a:r>
            <a:r>
              <a:rPr sz="4800" spc="-7" baseline="1736" dirty="0">
                <a:latin typeface="Carlito"/>
                <a:cs typeface="Carlito"/>
              </a:rPr>
              <a:t>do </a:t>
            </a:r>
            <a:r>
              <a:rPr sz="3200" spc="-5" dirty="0">
                <a:latin typeface="Carlito"/>
                <a:cs typeface="Carlito"/>
              </a:rPr>
              <a:t> ifrn.edu.br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889" y="442976"/>
            <a:ext cx="6443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 </a:t>
            </a:r>
            <a:r>
              <a:rPr spc="-5" dirty="0"/>
              <a:t>por Títulos de</a:t>
            </a:r>
            <a:r>
              <a:rPr spc="5" dirty="0"/>
              <a:t> </a:t>
            </a:r>
            <a:r>
              <a:rPr spc="-15" dirty="0"/>
              <a:t>Páginas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6784" y="1587195"/>
            <a:ext cx="7383780" cy="27006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60"/>
              </a:spcBef>
            </a:pPr>
            <a:r>
              <a:rPr sz="2800" spc="-35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30" dirty="0">
                <a:latin typeface="Carlito"/>
                <a:cs typeface="Carlito"/>
              </a:rPr>
              <a:t>fazer </a:t>
            </a:r>
            <a:r>
              <a:rPr sz="2800" spc="-10" dirty="0">
                <a:latin typeface="Carlito"/>
                <a:cs typeface="Carlito"/>
              </a:rPr>
              <a:t>uma </a:t>
            </a:r>
            <a:r>
              <a:rPr sz="2800" spc="-5" dirty="0">
                <a:latin typeface="Carlito"/>
                <a:cs typeface="Carlito"/>
              </a:rPr>
              <a:t>pesquisa </a:t>
            </a:r>
            <a:r>
              <a:rPr sz="2800" dirty="0">
                <a:latin typeface="Carlito"/>
                <a:cs typeface="Carlito"/>
              </a:rPr>
              <a:t>apenas </a:t>
            </a:r>
            <a:r>
              <a:rPr sz="2800" spc="-5" dirty="0">
                <a:latin typeface="Carlito"/>
                <a:cs typeface="Carlito"/>
              </a:rPr>
              <a:t>nos títulos </a:t>
            </a:r>
            <a:r>
              <a:rPr sz="2800" spc="-10" dirty="0">
                <a:latin typeface="Carlito"/>
                <a:cs typeface="Carlito"/>
              </a:rPr>
              <a:t>das  páginas </a:t>
            </a:r>
            <a:r>
              <a:rPr sz="2800" spc="-20" dirty="0">
                <a:latin typeface="Carlito"/>
                <a:cs typeface="Carlito"/>
              </a:rPr>
              <a:t>basta </a:t>
            </a:r>
            <a:r>
              <a:rPr sz="2800" spc="-10" dirty="0">
                <a:latin typeface="Carlito"/>
                <a:cs typeface="Carlito"/>
              </a:rPr>
              <a:t>usar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operador </a:t>
            </a:r>
            <a:r>
              <a:rPr sz="2800" b="1" spc="-5" dirty="0">
                <a:latin typeface="Carlito"/>
                <a:cs typeface="Carlito"/>
              </a:rPr>
              <a:t>intitle </a:t>
            </a:r>
            <a:r>
              <a:rPr sz="2800" spc="-5" dirty="0">
                <a:latin typeface="Carlito"/>
                <a:cs typeface="Carlito"/>
              </a:rPr>
              <a:t>assim </a:t>
            </a:r>
            <a:r>
              <a:rPr sz="2800" spc="-15" dirty="0">
                <a:latin typeface="Carlito"/>
                <a:cs typeface="Carlito"/>
              </a:rPr>
              <a:t>como 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mostra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25" dirty="0">
                <a:latin typeface="Carlito"/>
                <a:cs typeface="Carlito"/>
              </a:rPr>
              <a:t>exemplo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seguir: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intitle:IFRN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1200"/>
              </a:lnSpc>
              <a:spcBef>
                <a:spcPts val="705"/>
              </a:spcBef>
            </a:pPr>
            <a:r>
              <a:rPr sz="2800" spc="-15" dirty="0">
                <a:latin typeface="Carlito"/>
                <a:cs typeface="Carlito"/>
              </a:rPr>
              <a:t>Outro operador </a:t>
            </a:r>
            <a:r>
              <a:rPr sz="2800" spc="-10" dirty="0">
                <a:latin typeface="Carlito"/>
                <a:cs typeface="Carlito"/>
              </a:rPr>
              <a:t>que podemos usar </a:t>
            </a:r>
            <a:r>
              <a:rPr sz="2800" spc="-5" dirty="0">
                <a:latin typeface="Carlito"/>
                <a:cs typeface="Carlito"/>
              </a:rPr>
              <a:t>é o </a:t>
            </a:r>
            <a:r>
              <a:rPr sz="2800" spc="-10" dirty="0">
                <a:latin typeface="Carlito"/>
                <a:cs typeface="Carlito"/>
              </a:rPr>
              <a:t>allintitle  que </a:t>
            </a:r>
            <a:r>
              <a:rPr sz="2800" spc="-25" dirty="0">
                <a:latin typeface="Carlito"/>
                <a:cs typeface="Carlito"/>
              </a:rPr>
              <a:t>faz </a:t>
            </a:r>
            <a:r>
              <a:rPr sz="2800" spc="-10" dirty="0">
                <a:latin typeface="Carlito"/>
                <a:cs typeface="Carlito"/>
              </a:rPr>
              <a:t>uma </a:t>
            </a:r>
            <a:r>
              <a:rPr sz="2800" spc="-20" dirty="0">
                <a:latin typeface="Carlito"/>
                <a:cs typeface="Carlito"/>
              </a:rPr>
              <a:t>procura </a:t>
            </a:r>
            <a:r>
              <a:rPr sz="2800" spc="-10" dirty="0">
                <a:latin typeface="Carlito"/>
                <a:cs typeface="Carlito"/>
              </a:rPr>
              <a:t>por </a:t>
            </a:r>
            <a:r>
              <a:rPr sz="2800" spc="-5" dirty="0">
                <a:latin typeface="Carlito"/>
                <a:cs typeface="Carlito"/>
              </a:rPr>
              <a:t>mais de uma </a:t>
            </a:r>
            <a:r>
              <a:rPr sz="2800" spc="-20" dirty="0">
                <a:latin typeface="Carlito"/>
                <a:cs typeface="Carlito"/>
              </a:rPr>
              <a:t>palavra.  </a:t>
            </a:r>
            <a:r>
              <a:rPr sz="2800" spc="-15" dirty="0">
                <a:latin typeface="Carlito"/>
                <a:cs typeface="Carlito"/>
              </a:rPr>
              <a:t>Exemplo: </a:t>
            </a:r>
            <a:r>
              <a:rPr sz="2800" spc="-10" dirty="0">
                <a:latin typeface="Carlito"/>
                <a:cs typeface="Carlito"/>
              </a:rPr>
              <a:t>allintitle: </a:t>
            </a:r>
            <a:r>
              <a:rPr sz="2800" spc="-15" dirty="0">
                <a:latin typeface="Carlito"/>
                <a:cs typeface="Carlito"/>
              </a:rPr>
              <a:t>Software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Livre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1099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2978023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9702" y="442976"/>
            <a:ext cx="1077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Inurl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05152"/>
            <a:ext cx="2811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809625" algn="l"/>
                <a:tab pos="1274445" algn="l"/>
              </a:tabLst>
            </a:pPr>
            <a:r>
              <a:rPr sz="3200" dirty="0">
                <a:latin typeface="Carlito"/>
                <a:cs typeface="Carlito"/>
              </a:rPr>
              <a:t>é	o	o</a:t>
            </a:r>
            <a:r>
              <a:rPr sz="3200" spc="-5" dirty="0">
                <a:latin typeface="Carlito"/>
                <a:cs typeface="Carlito"/>
              </a:rPr>
              <a:t>p</a:t>
            </a:r>
            <a:r>
              <a:rPr sz="3200" spc="-15" dirty="0">
                <a:latin typeface="Carlito"/>
                <a:cs typeface="Carlito"/>
              </a:rPr>
              <a:t>e</a:t>
            </a:r>
            <a:r>
              <a:rPr sz="3200" spc="-10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ador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8097" y="1571955"/>
            <a:ext cx="1931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7" baseline="-3472" dirty="0">
                <a:latin typeface="Carlito"/>
                <a:cs typeface="Carlito"/>
              </a:rPr>
              <a:t>que</a:t>
            </a:r>
            <a:r>
              <a:rPr sz="3200" spc="5" dirty="0">
                <a:latin typeface="Carlito"/>
                <a:cs typeface="Carlito"/>
              </a:rPr>
              <a:t>usamos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509" y="1596897"/>
            <a:ext cx="758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10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8108" y="1596897"/>
            <a:ext cx="1632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rlito"/>
                <a:cs typeface="Carlito"/>
              </a:rPr>
              <a:t>encontrar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878" rIns="0" bIns="0" rtlCol="0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5"/>
              </a:spcBef>
              <a:tabLst>
                <a:tab pos="2185035" algn="l"/>
                <a:tab pos="3729354" algn="l"/>
                <a:tab pos="4698365" algn="l"/>
                <a:tab pos="6020435" algn="l"/>
                <a:tab pos="7651115" algn="l"/>
              </a:tabLst>
            </a:pPr>
            <a:r>
              <a:rPr spc="-5" dirty="0"/>
              <a:t>qua</a:t>
            </a:r>
            <a:r>
              <a:rPr spc="-10" dirty="0"/>
              <a:t>l</a:t>
            </a:r>
            <a:r>
              <a:rPr spc="-5" dirty="0"/>
              <a:t>que</a:t>
            </a:r>
            <a:r>
              <a:rPr dirty="0"/>
              <a:t>r	</a:t>
            </a:r>
            <a:r>
              <a:rPr spc="-5" dirty="0"/>
              <a:t>p</a:t>
            </a:r>
            <a:r>
              <a:rPr dirty="0"/>
              <a:t>a</a:t>
            </a:r>
            <a:r>
              <a:rPr spc="-5" dirty="0"/>
              <a:t>l</a:t>
            </a:r>
            <a:r>
              <a:rPr spc="-85" dirty="0"/>
              <a:t>a</a:t>
            </a:r>
            <a:r>
              <a:rPr dirty="0"/>
              <a:t>v</a:t>
            </a:r>
            <a:r>
              <a:rPr spc="-100" dirty="0"/>
              <a:t>r</a:t>
            </a:r>
            <a:r>
              <a:rPr dirty="0"/>
              <a:t>a	</a:t>
            </a:r>
            <a:r>
              <a:rPr spc="5" dirty="0"/>
              <a:t>q</a:t>
            </a:r>
            <a:r>
              <a:rPr spc="-5" dirty="0"/>
              <a:t>u</a:t>
            </a:r>
            <a:r>
              <a:rPr dirty="0"/>
              <a:t>e	e</a:t>
            </a:r>
            <a:r>
              <a:rPr spc="-70" dirty="0"/>
              <a:t>st</a:t>
            </a:r>
            <a:r>
              <a:rPr dirty="0"/>
              <a:t>eja	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clu</a:t>
            </a:r>
            <a:r>
              <a:rPr spc="-15" dirty="0"/>
              <a:t>í</a:t>
            </a:r>
            <a:r>
              <a:rPr spc="-5" dirty="0"/>
              <a:t>d</a:t>
            </a:r>
            <a:r>
              <a:rPr dirty="0"/>
              <a:t>a	</a:t>
            </a:r>
            <a:r>
              <a:rPr spc="5" dirty="0"/>
              <a:t>na  </a:t>
            </a:r>
            <a:r>
              <a:rPr spc="-10" dirty="0"/>
              <a:t>própria </a:t>
            </a:r>
            <a:r>
              <a:rPr dirty="0"/>
              <a:t>URL </a:t>
            </a:r>
            <a:r>
              <a:rPr spc="-5" dirty="0"/>
              <a:t>de </a:t>
            </a:r>
            <a:r>
              <a:rPr dirty="0"/>
              <a:t>algum</a:t>
            </a:r>
            <a:r>
              <a:rPr spc="10" dirty="0"/>
              <a:t> </a:t>
            </a:r>
            <a:r>
              <a:rPr spc="-15" dirty="0"/>
              <a:t>site.</a:t>
            </a:r>
          </a:p>
          <a:p>
            <a:pPr marL="356870" marR="20320" indent="-342900">
              <a:lnSpc>
                <a:spcPct val="102400"/>
              </a:lnSpc>
              <a:spcBef>
                <a:spcPts val="495"/>
              </a:spcBef>
              <a:buFont typeface="Arial"/>
              <a:buChar char="•"/>
              <a:tabLst>
                <a:tab pos="356870" algn="l"/>
                <a:tab pos="357505" algn="l"/>
                <a:tab pos="996950" algn="l"/>
                <a:tab pos="1934210" algn="l"/>
                <a:tab pos="2703830" algn="l"/>
                <a:tab pos="4434205" algn="l"/>
              </a:tabLst>
            </a:pPr>
            <a:r>
              <a:rPr sz="3200" dirty="0"/>
              <a:t>Usamos o mesmo </a:t>
            </a:r>
            <a:r>
              <a:rPr sz="3200" spc="-15" dirty="0"/>
              <a:t>junto </a:t>
            </a:r>
            <a:r>
              <a:rPr sz="3200" spc="-10" dirty="0"/>
              <a:t>com </a:t>
            </a:r>
            <a:r>
              <a:rPr sz="3200" dirty="0"/>
              <a:t>o </a:t>
            </a:r>
            <a:r>
              <a:rPr sz="3200" spc="-10" dirty="0"/>
              <a:t>operador </a:t>
            </a:r>
            <a:r>
              <a:rPr sz="3200" spc="-15" dirty="0"/>
              <a:t>site  </a:t>
            </a:r>
            <a:r>
              <a:rPr sz="3200" dirty="0"/>
              <a:t>ou	</a:t>
            </a:r>
            <a:r>
              <a:rPr sz="3200" spc="-5" dirty="0"/>
              <a:t>não</a:t>
            </a:r>
            <a:r>
              <a:rPr sz="3200" dirty="0"/>
              <a:t>.	</a:t>
            </a:r>
            <a:r>
              <a:rPr sz="3200" spc="-100" dirty="0"/>
              <a:t>P</a:t>
            </a:r>
            <a:r>
              <a:rPr sz="3200" dirty="0"/>
              <a:t>or	</a:t>
            </a:r>
            <a:r>
              <a:rPr sz="3200" spc="-75" dirty="0"/>
              <a:t>e</a:t>
            </a:r>
            <a:r>
              <a:rPr sz="3200" spc="-140" dirty="0"/>
              <a:t>x</a:t>
            </a:r>
            <a:r>
              <a:rPr sz="3200" spc="-15" dirty="0"/>
              <a:t>e</a:t>
            </a:r>
            <a:r>
              <a:rPr sz="3200" dirty="0"/>
              <a:t>mp</a:t>
            </a:r>
            <a:r>
              <a:rPr sz="3200" spc="-10" dirty="0"/>
              <a:t>l</a:t>
            </a:r>
            <a:r>
              <a:rPr sz="3200" spc="10" dirty="0"/>
              <a:t>o</a:t>
            </a:r>
            <a:r>
              <a:rPr sz="3200" dirty="0"/>
              <a:t>:	</a:t>
            </a:r>
            <a:r>
              <a:rPr sz="3200" spc="-10" dirty="0"/>
              <a:t>s</a:t>
            </a:r>
            <a:r>
              <a:rPr sz="3200" spc="-5" dirty="0"/>
              <a:t>i</a:t>
            </a:r>
            <a:r>
              <a:rPr sz="3200" spc="-55" dirty="0"/>
              <a:t>t</a:t>
            </a:r>
            <a:r>
              <a:rPr sz="3200" dirty="0"/>
              <a:t>e</a:t>
            </a:r>
            <a:r>
              <a:rPr sz="3200" spc="-10" dirty="0"/>
              <a:t>:</a:t>
            </a:r>
            <a:r>
              <a:rPr sz="3200" dirty="0"/>
              <a:t>v</a:t>
            </a:r>
            <a:r>
              <a:rPr sz="3200" spc="-5" dirty="0"/>
              <a:t>i</a:t>
            </a:r>
            <a:r>
              <a:rPr sz="3200" spc="-70" dirty="0"/>
              <a:t>v</a:t>
            </a:r>
            <a:r>
              <a:rPr sz="3200" dirty="0"/>
              <a:t>aolin</a:t>
            </a:r>
            <a:r>
              <a:rPr sz="3200" spc="-10" dirty="0"/>
              <a:t>u</a:t>
            </a:r>
            <a:r>
              <a:rPr sz="3200" spc="15" dirty="0"/>
              <a:t>x</a:t>
            </a:r>
            <a:r>
              <a:rPr sz="3200" spc="-5" dirty="0"/>
              <a:t>.</a:t>
            </a:r>
            <a:r>
              <a:rPr sz="3200" spc="-35" dirty="0"/>
              <a:t>c</a:t>
            </a:r>
            <a:r>
              <a:rPr sz="3200" dirty="0"/>
              <a:t>o</a:t>
            </a:r>
            <a:r>
              <a:rPr sz="3200" spc="-5" dirty="0"/>
              <a:t>m.br  </a:t>
            </a:r>
            <a:r>
              <a:rPr sz="3200" spc="-10" dirty="0"/>
              <a:t>inurl:dicas</a:t>
            </a:r>
            <a:endParaRPr sz="32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063" y="442976"/>
            <a:ext cx="4441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</a:t>
            </a:r>
            <a:r>
              <a:rPr spc="-20" dirty="0"/>
              <a:t> </a:t>
            </a:r>
            <a:r>
              <a:rPr spc="-10" dirty="0"/>
              <a:t>Relacionadas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8392" y="1585671"/>
            <a:ext cx="7491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6450" algn="l"/>
                <a:tab pos="2970530" algn="l"/>
                <a:tab pos="3743960" algn="l"/>
                <a:tab pos="5617210" algn="l"/>
                <a:tab pos="7263130" algn="l"/>
              </a:tabLst>
            </a:pPr>
            <a:r>
              <a:rPr sz="3200" spc="-10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5" dirty="0">
                <a:latin typeface="Carlito"/>
                <a:cs typeface="Carlito"/>
              </a:rPr>
              <a:t>utili</a:t>
            </a:r>
            <a:r>
              <a:rPr sz="3200" spc="-60" dirty="0">
                <a:latin typeface="Carlito"/>
                <a:cs typeface="Carlito"/>
              </a:rPr>
              <a:t>z</a:t>
            </a:r>
            <a:r>
              <a:rPr sz="3200" dirty="0">
                <a:latin typeface="Carlito"/>
                <a:cs typeface="Carlito"/>
              </a:rPr>
              <a:t>armos	</a:t>
            </a:r>
            <a:r>
              <a:rPr sz="3200" spc="-5" dirty="0">
                <a:latin typeface="Carlito"/>
                <a:cs typeface="Carlito"/>
              </a:rPr>
              <a:t>d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5" dirty="0">
                <a:latin typeface="Carlito"/>
                <a:cs typeface="Carlito"/>
              </a:rPr>
              <a:t>ope</a:t>
            </a:r>
            <a:r>
              <a:rPr sz="3200" spc="-8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ador	</a:t>
            </a:r>
            <a:r>
              <a:rPr sz="3200" b="1" spc="-40" dirty="0">
                <a:latin typeface="Carlito"/>
                <a:cs typeface="Carlito"/>
              </a:rPr>
              <a:t>r</a:t>
            </a:r>
            <a:r>
              <a:rPr sz="3200" b="1" spc="-5" dirty="0">
                <a:latin typeface="Carlito"/>
                <a:cs typeface="Carlito"/>
              </a:rPr>
              <a:t>el</a:t>
            </a:r>
            <a:r>
              <a:rPr sz="3200" b="1" spc="-40" dirty="0">
                <a:latin typeface="Carlito"/>
                <a:cs typeface="Carlito"/>
              </a:rPr>
              <a:t>a</a:t>
            </a:r>
            <a:r>
              <a:rPr sz="3200" b="1" spc="-35" dirty="0">
                <a:latin typeface="Carlito"/>
                <a:cs typeface="Carlito"/>
              </a:rPr>
              <a:t>t</a:t>
            </a:r>
            <a:r>
              <a:rPr sz="3200" b="1" spc="-5" dirty="0">
                <a:latin typeface="Carlito"/>
                <a:cs typeface="Carlito"/>
              </a:rPr>
              <a:t>ed</a:t>
            </a:r>
            <a:r>
              <a:rPr sz="3200" dirty="0">
                <a:latin typeface="Carlito"/>
                <a:cs typeface="Carlito"/>
              </a:rPr>
              <a:t>,	o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05152"/>
            <a:ext cx="16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44" y="2069338"/>
            <a:ext cx="8027670" cy="42906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48640" marR="5080" algn="just">
              <a:lnSpc>
                <a:spcPct val="98900"/>
              </a:lnSpc>
              <a:spcBef>
                <a:spcPts val="145"/>
              </a:spcBef>
            </a:pPr>
            <a:r>
              <a:rPr sz="3200" dirty="0">
                <a:latin typeface="Carlito"/>
                <a:cs typeface="Carlito"/>
              </a:rPr>
              <a:t>Google </a:t>
            </a:r>
            <a:r>
              <a:rPr sz="3200" spc="-5" dirty="0">
                <a:latin typeface="Carlito"/>
                <a:cs typeface="Carlito"/>
              </a:rPr>
              <a:t>nos </a:t>
            </a:r>
            <a:r>
              <a:rPr sz="3200" spc="-15" dirty="0">
                <a:latin typeface="Carlito"/>
                <a:cs typeface="Carlito"/>
              </a:rPr>
              <a:t>retorna </a:t>
            </a:r>
            <a:r>
              <a:rPr sz="3200" spc="-5" dirty="0">
                <a:latin typeface="Carlito"/>
                <a:cs typeface="Carlito"/>
              </a:rPr>
              <a:t>páginas </a:t>
            </a:r>
            <a:r>
              <a:rPr sz="3200" dirty="0">
                <a:latin typeface="Carlito"/>
                <a:cs typeface="Carlito"/>
              </a:rPr>
              <a:t>que </a:t>
            </a:r>
            <a:r>
              <a:rPr sz="3200" spc="-5" dirty="0">
                <a:latin typeface="Carlito"/>
                <a:cs typeface="Carlito"/>
              </a:rPr>
              <a:t>são  relacionadas </a:t>
            </a:r>
            <a:r>
              <a:rPr sz="3200" spc="5" dirty="0">
                <a:latin typeface="Carlito"/>
                <a:cs typeface="Carlito"/>
              </a:rPr>
              <a:t>ou </a:t>
            </a:r>
            <a:r>
              <a:rPr sz="3200" spc="-10" dirty="0">
                <a:latin typeface="Carlito"/>
                <a:cs typeface="Carlito"/>
              </a:rPr>
              <a:t>semelhantes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que </a:t>
            </a:r>
            <a:r>
              <a:rPr sz="3200" spc="-15" dirty="0">
                <a:latin typeface="Carlito"/>
                <a:cs typeface="Carlito"/>
              </a:rPr>
              <a:t>estamos 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indicando.</a:t>
            </a:r>
            <a:endParaRPr sz="3200">
              <a:latin typeface="Carlito"/>
              <a:cs typeface="Carlito"/>
            </a:endParaRPr>
          </a:p>
          <a:p>
            <a:pPr marL="1797050">
              <a:lnSpc>
                <a:spcPts val="2600"/>
              </a:lnSpc>
            </a:pPr>
            <a:r>
              <a:rPr sz="3200" spc="-20" dirty="0">
                <a:latin typeface="Carlito"/>
                <a:cs typeface="Carlito"/>
              </a:rPr>
              <a:t>Exemplo: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related:google.com</a:t>
            </a:r>
            <a:endParaRPr sz="3200">
              <a:latin typeface="Carlito"/>
              <a:cs typeface="Carlito"/>
            </a:endParaRPr>
          </a:p>
          <a:p>
            <a:pPr marL="1797050">
              <a:lnSpc>
                <a:spcPts val="3790"/>
              </a:lnSpc>
            </a:pPr>
            <a:r>
              <a:rPr sz="3200" spc="-10" dirty="0">
                <a:latin typeface="Carlito"/>
                <a:cs typeface="Carlito"/>
              </a:rPr>
              <a:t>related:globoesporte.com</a:t>
            </a:r>
            <a:endParaRPr sz="3200">
              <a:latin typeface="Carlito"/>
              <a:cs typeface="Carlito"/>
            </a:endParaRPr>
          </a:p>
          <a:p>
            <a:pPr marL="330200" marR="645160" indent="-318135">
              <a:lnSpc>
                <a:spcPct val="99400"/>
              </a:lnSpc>
              <a:spcBef>
                <a:spcPts val="480"/>
              </a:spcBef>
              <a:buFont typeface="Arial"/>
              <a:buChar char="•"/>
              <a:tabLst>
                <a:tab pos="330200" algn="l"/>
                <a:tab pos="330835" algn="l"/>
              </a:tabLst>
            </a:pPr>
            <a:r>
              <a:rPr sz="3200" spc="-20" dirty="0">
                <a:latin typeface="Carlito"/>
                <a:cs typeface="Carlito"/>
              </a:rPr>
              <a:t>Nesta </a:t>
            </a:r>
            <a:r>
              <a:rPr sz="3200" spc="-10" dirty="0">
                <a:latin typeface="Carlito"/>
                <a:cs typeface="Carlito"/>
              </a:rPr>
              <a:t>busca, </a:t>
            </a:r>
            <a:r>
              <a:rPr sz="3200" spc="-5" dirty="0">
                <a:latin typeface="Carlito"/>
                <a:cs typeface="Carlito"/>
              </a:rPr>
              <a:t>iremos </a:t>
            </a:r>
            <a:r>
              <a:rPr sz="3200" spc="-10" dirty="0">
                <a:latin typeface="Carlito"/>
                <a:cs typeface="Carlito"/>
              </a:rPr>
              <a:t>receber resultados </a:t>
            </a:r>
            <a:r>
              <a:rPr sz="3200" spc="-5" dirty="0">
                <a:latin typeface="Carlito"/>
                <a:cs typeface="Carlito"/>
              </a:rPr>
              <a:t>no  qual </a:t>
            </a:r>
            <a:r>
              <a:rPr sz="3200" dirty="0">
                <a:latin typeface="Carlito"/>
                <a:cs typeface="Carlito"/>
              </a:rPr>
              <a:t>o Google, </a:t>
            </a:r>
            <a:r>
              <a:rPr sz="3200" spc="-5" dirty="0">
                <a:latin typeface="Carlito"/>
                <a:cs typeface="Carlito"/>
              </a:rPr>
              <a:t>nos </a:t>
            </a:r>
            <a:r>
              <a:rPr sz="3200" spc="-20" dirty="0">
                <a:latin typeface="Carlito"/>
                <a:cs typeface="Carlito"/>
              </a:rPr>
              <a:t>retornará </a:t>
            </a:r>
            <a:r>
              <a:rPr sz="3200" spc="-15" dirty="0">
                <a:latin typeface="Carlito"/>
                <a:cs typeface="Carlito"/>
              </a:rPr>
              <a:t>todos </a:t>
            </a:r>
            <a:r>
              <a:rPr sz="3200" dirty="0">
                <a:latin typeface="Carlito"/>
                <a:cs typeface="Carlito"/>
              </a:rPr>
              <a:t>os </a:t>
            </a:r>
            <a:r>
              <a:rPr sz="3200" spc="-10" dirty="0">
                <a:latin typeface="Carlito"/>
                <a:cs typeface="Carlito"/>
              </a:rPr>
              <a:t>links  </a:t>
            </a:r>
            <a:r>
              <a:rPr sz="3200" spc="-5" dirty="0">
                <a:latin typeface="Carlito"/>
                <a:cs typeface="Carlito"/>
              </a:rPr>
              <a:t>onde </a:t>
            </a:r>
            <a:r>
              <a:rPr sz="3200" dirty="0">
                <a:latin typeface="Carlito"/>
                <a:cs typeface="Carlito"/>
              </a:rPr>
              <a:t>ele </a:t>
            </a:r>
            <a:r>
              <a:rPr sz="3200" spc="-5" dirty="0">
                <a:latin typeface="Carlito"/>
                <a:cs typeface="Carlito"/>
              </a:rPr>
              <a:t>pensa ser </a:t>
            </a:r>
            <a:r>
              <a:rPr sz="3200" spc="-10" dirty="0">
                <a:latin typeface="Carlito"/>
                <a:cs typeface="Carlito"/>
              </a:rPr>
              <a:t>semelhante </a:t>
            </a:r>
            <a:r>
              <a:rPr sz="3200" dirty="0">
                <a:latin typeface="Carlito"/>
                <a:cs typeface="Carlito"/>
              </a:rPr>
              <a:t>ao </a:t>
            </a:r>
            <a:r>
              <a:rPr sz="3200" spc="-15" dirty="0">
                <a:latin typeface="Carlito"/>
                <a:cs typeface="Carlito"/>
              </a:rPr>
              <a:t>site </a:t>
            </a:r>
            <a:r>
              <a:rPr sz="3200" spc="-5" dirty="0">
                <a:latin typeface="Carlito"/>
                <a:cs typeface="Carlito"/>
              </a:rPr>
              <a:t>do  </a:t>
            </a:r>
            <a:r>
              <a:rPr sz="3200" spc="-10" dirty="0">
                <a:latin typeface="Carlito"/>
                <a:cs typeface="Carlito"/>
              </a:rPr>
              <a:t>próprio </a:t>
            </a:r>
            <a:r>
              <a:rPr sz="3200" spc="-5" dirty="0">
                <a:latin typeface="Carlito"/>
                <a:cs typeface="Carlito"/>
              </a:rPr>
              <a:t>Google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8222" y="442976"/>
            <a:ext cx="4428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 </a:t>
            </a:r>
            <a:r>
              <a:rPr spc="-5" dirty="0"/>
              <a:t>por</a:t>
            </a:r>
            <a:r>
              <a:rPr spc="-70" dirty="0"/>
              <a:t> </a:t>
            </a:r>
            <a:r>
              <a:rPr spc="-5" dirty="0"/>
              <a:t>Extensão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6870" marR="5080" indent="-342900">
              <a:lnSpc>
                <a:spcPts val="3770"/>
              </a:lnSpc>
              <a:spcBef>
                <a:spcPts val="285"/>
              </a:spcBef>
              <a:buFont typeface="Arial"/>
              <a:buChar char="•"/>
              <a:tabLst>
                <a:tab pos="356870" algn="l"/>
                <a:tab pos="357505" algn="l"/>
                <a:tab pos="1447800" algn="l"/>
                <a:tab pos="3505835" algn="l"/>
                <a:tab pos="5229860" algn="l"/>
                <a:tab pos="6068060" algn="l"/>
                <a:tab pos="7633970" algn="l"/>
              </a:tabLst>
            </a:pPr>
            <a:r>
              <a:rPr sz="3200" spc="-5" dirty="0"/>
              <a:t>Cas</a:t>
            </a:r>
            <a:r>
              <a:rPr sz="3200" dirty="0"/>
              <a:t>o	</a:t>
            </a:r>
            <a:r>
              <a:rPr sz="3200" spc="-5" dirty="0"/>
              <a:t>qu</a:t>
            </a:r>
            <a:r>
              <a:rPr sz="3200" dirty="0"/>
              <a:t>e</a:t>
            </a:r>
            <a:r>
              <a:rPr sz="3200" spc="-5" dirty="0"/>
              <a:t>i</a:t>
            </a:r>
            <a:r>
              <a:rPr sz="3200" spc="-110" dirty="0"/>
              <a:t>r</a:t>
            </a:r>
            <a:r>
              <a:rPr sz="3200" dirty="0"/>
              <a:t>amos	</a:t>
            </a:r>
            <a:r>
              <a:rPr sz="3200" spc="-5" dirty="0"/>
              <a:t>p</a:t>
            </a:r>
            <a:r>
              <a:rPr sz="3200" spc="-85" dirty="0"/>
              <a:t>r</a:t>
            </a:r>
            <a:r>
              <a:rPr sz="3200" spc="-5" dirty="0"/>
              <a:t>oc</a:t>
            </a:r>
            <a:r>
              <a:rPr sz="3200" dirty="0"/>
              <a:t>u</a:t>
            </a:r>
            <a:r>
              <a:rPr sz="3200" spc="-110" dirty="0"/>
              <a:t>r</a:t>
            </a:r>
            <a:r>
              <a:rPr sz="3200" dirty="0"/>
              <a:t>ar	</a:t>
            </a:r>
            <a:r>
              <a:rPr sz="3200" spc="5" dirty="0"/>
              <a:t>u</a:t>
            </a:r>
            <a:r>
              <a:rPr sz="3200" dirty="0"/>
              <a:t>m	a</a:t>
            </a:r>
            <a:r>
              <a:rPr sz="3200" spc="-75" dirty="0"/>
              <a:t>r</a:t>
            </a:r>
            <a:r>
              <a:rPr sz="3200" spc="-5" dirty="0"/>
              <a:t>qui</a:t>
            </a:r>
            <a:r>
              <a:rPr sz="3200" spc="-35" dirty="0"/>
              <a:t>v</a:t>
            </a:r>
            <a:r>
              <a:rPr sz="3200" dirty="0"/>
              <a:t>o	</a:t>
            </a:r>
            <a:r>
              <a:rPr sz="3200" spc="-5" dirty="0"/>
              <a:t>no  </a:t>
            </a:r>
            <a:r>
              <a:rPr sz="3200" spc="-25" dirty="0"/>
              <a:t>formato </a:t>
            </a:r>
            <a:r>
              <a:rPr sz="3200" spc="-80" dirty="0"/>
              <a:t>PDF, </a:t>
            </a:r>
            <a:r>
              <a:rPr sz="3200" spc="-5" dirty="0"/>
              <a:t>usamos </a:t>
            </a:r>
            <a:r>
              <a:rPr sz="3200" dirty="0"/>
              <a:t>o </a:t>
            </a:r>
            <a:r>
              <a:rPr sz="3200" spc="-10" dirty="0"/>
              <a:t>operador</a:t>
            </a:r>
            <a:r>
              <a:rPr sz="3200" spc="105" dirty="0"/>
              <a:t> </a:t>
            </a:r>
            <a:r>
              <a:rPr sz="3200" spc="-5" dirty="0"/>
              <a:t>filetype.</a:t>
            </a:r>
            <a:endParaRPr sz="3200"/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pc="-15" dirty="0"/>
              <a:t>Exemplo: </a:t>
            </a:r>
            <a:r>
              <a:rPr spc="-5" dirty="0"/>
              <a:t>linux</a:t>
            </a:r>
            <a:r>
              <a:rPr spc="30" dirty="0"/>
              <a:t> </a:t>
            </a:r>
            <a:r>
              <a:rPr spc="-5" dirty="0"/>
              <a:t>filetype:pdf</a:t>
            </a:r>
          </a:p>
          <a:p>
            <a:pPr marL="356870" marR="285750" indent="-342900">
              <a:lnSpc>
                <a:spcPts val="3679"/>
              </a:lnSpc>
              <a:spcBef>
                <a:spcPts val="12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/>
              <a:t>Neste exemplo </a:t>
            </a:r>
            <a:r>
              <a:rPr sz="3200" spc="-15" dirty="0"/>
              <a:t>procuramos </a:t>
            </a:r>
            <a:r>
              <a:rPr sz="3200" spc="-10" dirty="0"/>
              <a:t>links </a:t>
            </a:r>
            <a:r>
              <a:rPr sz="3200" spc="-30" dirty="0"/>
              <a:t>referentes </a:t>
            </a:r>
            <a:r>
              <a:rPr sz="3200" dirty="0"/>
              <a:t>a  </a:t>
            </a:r>
            <a:r>
              <a:rPr sz="3200" spc="-20" dirty="0"/>
              <a:t>palavra </a:t>
            </a:r>
            <a:r>
              <a:rPr sz="3200" dirty="0"/>
              <a:t>linux </a:t>
            </a:r>
            <a:r>
              <a:rPr sz="3200" spc="-10" dirty="0"/>
              <a:t>com </a:t>
            </a:r>
            <a:r>
              <a:rPr sz="3200" dirty="0"/>
              <a:t>o </a:t>
            </a:r>
            <a:r>
              <a:rPr sz="3200" spc="-25" dirty="0"/>
              <a:t>formato</a:t>
            </a:r>
            <a:r>
              <a:rPr sz="3200" spc="30" dirty="0"/>
              <a:t> </a:t>
            </a:r>
            <a:r>
              <a:rPr sz="3200" spc="-75" dirty="0"/>
              <a:t>PDF.</a:t>
            </a:r>
            <a:endParaRPr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886" y="442976"/>
            <a:ext cx="4967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 </a:t>
            </a:r>
            <a:r>
              <a:rPr spc="-5" dirty="0"/>
              <a:t>por</a:t>
            </a:r>
            <a:r>
              <a:rPr spc="-25" dirty="0"/>
              <a:t> </a:t>
            </a:r>
            <a:r>
              <a:rPr spc="-20" dirty="0"/>
              <a:t>Informação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6700" y="1585671"/>
            <a:ext cx="7475220" cy="14808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40"/>
              </a:spcBef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10" dirty="0">
                <a:latin typeface="Carlito"/>
                <a:cs typeface="Carlito"/>
              </a:rPr>
              <a:t>termos </a:t>
            </a:r>
            <a:r>
              <a:rPr sz="3200" spc="5" dirty="0">
                <a:latin typeface="Carlito"/>
                <a:cs typeface="Carlito"/>
              </a:rPr>
              <a:t>uma </a:t>
            </a:r>
            <a:r>
              <a:rPr sz="3200" spc="-5" dirty="0">
                <a:latin typeface="Carlito"/>
                <a:cs typeface="Carlito"/>
              </a:rPr>
              <a:t>pequena </a:t>
            </a:r>
            <a:r>
              <a:rPr sz="3200" spc="-10" dirty="0">
                <a:latin typeface="Carlito"/>
                <a:cs typeface="Carlito"/>
              </a:rPr>
              <a:t>informação </a:t>
            </a:r>
            <a:r>
              <a:rPr sz="3200" spc="5" dirty="0">
                <a:latin typeface="Carlito"/>
                <a:cs typeface="Carlito"/>
              </a:rPr>
              <a:t>do  </a:t>
            </a:r>
            <a:r>
              <a:rPr sz="3200" spc="-15" dirty="0">
                <a:latin typeface="Carlito"/>
                <a:cs typeface="Carlito"/>
              </a:rPr>
              <a:t>site, </a:t>
            </a:r>
            <a:r>
              <a:rPr sz="3200" dirty="0">
                <a:latin typeface="Carlito"/>
                <a:cs typeface="Carlito"/>
              </a:rPr>
              <a:t>ou seja </a:t>
            </a:r>
            <a:r>
              <a:rPr sz="3200" spc="-5" dirty="0">
                <a:latin typeface="Carlito"/>
                <a:cs typeface="Carlito"/>
              </a:rPr>
              <a:t>sua </a:t>
            </a:r>
            <a:r>
              <a:rPr sz="3200" spc="-15" dirty="0">
                <a:latin typeface="Carlito"/>
                <a:cs typeface="Carlito"/>
              </a:rPr>
              <a:t>definição, </a:t>
            </a:r>
            <a:r>
              <a:rPr sz="3200" spc="-5" dirty="0">
                <a:latin typeface="Carlito"/>
                <a:cs typeface="Carlito"/>
              </a:rPr>
              <a:t>podemos utilizar  do </a:t>
            </a:r>
            <a:r>
              <a:rPr sz="3200" spc="-10" dirty="0">
                <a:latin typeface="Carlito"/>
                <a:cs typeface="Carlito"/>
              </a:rPr>
              <a:t>operador </a:t>
            </a:r>
            <a:r>
              <a:rPr sz="3200" b="1" spc="-15" dirty="0">
                <a:latin typeface="Carlito"/>
                <a:cs typeface="Carlito"/>
              </a:rPr>
              <a:t>info</a:t>
            </a:r>
            <a:r>
              <a:rPr sz="3200" spc="-15" dirty="0">
                <a:latin typeface="Carlito"/>
                <a:cs typeface="Carlito"/>
              </a:rPr>
              <a:t>. Exemplo: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info:uol.com.br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05152"/>
            <a:ext cx="16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742" y="442976"/>
            <a:ext cx="4987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Busca </a:t>
            </a:r>
            <a:r>
              <a:rPr spc="-5" dirty="0"/>
              <a:t>usando</a:t>
            </a:r>
            <a:r>
              <a:rPr spc="-35" dirty="0"/>
              <a:t> </a:t>
            </a:r>
            <a:r>
              <a:rPr spc="-15" dirty="0"/>
              <a:t>Curinga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8140" y="1585671"/>
            <a:ext cx="7407909" cy="50647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40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busca curinga </a:t>
            </a:r>
            <a:r>
              <a:rPr sz="3200" dirty="0">
                <a:latin typeface="Carlito"/>
                <a:cs typeface="Carlito"/>
              </a:rPr>
              <a:t>é aquela </a:t>
            </a:r>
            <a:r>
              <a:rPr sz="3200" spc="-5" dirty="0">
                <a:latin typeface="Carlito"/>
                <a:cs typeface="Carlito"/>
              </a:rPr>
              <a:t>onde substituímos  pelo </a:t>
            </a:r>
            <a:r>
              <a:rPr sz="3200" dirty="0">
                <a:latin typeface="Carlito"/>
                <a:cs typeface="Carlito"/>
              </a:rPr>
              <a:t>* </a:t>
            </a:r>
            <a:r>
              <a:rPr sz="3200" spc="-10" dirty="0">
                <a:latin typeface="Carlito"/>
                <a:cs typeface="Carlito"/>
              </a:rPr>
              <a:t>determinadas </a:t>
            </a:r>
            <a:r>
              <a:rPr sz="3200" spc="-15" dirty="0">
                <a:latin typeface="Carlito"/>
                <a:cs typeface="Carlito"/>
              </a:rPr>
              <a:t>palavras, </a:t>
            </a:r>
            <a:r>
              <a:rPr sz="3200" spc="-20" dirty="0">
                <a:latin typeface="Carlito"/>
                <a:cs typeface="Carlito"/>
              </a:rPr>
              <a:t>letras </a:t>
            </a:r>
            <a:r>
              <a:rPr sz="3200" dirty="0">
                <a:latin typeface="Carlito"/>
                <a:cs typeface="Carlito"/>
              </a:rPr>
              <a:t>ou </a:t>
            </a:r>
            <a:r>
              <a:rPr sz="3200" spc="-20" dirty="0">
                <a:latin typeface="Carlito"/>
                <a:cs typeface="Carlito"/>
              </a:rPr>
              <a:t>até  </a:t>
            </a:r>
            <a:r>
              <a:rPr sz="3200" spc="-5" dirty="0">
                <a:latin typeface="Carlito"/>
                <a:cs typeface="Carlito"/>
              </a:rPr>
              <a:t>mesmo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extensões.</a:t>
            </a:r>
            <a:endParaRPr sz="3200">
              <a:latin typeface="Carlito"/>
              <a:cs typeface="Carlito"/>
            </a:endParaRPr>
          </a:p>
          <a:p>
            <a:pPr marL="12700" marR="117475">
              <a:lnSpc>
                <a:spcPct val="99000"/>
              </a:lnSpc>
              <a:spcBef>
                <a:spcPts val="795"/>
              </a:spcBef>
            </a:pPr>
            <a:r>
              <a:rPr sz="3200" spc="-5" dirty="0">
                <a:latin typeface="Carlito"/>
                <a:cs typeface="Carlito"/>
              </a:rPr>
              <a:t>Se quisermos </a:t>
            </a:r>
            <a:r>
              <a:rPr sz="3200" spc="-20" dirty="0">
                <a:latin typeface="Carlito"/>
                <a:cs typeface="Carlito"/>
              </a:rPr>
              <a:t>procurar </a:t>
            </a:r>
            <a:r>
              <a:rPr sz="3200" spc="-5" dirty="0">
                <a:latin typeface="Carlito"/>
                <a:cs typeface="Carlito"/>
              </a:rPr>
              <a:t>por uma </a:t>
            </a:r>
            <a:r>
              <a:rPr sz="3200" spc="-15" dirty="0">
                <a:latin typeface="Carlito"/>
                <a:cs typeface="Carlito"/>
              </a:rPr>
              <a:t>frase </a:t>
            </a:r>
            <a:r>
              <a:rPr sz="3200" dirty="0">
                <a:latin typeface="Carlito"/>
                <a:cs typeface="Carlito"/>
              </a:rPr>
              <a:t>mas  </a:t>
            </a:r>
            <a:r>
              <a:rPr sz="3200" spc="-5" dirty="0">
                <a:latin typeface="Carlito"/>
                <a:cs typeface="Carlito"/>
              </a:rPr>
              <a:t>não sabemos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sujeito </a:t>
            </a:r>
            <a:r>
              <a:rPr sz="3200" spc="-15" dirty="0">
                <a:latin typeface="Carlito"/>
                <a:cs typeface="Carlito"/>
              </a:rPr>
              <a:t>desta, </a:t>
            </a:r>
            <a:r>
              <a:rPr sz="3200" spc="-10" dirty="0">
                <a:latin typeface="Carlito"/>
                <a:cs typeface="Carlito"/>
              </a:rPr>
              <a:t>utilizamos  </a:t>
            </a:r>
            <a:r>
              <a:rPr sz="3200" spc="-150" dirty="0">
                <a:latin typeface="Arial"/>
                <a:cs typeface="Arial"/>
              </a:rPr>
              <a:t>deste </a:t>
            </a:r>
            <a:r>
              <a:rPr sz="3200" spc="-135" dirty="0">
                <a:latin typeface="Arial"/>
                <a:cs typeface="Arial"/>
              </a:rPr>
              <a:t>operador. </a:t>
            </a:r>
            <a:r>
              <a:rPr sz="3200" spc="-195" dirty="0">
                <a:latin typeface="Arial"/>
                <a:cs typeface="Arial"/>
              </a:rPr>
              <a:t>Por </a:t>
            </a:r>
            <a:r>
              <a:rPr sz="3200" spc="-130" dirty="0">
                <a:latin typeface="Arial"/>
                <a:cs typeface="Arial"/>
              </a:rPr>
              <a:t>exemplo: </a:t>
            </a:r>
            <a:r>
              <a:rPr sz="3200" spc="310" dirty="0">
                <a:latin typeface="Arial"/>
                <a:cs typeface="Arial"/>
              </a:rPr>
              <a:t>“*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Estudou </a:t>
            </a:r>
            <a:r>
              <a:rPr sz="3200" spc="-100" dirty="0">
                <a:latin typeface="Arial"/>
                <a:cs typeface="Arial"/>
              </a:rPr>
              <a:t>no  </a:t>
            </a:r>
            <a:r>
              <a:rPr sz="3200" spc="-225" dirty="0">
                <a:latin typeface="Arial"/>
                <a:cs typeface="Arial"/>
              </a:rPr>
              <a:t>IFRN”</a:t>
            </a:r>
            <a:endParaRPr sz="3200">
              <a:latin typeface="Arial"/>
              <a:cs typeface="Arial"/>
            </a:endParaRPr>
          </a:p>
          <a:p>
            <a:pPr marL="12700" marR="319405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latin typeface="Carlito"/>
                <a:cs typeface="Carlito"/>
              </a:rPr>
              <a:t>O Google </a:t>
            </a:r>
            <a:r>
              <a:rPr sz="3200" spc="-20" dirty="0">
                <a:latin typeface="Carlito"/>
                <a:cs typeface="Carlito"/>
              </a:rPr>
              <a:t>irá </a:t>
            </a:r>
            <a:r>
              <a:rPr sz="3200" spc="-15" dirty="0">
                <a:latin typeface="Carlito"/>
                <a:cs typeface="Carlito"/>
              </a:rPr>
              <a:t>retornar </a:t>
            </a:r>
            <a:r>
              <a:rPr sz="3200" spc="-5" dirty="0">
                <a:latin typeface="Carlito"/>
                <a:cs typeface="Carlito"/>
              </a:rPr>
              <a:t>nessa </a:t>
            </a:r>
            <a:r>
              <a:rPr sz="3200" spc="-10" dirty="0">
                <a:latin typeface="Carlito"/>
                <a:cs typeface="Carlito"/>
              </a:rPr>
              <a:t>busca todos </a:t>
            </a:r>
            <a:r>
              <a:rPr sz="3200" spc="-5" dirty="0">
                <a:latin typeface="Carlito"/>
                <a:cs typeface="Carlito"/>
              </a:rPr>
              <a:t>os  </a:t>
            </a:r>
            <a:r>
              <a:rPr sz="3200" spc="-10" dirty="0">
                <a:latin typeface="Carlito"/>
                <a:cs typeface="Carlito"/>
              </a:rPr>
              <a:t>sujeitos </a:t>
            </a:r>
            <a:r>
              <a:rPr sz="3200" spc="-5" dirty="0">
                <a:latin typeface="Carlito"/>
                <a:cs typeface="Carlito"/>
              </a:rPr>
              <a:t>que venham </a:t>
            </a:r>
            <a:r>
              <a:rPr sz="3200" dirty="0">
                <a:latin typeface="Carlito"/>
                <a:cs typeface="Carlito"/>
              </a:rPr>
              <a:t>agrupados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114" dirty="0">
                <a:latin typeface="Arial"/>
                <a:cs typeface="Arial"/>
              </a:rPr>
              <a:t>“Estudou </a:t>
            </a:r>
            <a:r>
              <a:rPr sz="3200" spc="-100" dirty="0">
                <a:latin typeface="Arial"/>
                <a:cs typeface="Arial"/>
              </a:rPr>
              <a:t>no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250" dirty="0">
                <a:latin typeface="Arial"/>
                <a:cs typeface="Arial"/>
              </a:rPr>
              <a:t>IFRN”.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05152"/>
            <a:ext cx="16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3167633"/>
            <a:ext cx="16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4728464"/>
            <a:ext cx="168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1007" y="2154935"/>
            <a:ext cx="5200650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340" y="491997"/>
            <a:ext cx="6610984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/>
              <a:t>Benefícios trazidos </a:t>
            </a:r>
            <a:r>
              <a:rPr sz="3500" spc="-5" dirty="0"/>
              <a:t>pelo</a:t>
            </a:r>
            <a:r>
              <a:rPr sz="3500" spc="-45" dirty="0"/>
              <a:t> </a:t>
            </a:r>
            <a:r>
              <a:rPr sz="3500" spc="-10" dirty="0"/>
              <a:t>computador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535940" y="1949322"/>
            <a:ext cx="6957695" cy="34829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Confiabilidade </a:t>
            </a:r>
            <a:r>
              <a:rPr sz="2700" dirty="0">
                <a:latin typeface="Carlito"/>
                <a:cs typeface="Carlito"/>
              </a:rPr>
              <a:t>e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Exatidão;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Precisão no </a:t>
            </a:r>
            <a:r>
              <a:rPr sz="2700" spc="-15" dirty="0">
                <a:latin typeface="Carlito"/>
                <a:cs typeface="Carlito"/>
              </a:rPr>
              <a:t>controle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-10" dirty="0">
                <a:latin typeface="Carlito"/>
                <a:cs typeface="Carlito"/>
              </a:rPr>
              <a:t> processos;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Aumento </a:t>
            </a:r>
            <a:r>
              <a:rPr sz="2700" spc="-5" dirty="0">
                <a:latin typeface="Carlito"/>
                <a:cs typeface="Carlito"/>
              </a:rPr>
              <a:t>da </a:t>
            </a:r>
            <a:r>
              <a:rPr sz="2700" spc="-10" dirty="0">
                <a:latin typeface="Carlito"/>
                <a:cs typeface="Carlito"/>
              </a:rPr>
              <a:t>produtividade;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Análise </a:t>
            </a:r>
            <a:r>
              <a:rPr sz="2700" spc="-5" dirty="0">
                <a:latin typeface="Carlito"/>
                <a:cs typeface="Carlito"/>
              </a:rPr>
              <a:t>de </a:t>
            </a:r>
            <a:r>
              <a:rPr sz="2700" spc="-10" dirty="0">
                <a:latin typeface="Carlito"/>
                <a:cs typeface="Carlito"/>
              </a:rPr>
              <a:t>grandes </a:t>
            </a:r>
            <a:r>
              <a:rPr sz="2700" spc="-5" dirty="0">
                <a:latin typeface="Carlito"/>
                <a:cs typeface="Carlito"/>
              </a:rPr>
              <a:t>quantidades de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informação;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Auxílio à </a:t>
            </a:r>
            <a:r>
              <a:rPr sz="2700" spc="-10" dirty="0">
                <a:latin typeface="Carlito"/>
                <a:cs typeface="Carlito"/>
              </a:rPr>
              <a:t>tomada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decisões;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Agilidade nas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operações;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Redução </a:t>
            </a:r>
            <a:r>
              <a:rPr sz="2700" spc="-5" dirty="0">
                <a:latin typeface="Carlito"/>
                <a:cs typeface="Carlito"/>
              </a:rPr>
              <a:t>da</a:t>
            </a:r>
            <a:r>
              <a:rPr sz="2700" spc="-15" dirty="0">
                <a:latin typeface="Carlito"/>
                <a:cs typeface="Carlito"/>
              </a:rPr>
              <a:t> burocracia.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4363211"/>
            <a:ext cx="1602841" cy="165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3495" y="442976"/>
            <a:ext cx="439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Acessando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Páginas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8140" y="1474762"/>
            <a:ext cx="396240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que são Blogs;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que são </a:t>
            </a:r>
            <a:r>
              <a:rPr sz="3200" spc="-10" dirty="0">
                <a:latin typeface="Carlito"/>
                <a:cs typeface="Carlito"/>
              </a:rPr>
              <a:t>redes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sociais.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523466"/>
            <a:ext cx="168275" cy="1165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62443" y="1944623"/>
            <a:ext cx="13533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6556" y="3541776"/>
            <a:ext cx="10287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1756" y="5228844"/>
            <a:ext cx="1600200" cy="119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9144" y="435101"/>
            <a:ext cx="6778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Códigos </a:t>
            </a:r>
            <a:r>
              <a:rPr dirty="0"/>
              <a:t>maliciosos</a:t>
            </a:r>
            <a:r>
              <a:rPr spc="-80" dirty="0"/>
              <a:t> </a:t>
            </a:r>
            <a:r>
              <a:rPr dirty="0"/>
              <a:t>(</a:t>
            </a:r>
            <a:r>
              <a:rPr i="1" dirty="0">
                <a:latin typeface="Carlito"/>
                <a:cs typeface="Carlito"/>
              </a:rPr>
              <a:t>malware</a:t>
            </a:r>
            <a:r>
              <a:rPr dirty="0"/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4992" y="6608320"/>
            <a:ext cx="29140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Fonte: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http://cartilha.cert.br/malware/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192" y="1588465"/>
            <a:ext cx="5875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Vírus: </a:t>
            </a:r>
            <a:r>
              <a:rPr sz="2000" spc="-5" dirty="0">
                <a:latin typeface="Carlito"/>
                <a:cs typeface="Carlito"/>
              </a:rPr>
              <a:t>Vírus </a:t>
            </a:r>
            <a:r>
              <a:rPr sz="2000" dirty="0">
                <a:latin typeface="Carlito"/>
                <a:cs typeface="Carlito"/>
              </a:rPr>
              <a:t>é um </a:t>
            </a:r>
            <a:r>
              <a:rPr sz="2000" spc="-10" dirty="0">
                <a:latin typeface="Carlito"/>
                <a:cs typeface="Carlito"/>
              </a:rPr>
              <a:t>programa </a:t>
            </a:r>
            <a:r>
              <a:rPr sz="2000" dirty="0">
                <a:latin typeface="Carlito"/>
                <a:cs typeface="Carlito"/>
              </a:rPr>
              <a:t>ou </a:t>
            </a:r>
            <a:r>
              <a:rPr sz="2000" spc="-10" dirty="0">
                <a:latin typeface="Carlito"/>
                <a:cs typeface="Carlito"/>
              </a:rPr>
              <a:t>parte </a:t>
            </a:r>
            <a:r>
              <a:rPr sz="2000" dirty="0">
                <a:latin typeface="Carlito"/>
                <a:cs typeface="Carlito"/>
              </a:rPr>
              <a:t>de um </a:t>
            </a:r>
            <a:r>
              <a:rPr sz="2000" spc="-10" dirty="0">
                <a:latin typeface="Carlito"/>
                <a:cs typeface="Carlito"/>
              </a:rPr>
              <a:t>programa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632331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5697" y="1917954"/>
            <a:ext cx="871219" cy="93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opa</a:t>
            </a:r>
            <a:r>
              <a:rPr sz="2000" spc="-30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de  </a:t>
            </a:r>
            <a:r>
              <a:rPr sz="2000" spc="-10" dirty="0">
                <a:latin typeface="Carlito"/>
                <a:cs typeface="Carlito"/>
              </a:rPr>
              <a:t>outros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944" y="1917954"/>
            <a:ext cx="533654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55750" algn="l"/>
                <a:tab pos="3194050" algn="l"/>
                <a:tab pos="4469130" algn="l"/>
                <a:tab pos="5097780" algn="l"/>
              </a:tabLst>
            </a:pPr>
            <a:r>
              <a:rPr sz="2000" spc="-2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spc="-10" dirty="0">
                <a:latin typeface="Carlito"/>
                <a:cs typeface="Carlito"/>
              </a:rPr>
              <a:t>p</a:t>
            </a:r>
            <a:r>
              <a:rPr sz="2000" dirty="0">
                <a:latin typeface="Carlito"/>
                <a:cs typeface="Carlito"/>
              </a:rPr>
              <a:t>u</a:t>
            </a:r>
            <a:r>
              <a:rPr sz="2000" spc="-4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ado</a:t>
            </a:r>
            <a:r>
              <a:rPr sz="2000" spc="-29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,	</a:t>
            </a:r>
            <a:r>
              <a:rPr sz="2000" spc="-5" dirty="0">
                <a:latin typeface="Carlito"/>
                <a:cs typeface="Carlito"/>
              </a:rPr>
              <a:t>no</a:t>
            </a:r>
            <a:r>
              <a:rPr sz="2000" dirty="0">
                <a:latin typeface="Carlito"/>
                <a:cs typeface="Carlito"/>
              </a:rPr>
              <a:t>r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l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35" dirty="0">
                <a:latin typeface="Carlito"/>
                <a:cs typeface="Carlito"/>
              </a:rPr>
              <a:t>n</a:t>
            </a:r>
            <a:r>
              <a:rPr sz="2000" spc="-4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e	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li</a:t>
            </a:r>
            <a:r>
              <a:rPr sz="2000" spc="15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ios</a:t>
            </a:r>
            <a:r>
              <a:rPr sz="2000" spc="-6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,	que	</a:t>
            </a:r>
            <a:r>
              <a:rPr sz="2000" spc="-5" dirty="0">
                <a:latin typeface="Carlito"/>
                <a:cs typeface="Carlito"/>
              </a:rPr>
              <a:t>se  </a:t>
            </a:r>
            <a:r>
              <a:rPr sz="2000" dirty="0">
                <a:latin typeface="Carlito"/>
                <a:cs typeface="Carlito"/>
              </a:rPr>
              <a:t>inserindo cópias </a:t>
            </a:r>
            <a:r>
              <a:rPr sz="2000" spc="-5" dirty="0">
                <a:latin typeface="Carlito"/>
                <a:cs typeface="Carlito"/>
              </a:rPr>
              <a:t>de si mesmo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se tornando </a:t>
            </a:r>
            <a:r>
              <a:rPr sz="2000" spc="-10" dirty="0">
                <a:latin typeface="Carlito"/>
                <a:cs typeface="Carlito"/>
              </a:rPr>
              <a:t>parte  programas 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0" dirty="0">
                <a:latin typeface="Carlito"/>
                <a:cs typeface="Carlito"/>
              </a:rPr>
              <a:t> arquivos.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 marR="64769">
              <a:lnSpc>
                <a:spcPct val="100000"/>
              </a:lnSpc>
              <a:tabLst>
                <a:tab pos="930275" algn="l"/>
                <a:tab pos="1765300" algn="l"/>
                <a:tab pos="2084705" algn="l"/>
                <a:tab pos="2608580" algn="l"/>
                <a:tab pos="3811904" algn="l"/>
                <a:tab pos="4589780" algn="l"/>
                <a:tab pos="5038090" algn="l"/>
              </a:tabLst>
            </a:pPr>
            <a:r>
              <a:rPr sz="2000" b="1" spc="-125" dirty="0">
                <a:latin typeface="Carlito"/>
                <a:cs typeface="Carlito"/>
              </a:rPr>
              <a:t>W</a:t>
            </a:r>
            <a:r>
              <a:rPr sz="2000" b="1" dirty="0">
                <a:latin typeface="Carlito"/>
                <a:cs typeface="Carlito"/>
              </a:rPr>
              <a:t>orm:	</a:t>
            </a:r>
            <a:r>
              <a:rPr sz="2000" spc="-140" dirty="0">
                <a:latin typeface="Carlito"/>
                <a:cs typeface="Carlito"/>
              </a:rPr>
              <a:t>W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dirty="0">
                <a:latin typeface="Carlito"/>
                <a:cs typeface="Carlito"/>
              </a:rPr>
              <a:t>m	é	um	p</a:t>
            </a:r>
            <a:r>
              <a:rPr sz="2000" spc="-65" dirty="0">
                <a:latin typeface="Carlito"/>
                <a:cs typeface="Carlito"/>
              </a:rPr>
              <a:t>r</a:t>
            </a:r>
            <a:r>
              <a:rPr sz="2000" spc="-1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g</a:t>
            </a:r>
            <a:r>
              <a:rPr sz="2000" spc="-6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	</a:t>
            </a:r>
            <a:r>
              <a:rPr sz="2000" spc="-20" dirty="0">
                <a:latin typeface="Carlito"/>
                <a:cs typeface="Carlito"/>
              </a:rPr>
              <a:t>c</a:t>
            </a:r>
            <a:r>
              <a:rPr sz="2000" dirty="0">
                <a:latin typeface="Carlito"/>
                <a:cs typeface="Carlito"/>
              </a:rPr>
              <a:t>apaz	de	</a:t>
            </a:r>
            <a:r>
              <a:rPr sz="2000" spc="-5" dirty="0">
                <a:latin typeface="Carlito"/>
                <a:cs typeface="Carlito"/>
              </a:rPr>
              <a:t>se  </a:t>
            </a:r>
            <a:r>
              <a:rPr sz="2000" spc="-10" dirty="0">
                <a:latin typeface="Carlito"/>
                <a:cs typeface="Carlito"/>
              </a:rPr>
              <a:t>automaticamente </a:t>
            </a:r>
            <a:r>
              <a:rPr sz="2000" spc="-5" dirty="0">
                <a:latin typeface="Carlito"/>
                <a:cs typeface="Carlito"/>
              </a:rPr>
              <a:t>pelas redes, enviando cópias de 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computador </a:t>
            </a:r>
            <a:r>
              <a:rPr sz="2000" spc="-10" dirty="0">
                <a:latin typeface="Carlito"/>
                <a:cs typeface="Carlito"/>
              </a:rPr>
              <a:t>para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computador.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27888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346" y="3259582"/>
            <a:ext cx="1023619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63500">
              <a:lnSpc>
                <a:spcPts val="2390"/>
              </a:lnSpc>
              <a:spcBef>
                <a:spcPts val="190"/>
              </a:spcBef>
            </a:pPr>
            <a:r>
              <a:rPr sz="2000" spc="5" dirty="0">
                <a:latin typeface="Carlito"/>
                <a:cs typeface="Carlito"/>
              </a:rPr>
              <a:t>p</a:t>
            </a:r>
            <a:r>
              <a:rPr sz="2000" spc="-6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p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spc="-60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ar  </a:t>
            </a:r>
            <a:r>
              <a:rPr sz="2000" spc="-5" dirty="0">
                <a:latin typeface="Carlito"/>
                <a:cs typeface="Carlito"/>
              </a:rPr>
              <a:t>si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mesmo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4620514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944" y="4601336"/>
            <a:ext cx="6359525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b="1" dirty="0">
                <a:latin typeface="Carlito"/>
                <a:cs typeface="Carlito"/>
              </a:rPr>
              <a:t>Bot e </a:t>
            </a:r>
            <a:r>
              <a:rPr sz="2000" b="1" spc="-5" dirty="0">
                <a:latin typeface="Carlito"/>
                <a:cs typeface="Carlito"/>
              </a:rPr>
              <a:t>botnet: </a:t>
            </a:r>
            <a:r>
              <a:rPr sz="2000" dirty="0">
                <a:latin typeface="Carlito"/>
                <a:cs typeface="Carlito"/>
              </a:rPr>
              <a:t>Bot é um </a:t>
            </a:r>
            <a:r>
              <a:rPr sz="2000" spc="-20" dirty="0">
                <a:latin typeface="Carlito"/>
                <a:cs typeface="Carlito"/>
              </a:rPr>
              <a:t>programa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5" dirty="0">
                <a:latin typeface="Carlito"/>
                <a:cs typeface="Carlito"/>
              </a:rPr>
              <a:t>dispõe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mecanismos 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comunicação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invasor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permitem</a:t>
            </a:r>
            <a:r>
              <a:rPr sz="2000" spc="2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ele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seja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944" y="5212841"/>
            <a:ext cx="64128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47445" algn="l"/>
                <a:tab pos="1274445" algn="l"/>
                <a:tab pos="1339850" algn="l"/>
                <a:tab pos="2158365" algn="l"/>
                <a:tab pos="2543810" algn="l"/>
                <a:tab pos="2897505" algn="l"/>
                <a:tab pos="3308350" algn="l"/>
                <a:tab pos="3691890" algn="l"/>
                <a:tab pos="3729990" algn="l"/>
                <a:tab pos="4126229" algn="l"/>
                <a:tab pos="4700905" algn="l"/>
                <a:tab pos="4726940" algn="l"/>
                <a:tab pos="4752340" algn="l"/>
                <a:tab pos="4982845" algn="l"/>
                <a:tab pos="5254625" algn="l"/>
                <a:tab pos="5694680" algn="l"/>
                <a:tab pos="6083300" algn="l"/>
                <a:tab pos="6272530" algn="l"/>
              </a:tabLst>
            </a:pPr>
            <a:r>
              <a:rPr sz="2000" spc="-2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3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6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olad</a:t>
            </a:r>
            <a:r>
              <a:rPr sz="2000" dirty="0">
                <a:latin typeface="Carlito"/>
                <a:cs typeface="Carlito"/>
              </a:rPr>
              <a:t>o		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spc="-5" dirty="0">
                <a:latin typeface="Carlito"/>
                <a:cs typeface="Carlito"/>
              </a:rPr>
              <a:t>mo</a:t>
            </a:r>
            <a:r>
              <a:rPr sz="2000" spc="-5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me</a:t>
            </a:r>
            <a:r>
              <a:rPr sz="2000" spc="-35" dirty="0">
                <a:latin typeface="Carlito"/>
                <a:cs typeface="Carlito"/>
              </a:rPr>
              <a:t>n</a:t>
            </a:r>
            <a:r>
              <a:rPr sz="2000" spc="-4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.	</a:t>
            </a:r>
            <a:r>
              <a:rPr sz="2000" spc="-65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os</a:t>
            </a:r>
            <a:r>
              <a:rPr sz="2000" spc="-20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i	p</a:t>
            </a:r>
            <a:r>
              <a:rPr sz="2000" spc="-6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ess</a:t>
            </a:r>
            <a:r>
              <a:rPr sz="2000" dirty="0">
                <a:latin typeface="Carlito"/>
                <a:cs typeface="Carlito"/>
              </a:rPr>
              <a:t>o			de	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spc="-85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ec</a:t>
            </a:r>
            <a:r>
              <a:rPr sz="2000" spc="-5" dirty="0">
                <a:latin typeface="Carlito"/>
                <a:cs typeface="Carlito"/>
              </a:rPr>
              <a:t>ç</a:t>
            </a:r>
            <a:r>
              <a:rPr sz="2000" spc="-15" dirty="0">
                <a:latin typeface="Carlito"/>
                <a:cs typeface="Carlito"/>
              </a:rPr>
              <a:t>ã</a:t>
            </a:r>
            <a:r>
              <a:rPr sz="2000" dirty="0">
                <a:latin typeface="Carlito"/>
                <a:cs typeface="Carlito"/>
              </a:rPr>
              <a:t>o	e  </a:t>
            </a:r>
            <a:r>
              <a:rPr sz="2000" spc="-20" dirty="0">
                <a:latin typeface="Carlito"/>
                <a:cs typeface="Carlito"/>
              </a:rPr>
              <a:t>propagação		</a:t>
            </a:r>
            <a:r>
              <a:rPr sz="2000" spc="-5" dirty="0">
                <a:latin typeface="Carlito"/>
                <a:cs typeface="Carlito"/>
              </a:rPr>
              <a:t>similar	</a:t>
            </a:r>
            <a:r>
              <a:rPr sz="2000" dirty="0">
                <a:latin typeface="Carlito"/>
                <a:cs typeface="Carlito"/>
              </a:rPr>
              <a:t>ao	</a:t>
            </a:r>
            <a:r>
              <a:rPr sz="2000" spc="-5" dirty="0">
                <a:latin typeface="Carlito"/>
                <a:cs typeface="Carlito"/>
              </a:rPr>
              <a:t>do 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worm,		</a:t>
            </a:r>
            <a:r>
              <a:rPr sz="2000" spc="-10" dirty="0">
                <a:latin typeface="Carlito"/>
                <a:cs typeface="Carlito"/>
              </a:rPr>
              <a:t>ou	</a:t>
            </a:r>
            <a:r>
              <a:rPr sz="2000" spc="-5" dirty="0">
                <a:latin typeface="Carlito"/>
                <a:cs typeface="Carlito"/>
              </a:rPr>
              <a:t>seja,		</a:t>
            </a:r>
            <a:r>
              <a:rPr sz="2000" dirty="0">
                <a:latin typeface="Carlito"/>
                <a:cs typeface="Carlito"/>
              </a:rPr>
              <a:t>é	</a:t>
            </a:r>
            <a:r>
              <a:rPr sz="2000" spc="-5" dirty="0">
                <a:latin typeface="Carlito"/>
                <a:cs typeface="Carlito"/>
              </a:rPr>
              <a:t>capaz	de	se  </a:t>
            </a:r>
            <a:r>
              <a:rPr sz="2000" spc="-20" dirty="0">
                <a:latin typeface="Carlito"/>
                <a:cs typeface="Carlito"/>
              </a:rPr>
              <a:t>propagar	</a:t>
            </a:r>
            <a:r>
              <a:rPr sz="2000" spc="-15" dirty="0">
                <a:latin typeface="Carlito"/>
                <a:cs typeface="Carlito"/>
              </a:rPr>
              <a:t>automaticamente,	explorando	</a:t>
            </a:r>
            <a:r>
              <a:rPr sz="2000" spc="-10" dirty="0">
                <a:latin typeface="Carlito"/>
                <a:cs typeface="Carlito"/>
              </a:rPr>
              <a:t>vulnerabilidades  </a:t>
            </a:r>
            <a:r>
              <a:rPr sz="2000" spc="-15" dirty="0">
                <a:latin typeface="Carlito"/>
                <a:cs typeface="Carlito"/>
              </a:rPr>
              <a:t>existentes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instalados </a:t>
            </a:r>
            <a:r>
              <a:rPr sz="2000" dirty="0">
                <a:latin typeface="Carlito"/>
                <a:cs typeface="Carlito"/>
              </a:rPr>
              <a:t>em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computadores.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24343" y="1673351"/>
            <a:ext cx="1505711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0543" y="3281171"/>
            <a:ext cx="148590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7495" y="4887467"/>
            <a:ext cx="1142622" cy="119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5813" y="442976"/>
            <a:ext cx="6778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Códigos </a:t>
            </a:r>
            <a:r>
              <a:rPr dirty="0"/>
              <a:t>maliciosos</a:t>
            </a:r>
            <a:r>
              <a:rPr spc="-80" dirty="0"/>
              <a:t> </a:t>
            </a:r>
            <a:r>
              <a:rPr dirty="0"/>
              <a:t>(</a:t>
            </a:r>
            <a:r>
              <a:rPr i="1" dirty="0">
                <a:latin typeface="Carlito"/>
                <a:cs typeface="Carlito"/>
              </a:rPr>
              <a:t>malware</a:t>
            </a:r>
            <a:r>
              <a:rPr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4992" y="6608320"/>
            <a:ext cx="29140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Fonte: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http://cartilha.cert.br/malware/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752" y="1580481"/>
            <a:ext cx="6417310" cy="9747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765" marR="5080" indent="-12700">
              <a:lnSpc>
                <a:spcPct val="103000"/>
              </a:lnSpc>
              <a:spcBef>
                <a:spcPts val="160"/>
              </a:spcBef>
              <a:tabLst>
                <a:tab pos="427990" algn="l"/>
                <a:tab pos="1657985" algn="l"/>
                <a:tab pos="2106295" algn="l"/>
                <a:tab pos="2621280" algn="l"/>
                <a:tab pos="3596640" algn="l"/>
                <a:tab pos="3906520" algn="l"/>
                <a:tab pos="4730750" algn="l"/>
                <a:tab pos="5133975" algn="l"/>
              </a:tabLst>
            </a:pPr>
            <a:r>
              <a:rPr sz="2000" b="1" spc="-10" dirty="0">
                <a:latin typeface="Carlito"/>
                <a:cs typeface="Carlito"/>
              </a:rPr>
              <a:t>Spyware: </a:t>
            </a:r>
            <a:r>
              <a:rPr sz="2000" spc="-10" dirty="0">
                <a:latin typeface="Carlito"/>
                <a:cs typeface="Carlito"/>
              </a:rPr>
              <a:t>Spyware </a:t>
            </a:r>
            <a:r>
              <a:rPr sz="2000" dirty="0">
                <a:latin typeface="Carlito"/>
                <a:cs typeface="Carlito"/>
              </a:rPr>
              <a:t>é um </a:t>
            </a:r>
            <a:r>
              <a:rPr sz="2000" spc="-10" dirty="0">
                <a:latin typeface="Carlito"/>
                <a:cs typeface="Carlito"/>
              </a:rPr>
              <a:t>programa projetado para monitorar  </a:t>
            </a:r>
            <a:r>
              <a:rPr sz="2000" dirty="0">
                <a:latin typeface="Carlito"/>
                <a:cs typeface="Carlito"/>
              </a:rPr>
              <a:t>as	</a:t>
            </a:r>
            <a:r>
              <a:rPr sz="2000" spc="-40" dirty="0">
                <a:latin typeface="Carlito"/>
                <a:cs typeface="Carlito"/>
              </a:rPr>
              <a:t>a</a:t>
            </a:r>
            <a:r>
              <a:rPr sz="2000" spc="1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spc="-20" dirty="0">
                <a:latin typeface="Carlito"/>
                <a:cs typeface="Carlito"/>
              </a:rPr>
              <a:t>v</a:t>
            </a:r>
            <a:r>
              <a:rPr sz="2000" dirty="0">
                <a:latin typeface="Carlito"/>
                <a:cs typeface="Carlito"/>
              </a:rPr>
              <a:t>idades	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e	um	</a:t>
            </a: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0" dirty="0">
                <a:latin typeface="Carlito"/>
                <a:cs typeface="Carlito"/>
              </a:rPr>
              <a:t>i</a:t>
            </a:r>
            <a:r>
              <a:rPr sz="2000" spc="-55" dirty="0">
                <a:latin typeface="Carlito"/>
                <a:cs typeface="Carlito"/>
              </a:rPr>
              <a:t>s</a:t>
            </a:r>
            <a:r>
              <a:rPr sz="2000" spc="-4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	e	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spc="-60" dirty="0">
                <a:latin typeface="Carlito"/>
                <a:cs typeface="Carlito"/>
              </a:rPr>
              <a:t>n</a:t>
            </a:r>
            <a:r>
              <a:rPr sz="2000" spc="-10" dirty="0">
                <a:latin typeface="Carlito"/>
                <a:cs typeface="Carlito"/>
              </a:rPr>
              <a:t>v</a:t>
            </a:r>
            <a:r>
              <a:rPr sz="2000" dirty="0">
                <a:latin typeface="Carlito"/>
                <a:cs typeface="Carlito"/>
              </a:rPr>
              <a:t>iar	as	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spc="-60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2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ç</a:t>
            </a:r>
            <a:r>
              <a:rPr sz="2000" spc="-5" dirty="0">
                <a:latin typeface="Carlito"/>
                <a:cs typeface="Carlito"/>
              </a:rPr>
              <a:t>ões  </a:t>
            </a:r>
            <a:r>
              <a:rPr sz="2000" spc="-10" dirty="0">
                <a:latin typeface="Carlito"/>
                <a:cs typeface="Carlito"/>
              </a:rPr>
              <a:t>coletadas </a:t>
            </a:r>
            <a:r>
              <a:rPr sz="2000" spc="-15" dirty="0">
                <a:latin typeface="Carlito"/>
                <a:cs typeface="Carlito"/>
              </a:rPr>
              <a:t>para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terceiros.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632331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974086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944" y="2956306"/>
            <a:ext cx="6381115" cy="154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Keylogger: </a:t>
            </a:r>
            <a:r>
              <a:rPr sz="2000" spc="-5" dirty="0">
                <a:latin typeface="Carlito"/>
                <a:cs typeface="Carlito"/>
              </a:rPr>
              <a:t>capaz de capturar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armazenar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teclas digitadas  pelo usuário no teclado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20" dirty="0">
                <a:latin typeface="Carlito"/>
                <a:cs typeface="Carlito"/>
              </a:rPr>
              <a:t>computador. </a:t>
            </a:r>
            <a:r>
              <a:rPr sz="2000" dirty="0">
                <a:latin typeface="Carlito"/>
                <a:cs typeface="Carlito"/>
              </a:rPr>
              <a:t>Sua </a:t>
            </a:r>
            <a:r>
              <a:rPr sz="2000" spc="-10" dirty="0">
                <a:latin typeface="Carlito"/>
                <a:cs typeface="Carlito"/>
              </a:rPr>
              <a:t>ativação, </a:t>
            </a:r>
            <a:r>
              <a:rPr sz="2000" dirty="0">
                <a:latin typeface="Carlito"/>
                <a:cs typeface="Carlito"/>
              </a:rPr>
              <a:t>em  </a:t>
            </a:r>
            <a:r>
              <a:rPr sz="2000" spc="-5" dirty="0">
                <a:latin typeface="Carlito"/>
                <a:cs typeface="Carlito"/>
              </a:rPr>
              <a:t>muitos casos, </a:t>
            </a:r>
            <a:r>
              <a:rPr sz="2000" dirty="0">
                <a:latin typeface="Carlito"/>
                <a:cs typeface="Carlito"/>
              </a:rPr>
              <a:t>é condicionada a uma </a:t>
            </a:r>
            <a:r>
              <a:rPr sz="2000" spc="-5" dirty="0">
                <a:latin typeface="Carlito"/>
                <a:cs typeface="Carlito"/>
              </a:rPr>
              <a:t>ação </a:t>
            </a:r>
            <a:r>
              <a:rPr sz="2000" spc="-10" dirty="0">
                <a:latin typeface="Carlito"/>
                <a:cs typeface="Carlito"/>
              </a:rPr>
              <a:t>prévia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10" dirty="0">
                <a:latin typeface="Carlito"/>
                <a:cs typeface="Carlito"/>
              </a:rPr>
              <a:t>usuário, 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dirty="0">
                <a:latin typeface="Carlito"/>
                <a:cs typeface="Carlito"/>
              </a:rPr>
              <a:t>o acesso a um </a:t>
            </a:r>
            <a:r>
              <a:rPr sz="2000" spc="-1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específico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comércio </a:t>
            </a:r>
            <a:r>
              <a:rPr sz="2000" spc="-10" dirty="0">
                <a:latin typeface="Carlito"/>
                <a:cs typeface="Carlito"/>
              </a:rPr>
              <a:t>eletrônico </a:t>
            </a:r>
            <a:r>
              <a:rPr sz="2000" spc="-5" dirty="0">
                <a:latin typeface="Carlito"/>
                <a:cs typeface="Carlito"/>
              </a:rPr>
              <a:t>ou  de </a:t>
            </a:r>
            <a:r>
              <a:rPr sz="2000" spc="-10" dirty="0">
                <a:latin typeface="Carlito"/>
                <a:cs typeface="Carlito"/>
              </a:rPr>
              <a:t>Internet</a:t>
            </a:r>
            <a:r>
              <a:rPr sz="2000" dirty="0">
                <a:latin typeface="Carlito"/>
                <a:cs typeface="Carlito"/>
              </a:rPr>
              <a:t> Banking.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925314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44" y="4907660"/>
            <a:ext cx="6316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Screenlogger: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ao </a:t>
            </a:r>
            <a:r>
              <a:rPr sz="2000" spc="-25" dirty="0">
                <a:latin typeface="Carlito"/>
                <a:cs typeface="Carlito"/>
              </a:rPr>
              <a:t>keylogger, </a:t>
            </a:r>
            <a:r>
              <a:rPr sz="2000" dirty="0">
                <a:latin typeface="Carlito"/>
                <a:cs typeface="Carlito"/>
              </a:rPr>
              <a:t>capaz de </a:t>
            </a:r>
            <a:r>
              <a:rPr sz="2000" spc="-5" dirty="0">
                <a:latin typeface="Carlito"/>
                <a:cs typeface="Carlito"/>
              </a:rPr>
              <a:t>armazenar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posição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10" dirty="0">
                <a:latin typeface="Carlito"/>
                <a:cs typeface="Carlito"/>
              </a:rPr>
              <a:t>cursor </a:t>
            </a:r>
            <a:r>
              <a:rPr sz="2000" dirty="0">
                <a:latin typeface="Carlito"/>
                <a:cs typeface="Carlito"/>
              </a:rPr>
              <a:t>e a </a:t>
            </a:r>
            <a:r>
              <a:rPr sz="2000" spc="-10" dirty="0">
                <a:latin typeface="Carlito"/>
                <a:cs typeface="Carlito"/>
              </a:rPr>
              <a:t>tela apresentada </a:t>
            </a:r>
            <a:r>
              <a:rPr sz="2000" dirty="0">
                <a:latin typeface="Carlito"/>
                <a:cs typeface="Carlito"/>
              </a:rPr>
              <a:t>no </a:t>
            </a:r>
            <a:r>
              <a:rPr sz="2000" spc="-25" dirty="0">
                <a:latin typeface="Carlito"/>
                <a:cs typeface="Carlito"/>
              </a:rPr>
              <a:t>monitor, </a:t>
            </a:r>
            <a:r>
              <a:rPr sz="2000" spc="-5" dirty="0">
                <a:latin typeface="Carlito"/>
                <a:cs typeface="Carlito"/>
              </a:rPr>
              <a:t>nos  </a:t>
            </a:r>
            <a:r>
              <a:rPr sz="2000" spc="-10" dirty="0">
                <a:latin typeface="Carlito"/>
                <a:cs typeface="Carlito"/>
              </a:rPr>
              <a:t>momentos </a:t>
            </a:r>
            <a:r>
              <a:rPr sz="2000" dirty="0">
                <a:latin typeface="Carlito"/>
                <a:cs typeface="Carlito"/>
              </a:rPr>
              <a:t>em que o mouse é </a:t>
            </a:r>
            <a:r>
              <a:rPr sz="2000" spc="-5" dirty="0">
                <a:latin typeface="Carlito"/>
                <a:cs typeface="Carlito"/>
              </a:rPr>
              <a:t>clicado, ou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região que  circunda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posição </a:t>
            </a:r>
            <a:r>
              <a:rPr sz="2000" dirty="0">
                <a:latin typeface="Carlito"/>
                <a:cs typeface="Carlito"/>
              </a:rPr>
              <a:t>onde o mouse é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clicado.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22464" y="1620011"/>
            <a:ext cx="1286255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9352" y="3040379"/>
            <a:ext cx="1390119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67371" y="4076700"/>
            <a:ext cx="1562100" cy="2734310"/>
            <a:chOff x="7167371" y="4076700"/>
            <a:chExt cx="1562100" cy="2734310"/>
          </a:xfrm>
        </p:grpSpPr>
        <p:sp>
          <p:nvSpPr>
            <p:cNvPr id="6" name="object 6"/>
            <p:cNvSpPr/>
            <p:nvPr/>
          </p:nvSpPr>
          <p:spPr>
            <a:xfrm>
              <a:off x="7388351" y="4076700"/>
              <a:ext cx="1341120" cy="1306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7371" y="5381244"/>
              <a:ext cx="1552575" cy="1429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4746" y="1542110"/>
            <a:ext cx="6451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Adware: </a:t>
            </a:r>
            <a:r>
              <a:rPr sz="1800" spc="-10" dirty="0">
                <a:latin typeface="Carlito"/>
                <a:cs typeface="Carlito"/>
              </a:rPr>
              <a:t>projetado </a:t>
            </a:r>
            <a:r>
              <a:rPr sz="1800" spc="-5" dirty="0">
                <a:latin typeface="Carlito"/>
                <a:cs typeface="Carlito"/>
              </a:rPr>
              <a:t>especificamente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10" dirty="0">
                <a:latin typeface="Carlito"/>
                <a:cs typeface="Carlito"/>
              </a:rPr>
              <a:t>apresentar propagandas.  </a:t>
            </a:r>
            <a:r>
              <a:rPr sz="1800" spc="-15" dirty="0">
                <a:latin typeface="Carlito"/>
                <a:cs typeface="Carlito"/>
              </a:rPr>
              <a:t>Pode </a:t>
            </a:r>
            <a:r>
              <a:rPr sz="1800" dirty="0">
                <a:latin typeface="Carlito"/>
                <a:cs typeface="Carlito"/>
              </a:rPr>
              <a:t>ser </a:t>
            </a:r>
            <a:r>
              <a:rPr sz="1800" spc="-5" dirty="0">
                <a:latin typeface="Carlito"/>
                <a:cs typeface="Carlito"/>
              </a:rPr>
              <a:t>usado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5" dirty="0">
                <a:latin typeface="Carlito"/>
                <a:cs typeface="Carlito"/>
              </a:rPr>
              <a:t>fins legítimos, </a:t>
            </a:r>
            <a:r>
              <a:rPr sz="1800" dirty="0">
                <a:latin typeface="Carlito"/>
                <a:cs typeface="Carlito"/>
              </a:rPr>
              <a:t>quando </a:t>
            </a:r>
            <a:r>
              <a:rPr sz="1800" spc="-5" dirty="0">
                <a:latin typeface="Carlito"/>
                <a:cs typeface="Carlito"/>
              </a:rPr>
              <a:t>incorporado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programas 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5" dirty="0">
                <a:latin typeface="Carlito"/>
                <a:cs typeface="Carlito"/>
              </a:rPr>
              <a:t>serviços, </a:t>
            </a:r>
            <a:r>
              <a:rPr sz="1800" spc="-10" dirty="0">
                <a:latin typeface="Carlito"/>
                <a:cs typeface="Carlito"/>
              </a:rPr>
              <a:t>como forma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patrocínio </a:t>
            </a:r>
            <a:r>
              <a:rPr sz="1800" spc="-5" dirty="0">
                <a:latin typeface="Carlito"/>
                <a:cs typeface="Carlito"/>
              </a:rPr>
              <a:t>ou </a:t>
            </a:r>
            <a:r>
              <a:rPr sz="1800" spc="-10" dirty="0">
                <a:latin typeface="Carlito"/>
                <a:cs typeface="Carlito"/>
              </a:rPr>
              <a:t>retorno financeiro </a:t>
            </a:r>
            <a:r>
              <a:rPr sz="1800" spc="-15" dirty="0">
                <a:latin typeface="Carlito"/>
                <a:cs typeface="Carlito"/>
              </a:rPr>
              <a:t>para  </a:t>
            </a:r>
            <a:r>
              <a:rPr sz="1800" dirty="0">
                <a:latin typeface="Carlito"/>
                <a:cs typeface="Carlito"/>
              </a:rPr>
              <a:t>quem </a:t>
            </a:r>
            <a:r>
              <a:rPr sz="1800" spc="-5" dirty="0">
                <a:latin typeface="Carlito"/>
                <a:cs typeface="Carlito"/>
              </a:rPr>
              <a:t>desenvolve </a:t>
            </a:r>
            <a:r>
              <a:rPr sz="1800" spc="-10" dirty="0">
                <a:latin typeface="Carlito"/>
                <a:cs typeface="Carlito"/>
              </a:rPr>
              <a:t>programas livres </a:t>
            </a:r>
            <a:r>
              <a:rPr sz="1800" spc="-5" dirty="0">
                <a:latin typeface="Carlito"/>
                <a:cs typeface="Carlito"/>
              </a:rPr>
              <a:t>ou </a:t>
            </a:r>
            <a:r>
              <a:rPr sz="1800" spc="-15" dirty="0">
                <a:latin typeface="Carlito"/>
                <a:cs typeface="Carlito"/>
              </a:rPr>
              <a:t>presta </a:t>
            </a:r>
            <a:r>
              <a:rPr sz="1800" spc="-5" dirty="0">
                <a:latin typeface="Carlito"/>
                <a:cs typeface="Carlito"/>
              </a:rPr>
              <a:t>serviços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gratuitos.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992" y="6608320"/>
            <a:ext cx="29140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Fonte: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http://cartilha.cert.br/malware/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92" y="158013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92" y="3061461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992" y="3057525"/>
            <a:ext cx="610235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Carlito"/>
                <a:cs typeface="Carlito"/>
              </a:rPr>
              <a:t>Backdoor: </a:t>
            </a:r>
            <a:r>
              <a:rPr sz="1800" dirty="0">
                <a:latin typeface="Carlito"/>
                <a:cs typeface="Carlito"/>
              </a:rPr>
              <a:t>é um </a:t>
            </a:r>
            <a:r>
              <a:rPr sz="1800" spc="-15" dirty="0">
                <a:latin typeface="Carlito"/>
                <a:cs typeface="Carlito"/>
              </a:rPr>
              <a:t>programa </a:t>
            </a:r>
            <a:r>
              <a:rPr sz="1800" spc="-5" dirty="0">
                <a:latin typeface="Carlito"/>
                <a:cs typeface="Carlito"/>
              </a:rPr>
              <a:t>que permite </a:t>
            </a:r>
            <a:r>
              <a:rPr sz="1800" dirty="0">
                <a:latin typeface="Carlito"/>
                <a:cs typeface="Carlito"/>
              </a:rPr>
              <a:t>o </a:t>
            </a:r>
            <a:r>
              <a:rPr sz="1800" spc="-10" dirty="0">
                <a:latin typeface="Carlito"/>
                <a:cs typeface="Carlito"/>
              </a:rPr>
              <a:t>retorno </a:t>
            </a:r>
            <a:r>
              <a:rPr sz="1800" spc="-5" dirty="0">
                <a:latin typeface="Carlito"/>
                <a:cs typeface="Carlito"/>
              </a:rPr>
              <a:t>de um </a:t>
            </a:r>
            <a:r>
              <a:rPr sz="1800" spc="-10" dirty="0">
                <a:latin typeface="Carlito"/>
                <a:cs typeface="Carlito"/>
              </a:rPr>
              <a:t>invasor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um </a:t>
            </a:r>
            <a:r>
              <a:rPr sz="1800" spc="-10" dirty="0">
                <a:latin typeface="Carlito"/>
                <a:cs typeface="Carlito"/>
              </a:rPr>
              <a:t>computador comprometido, </a:t>
            </a:r>
            <a:r>
              <a:rPr sz="1800" spc="-5" dirty="0">
                <a:latin typeface="Carlito"/>
                <a:cs typeface="Carlito"/>
              </a:rPr>
              <a:t>por </a:t>
            </a:r>
            <a:r>
              <a:rPr sz="1800" dirty="0">
                <a:latin typeface="Carlito"/>
                <a:cs typeface="Carlito"/>
              </a:rPr>
              <a:t>meio </a:t>
            </a:r>
            <a:r>
              <a:rPr sz="1800" spc="-5" dirty="0">
                <a:latin typeface="Carlito"/>
                <a:cs typeface="Carlito"/>
              </a:rPr>
              <a:t>da inclusão de serviços  criados ou modificados </a:t>
            </a:r>
            <a:r>
              <a:rPr sz="1800" spc="-15" dirty="0">
                <a:latin typeface="Carlito"/>
                <a:cs typeface="Carlito"/>
              </a:rPr>
              <a:t>para este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fim.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92" y="4268216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92" y="4264279"/>
            <a:ext cx="6398895" cy="1132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latin typeface="Carlito"/>
                <a:cs typeface="Carlito"/>
              </a:rPr>
              <a:t>Cavalo </a:t>
            </a:r>
            <a:r>
              <a:rPr sz="1800" b="1" dirty="0">
                <a:latin typeface="Carlito"/>
                <a:cs typeface="Carlito"/>
              </a:rPr>
              <a:t>de </a:t>
            </a:r>
            <a:r>
              <a:rPr sz="1800" b="1" spc="-5" dirty="0">
                <a:latin typeface="Carlito"/>
                <a:cs typeface="Carlito"/>
              </a:rPr>
              <a:t>troia: </a:t>
            </a:r>
            <a:r>
              <a:rPr sz="1800" spc="-10" dirty="0">
                <a:latin typeface="Carlito"/>
                <a:cs typeface="Carlito"/>
              </a:rPr>
              <a:t>trojan </a:t>
            </a:r>
            <a:r>
              <a:rPr sz="1800" spc="-5" dirty="0">
                <a:latin typeface="Carlito"/>
                <a:cs typeface="Carlito"/>
              </a:rPr>
              <a:t>ou </a:t>
            </a:r>
            <a:r>
              <a:rPr sz="1800" spc="-10" dirty="0">
                <a:latin typeface="Carlito"/>
                <a:cs typeface="Carlito"/>
              </a:rPr>
              <a:t>trojan-horse, </a:t>
            </a:r>
            <a:r>
              <a:rPr sz="1800" dirty="0">
                <a:latin typeface="Carlito"/>
                <a:cs typeface="Carlito"/>
              </a:rPr>
              <a:t>é </a:t>
            </a:r>
            <a:r>
              <a:rPr sz="1800" spc="-5" dirty="0">
                <a:latin typeface="Carlito"/>
                <a:cs typeface="Carlito"/>
              </a:rPr>
              <a:t>um </a:t>
            </a:r>
            <a:r>
              <a:rPr sz="1800" spc="-15" dirty="0">
                <a:latin typeface="Carlito"/>
                <a:cs typeface="Carlito"/>
              </a:rPr>
              <a:t>programa </a:t>
            </a:r>
            <a:r>
              <a:rPr sz="1800" spc="-5" dirty="0">
                <a:latin typeface="Carlito"/>
                <a:cs typeface="Carlito"/>
              </a:rPr>
              <a:t>que, </a:t>
            </a:r>
            <a:r>
              <a:rPr sz="1800" dirty="0">
                <a:latin typeface="Carlito"/>
                <a:cs typeface="Carlito"/>
              </a:rPr>
              <a:t>além </a:t>
            </a:r>
            <a:r>
              <a:rPr sz="1800" spc="-5" dirty="0">
                <a:latin typeface="Carlito"/>
                <a:cs typeface="Carlito"/>
              </a:rPr>
              <a:t>de  </a:t>
            </a:r>
            <a:r>
              <a:rPr sz="1800" spc="-15" dirty="0">
                <a:latin typeface="Carlito"/>
                <a:cs typeface="Carlito"/>
              </a:rPr>
              <a:t>executar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funções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quais </a:t>
            </a:r>
            <a:r>
              <a:rPr sz="1800" spc="-15" dirty="0">
                <a:latin typeface="Carlito"/>
                <a:cs typeface="Carlito"/>
              </a:rPr>
              <a:t>foi </a:t>
            </a:r>
            <a:r>
              <a:rPr sz="1800" spc="-10" dirty="0">
                <a:latin typeface="Carlito"/>
                <a:cs typeface="Carlito"/>
              </a:rPr>
              <a:t>aparentemente </a:t>
            </a:r>
            <a:r>
              <a:rPr sz="1800" spc="-15" dirty="0">
                <a:latin typeface="Carlito"/>
                <a:cs typeface="Carlito"/>
              </a:rPr>
              <a:t>projetado,  </a:t>
            </a:r>
            <a:r>
              <a:rPr sz="1800" spc="-5" dirty="0">
                <a:latin typeface="Carlito"/>
                <a:cs typeface="Carlito"/>
              </a:rPr>
              <a:t>também </a:t>
            </a:r>
            <a:r>
              <a:rPr sz="1800" spc="-15" dirty="0">
                <a:latin typeface="Carlito"/>
                <a:cs typeface="Carlito"/>
              </a:rPr>
              <a:t>executa </a:t>
            </a:r>
            <a:r>
              <a:rPr sz="1800" spc="-10" dirty="0">
                <a:latin typeface="Carlito"/>
                <a:cs typeface="Carlito"/>
              </a:rPr>
              <a:t>outras </a:t>
            </a:r>
            <a:r>
              <a:rPr sz="1800" spc="-5" dirty="0">
                <a:latin typeface="Carlito"/>
                <a:cs typeface="Carlito"/>
              </a:rPr>
              <a:t>funções, </a:t>
            </a:r>
            <a:r>
              <a:rPr sz="1800" spc="-10" dirty="0">
                <a:latin typeface="Carlito"/>
                <a:cs typeface="Carlito"/>
              </a:rPr>
              <a:t>normalmente </a:t>
            </a:r>
            <a:r>
              <a:rPr sz="1800" spc="-5" dirty="0">
                <a:latin typeface="Carlito"/>
                <a:cs typeface="Carlito"/>
              </a:rPr>
              <a:t>maliciosas, </a:t>
            </a:r>
            <a:r>
              <a:rPr sz="1800" dirty="0">
                <a:latin typeface="Carlito"/>
                <a:cs typeface="Carlito"/>
              </a:rPr>
              <a:t>e sem o  </a:t>
            </a:r>
            <a:r>
              <a:rPr sz="1800" spc="-10" dirty="0">
                <a:latin typeface="Carlito"/>
                <a:cs typeface="Carlito"/>
              </a:rPr>
              <a:t>conhecimento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usuário.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92" y="5751372"/>
            <a:ext cx="6560184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7" baseline="1543" dirty="0">
                <a:latin typeface="Carlito"/>
                <a:cs typeface="Carlito"/>
              </a:rPr>
              <a:t>Rootkit: </a:t>
            </a:r>
            <a:r>
              <a:rPr sz="2700" baseline="1543" dirty="0">
                <a:latin typeface="Carlito"/>
                <a:cs typeface="Carlito"/>
              </a:rPr>
              <a:t>é </a:t>
            </a:r>
            <a:r>
              <a:rPr sz="2700" spc="-7" baseline="1543" dirty="0">
                <a:latin typeface="Carlito"/>
                <a:cs typeface="Carlito"/>
              </a:rPr>
              <a:t>um </a:t>
            </a:r>
            <a:r>
              <a:rPr sz="2700" spc="-15" baseline="1543" dirty="0">
                <a:latin typeface="Carlito"/>
                <a:cs typeface="Carlito"/>
              </a:rPr>
              <a:t>conjunto </a:t>
            </a:r>
            <a:r>
              <a:rPr sz="2700" spc="-7" baseline="1543" dirty="0">
                <a:latin typeface="Carlito"/>
                <a:cs typeface="Carlito"/>
              </a:rPr>
              <a:t>de </a:t>
            </a:r>
            <a:r>
              <a:rPr sz="2700" spc="-15" baseline="1543" dirty="0">
                <a:latin typeface="Carlito"/>
                <a:cs typeface="Carlito"/>
              </a:rPr>
              <a:t>programas </a:t>
            </a:r>
            <a:r>
              <a:rPr sz="2700" baseline="1543" dirty="0">
                <a:latin typeface="Carlito"/>
                <a:cs typeface="Carlito"/>
              </a:rPr>
              <a:t>e </a:t>
            </a:r>
            <a:r>
              <a:rPr sz="2700" spc="-15" baseline="1543" dirty="0">
                <a:latin typeface="Carlito"/>
                <a:cs typeface="Carlito"/>
              </a:rPr>
              <a:t>técnicas </a:t>
            </a:r>
            <a:r>
              <a:rPr sz="2700" spc="-7" baseline="1543" dirty="0">
                <a:latin typeface="Carlito"/>
                <a:cs typeface="Carlito"/>
              </a:rPr>
              <a:t>que </a:t>
            </a:r>
            <a:r>
              <a:rPr sz="2700" spc="-15" baseline="1543" dirty="0">
                <a:latin typeface="Carlito"/>
                <a:cs typeface="Carlito"/>
              </a:rPr>
              <a:t>permite 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esconder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5" dirty="0">
                <a:latin typeface="Carlito"/>
                <a:cs typeface="Carlito"/>
              </a:rPr>
              <a:t>assegurar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presença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um </a:t>
            </a:r>
            <a:r>
              <a:rPr sz="1800" spc="-10" dirty="0">
                <a:latin typeface="Carlito"/>
                <a:cs typeface="Carlito"/>
              </a:rPr>
              <a:t>invasor </a:t>
            </a:r>
            <a:r>
              <a:rPr sz="1800" spc="-5" dirty="0">
                <a:latin typeface="Carlito"/>
                <a:cs typeface="Carlito"/>
              </a:rPr>
              <a:t>ou de </a:t>
            </a:r>
            <a:r>
              <a:rPr sz="1800" spc="-10" dirty="0">
                <a:latin typeface="Carlito"/>
                <a:cs typeface="Carlito"/>
              </a:rPr>
              <a:t>outro código  </a:t>
            </a:r>
            <a:r>
              <a:rPr sz="1800" spc="-5" dirty="0">
                <a:latin typeface="Carlito"/>
                <a:cs typeface="Carlito"/>
              </a:rPr>
              <a:t>malicioso </a:t>
            </a:r>
            <a:r>
              <a:rPr sz="1800" dirty="0">
                <a:latin typeface="Carlito"/>
                <a:cs typeface="Carlito"/>
              </a:rPr>
              <a:t>em </a:t>
            </a:r>
            <a:r>
              <a:rPr sz="1800" spc="-5" dirty="0">
                <a:latin typeface="Carlito"/>
                <a:cs typeface="Carlito"/>
              </a:rPr>
              <a:t>um </a:t>
            </a:r>
            <a:r>
              <a:rPr sz="1800" spc="-10" dirty="0">
                <a:latin typeface="Carlito"/>
                <a:cs typeface="Carlito"/>
              </a:rPr>
              <a:t>computador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comprometido.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75740" y="358597"/>
            <a:ext cx="630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rlito"/>
                <a:cs typeface="Carlito"/>
              </a:rPr>
              <a:t>Códigos maliciosos</a:t>
            </a:r>
            <a:r>
              <a:rPr sz="4000" b="1" spc="20" dirty="0">
                <a:latin typeface="Carlito"/>
                <a:cs typeface="Carlito"/>
              </a:rPr>
              <a:t> </a:t>
            </a:r>
            <a:r>
              <a:rPr sz="4000" b="1" dirty="0">
                <a:latin typeface="Carlito"/>
                <a:cs typeface="Carlito"/>
              </a:rPr>
              <a:t>(</a:t>
            </a:r>
            <a:r>
              <a:rPr sz="4000" b="1" i="1" dirty="0">
                <a:latin typeface="Carlito"/>
                <a:cs typeface="Carlito"/>
              </a:rPr>
              <a:t>malware</a:t>
            </a:r>
            <a:r>
              <a:rPr sz="4000" b="1" dirty="0">
                <a:latin typeface="Carlito"/>
                <a:cs typeface="Carlito"/>
              </a:rPr>
              <a:t>)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36992" y="5876542"/>
            <a:ext cx="1139952" cy="96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7498" y="107950"/>
            <a:ext cx="4327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Golpes </a:t>
            </a:r>
            <a:r>
              <a:rPr b="1" dirty="0">
                <a:latin typeface="Carlito"/>
                <a:cs typeface="Carlito"/>
              </a:rPr>
              <a:t>na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Internet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092" y="1578991"/>
            <a:ext cx="7586980" cy="1342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400"/>
              </a:lnSpc>
              <a:spcBef>
                <a:spcPts val="125"/>
              </a:spcBef>
            </a:pPr>
            <a:r>
              <a:rPr sz="1600" b="1" spc="-10" dirty="0">
                <a:latin typeface="Carlito"/>
                <a:cs typeface="Carlito"/>
              </a:rPr>
              <a:t>Phishing: </a:t>
            </a:r>
            <a:r>
              <a:rPr sz="1600" spc="-5" dirty="0">
                <a:latin typeface="Carlito"/>
                <a:cs typeface="Carlito"/>
              </a:rPr>
              <a:t>phishing-scam ou phishing/scam, é o tipo de </a:t>
            </a:r>
            <a:r>
              <a:rPr sz="1600" spc="-15" dirty="0">
                <a:latin typeface="Carlito"/>
                <a:cs typeface="Carlito"/>
              </a:rPr>
              <a:t>fraude </a:t>
            </a:r>
            <a:r>
              <a:rPr sz="1600" spc="-10" dirty="0">
                <a:latin typeface="Carlito"/>
                <a:cs typeface="Carlito"/>
              </a:rPr>
              <a:t>por </a:t>
            </a:r>
            <a:r>
              <a:rPr sz="1600" spc="-5" dirty="0">
                <a:latin typeface="Carlito"/>
                <a:cs typeface="Carlito"/>
              </a:rPr>
              <a:t>meio da qual </a:t>
            </a:r>
            <a:r>
              <a:rPr sz="1600" spc="-10" dirty="0">
                <a:latin typeface="Carlito"/>
                <a:cs typeface="Carlito"/>
              </a:rPr>
              <a:t>um golpista  </a:t>
            </a:r>
            <a:r>
              <a:rPr sz="1600" spc="-15" dirty="0">
                <a:latin typeface="Carlito"/>
                <a:cs typeface="Carlito"/>
              </a:rPr>
              <a:t>tenta </a:t>
            </a:r>
            <a:r>
              <a:rPr sz="1600" spc="-10" dirty="0">
                <a:latin typeface="Carlito"/>
                <a:cs typeface="Carlito"/>
              </a:rPr>
              <a:t>obter </a:t>
            </a:r>
            <a:r>
              <a:rPr sz="1600" spc="-5" dirty="0">
                <a:latin typeface="Carlito"/>
                <a:cs typeface="Carlito"/>
              </a:rPr>
              <a:t>dados </a:t>
            </a:r>
            <a:r>
              <a:rPr sz="1600" spc="-10" dirty="0">
                <a:latin typeface="Carlito"/>
                <a:cs typeface="Carlito"/>
              </a:rPr>
              <a:t>pessoais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0" dirty="0">
                <a:latin typeface="Carlito"/>
                <a:cs typeface="Carlito"/>
              </a:rPr>
              <a:t>financeiros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um usuário, pela utilização combinada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meios  técnicos </a:t>
            </a:r>
            <a:r>
              <a:rPr sz="1600" spc="-5" dirty="0">
                <a:latin typeface="Carlito"/>
                <a:cs typeface="Carlito"/>
              </a:rPr>
              <a:t>e engenharia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social.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O phishing </a:t>
            </a:r>
            <a:r>
              <a:rPr sz="1600" spc="-20" dirty="0">
                <a:latin typeface="Carlito"/>
                <a:cs typeface="Carlito"/>
              </a:rPr>
              <a:t>ocorre </a:t>
            </a:r>
            <a:r>
              <a:rPr sz="1600" spc="-5" dirty="0">
                <a:latin typeface="Carlito"/>
                <a:cs typeface="Carlito"/>
              </a:rPr>
              <a:t>por meio do </a:t>
            </a:r>
            <a:r>
              <a:rPr sz="1600" spc="-10" dirty="0">
                <a:latin typeface="Carlito"/>
                <a:cs typeface="Carlito"/>
              </a:rPr>
              <a:t>envio </a:t>
            </a:r>
            <a:r>
              <a:rPr sz="1600" spc="-5" dirty="0">
                <a:latin typeface="Carlito"/>
                <a:cs typeface="Carlito"/>
              </a:rPr>
              <a:t>de mensagens </a:t>
            </a:r>
            <a:r>
              <a:rPr sz="1600" spc="-10" dirty="0">
                <a:latin typeface="Carlito"/>
                <a:cs typeface="Carlito"/>
              </a:rPr>
              <a:t>eletrônicas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que: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92" y="3242310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992" y="3238245"/>
            <a:ext cx="7639684" cy="2837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36854">
              <a:lnSpc>
                <a:spcPts val="1870"/>
              </a:lnSpc>
              <a:spcBef>
                <a:spcPts val="200"/>
              </a:spcBef>
            </a:pPr>
            <a:r>
              <a:rPr sz="1600" spc="-10" dirty="0">
                <a:latin typeface="Carlito"/>
                <a:cs typeface="Carlito"/>
              </a:rPr>
              <a:t>tentam </a:t>
            </a: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10" dirty="0">
                <a:latin typeface="Carlito"/>
                <a:cs typeface="Carlito"/>
              </a:rPr>
              <a:t>passar pela comunicação </a:t>
            </a:r>
            <a:r>
              <a:rPr sz="1600" spc="-5" dirty="0">
                <a:latin typeface="Carlito"/>
                <a:cs typeface="Carlito"/>
              </a:rPr>
              <a:t>oficial de </a:t>
            </a:r>
            <a:r>
              <a:rPr sz="1600" spc="-10" dirty="0">
                <a:latin typeface="Carlito"/>
                <a:cs typeface="Carlito"/>
              </a:rPr>
              <a:t>uma instituição conhecida, como </a:t>
            </a:r>
            <a:r>
              <a:rPr sz="1600" spc="-5" dirty="0">
                <a:latin typeface="Carlito"/>
                <a:cs typeface="Carlito"/>
              </a:rPr>
              <a:t>um </a:t>
            </a:r>
            <a:r>
              <a:rPr sz="1600" spc="-15" dirty="0">
                <a:latin typeface="Carlito"/>
                <a:cs typeface="Carlito"/>
              </a:rPr>
              <a:t>banco,  </a:t>
            </a:r>
            <a:r>
              <a:rPr sz="1600" spc="-10" dirty="0">
                <a:latin typeface="Carlito"/>
                <a:cs typeface="Carlito"/>
              </a:rPr>
              <a:t>uma empresa </a:t>
            </a:r>
            <a:r>
              <a:rPr sz="1600" spc="-5" dirty="0">
                <a:latin typeface="Carlito"/>
                <a:cs typeface="Carlito"/>
              </a:rPr>
              <a:t>ou um </a:t>
            </a:r>
            <a:r>
              <a:rPr sz="1600" spc="-10" dirty="0">
                <a:latin typeface="Carlito"/>
                <a:cs typeface="Carlito"/>
              </a:rPr>
              <a:t>site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popular;</a:t>
            </a:r>
            <a:endParaRPr sz="1600">
              <a:latin typeface="Carlito"/>
              <a:cs typeface="Carlito"/>
            </a:endParaRPr>
          </a:p>
          <a:p>
            <a:pPr marL="12700" marR="6350">
              <a:lnSpc>
                <a:spcPts val="1910"/>
              </a:lnSpc>
              <a:spcBef>
                <a:spcPts val="400"/>
              </a:spcBef>
              <a:tabLst>
                <a:tab pos="941069" algn="l"/>
                <a:tab pos="1518285" algn="l"/>
                <a:tab pos="1745614" algn="l"/>
                <a:tab pos="2531745" algn="l"/>
                <a:tab pos="2875280" algn="l"/>
                <a:tab pos="3667760" algn="l"/>
                <a:tab pos="4123054" algn="l"/>
                <a:tab pos="4540885" algn="l"/>
                <a:tab pos="5674995" algn="l"/>
                <a:tab pos="6090920" algn="l"/>
                <a:tab pos="6931025" algn="l"/>
                <a:tab pos="7273925" algn="l"/>
              </a:tabLst>
            </a:pPr>
            <a:r>
              <a:rPr sz="1600" spc="-10" dirty="0">
                <a:latin typeface="Carlito"/>
                <a:cs typeface="Carlito"/>
              </a:rPr>
              <a:t>p</a:t>
            </a:r>
            <a:r>
              <a:rPr sz="1600" spc="-3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cu</a:t>
            </a:r>
            <a:r>
              <a:rPr sz="1600" spc="-5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am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5" dirty="0">
                <a:latin typeface="Carlito"/>
                <a:cs typeface="Carlito"/>
              </a:rPr>
              <a:t>a</a:t>
            </a:r>
            <a:r>
              <a:rPr sz="1600" spc="10" dirty="0">
                <a:latin typeface="Carlito"/>
                <a:cs typeface="Carlito"/>
              </a:rPr>
              <a:t>t</a:t>
            </a:r>
            <a:r>
              <a:rPr sz="1600" spc="-5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-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30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en</a:t>
            </a:r>
            <a:r>
              <a:rPr sz="1600" spc="-25" dirty="0">
                <a:latin typeface="Carlito"/>
                <a:cs typeface="Carlito"/>
              </a:rPr>
              <a:t>ç</a:t>
            </a:r>
            <a:r>
              <a:rPr sz="1600" spc="-5" dirty="0">
                <a:latin typeface="Carlito"/>
                <a:cs typeface="Carlito"/>
              </a:rPr>
              <a:t>ão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do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u</a:t>
            </a:r>
            <a:r>
              <a:rPr sz="1600" spc="5" dirty="0">
                <a:latin typeface="Carlito"/>
                <a:cs typeface="Carlito"/>
              </a:rPr>
              <a:t>s</a:t>
            </a:r>
            <a:r>
              <a:rPr sz="1600" spc="-10" dirty="0">
                <a:latin typeface="Carlito"/>
                <a:cs typeface="Carlito"/>
              </a:rPr>
              <a:t>u</a:t>
            </a:r>
            <a:r>
              <a:rPr sz="1600" spc="-5" dirty="0">
                <a:latin typeface="Carlito"/>
                <a:cs typeface="Carlito"/>
              </a:rPr>
              <a:t>á</a:t>
            </a:r>
            <a:r>
              <a:rPr sz="1600" spc="-1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35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sej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5" dirty="0">
                <a:latin typeface="Carlito"/>
                <a:cs typeface="Carlito"/>
              </a:rPr>
              <a:t>p</a:t>
            </a:r>
            <a:r>
              <a:rPr sz="160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cu</a:t>
            </a:r>
            <a:r>
              <a:rPr sz="1600" spc="-15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osi</a:t>
            </a:r>
            <a:r>
              <a:rPr sz="1600" spc="-5" dirty="0">
                <a:latin typeface="Carlito"/>
                <a:cs typeface="Carlito"/>
              </a:rPr>
              <a:t>dade,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p</a:t>
            </a:r>
            <a:r>
              <a:rPr sz="1600" spc="5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aridade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o</a:t>
            </a:r>
            <a:r>
              <a:rPr sz="1600" spc="-5" dirty="0">
                <a:latin typeface="Carlito"/>
                <a:cs typeface="Carlito"/>
              </a:rPr>
              <a:t>u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pela  </a:t>
            </a:r>
            <a:r>
              <a:rPr sz="1600" spc="-5" dirty="0">
                <a:latin typeface="Carlito"/>
                <a:cs typeface="Carlito"/>
              </a:rPr>
              <a:t>possibilidade de </a:t>
            </a:r>
            <a:r>
              <a:rPr sz="1600" spc="-10" dirty="0">
                <a:latin typeface="Carlito"/>
                <a:cs typeface="Carlito"/>
              </a:rPr>
              <a:t>obter </a:t>
            </a:r>
            <a:r>
              <a:rPr sz="1600" spc="-5" dirty="0">
                <a:latin typeface="Carlito"/>
                <a:cs typeface="Carlito"/>
              </a:rPr>
              <a:t>alguma </a:t>
            </a:r>
            <a:r>
              <a:rPr sz="1600" spc="-15" dirty="0">
                <a:latin typeface="Carlito"/>
                <a:cs typeface="Carlito"/>
              </a:rPr>
              <a:t>vantagem </a:t>
            </a:r>
            <a:r>
              <a:rPr sz="1600" spc="-10" dirty="0">
                <a:latin typeface="Carlito"/>
                <a:cs typeface="Carlito"/>
              </a:rPr>
              <a:t>financeira;</a:t>
            </a:r>
            <a:endParaRPr sz="16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240"/>
              </a:spcBef>
            </a:pPr>
            <a:r>
              <a:rPr sz="1600" spc="-15" dirty="0">
                <a:latin typeface="Carlito"/>
                <a:cs typeface="Carlito"/>
              </a:rPr>
              <a:t>informam </a:t>
            </a:r>
            <a:r>
              <a:rPr sz="1600" spc="-5" dirty="0">
                <a:latin typeface="Carlito"/>
                <a:cs typeface="Carlito"/>
              </a:rPr>
              <a:t>que a não </a:t>
            </a:r>
            <a:r>
              <a:rPr sz="1600" spc="-15" dirty="0">
                <a:latin typeface="Carlito"/>
                <a:cs typeface="Carlito"/>
              </a:rPr>
              <a:t>execução </a:t>
            </a:r>
            <a:r>
              <a:rPr sz="1600" spc="-10" dirty="0">
                <a:latin typeface="Carlito"/>
                <a:cs typeface="Carlito"/>
              </a:rPr>
              <a:t>dos procedimentos </a:t>
            </a:r>
            <a:r>
              <a:rPr sz="1600" spc="-5" dirty="0">
                <a:latin typeface="Carlito"/>
                <a:cs typeface="Carlito"/>
              </a:rPr>
              <a:t>descritos pode </a:t>
            </a:r>
            <a:r>
              <a:rPr sz="1600" spc="-10" dirty="0">
                <a:latin typeface="Carlito"/>
                <a:cs typeface="Carlito"/>
              </a:rPr>
              <a:t>acarretar </a:t>
            </a:r>
            <a:r>
              <a:rPr sz="1600" spc="-5" dirty="0">
                <a:latin typeface="Carlito"/>
                <a:cs typeface="Carlito"/>
              </a:rPr>
              <a:t>sérias  consequências, como a </a:t>
            </a:r>
            <a:r>
              <a:rPr sz="1600" spc="-10" dirty="0">
                <a:latin typeface="Carlito"/>
                <a:cs typeface="Carlito"/>
              </a:rPr>
              <a:t>inscrição em </a:t>
            </a:r>
            <a:r>
              <a:rPr sz="1600" spc="-5" dirty="0">
                <a:latin typeface="Carlito"/>
                <a:cs typeface="Carlito"/>
              </a:rPr>
              <a:t>serviços </a:t>
            </a:r>
            <a:r>
              <a:rPr sz="1600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proteção </a:t>
            </a:r>
            <a:r>
              <a:rPr sz="1600" spc="-5" dirty="0">
                <a:latin typeface="Carlito"/>
                <a:cs typeface="Carlito"/>
              </a:rPr>
              <a:t>de crédito e o </a:t>
            </a:r>
            <a:r>
              <a:rPr sz="1600" spc="-10" dirty="0">
                <a:latin typeface="Carlito"/>
                <a:cs typeface="Carlito"/>
              </a:rPr>
              <a:t>cancelamento </a:t>
            </a:r>
            <a:r>
              <a:rPr sz="1600" spc="-5" dirty="0">
                <a:latin typeface="Carlito"/>
                <a:cs typeface="Carlito"/>
              </a:rPr>
              <a:t>de  um </a:t>
            </a:r>
            <a:r>
              <a:rPr sz="1600" spc="-15" dirty="0">
                <a:latin typeface="Carlito"/>
                <a:cs typeface="Carlito"/>
              </a:rPr>
              <a:t>cadastro,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uma </a:t>
            </a:r>
            <a:r>
              <a:rPr sz="1600" spc="-15" dirty="0">
                <a:latin typeface="Carlito"/>
                <a:cs typeface="Carlito"/>
              </a:rPr>
              <a:t>conta </a:t>
            </a:r>
            <a:r>
              <a:rPr sz="1600" spc="-5" dirty="0">
                <a:latin typeface="Carlito"/>
                <a:cs typeface="Carlito"/>
              </a:rPr>
              <a:t>bancária ou de um </a:t>
            </a:r>
            <a:r>
              <a:rPr sz="1600" spc="-10" dirty="0">
                <a:latin typeface="Carlito"/>
                <a:cs typeface="Carlito"/>
              </a:rPr>
              <a:t>cartão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crédito;</a:t>
            </a:r>
            <a:endParaRPr sz="16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rlito"/>
                <a:cs typeface="Carlito"/>
              </a:rPr>
              <a:t>tentam induzir </a:t>
            </a:r>
            <a:r>
              <a:rPr sz="1600" spc="-5" dirty="0">
                <a:latin typeface="Carlito"/>
                <a:cs typeface="Carlito"/>
              </a:rPr>
              <a:t>o usuário a </a:t>
            </a:r>
            <a:r>
              <a:rPr sz="1600" spc="-10" dirty="0">
                <a:latin typeface="Carlito"/>
                <a:cs typeface="Carlito"/>
              </a:rPr>
              <a:t>fornecer </a:t>
            </a:r>
            <a:r>
              <a:rPr sz="1600" spc="-5" dirty="0">
                <a:latin typeface="Carlito"/>
                <a:cs typeface="Carlito"/>
              </a:rPr>
              <a:t>dados pessoais e </a:t>
            </a:r>
            <a:r>
              <a:rPr sz="1600" spc="-10" dirty="0">
                <a:latin typeface="Carlito"/>
                <a:cs typeface="Carlito"/>
              </a:rPr>
              <a:t>financeiros, </a:t>
            </a:r>
            <a:r>
              <a:rPr sz="1600" spc="-5" dirty="0">
                <a:latin typeface="Carlito"/>
                <a:cs typeface="Carlito"/>
              </a:rPr>
              <a:t>por meio </a:t>
            </a:r>
            <a:r>
              <a:rPr sz="1600" dirty="0">
                <a:latin typeface="Carlito"/>
                <a:cs typeface="Carlito"/>
              </a:rPr>
              <a:t>do </a:t>
            </a:r>
            <a:r>
              <a:rPr sz="1600" spc="-5" dirty="0">
                <a:latin typeface="Carlito"/>
                <a:cs typeface="Carlito"/>
              </a:rPr>
              <a:t>acesso a  </a:t>
            </a:r>
            <a:r>
              <a:rPr sz="1600" spc="-10" dirty="0">
                <a:latin typeface="Carlito"/>
                <a:cs typeface="Carlito"/>
              </a:rPr>
              <a:t>páginas falsas, </a:t>
            </a:r>
            <a:r>
              <a:rPr sz="1600" spc="-5" dirty="0">
                <a:latin typeface="Carlito"/>
                <a:cs typeface="Carlito"/>
              </a:rPr>
              <a:t>que </a:t>
            </a:r>
            <a:r>
              <a:rPr sz="1600" spc="-10" dirty="0">
                <a:latin typeface="Carlito"/>
                <a:cs typeface="Carlito"/>
              </a:rPr>
              <a:t>tentam </a:t>
            </a:r>
            <a:r>
              <a:rPr sz="1600" dirty="0">
                <a:latin typeface="Carlito"/>
                <a:cs typeface="Carlito"/>
              </a:rPr>
              <a:t>se </a:t>
            </a:r>
            <a:r>
              <a:rPr sz="1600" spc="-10" dirty="0">
                <a:latin typeface="Carlito"/>
                <a:cs typeface="Carlito"/>
              </a:rPr>
              <a:t>passar pela </a:t>
            </a:r>
            <a:r>
              <a:rPr sz="1600" spc="-5" dirty="0">
                <a:latin typeface="Carlito"/>
                <a:cs typeface="Carlito"/>
              </a:rPr>
              <a:t>página </a:t>
            </a:r>
            <a:r>
              <a:rPr sz="1600" spc="-10" dirty="0">
                <a:latin typeface="Carlito"/>
                <a:cs typeface="Carlito"/>
              </a:rPr>
              <a:t>oficial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instituição;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instalação </a:t>
            </a:r>
            <a:r>
              <a:rPr sz="1600" spc="5" dirty="0">
                <a:latin typeface="Carlito"/>
                <a:cs typeface="Carlito"/>
              </a:rPr>
              <a:t>de  </a:t>
            </a:r>
            <a:r>
              <a:rPr sz="1600" spc="-10" dirty="0">
                <a:latin typeface="Carlito"/>
                <a:cs typeface="Carlito"/>
              </a:rPr>
              <a:t>códigos </a:t>
            </a:r>
            <a:r>
              <a:rPr sz="1600" spc="-5" dirty="0">
                <a:latin typeface="Carlito"/>
                <a:cs typeface="Carlito"/>
              </a:rPr>
              <a:t>maliciosos, </a:t>
            </a:r>
            <a:r>
              <a:rPr sz="1600" spc="-10" dirty="0">
                <a:latin typeface="Carlito"/>
                <a:cs typeface="Carlito"/>
              </a:rPr>
              <a:t>projetados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10" dirty="0">
                <a:latin typeface="Carlito"/>
                <a:cs typeface="Carlito"/>
              </a:rPr>
              <a:t>coletar informações </a:t>
            </a:r>
            <a:r>
              <a:rPr sz="1600" spc="-5" dirty="0">
                <a:latin typeface="Carlito"/>
                <a:cs typeface="Carlito"/>
              </a:rPr>
              <a:t>sensíveis; e do </a:t>
            </a:r>
            <a:r>
              <a:rPr sz="1600" spc="-10" dirty="0">
                <a:latin typeface="Carlito"/>
                <a:cs typeface="Carlito"/>
              </a:rPr>
              <a:t>preenchimento </a:t>
            </a:r>
            <a:r>
              <a:rPr sz="1600" spc="5" dirty="0">
                <a:latin typeface="Carlito"/>
                <a:cs typeface="Carlito"/>
              </a:rPr>
              <a:t>de  </a:t>
            </a:r>
            <a:r>
              <a:rPr sz="1600" spc="-10" dirty="0">
                <a:latin typeface="Carlito"/>
                <a:cs typeface="Carlito"/>
              </a:rPr>
              <a:t>formulários contidos </a:t>
            </a:r>
            <a:r>
              <a:rPr sz="1600" spc="-5" dirty="0">
                <a:latin typeface="Carlito"/>
                <a:cs typeface="Carlito"/>
              </a:rPr>
              <a:t>na </a:t>
            </a:r>
            <a:r>
              <a:rPr sz="1600" spc="-10" dirty="0">
                <a:latin typeface="Carlito"/>
                <a:cs typeface="Carlito"/>
              </a:rPr>
              <a:t>mensagem </a:t>
            </a:r>
            <a:r>
              <a:rPr sz="1600" spc="-5" dirty="0">
                <a:latin typeface="Carlito"/>
                <a:cs typeface="Carlito"/>
              </a:rPr>
              <a:t>ou </a:t>
            </a:r>
            <a:r>
              <a:rPr sz="1600" spc="-10" dirty="0">
                <a:latin typeface="Carlito"/>
                <a:cs typeface="Carlito"/>
              </a:rPr>
              <a:t>em </a:t>
            </a:r>
            <a:r>
              <a:rPr sz="1600" spc="-5" dirty="0">
                <a:latin typeface="Carlito"/>
                <a:cs typeface="Carlito"/>
              </a:rPr>
              <a:t>páginas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Web.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92" y="3779011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92" y="4315714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92" y="5097017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466" y="6592620"/>
            <a:ext cx="2756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Fonte: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http://cartilha.cert.br/golpes/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603" y="1700417"/>
            <a:ext cx="5583118" cy="337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7278" y="3778758"/>
            <a:ext cx="241935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220" y="2373883"/>
            <a:ext cx="5828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PROCESSADOR </a:t>
            </a:r>
            <a:r>
              <a:rPr b="1" spc="-5" dirty="0">
                <a:latin typeface="Carlito"/>
                <a:cs typeface="Carlito"/>
              </a:rPr>
              <a:t>DE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40" dirty="0">
                <a:latin typeface="Carlito"/>
                <a:cs typeface="Carlito"/>
              </a:rPr>
              <a:t>TEXTO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541" y="442976"/>
            <a:ext cx="6685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Processador </a:t>
            </a:r>
            <a:r>
              <a:rPr b="1" dirty="0">
                <a:latin typeface="Carlito"/>
                <a:cs typeface="Carlito"/>
              </a:rPr>
              <a:t>de </a:t>
            </a:r>
            <a:r>
              <a:rPr b="1" spc="-100" dirty="0">
                <a:latin typeface="Carlito"/>
                <a:cs typeface="Carlito"/>
              </a:rPr>
              <a:t>Texto</a:t>
            </a:r>
            <a:r>
              <a:rPr b="1" spc="-105" dirty="0">
                <a:latin typeface="Carlito"/>
                <a:cs typeface="Carlito"/>
              </a:rPr>
              <a:t> </a:t>
            </a:r>
            <a:r>
              <a:rPr b="1" spc="-40" dirty="0">
                <a:latin typeface="Carlito"/>
                <a:cs typeface="Carlito"/>
              </a:rPr>
              <a:t>(Word)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1020"/>
            <a:ext cx="7456170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Construindo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5" dirty="0">
                <a:latin typeface="Carlito"/>
                <a:cs typeface="Carlito"/>
              </a:rPr>
              <a:t>Textos;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Formatando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textos;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Inserindo </a:t>
            </a:r>
            <a:r>
              <a:rPr sz="3200" spc="-10" dirty="0">
                <a:latin typeface="Carlito"/>
                <a:cs typeface="Carlito"/>
              </a:rPr>
              <a:t>Objetos </a:t>
            </a:r>
            <a:r>
              <a:rPr sz="3200" dirty="0">
                <a:latin typeface="Carlito"/>
                <a:cs typeface="Carlito"/>
              </a:rPr>
              <a:t>(Imagens, áudio 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vídeo)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Inserindo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sumários;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Inserindo </a:t>
            </a:r>
            <a:r>
              <a:rPr sz="3200" spc="-15" dirty="0">
                <a:latin typeface="Carlito"/>
                <a:cs typeface="Carlito"/>
              </a:rPr>
              <a:t>referencias </a:t>
            </a:r>
            <a:r>
              <a:rPr sz="3200" spc="-10" dirty="0">
                <a:latin typeface="Carlito"/>
                <a:cs typeface="Carlito"/>
              </a:rPr>
              <a:t>bibliográficas;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Trabalhando </a:t>
            </a:r>
            <a:r>
              <a:rPr sz="3200" spc="-10" dirty="0">
                <a:latin typeface="Carlito"/>
                <a:cs typeface="Carlito"/>
              </a:rPr>
              <a:t>com </a:t>
            </a:r>
            <a:r>
              <a:rPr sz="3200" spc="-60" dirty="0">
                <a:latin typeface="Carlito"/>
                <a:cs typeface="Carlito"/>
              </a:rPr>
              <a:t>Textos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65" dirty="0">
                <a:latin typeface="Carlito"/>
                <a:cs typeface="Carlito"/>
              </a:rPr>
              <a:t>ABNT.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492" y="166496"/>
            <a:ext cx="2018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20" dirty="0"/>
              <a:t>x</a:t>
            </a:r>
            <a:r>
              <a:rPr dirty="0"/>
              <a:t>e</a:t>
            </a:r>
            <a:r>
              <a:rPr spc="-55" dirty="0"/>
              <a:t>r</a:t>
            </a:r>
            <a:r>
              <a:rPr dirty="0"/>
              <a:t>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46810"/>
            <a:ext cx="8134984" cy="553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925" algn="just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Para </a:t>
            </a:r>
            <a:r>
              <a:rPr sz="1600" spc="-15" dirty="0">
                <a:latin typeface="Carlito"/>
                <a:cs typeface="Carlito"/>
              </a:rPr>
              <a:t>esta </a:t>
            </a:r>
            <a:r>
              <a:rPr sz="1600" spc="-5" dirty="0">
                <a:latin typeface="Carlito"/>
                <a:cs typeface="Carlito"/>
              </a:rPr>
              <a:t>atividade </a:t>
            </a:r>
            <a:r>
              <a:rPr sz="1600" spc="-10" dirty="0">
                <a:latin typeface="Carlito"/>
                <a:cs typeface="Carlito"/>
              </a:rPr>
              <a:t>você </a:t>
            </a: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5" dirty="0">
                <a:latin typeface="Carlito"/>
                <a:cs typeface="Carlito"/>
              </a:rPr>
              <a:t>iniciar </a:t>
            </a:r>
            <a:r>
              <a:rPr sz="1600" spc="-10" dirty="0">
                <a:latin typeface="Carlito"/>
                <a:cs typeface="Carlito"/>
              </a:rPr>
              <a:t>um documento </a:t>
            </a:r>
            <a:r>
              <a:rPr sz="1600" spc="-35" dirty="0">
                <a:latin typeface="Carlito"/>
                <a:cs typeface="Carlito"/>
              </a:rPr>
              <a:t>Word </a:t>
            </a:r>
            <a:r>
              <a:rPr sz="1600" spc="-10" dirty="0">
                <a:latin typeface="Carlito"/>
                <a:cs typeface="Carlito"/>
              </a:rPr>
              <a:t>vazio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5" dirty="0">
                <a:latin typeface="Carlito"/>
                <a:cs typeface="Carlito"/>
              </a:rPr>
              <a:t>fazer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formatação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texto.  </a:t>
            </a:r>
            <a:r>
              <a:rPr sz="1600" spc="-135" dirty="0">
                <a:latin typeface="Arial"/>
                <a:cs typeface="Arial"/>
              </a:rPr>
              <a:t>Você </a:t>
            </a:r>
            <a:r>
              <a:rPr sz="1600" spc="-85" dirty="0">
                <a:latin typeface="Arial"/>
                <a:cs typeface="Arial"/>
              </a:rPr>
              <a:t>deverá </a:t>
            </a:r>
            <a:r>
              <a:rPr sz="1600" spc="-65" dirty="0">
                <a:latin typeface="Arial"/>
                <a:cs typeface="Arial"/>
              </a:rPr>
              <a:t>realizar </a:t>
            </a:r>
            <a:r>
              <a:rPr sz="1600" spc="-85" dirty="0">
                <a:latin typeface="Arial"/>
                <a:cs typeface="Arial"/>
              </a:rPr>
              <a:t>uma </a:t>
            </a:r>
            <a:r>
              <a:rPr sz="1600" spc="-95" dirty="0">
                <a:latin typeface="Arial"/>
                <a:cs typeface="Arial"/>
              </a:rPr>
              <a:t>pesquisa </a:t>
            </a:r>
            <a:r>
              <a:rPr sz="1600" spc="-55" dirty="0">
                <a:latin typeface="Arial"/>
                <a:cs typeface="Arial"/>
              </a:rPr>
              <a:t>no </a:t>
            </a:r>
            <a:r>
              <a:rPr sz="1600" spc="-80" dirty="0">
                <a:latin typeface="Arial"/>
                <a:cs typeface="Arial"/>
              </a:rPr>
              <a:t>google.com, sobre </a:t>
            </a:r>
            <a:r>
              <a:rPr sz="1600" spc="-50" dirty="0">
                <a:latin typeface="Arial"/>
                <a:cs typeface="Arial"/>
              </a:rPr>
              <a:t>o </a:t>
            </a:r>
            <a:r>
              <a:rPr sz="1600" spc="-55" dirty="0">
                <a:latin typeface="Arial"/>
                <a:cs typeface="Arial"/>
              </a:rPr>
              <a:t>tema </a:t>
            </a:r>
            <a:r>
              <a:rPr sz="1600" spc="-80" dirty="0">
                <a:latin typeface="Arial"/>
                <a:cs typeface="Arial"/>
              </a:rPr>
              <a:t>“educação de jovens </a:t>
            </a:r>
            <a:r>
              <a:rPr sz="1600" spc="-100" dirty="0">
                <a:latin typeface="Arial"/>
                <a:cs typeface="Arial"/>
              </a:rPr>
              <a:t>e </a:t>
            </a:r>
            <a:r>
              <a:rPr sz="1600" spc="-50" dirty="0">
                <a:latin typeface="Arial"/>
                <a:cs typeface="Arial"/>
              </a:rPr>
              <a:t>adultos”.  </a:t>
            </a:r>
            <a:r>
              <a:rPr sz="1600" spc="-5" dirty="0">
                <a:latin typeface="Carlito"/>
                <a:cs typeface="Carlito"/>
              </a:rPr>
              <a:t>Mínimo de 03 </a:t>
            </a:r>
            <a:r>
              <a:rPr sz="1600" spc="-10" dirty="0">
                <a:latin typeface="Carlito"/>
                <a:cs typeface="Carlito"/>
              </a:rPr>
              <a:t>(três) </a:t>
            </a:r>
            <a:r>
              <a:rPr sz="1600" spc="-5" dirty="0">
                <a:latin typeface="Carlito"/>
                <a:cs typeface="Carlito"/>
              </a:rPr>
              <a:t>páginas. </a:t>
            </a:r>
            <a:r>
              <a:rPr sz="1600" spc="-10" dirty="0">
                <a:latin typeface="Carlito"/>
                <a:cs typeface="Carlito"/>
              </a:rPr>
              <a:t>Onde:</a:t>
            </a:r>
            <a:endParaRPr sz="1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latin typeface="Carlito"/>
                <a:cs typeface="Carlito"/>
              </a:rPr>
              <a:t>Insira </a:t>
            </a:r>
            <a:r>
              <a:rPr sz="1600" spc="-10" dirty="0">
                <a:latin typeface="Carlito"/>
                <a:cs typeface="Carlito"/>
              </a:rPr>
              <a:t>uma capa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0" dirty="0">
                <a:latin typeface="Carlito"/>
                <a:cs typeface="Carlito"/>
              </a:rPr>
              <a:t>trabalho. Contendo seu nome, nome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instituição </a:t>
            </a:r>
            <a:r>
              <a:rPr sz="1600" spc="-5" dirty="0">
                <a:latin typeface="Carlito"/>
                <a:cs typeface="Carlito"/>
              </a:rPr>
              <a:t>e título do </a:t>
            </a:r>
            <a:r>
              <a:rPr sz="1600" spc="-10" dirty="0">
                <a:latin typeface="Carlito"/>
                <a:cs typeface="Carlito"/>
              </a:rPr>
              <a:t>trabalho.  Sendo </a:t>
            </a:r>
            <a:r>
              <a:rPr sz="1600" spc="-5" dirty="0">
                <a:latin typeface="Carlito"/>
                <a:cs typeface="Carlito"/>
              </a:rPr>
              <a:t>assim, o </a:t>
            </a:r>
            <a:r>
              <a:rPr sz="1600" spc="-10" dirty="0">
                <a:latin typeface="Carlito"/>
                <a:cs typeface="Carlito"/>
              </a:rPr>
              <a:t>trabalho </a:t>
            </a: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10" dirty="0">
                <a:latin typeface="Carlito"/>
                <a:cs typeface="Carlito"/>
              </a:rPr>
              <a:t>estar organizado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seguinte </a:t>
            </a:r>
            <a:r>
              <a:rPr sz="1600" spc="-15" dirty="0">
                <a:latin typeface="Carlito"/>
                <a:cs typeface="Carlito"/>
              </a:rPr>
              <a:t>forma: </a:t>
            </a:r>
            <a:r>
              <a:rPr sz="1600" spc="-5" dirty="0">
                <a:latin typeface="Carlito"/>
                <a:cs typeface="Carlito"/>
              </a:rPr>
              <a:t>capa, </a:t>
            </a:r>
            <a:r>
              <a:rPr sz="1600" spc="-10" dirty="0">
                <a:latin typeface="Carlito"/>
                <a:cs typeface="Carlito"/>
              </a:rPr>
              <a:t>sumário, corpo do  trabalho 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bibliografia.</a:t>
            </a:r>
            <a:endParaRPr sz="1600">
              <a:latin typeface="Carlito"/>
              <a:cs typeface="Carlito"/>
            </a:endParaRPr>
          </a:p>
          <a:p>
            <a:pPr marL="355600" marR="97155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latin typeface="Carlito"/>
                <a:cs typeface="Carlito"/>
              </a:rPr>
              <a:t>Insira </a:t>
            </a:r>
            <a:r>
              <a:rPr sz="1600" spc="-10" dirty="0">
                <a:latin typeface="Carlito"/>
                <a:cs typeface="Carlito"/>
              </a:rPr>
              <a:t>rodapé com </a:t>
            </a:r>
            <a:r>
              <a:rPr sz="1600" spc="-15" dirty="0">
                <a:latin typeface="Carlito"/>
                <a:cs typeface="Carlito"/>
              </a:rPr>
              <a:t>numeração </a:t>
            </a:r>
            <a:r>
              <a:rPr sz="1600" spc="-5" dirty="0">
                <a:latin typeface="Carlito"/>
                <a:cs typeface="Carlito"/>
              </a:rPr>
              <a:t>de página alinhada à </a:t>
            </a:r>
            <a:r>
              <a:rPr sz="1600" spc="-10" dirty="0">
                <a:latin typeface="Carlito"/>
                <a:cs typeface="Carlito"/>
              </a:rPr>
              <a:t>esquerda, </a:t>
            </a:r>
            <a:r>
              <a:rPr sz="1600" spc="-5" dirty="0">
                <a:latin typeface="Carlito"/>
                <a:cs typeface="Carlito"/>
              </a:rPr>
              <a:t>não </a:t>
            </a:r>
            <a:r>
              <a:rPr sz="1600" spc="-10" dirty="0">
                <a:latin typeface="Carlito"/>
                <a:cs typeface="Carlito"/>
              </a:rPr>
              <a:t>insira </a:t>
            </a: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0" dirty="0">
                <a:latin typeface="Carlito"/>
                <a:cs typeface="Carlito"/>
              </a:rPr>
              <a:t>rodapé </a:t>
            </a:r>
            <a:r>
              <a:rPr sz="1600" spc="-5" dirty="0">
                <a:latin typeface="Carlito"/>
                <a:cs typeface="Carlito"/>
              </a:rPr>
              <a:t>na </a:t>
            </a:r>
            <a:r>
              <a:rPr sz="1600" spc="-15" dirty="0">
                <a:latin typeface="Carlito"/>
                <a:cs typeface="Carlito"/>
              </a:rPr>
              <a:t>primeira  </a:t>
            </a:r>
            <a:r>
              <a:rPr sz="1600" spc="-5" dirty="0">
                <a:latin typeface="Carlito"/>
                <a:cs typeface="Carlito"/>
              </a:rPr>
              <a:t>página;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10" dirty="0">
                <a:latin typeface="Carlito"/>
                <a:cs typeface="Carlito"/>
              </a:rPr>
              <a:t>haver um sumário contendo </a:t>
            </a:r>
            <a:r>
              <a:rPr sz="1600" spc="-5" dirty="0">
                <a:latin typeface="Carlito"/>
                <a:cs typeface="Carlito"/>
              </a:rPr>
              <a:t>os títulos </a:t>
            </a:r>
            <a:r>
              <a:rPr sz="1600" spc="-10" dirty="0">
                <a:latin typeface="Carlito"/>
                <a:cs typeface="Carlito"/>
              </a:rPr>
              <a:t>existentes </a:t>
            </a:r>
            <a:r>
              <a:rPr sz="1600" spc="-5" dirty="0">
                <a:latin typeface="Carlito"/>
                <a:cs typeface="Carlito"/>
              </a:rPr>
              <a:t>ao longo do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texto;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5" dirty="0">
                <a:latin typeface="Carlito"/>
                <a:cs typeface="Carlito"/>
              </a:rPr>
              <a:t>ser </a:t>
            </a:r>
            <a:r>
              <a:rPr sz="1600" spc="-10" dirty="0">
                <a:latin typeface="Carlito"/>
                <a:cs typeface="Carlito"/>
              </a:rPr>
              <a:t>inserida </a:t>
            </a:r>
            <a:r>
              <a:rPr sz="1600" spc="-5" dirty="0">
                <a:latin typeface="Carlito"/>
                <a:cs typeface="Carlito"/>
              </a:rPr>
              <a:t>ao </a:t>
            </a:r>
            <a:r>
              <a:rPr sz="1600" spc="-10" dirty="0">
                <a:latin typeface="Carlito"/>
                <a:cs typeface="Carlito"/>
              </a:rPr>
              <a:t>menos uma nota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rodapé;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fonte </a:t>
            </a: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5" dirty="0">
                <a:latin typeface="Carlito"/>
                <a:cs typeface="Carlito"/>
              </a:rPr>
              <a:t>ser Times </a:t>
            </a:r>
            <a:r>
              <a:rPr sz="1600" spc="-10" dirty="0">
                <a:latin typeface="Carlito"/>
                <a:cs typeface="Carlito"/>
              </a:rPr>
              <a:t>New </a:t>
            </a:r>
            <a:r>
              <a:rPr sz="1600" spc="-15" dirty="0">
                <a:latin typeface="Carlito"/>
                <a:cs typeface="Carlito"/>
              </a:rPr>
              <a:t>Roman </a:t>
            </a:r>
            <a:r>
              <a:rPr sz="1600" spc="-5" dirty="0">
                <a:latin typeface="Carlito"/>
                <a:cs typeface="Carlito"/>
              </a:rPr>
              <a:t>em </a:t>
            </a:r>
            <a:r>
              <a:rPr sz="1600" spc="-10" dirty="0">
                <a:latin typeface="Carlito"/>
                <a:cs typeface="Carlito"/>
              </a:rPr>
              <a:t>todo </a:t>
            </a: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5" dirty="0">
                <a:latin typeface="Carlito"/>
                <a:cs typeface="Carlito"/>
              </a:rPr>
              <a:t>texto. </a:t>
            </a:r>
            <a:r>
              <a:rPr sz="1600" spc="-20" dirty="0">
                <a:latin typeface="Carlito"/>
                <a:cs typeface="Carlito"/>
              </a:rPr>
              <a:t>Tamanho</a:t>
            </a:r>
            <a:r>
              <a:rPr sz="1600" spc="1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12;</a:t>
            </a:r>
            <a:endParaRPr sz="1600">
              <a:latin typeface="Carlito"/>
              <a:cs typeface="Carlito"/>
            </a:endParaRPr>
          </a:p>
          <a:p>
            <a:pPr marL="355600" marR="266700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5" dirty="0">
                <a:latin typeface="Carlito"/>
                <a:cs typeface="Carlito"/>
              </a:rPr>
              <a:t>formato </a:t>
            </a:r>
            <a:r>
              <a:rPr sz="1600" spc="-5" dirty="0">
                <a:latin typeface="Carlito"/>
                <a:cs typeface="Carlito"/>
              </a:rPr>
              <a:t>da página é A4 </a:t>
            </a:r>
            <a:r>
              <a:rPr sz="1600" spc="-10" dirty="0">
                <a:latin typeface="Carlito"/>
                <a:cs typeface="Carlito"/>
              </a:rPr>
              <a:t>com orientação </a:t>
            </a:r>
            <a:r>
              <a:rPr sz="1600" spc="-20" dirty="0">
                <a:latin typeface="Carlito"/>
                <a:cs typeface="Carlito"/>
              </a:rPr>
              <a:t>retrato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0" dirty="0">
                <a:latin typeface="Carlito"/>
                <a:cs typeface="Carlito"/>
              </a:rPr>
              <a:t>tamanho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margens: Superior: </a:t>
            </a:r>
            <a:r>
              <a:rPr sz="1600" spc="-5" dirty="0">
                <a:latin typeface="Carlito"/>
                <a:cs typeface="Carlito"/>
              </a:rPr>
              <a:t>3,0 </a:t>
            </a:r>
            <a:r>
              <a:rPr sz="1600" spc="-10" dirty="0">
                <a:latin typeface="Carlito"/>
                <a:cs typeface="Carlito"/>
              </a:rPr>
              <a:t>cm;  Inferior: </a:t>
            </a:r>
            <a:r>
              <a:rPr sz="1600" spc="-5" dirty="0">
                <a:latin typeface="Carlito"/>
                <a:cs typeface="Carlito"/>
              </a:rPr>
              <a:t>2,5 </a:t>
            </a:r>
            <a:r>
              <a:rPr sz="1600" spc="-10" dirty="0">
                <a:latin typeface="Carlito"/>
                <a:cs typeface="Carlito"/>
              </a:rPr>
              <a:t>cm; Esquerda: </a:t>
            </a:r>
            <a:r>
              <a:rPr sz="1600" spc="-5" dirty="0">
                <a:latin typeface="Carlito"/>
                <a:cs typeface="Carlito"/>
              </a:rPr>
              <a:t>2,0 </a:t>
            </a:r>
            <a:r>
              <a:rPr sz="1600" spc="-10" dirty="0">
                <a:latin typeface="Carlito"/>
                <a:cs typeface="Carlito"/>
              </a:rPr>
              <a:t>cm; Direita: </a:t>
            </a:r>
            <a:r>
              <a:rPr sz="1600" spc="-5" dirty="0">
                <a:latin typeface="Carlito"/>
                <a:cs typeface="Carlito"/>
              </a:rPr>
              <a:t>2,0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cm.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0" dirty="0">
                <a:latin typeface="Carlito"/>
                <a:cs typeface="Carlito"/>
              </a:rPr>
              <a:t>corpo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texto </a:t>
            </a: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10" dirty="0">
                <a:latin typeface="Carlito"/>
                <a:cs typeface="Carlito"/>
              </a:rPr>
              <a:t>estar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justificado;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O </a:t>
            </a:r>
            <a:r>
              <a:rPr sz="1600" spc="-10" dirty="0">
                <a:latin typeface="Carlito"/>
                <a:cs typeface="Carlito"/>
              </a:rPr>
              <a:t>espaçamento </a:t>
            </a:r>
            <a:r>
              <a:rPr sz="1600" spc="-15" dirty="0">
                <a:latin typeface="Carlito"/>
                <a:cs typeface="Carlito"/>
              </a:rPr>
              <a:t>entre </a:t>
            </a:r>
            <a:r>
              <a:rPr sz="1600" spc="-5" dirty="0">
                <a:latin typeface="Carlito"/>
                <a:cs typeface="Carlito"/>
              </a:rPr>
              <a:t>linhas </a:t>
            </a:r>
            <a:r>
              <a:rPr sz="1600" spc="-20" dirty="0">
                <a:latin typeface="Carlito"/>
                <a:cs typeface="Carlito"/>
              </a:rPr>
              <a:t>deverá </a:t>
            </a:r>
            <a:r>
              <a:rPr sz="1600" spc="-5" dirty="0">
                <a:latin typeface="Carlito"/>
                <a:cs typeface="Carlito"/>
              </a:rPr>
              <a:t>ser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1,5;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Espaçamento </a:t>
            </a:r>
            <a:r>
              <a:rPr sz="1600" spc="-15" dirty="0">
                <a:latin typeface="Carlito"/>
                <a:cs typeface="Carlito"/>
              </a:rPr>
              <a:t>entre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parágrafos;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600" spc="-15" dirty="0">
                <a:latin typeface="Carlito"/>
                <a:cs typeface="Carlito"/>
              </a:rPr>
              <a:t>Insira </a:t>
            </a:r>
            <a:r>
              <a:rPr sz="1600" spc="-10" dirty="0">
                <a:latin typeface="Carlito"/>
                <a:cs typeface="Carlito"/>
              </a:rPr>
              <a:t>uma figura, </a:t>
            </a:r>
            <a:r>
              <a:rPr sz="1600" spc="-5" dirty="0">
                <a:latin typeface="Carlito"/>
                <a:cs typeface="Carlito"/>
              </a:rPr>
              <a:t>deixa-a </a:t>
            </a:r>
            <a:r>
              <a:rPr sz="1600" spc="-10" dirty="0">
                <a:latin typeface="Carlito"/>
                <a:cs typeface="Carlito"/>
              </a:rPr>
              <a:t>centralizada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página;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600" spc="-15" dirty="0">
                <a:latin typeface="Carlito"/>
                <a:cs typeface="Carlito"/>
              </a:rPr>
              <a:t>Insira referencias </a:t>
            </a:r>
            <a:r>
              <a:rPr sz="1600" spc="-10" dirty="0">
                <a:latin typeface="Carlito"/>
                <a:cs typeface="Carlito"/>
              </a:rPr>
              <a:t>bibliografias, </a:t>
            </a:r>
            <a:r>
              <a:rPr sz="1600" spc="-5" dirty="0">
                <a:latin typeface="Carlito"/>
                <a:cs typeface="Carlito"/>
              </a:rPr>
              <a:t>a partir do índice de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referências;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Orientação </a:t>
            </a:r>
            <a:r>
              <a:rPr sz="1600" spc="-5" dirty="0">
                <a:latin typeface="Carlito"/>
                <a:cs typeface="Carlito"/>
              </a:rPr>
              <a:t>tipo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retrato;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Salve uma </a:t>
            </a:r>
            <a:r>
              <a:rPr sz="1600" spc="-15" dirty="0">
                <a:latin typeface="Carlito"/>
                <a:cs typeface="Carlito"/>
              </a:rPr>
              <a:t>versão </a:t>
            </a:r>
            <a:r>
              <a:rPr sz="1600" spc="-5" dirty="0">
                <a:latin typeface="Carlito"/>
                <a:cs typeface="Carlito"/>
              </a:rPr>
              <a:t>em </a:t>
            </a:r>
            <a:r>
              <a:rPr sz="1600" spc="-10" dirty="0">
                <a:latin typeface="Carlito"/>
                <a:cs typeface="Carlito"/>
              </a:rPr>
              <a:t>cada um dos </a:t>
            </a:r>
            <a:r>
              <a:rPr sz="1600" spc="-15" dirty="0">
                <a:latin typeface="Carlito"/>
                <a:cs typeface="Carlito"/>
              </a:rPr>
              <a:t>formatos: </a:t>
            </a:r>
            <a:r>
              <a:rPr sz="1600" dirty="0">
                <a:latin typeface="Carlito"/>
                <a:cs typeface="Carlito"/>
              </a:rPr>
              <a:t>.docx, </a:t>
            </a:r>
            <a:r>
              <a:rPr sz="1600" spc="-5" dirty="0">
                <a:latin typeface="Carlito"/>
                <a:cs typeface="Carlito"/>
              </a:rPr>
              <a:t>.doc e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.pdf;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6665" y="3416874"/>
            <a:ext cx="3262862" cy="3089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1172" y="2373883"/>
            <a:ext cx="5363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PLANILHA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ELETRÔNICA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569" y="415797"/>
            <a:ext cx="3164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Desvantagens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00543"/>
            <a:ext cx="5200015" cy="24961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Limitado </a:t>
            </a:r>
            <a:r>
              <a:rPr sz="2700" dirty="0">
                <a:latin typeface="Carlito"/>
                <a:cs typeface="Carlito"/>
              </a:rPr>
              <a:t>ao </a:t>
            </a:r>
            <a:r>
              <a:rPr sz="2700" spc="-5" dirty="0">
                <a:latin typeface="Carlito"/>
                <a:cs typeface="Carlito"/>
              </a:rPr>
              <a:t>que </a:t>
            </a:r>
            <a:r>
              <a:rPr sz="2700" spc="-25" dirty="0">
                <a:latin typeface="Carlito"/>
                <a:cs typeface="Carlito"/>
              </a:rPr>
              <a:t>está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programado;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Sem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criatividade;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Difícil </a:t>
            </a:r>
            <a:r>
              <a:rPr sz="2700" spc="-20" dirty="0">
                <a:latin typeface="Carlito"/>
                <a:cs typeface="Carlito"/>
              </a:rPr>
              <a:t>tratamento </a:t>
            </a:r>
            <a:r>
              <a:rPr sz="2700" spc="-5" dirty="0">
                <a:latin typeface="Carlito"/>
                <a:cs typeface="Carlito"/>
              </a:rPr>
              <a:t>da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ambiguidade;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Obsolescência;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Dependência.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4038600"/>
            <a:ext cx="58674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5892" y="1828800"/>
            <a:ext cx="2098548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014" y="461899"/>
            <a:ext cx="5972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Planilha </a:t>
            </a:r>
            <a:r>
              <a:rPr b="1" spc="-10" dirty="0">
                <a:latin typeface="Carlito"/>
                <a:cs typeface="Carlito"/>
              </a:rPr>
              <a:t>Eletrônica</a:t>
            </a:r>
            <a:r>
              <a:rPr b="1" spc="-12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(Excel)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94817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Manipulando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Células;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Fazendo </a:t>
            </a:r>
            <a:r>
              <a:rPr sz="3200" spc="-10" dirty="0">
                <a:latin typeface="Carlito"/>
                <a:cs typeface="Carlito"/>
              </a:rPr>
              <a:t>Fórmulas </a:t>
            </a:r>
            <a:r>
              <a:rPr sz="3200" dirty="0">
                <a:latin typeface="Carlito"/>
                <a:cs typeface="Carlito"/>
              </a:rPr>
              <a:t>e </a:t>
            </a:r>
            <a:r>
              <a:rPr sz="3200" spc="-5" dirty="0">
                <a:latin typeface="Carlito"/>
                <a:cs typeface="Carlito"/>
              </a:rPr>
              <a:t>Aplicando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Funções;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Formatando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Células;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Gráficos;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Função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60" y="28448"/>
            <a:ext cx="764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COMO </a:t>
            </a:r>
            <a:r>
              <a:rPr sz="4000" spc="-10" dirty="0"/>
              <a:t>USAR </a:t>
            </a:r>
            <a:r>
              <a:rPr sz="4000" spc="-5" dirty="0"/>
              <a:t>A </a:t>
            </a:r>
            <a:r>
              <a:rPr sz="4000" spc="-15" dirty="0"/>
              <a:t>FUNÇÃO </a:t>
            </a:r>
            <a:r>
              <a:rPr sz="4000" spc="-5" dirty="0"/>
              <a:t>SE </a:t>
            </a:r>
            <a:r>
              <a:rPr sz="4000" spc="-10" dirty="0"/>
              <a:t>DO</a:t>
            </a:r>
            <a:r>
              <a:rPr sz="4000" spc="-5" dirty="0"/>
              <a:t> </a:t>
            </a:r>
            <a:r>
              <a:rPr sz="4000" spc="-25" dirty="0"/>
              <a:t>EXCEL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9590" y="1213484"/>
            <a:ext cx="8042909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6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229" dirty="0">
                <a:latin typeface="Arial"/>
                <a:cs typeface="Arial"/>
              </a:rPr>
              <a:t>O </a:t>
            </a:r>
            <a:r>
              <a:rPr sz="2000" spc="-110" dirty="0">
                <a:latin typeface="Arial"/>
                <a:cs typeface="Arial"/>
              </a:rPr>
              <a:t>“SE” </a:t>
            </a:r>
            <a:r>
              <a:rPr sz="2000" spc="-120" dirty="0">
                <a:latin typeface="Arial"/>
                <a:cs typeface="Arial"/>
              </a:rPr>
              <a:t>é </a:t>
            </a:r>
            <a:r>
              <a:rPr sz="2000" spc="-100" dirty="0">
                <a:latin typeface="Arial"/>
                <a:cs typeface="Arial"/>
              </a:rPr>
              <a:t>uma </a:t>
            </a:r>
            <a:r>
              <a:rPr sz="2000" spc="-75" dirty="0">
                <a:latin typeface="Arial"/>
                <a:cs typeface="Arial"/>
              </a:rPr>
              <a:t>função </a:t>
            </a:r>
            <a:r>
              <a:rPr sz="2000" spc="-80" dirty="0">
                <a:latin typeface="Arial"/>
                <a:cs typeface="Arial"/>
              </a:rPr>
              <a:t>comparativa, </a:t>
            </a:r>
            <a:r>
              <a:rPr sz="2000" spc="-60" dirty="0">
                <a:latin typeface="Arial"/>
                <a:cs typeface="Arial"/>
              </a:rPr>
              <a:t>ou </a:t>
            </a:r>
            <a:r>
              <a:rPr sz="2000" spc="-105" dirty="0">
                <a:latin typeface="Arial"/>
                <a:cs typeface="Arial"/>
              </a:rPr>
              <a:t>seja, </a:t>
            </a:r>
            <a:r>
              <a:rPr sz="2000" spc="-110" dirty="0">
                <a:latin typeface="Arial"/>
                <a:cs typeface="Arial"/>
              </a:rPr>
              <a:t>serve </a:t>
            </a:r>
            <a:r>
              <a:rPr sz="2000" spc="-100" dirty="0">
                <a:latin typeface="Arial"/>
                <a:cs typeface="Arial"/>
              </a:rPr>
              <a:t>para </a:t>
            </a:r>
            <a:r>
              <a:rPr sz="2000" spc="-80" dirty="0">
                <a:latin typeface="Arial"/>
                <a:cs typeface="Arial"/>
              </a:rPr>
              <a:t>comparar </a:t>
            </a:r>
            <a:r>
              <a:rPr sz="2000" spc="-65" dirty="0">
                <a:latin typeface="Arial"/>
                <a:cs typeface="Arial"/>
              </a:rPr>
              <a:t>um ou  </a:t>
            </a:r>
            <a:r>
              <a:rPr sz="2000" spc="-5" dirty="0">
                <a:latin typeface="Carlito"/>
                <a:cs typeface="Carlito"/>
              </a:rPr>
              <a:t>mais </a:t>
            </a:r>
            <a:r>
              <a:rPr sz="2000" spc="-10" dirty="0">
                <a:latin typeface="Carlito"/>
                <a:cs typeface="Carlito"/>
              </a:rPr>
              <a:t>valores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10" dirty="0">
                <a:latin typeface="Carlito"/>
                <a:cs typeface="Carlito"/>
              </a:rPr>
              <a:t>retornar resultados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acordo </a:t>
            </a:r>
            <a:r>
              <a:rPr sz="2000" spc="-5" dirty="0">
                <a:latin typeface="Carlito"/>
                <a:cs typeface="Carlito"/>
              </a:rPr>
              <a:t>com </a:t>
            </a:r>
            <a:r>
              <a:rPr sz="2000" dirty="0">
                <a:latin typeface="Carlito"/>
                <a:cs typeface="Carlito"/>
              </a:rPr>
              <a:t>o que </a:t>
            </a:r>
            <a:r>
              <a:rPr sz="2000" spc="-15" dirty="0">
                <a:latin typeface="Carlito"/>
                <a:cs typeface="Carlito"/>
              </a:rPr>
              <a:t>foi </a:t>
            </a:r>
            <a:r>
              <a:rPr sz="2000" spc="-10" dirty="0">
                <a:latin typeface="Carlito"/>
                <a:cs typeface="Carlito"/>
              </a:rPr>
              <a:t>descrito </a:t>
            </a:r>
            <a:r>
              <a:rPr sz="2000" spc="-5" dirty="0">
                <a:latin typeface="Carlito"/>
                <a:cs typeface="Carlito"/>
              </a:rPr>
              <a:t>na  </a:t>
            </a:r>
            <a:r>
              <a:rPr sz="2000" spc="-10" dirty="0">
                <a:latin typeface="Carlito"/>
                <a:cs typeface="Carlito"/>
              </a:rPr>
              <a:t>fórmula.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Exemplo: </a:t>
            </a:r>
            <a:r>
              <a:rPr sz="2000" b="1" dirty="0">
                <a:latin typeface="Carlito"/>
                <a:cs typeface="Carlito"/>
              </a:rPr>
              <a:t>SE </a:t>
            </a:r>
            <a:r>
              <a:rPr sz="2000" spc="-60" dirty="0">
                <a:latin typeface="Arial"/>
                <a:cs typeface="Arial"/>
              </a:rPr>
              <a:t>o </a:t>
            </a:r>
            <a:r>
              <a:rPr sz="2000" spc="-65" dirty="0">
                <a:latin typeface="Arial"/>
                <a:cs typeface="Arial"/>
              </a:rPr>
              <a:t>número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maior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00" dirty="0">
                <a:latin typeface="Arial"/>
                <a:cs typeface="Arial"/>
              </a:rPr>
              <a:t>6 </a:t>
            </a:r>
            <a:r>
              <a:rPr sz="2000" spc="-60" dirty="0">
                <a:latin typeface="Arial"/>
                <a:cs typeface="Arial"/>
              </a:rPr>
              <a:t>o </a:t>
            </a:r>
            <a:r>
              <a:rPr sz="2000" spc="-65" dirty="0">
                <a:latin typeface="Arial"/>
                <a:cs typeface="Arial"/>
              </a:rPr>
              <a:t>resultado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será </a:t>
            </a:r>
            <a:r>
              <a:rPr sz="2000" spc="-25" dirty="0">
                <a:latin typeface="Arial"/>
                <a:cs typeface="Arial"/>
              </a:rPr>
              <a:t>“</a:t>
            </a:r>
            <a:r>
              <a:rPr sz="2000" b="1" spc="-25" dirty="0">
                <a:latin typeface="Carlito"/>
                <a:cs typeface="Carlito"/>
              </a:rPr>
              <a:t>APROVADO</a:t>
            </a:r>
            <a:r>
              <a:rPr sz="2000" spc="-25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Observe </a:t>
            </a:r>
            <a:r>
              <a:rPr sz="2000" dirty="0">
                <a:latin typeface="Carlito"/>
                <a:cs typeface="Carlito"/>
              </a:rPr>
              <a:t>a planilha </a:t>
            </a:r>
            <a:r>
              <a:rPr sz="2000" spc="-15" dirty="0">
                <a:latin typeface="Carlito"/>
                <a:cs typeface="Carlito"/>
              </a:rPr>
              <a:t>abaixo, </a:t>
            </a:r>
            <a:r>
              <a:rPr sz="2000" spc="-10" dirty="0">
                <a:latin typeface="Carlito"/>
                <a:cs typeface="Carlito"/>
              </a:rPr>
              <a:t>montada </a:t>
            </a:r>
            <a:r>
              <a:rPr sz="2000" spc="-15" dirty="0">
                <a:latin typeface="Carlito"/>
                <a:cs typeface="Carlito"/>
              </a:rPr>
              <a:t>para </a:t>
            </a:r>
            <a:r>
              <a:rPr sz="2000" spc="-10" dirty="0">
                <a:latin typeface="Carlito"/>
                <a:cs typeface="Carlito"/>
              </a:rPr>
              <a:t>mostrar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situação de </a:t>
            </a:r>
            <a:r>
              <a:rPr sz="2000" dirty="0">
                <a:latin typeface="Carlito"/>
                <a:cs typeface="Carlito"/>
              </a:rPr>
              <a:t>cada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aluno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após as </a:t>
            </a:r>
            <a:r>
              <a:rPr sz="2000" spc="-5" dirty="0">
                <a:latin typeface="Carlito"/>
                <a:cs typeface="Carlito"/>
              </a:rPr>
              <a:t>notas das duas </a:t>
            </a:r>
            <a:r>
              <a:rPr sz="2000" spc="-15" dirty="0">
                <a:latin typeface="Carlito"/>
                <a:cs typeface="Carlito"/>
              </a:rPr>
              <a:t>provas </a:t>
            </a:r>
            <a:r>
              <a:rPr sz="2000" spc="-10" dirty="0">
                <a:latin typeface="Carlito"/>
                <a:cs typeface="Carlito"/>
              </a:rPr>
              <a:t>serem </a:t>
            </a:r>
            <a:r>
              <a:rPr sz="2000" dirty="0">
                <a:latin typeface="Carlito"/>
                <a:cs typeface="Carlito"/>
              </a:rPr>
              <a:t>inseridas e a </a:t>
            </a:r>
            <a:r>
              <a:rPr sz="2000" spc="-5" dirty="0">
                <a:latin typeface="Carlito"/>
                <a:cs typeface="Carlito"/>
              </a:rPr>
              <a:t>média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calculada.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4635" y="3550920"/>
            <a:ext cx="4916423" cy="258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78644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calcular </a:t>
            </a:r>
            <a:r>
              <a:rPr sz="3200" dirty="0">
                <a:latin typeface="Carlito"/>
                <a:cs typeface="Carlito"/>
              </a:rPr>
              <a:t>a média é </a:t>
            </a:r>
            <a:r>
              <a:rPr sz="3200" spc="-30" dirty="0">
                <a:latin typeface="Carlito"/>
                <a:cs typeface="Carlito"/>
              </a:rPr>
              <a:t>feito </a:t>
            </a:r>
            <a:r>
              <a:rPr sz="3200" spc="-5" dirty="0">
                <a:latin typeface="Carlito"/>
                <a:cs typeface="Carlito"/>
              </a:rPr>
              <a:t>uma soma de  </a:t>
            </a:r>
            <a:r>
              <a:rPr sz="3200" dirty="0">
                <a:latin typeface="Carlito"/>
                <a:cs typeface="Carlito"/>
              </a:rPr>
              <a:t>ambas as </a:t>
            </a:r>
            <a:r>
              <a:rPr sz="3200" spc="-15" dirty="0">
                <a:latin typeface="Carlito"/>
                <a:cs typeface="Carlito"/>
              </a:rPr>
              <a:t>provas </a:t>
            </a:r>
            <a:r>
              <a:rPr sz="3200" dirty="0">
                <a:latin typeface="Carlito"/>
                <a:cs typeface="Carlito"/>
              </a:rPr>
              <a:t>e </a:t>
            </a:r>
            <a:r>
              <a:rPr sz="3200" spc="-5" dirty="0">
                <a:latin typeface="Carlito"/>
                <a:cs typeface="Carlito"/>
              </a:rPr>
              <a:t>uma divisão por dois, </a:t>
            </a:r>
            <a:r>
              <a:rPr sz="3200" spc="-15" dirty="0">
                <a:latin typeface="Carlito"/>
                <a:cs typeface="Carlito"/>
              </a:rPr>
              <a:t>visto  </a:t>
            </a:r>
            <a:r>
              <a:rPr sz="3200" dirty="0">
                <a:latin typeface="Carlito"/>
                <a:cs typeface="Carlito"/>
              </a:rPr>
              <a:t>na célula </a:t>
            </a:r>
            <a:r>
              <a:rPr sz="3200" b="1" dirty="0">
                <a:latin typeface="Carlito"/>
                <a:cs typeface="Carlito"/>
              </a:rPr>
              <a:t>A4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=SOMA(A2;B2)/2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7711" y="3717035"/>
            <a:ext cx="5629655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0960" y="28448"/>
            <a:ext cx="764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COMO </a:t>
            </a:r>
            <a:r>
              <a:rPr sz="4000" spc="-10" dirty="0"/>
              <a:t>USAR </a:t>
            </a:r>
            <a:r>
              <a:rPr sz="4000" spc="-5" dirty="0"/>
              <a:t>A </a:t>
            </a:r>
            <a:r>
              <a:rPr sz="4000" spc="-15" dirty="0"/>
              <a:t>FUNÇÃO </a:t>
            </a:r>
            <a:r>
              <a:rPr sz="4000" spc="-5" dirty="0"/>
              <a:t>SE </a:t>
            </a:r>
            <a:r>
              <a:rPr sz="4000" spc="-10" dirty="0"/>
              <a:t>DO</a:t>
            </a:r>
            <a:r>
              <a:rPr sz="4000" spc="-5" dirty="0"/>
              <a:t> </a:t>
            </a:r>
            <a:r>
              <a:rPr sz="4000" spc="-25" dirty="0"/>
              <a:t>EXCEL</a:t>
            </a:r>
            <a:endParaRPr sz="4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39" y="927557"/>
            <a:ext cx="8667750" cy="591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1620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Já a </a:t>
            </a:r>
            <a:r>
              <a:rPr sz="2800" spc="-10" dirty="0">
                <a:latin typeface="Carlito"/>
                <a:cs typeface="Carlito"/>
              </a:rPr>
              <a:t>função </a:t>
            </a:r>
            <a:r>
              <a:rPr sz="2800" b="1" spc="-5" dirty="0">
                <a:latin typeface="Carlito"/>
                <a:cs typeface="Carlito"/>
              </a:rPr>
              <a:t>SE </a:t>
            </a:r>
            <a:r>
              <a:rPr sz="2800" spc="-5" dirty="0">
                <a:latin typeface="Carlito"/>
                <a:cs typeface="Carlito"/>
              </a:rPr>
              <a:t>é aplicada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verificar </a:t>
            </a:r>
            <a:r>
              <a:rPr sz="2800" spc="-5" dirty="0">
                <a:latin typeface="Carlito"/>
                <a:cs typeface="Carlito"/>
              </a:rPr>
              <a:t>se o aluno </a:t>
            </a:r>
            <a:r>
              <a:rPr sz="2800" spc="-25" dirty="0">
                <a:latin typeface="Carlito"/>
                <a:cs typeface="Carlito"/>
              </a:rPr>
              <a:t>está  </a:t>
            </a:r>
            <a:r>
              <a:rPr sz="2800" spc="-20" dirty="0">
                <a:latin typeface="Carlito"/>
                <a:cs typeface="Carlito"/>
              </a:rPr>
              <a:t>aprovado </a:t>
            </a:r>
            <a:r>
              <a:rPr sz="2800" spc="-5" dirty="0">
                <a:latin typeface="Carlito"/>
                <a:cs typeface="Carlito"/>
              </a:rPr>
              <a:t>ou não. A </a:t>
            </a:r>
            <a:r>
              <a:rPr sz="2800" spc="-10" dirty="0">
                <a:latin typeface="Carlito"/>
                <a:cs typeface="Carlito"/>
              </a:rPr>
              <a:t>função sem </a:t>
            </a:r>
            <a:r>
              <a:rPr sz="2800" spc="-5" dirty="0">
                <a:latin typeface="Carlito"/>
                <a:cs typeface="Carlito"/>
              </a:rPr>
              <a:t>os </a:t>
            </a:r>
            <a:r>
              <a:rPr sz="2800" spc="-15" dirty="0">
                <a:latin typeface="Carlito"/>
                <a:cs typeface="Carlito"/>
              </a:rPr>
              <a:t>valores </a:t>
            </a:r>
            <a:r>
              <a:rPr sz="2800" spc="-10" dirty="0">
                <a:latin typeface="Carlito"/>
                <a:cs typeface="Carlito"/>
              </a:rPr>
              <a:t>determinados  </a:t>
            </a:r>
            <a:r>
              <a:rPr sz="2800" spc="-5" dirty="0">
                <a:latin typeface="Carlito"/>
                <a:cs typeface="Carlito"/>
              </a:rPr>
              <a:t>é a</a:t>
            </a:r>
            <a:endParaRPr sz="2800">
              <a:latin typeface="Carlito"/>
              <a:cs typeface="Carlito"/>
            </a:endParaRPr>
          </a:p>
          <a:p>
            <a:pPr marL="354965" marR="508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rlito"/>
                <a:cs typeface="Carlito"/>
              </a:rPr>
              <a:t>seguinte: </a:t>
            </a:r>
            <a:r>
              <a:rPr sz="2800" b="1" spc="-10" dirty="0">
                <a:latin typeface="Carlito"/>
                <a:cs typeface="Carlito"/>
              </a:rPr>
              <a:t>=SE(teste_lógico;[valor_se_verdadeiro];[valor_  se_falso;]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35" dirty="0">
                <a:latin typeface="Carlito"/>
                <a:cs typeface="Carlito"/>
              </a:rPr>
              <a:t>Teste_lógico: </a:t>
            </a:r>
            <a:r>
              <a:rPr sz="2800" spc="-15" dirty="0">
                <a:latin typeface="Carlito"/>
                <a:cs typeface="Carlito"/>
              </a:rPr>
              <a:t>condição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25" dirty="0">
                <a:latin typeface="Carlito"/>
                <a:cs typeface="Carlito"/>
              </a:rPr>
              <a:t>será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testada</a:t>
            </a:r>
            <a:endParaRPr sz="2800">
              <a:latin typeface="Carlito"/>
              <a:cs typeface="Carlito"/>
            </a:endParaRPr>
          </a:p>
          <a:p>
            <a:pPr marL="354965" marR="5695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Valor_se_verdadeiro: </a:t>
            </a:r>
            <a:r>
              <a:rPr sz="2800" spc="-35" dirty="0">
                <a:latin typeface="Carlito"/>
                <a:cs typeface="Carlito"/>
              </a:rPr>
              <a:t>Valor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25" dirty="0">
                <a:latin typeface="Carlito"/>
                <a:cs typeface="Carlito"/>
              </a:rPr>
              <a:t>será </a:t>
            </a:r>
            <a:r>
              <a:rPr sz="2800" spc="-15" dirty="0">
                <a:latin typeface="Carlito"/>
                <a:cs typeface="Carlito"/>
              </a:rPr>
              <a:t>mostrado </a:t>
            </a:r>
            <a:r>
              <a:rPr sz="2800" spc="-10" dirty="0">
                <a:latin typeface="Carlito"/>
                <a:cs typeface="Carlito"/>
              </a:rPr>
              <a:t>caso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condição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verdadeira</a:t>
            </a:r>
            <a:endParaRPr sz="2800">
              <a:latin typeface="Carlito"/>
              <a:cs typeface="Carlito"/>
            </a:endParaRPr>
          </a:p>
          <a:p>
            <a:pPr marL="354965" marR="9969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Valor_se_falso: </a:t>
            </a:r>
            <a:r>
              <a:rPr sz="2800" spc="-35" dirty="0">
                <a:latin typeface="Carlito"/>
                <a:cs typeface="Carlito"/>
              </a:rPr>
              <a:t>Valor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25" dirty="0">
                <a:latin typeface="Carlito"/>
                <a:cs typeface="Carlito"/>
              </a:rPr>
              <a:t>será </a:t>
            </a:r>
            <a:r>
              <a:rPr sz="2800" spc="-20" dirty="0">
                <a:latin typeface="Carlito"/>
                <a:cs typeface="Carlito"/>
              </a:rPr>
              <a:t>mostrado </a:t>
            </a:r>
            <a:r>
              <a:rPr sz="2800" spc="-10" dirty="0">
                <a:latin typeface="Carlito"/>
                <a:cs typeface="Carlito"/>
              </a:rPr>
              <a:t>caso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condição 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falsa</a:t>
            </a:r>
            <a:endParaRPr sz="2800">
              <a:latin typeface="Carlito"/>
              <a:cs typeface="Carlito"/>
            </a:endParaRPr>
          </a:p>
          <a:p>
            <a:pPr marL="354965" marR="15684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caso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20" dirty="0">
                <a:latin typeface="Carlito"/>
                <a:cs typeface="Carlito"/>
              </a:rPr>
              <a:t>exemplo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0" dirty="0">
                <a:latin typeface="Carlito"/>
                <a:cs typeface="Carlito"/>
              </a:rPr>
              <a:t>tutorial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fórmula </a:t>
            </a:r>
            <a:r>
              <a:rPr sz="2800" spc="-10" dirty="0">
                <a:latin typeface="Carlito"/>
                <a:cs typeface="Carlito"/>
              </a:rPr>
              <a:t>adaptada  fica:</a:t>
            </a:r>
            <a:r>
              <a:rPr sz="2800" b="1" spc="-10" dirty="0">
                <a:latin typeface="Carlito"/>
                <a:cs typeface="Carlito"/>
              </a:rPr>
              <a:t>=SE(A4&gt;=7;"Aprovado";"Reprovado")</a:t>
            </a:r>
            <a:r>
              <a:rPr sz="2800" spc="-10" dirty="0">
                <a:latin typeface="Carlito"/>
                <a:cs typeface="Carlito"/>
              </a:rPr>
              <a:t>, que </a:t>
            </a:r>
            <a:r>
              <a:rPr sz="2800" spc="-20" dirty="0">
                <a:latin typeface="Carlito"/>
                <a:cs typeface="Carlito"/>
              </a:rPr>
              <a:t>deve </a:t>
            </a:r>
            <a:r>
              <a:rPr sz="2800" spc="-10" dirty="0">
                <a:latin typeface="Carlito"/>
                <a:cs typeface="Carlito"/>
              </a:rPr>
              <a:t>ser  colocada </a:t>
            </a:r>
            <a:r>
              <a:rPr sz="2800" spc="-5" dirty="0">
                <a:latin typeface="Carlito"/>
                <a:cs typeface="Carlito"/>
              </a:rPr>
              <a:t>na célula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B4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960" y="28448"/>
            <a:ext cx="764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COMO </a:t>
            </a:r>
            <a:r>
              <a:rPr sz="4000" spc="-10" dirty="0"/>
              <a:t>USAR </a:t>
            </a:r>
            <a:r>
              <a:rPr sz="4000" spc="-5" dirty="0"/>
              <a:t>A </a:t>
            </a:r>
            <a:r>
              <a:rPr sz="4000" spc="-15" dirty="0"/>
              <a:t>FUNÇÃO </a:t>
            </a:r>
            <a:r>
              <a:rPr sz="4000" spc="-5" dirty="0"/>
              <a:t>SE </a:t>
            </a:r>
            <a:r>
              <a:rPr sz="4000" spc="-10" dirty="0"/>
              <a:t>DO</a:t>
            </a:r>
            <a:r>
              <a:rPr sz="4000" spc="-5" dirty="0"/>
              <a:t> </a:t>
            </a:r>
            <a:r>
              <a:rPr sz="4000" spc="-25" dirty="0"/>
              <a:t>EXCEL</a:t>
            </a:r>
            <a:endParaRPr sz="4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139190"/>
            <a:ext cx="790829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Ou seja, </a:t>
            </a:r>
            <a:r>
              <a:rPr sz="2400" b="1" dirty="0">
                <a:latin typeface="Carlito"/>
                <a:cs typeface="Carlito"/>
              </a:rPr>
              <a:t>SE C4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Maior ou </a:t>
            </a:r>
            <a:r>
              <a:rPr sz="2400" b="1" dirty="0">
                <a:latin typeface="Carlito"/>
                <a:cs typeface="Carlito"/>
              </a:rPr>
              <a:t>igual a 7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aluno  </a:t>
            </a:r>
            <a:r>
              <a:rPr sz="2400" spc="-15" dirty="0">
                <a:latin typeface="Carlito"/>
                <a:cs typeface="Carlito"/>
              </a:rPr>
              <a:t>está </a:t>
            </a:r>
            <a:r>
              <a:rPr sz="2400" b="1" spc="-15" dirty="0">
                <a:latin typeface="Carlito"/>
                <a:cs typeface="Carlito"/>
              </a:rPr>
              <a:t>aprovado</a:t>
            </a:r>
            <a:r>
              <a:rPr sz="2400" spc="-15" dirty="0">
                <a:latin typeface="Carlito"/>
                <a:cs typeface="Carlito"/>
              </a:rPr>
              <a:t>,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spc="-20" dirty="0">
                <a:latin typeface="Carlito"/>
                <a:cs typeface="Carlito"/>
              </a:rPr>
              <a:t>não, </a:t>
            </a:r>
            <a:r>
              <a:rPr sz="2400" dirty="0">
                <a:latin typeface="Carlito"/>
                <a:cs typeface="Carlito"/>
              </a:rPr>
              <a:t>ele </a:t>
            </a:r>
            <a:r>
              <a:rPr sz="2400" spc="-15" dirty="0">
                <a:latin typeface="Carlito"/>
                <a:cs typeface="Carlito"/>
              </a:rPr>
              <a:t>está </a:t>
            </a:r>
            <a:r>
              <a:rPr sz="2400" b="1" spc="-15" dirty="0">
                <a:latin typeface="Carlito"/>
                <a:cs typeface="Carlito"/>
              </a:rPr>
              <a:t>reprovado</a:t>
            </a:r>
            <a:r>
              <a:rPr sz="2400" spc="-15" dirty="0">
                <a:latin typeface="Carlito"/>
                <a:cs typeface="Carlito"/>
              </a:rPr>
              <a:t>.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ponto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vírgula  </a:t>
            </a:r>
            <a:r>
              <a:rPr sz="2400" spc="-5" dirty="0">
                <a:latin typeface="Carlito"/>
                <a:cs typeface="Carlito"/>
              </a:rPr>
              <a:t>nesse caso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intervalo, </a:t>
            </a:r>
            <a:r>
              <a:rPr sz="2400" spc="-5" dirty="0">
                <a:latin typeface="Carlito"/>
                <a:cs typeface="Carlito"/>
              </a:rPr>
              <a:t>usado </a:t>
            </a:r>
            <a:r>
              <a:rPr sz="2400" spc="-15" dirty="0">
                <a:latin typeface="Carlito"/>
                <a:cs typeface="Carlito"/>
              </a:rPr>
              <a:t>para separar  </a:t>
            </a:r>
            <a:r>
              <a:rPr sz="2400" spc="-5" dirty="0">
                <a:latin typeface="Carlito"/>
                <a:cs typeface="Carlito"/>
              </a:rPr>
              <a:t>cada </a:t>
            </a:r>
            <a:r>
              <a:rPr sz="2400" spc="-10" dirty="0">
                <a:latin typeface="Carlito"/>
                <a:cs typeface="Carlito"/>
              </a:rPr>
              <a:t>função. </a:t>
            </a:r>
            <a:r>
              <a:rPr sz="2400" spc="-15" dirty="0">
                <a:latin typeface="Carlito"/>
                <a:cs typeface="Carlito"/>
              </a:rPr>
              <a:t>Preste </a:t>
            </a:r>
            <a:r>
              <a:rPr sz="2400" spc="-10" dirty="0">
                <a:latin typeface="Carlito"/>
                <a:cs typeface="Carlito"/>
              </a:rPr>
              <a:t>atenção como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fórmula </a:t>
            </a:r>
            <a:r>
              <a:rPr sz="2400" dirty="0">
                <a:latin typeface="Carlito"/>
                <a:cs typeface="Carlito"/>
              </a:rPr>
              <a:t>é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formada.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fórmula </a:t>
            </a:r>
            <a:r>
              <a:rPr sz="2400" spc="-10" dirty="0">
                <a:latin typeface="Carlito"/>
                <a:cs typeface="Carlito"/>
              </a:rPr>
              <a:t>precisa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um valor </a:t>
            </a:r>
            <a:r>
              <a:rPr sz="2400" spc="-5" dirty="0">
                <a:latin typeface="Carlito"/>
                <a:cs typeface="Carlito"/>
              </a:rPr>
              <a:t>base, um </a:t>
            </a:r>
            <a:r>
              <a:rPr sz="2400" spc="-10" dirty="0">
                <a:latin typeface="Carlito"/>
                <a:cs typeface="Carlito"/>
              </a:rPr>
              <a:t>valor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5" dirty="0">
                <a:latin typeface="Carlito"/>
                <a:cs typeface="Carlito"/>
              </a:rPr>
              <a:t>deve </a:t>
            </a:r>
            <a:r>
              <a:rPr sz="2400" dirty="0">
                <a:latin typeface="Carlito"/>
                <a:cs typeface="Carlito"/>
              </a:rPr>
              <a:t>ser  </a:t>
            </a:r>
            <a:r>
              <a:rPr sz="2400" spc="-15" dirty="0">
                <a:latin typeface="Carlito"/>
                <a:cs typeface="Carlito"/>
              </a:rPr>
              <a:t>retornado </a:t>
            </a:r>
            <a:r>
              <a:rPr sz="2400" spc="-5" dirty="0">
                <a:latin typeface="Carlito"/>
                <a:cs typeface="Carlito"/>
              </a:rPr>
              <a:t>caso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indicador seja </a:t>
            </a:r>
            <a:r>
              <a:rPr sz="2400" spc="-15" dirty="0">
                <a:latin typeface="Carlito"/>
                <a:cs typeface="Carlito"/>
              </a:rPr>
              <a:t>verdadeiro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b="1" spc="-10" dirty="0">
                <a:latin typeface="Carlito"/>
                <a:cs typeface="Carlito"/>
              </a:rPr>
              <a:t>aprovado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5" dirty="0">
                <a:latin typeface="Carlito"/>
                <a:cs typeface="Carlito"/>
              </a:rPr>
              <a:t>caso seja </a:t>
            </a:r>
            <a:r>
              <a:rPr sz="2400" spc="-40" dirty="0">
                <a:latin typeface="Carlito"/>
                <a:cs typeface="Carlito"/>
              </a:rPr>
              <a:t>falso</a:t>
            </a:r>
            <a:r>
              <a:rPr sz="2400" spc="-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b="1" spc="-15" dirty="0">
                <a:latin typeface="Carlito"/>
                <a:cs typeface="Carlito"/>
              </a:rPr>
              <a:t>reprovado</a:t>
            </a:r>
            <a:r>
              <a:rPr sz="2400" spc="-15" dirty="0">
                <a:latin typeface="Carlito"/>
                <a:cs typeface="Carlito"/>
              </a:rPr>
              <a:t>. </a:t>
            </a:r>
            <a:r>
              <a:rPr sz="2400" spc="-10" dirty="0">
                <a:latin typeface="Carlito"/>
                <a:cs typeface="Carlito"/>
              </a:rPr>
              <a:t>Lembre-se sempre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colocar  </a:t>
            </a:r>
            <a:r>
              <a:rPr sz="2400" spc="-5" dirty="0">
                <a:latin typeface="Carlito"/>
                <a:cs typeface="Carlito"/>
              </a:rPr>
              <a:t>qualquer </a:t>
            </a:r>
            <a:r>
              <a:rPr sz="2400" spc="-15" dirty="0">
                <a:latin typeface="Carlito"/>
                <a:cs typeface="Carlito"/>
              </a:rPr>
              <a:t>palavra </a:t>
            </a:r>
            <a:r>
              <a:rPr sz="2400" b="1" spc="-15" dirty="0">
                <a:latin typeface="Carlito"/>
                <a:cs typeface="Carlito"/>
              </a:rPr>
              <a:t>entre </a:t>
            </a:r>
            <a:r>
              <a:rPr sz="2400" b="1" dirty="0">
                <a:latin typeface="Carlito"/>
                <a:cs typeface="Carlito"/>
              </a:rPr>
              <a:t>aspas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caso não </a:t>
            </a:r>
            <a:r>
              <a:rPr sz="2400" spc="-20" dirty="0">
                <a:latin typeface="Carlito"/>
                <a:cs typeface="Carlito"/>
              </a:rPr>
              <a:t>faça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spc="-5" dirty="0">
                <a:latin typeface="Carlito"/>
                <a:cs typeface="Carlito"/>
              </a:rPr>
              <a:t>não </a:t>
            </a:r>
            <a:r>
              <a:rPr sz="2400" spc="-20" dirty="0">
                <a:latin typeface="Carlito"/>
                <a:cs typeface="Carlito"/>
              </a:rPr>
              <a:t>irá  </a:t>
            </a:r>
            <a:r>
              <a:rPr sz="2400" spc="-30" dirty="0">
                <a:latin typeface="Carlito"/>
                <a:cs typeface="Carlito"/>
              </a:rPr>
              <a:t>funcionar.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960" y="28448"/>
            <a:ext cx="764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COMO </a:t>
            </a:r>
            <a:r>
              <a:rPr sz="4000" spc="-10" dirty="0"/>
              <a:t>USAR </a:t>
            </a:r>
            <a:r>
              <a:rPr sz="4000" spc="-5" dirty="0"/>
              <a:t>A </a:t>
            </a:r>
            <a:r>
              <a:rPr sz="4000" spc="-15" dirty="0"/>
              <a:t>FUNÇÃO </a:t>
            </a:r>
            <a:r>
              <a:rPr sz="4000" spc="-5" dirty="0"/>
              <a:t>SE </a:t>
            </a:r>
            <a:r>
              <a:rPr sz="4000" spc="-10" dirty="0"/>
              <a:t>DO</a:t>
            </a:r>
            <a:r>
              <a:rPr sz="4000" spc="-5" dirty="0"/>
              <a:t> </a:t>
            </a:r>
            <a:r>
              <a:rPr sz="4000" spc="-25" dirty="0"/>
              <a:t>EXCEL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843783" y="4581142"/>
            <a:ext cx="5629656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71" y="203072"/>
            <a:ext cx="2014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042"/>
            <a:ext cx="8281034" cy="51981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rlito"/>
                <a:cs typeface="Carlito"/>
              </a:rPr>
              <a:t>Crie uma planilha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calcular sua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notas:</a:t>
            </a:r>
            <a:endParaRPr sz="3200" dirty="0">
              <a:latin typeface="Carlito"/>
              <a:cs typeface="Carlito"/>
            </a:endParaRPr>
          </a:p>
          <a:p>
            <a:pPr marL="355600" marR="82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571625" algn="l"/>
                <a:tab pos="2814320" algn="l"/>
                <a:tab pos="3496945" algn="l"/>
                <a:tab pos="5527040" algn="l"/>
                <a:tab pos="6485890" algn="l"/>
                <a:tab pos="7581900" algn="l"/>
              </a:tabLst>
            </a:pPr>
            <a:r>
              <a:rPr sz="3200" dirty="0">
                <a:latin typeface="Carlito"/>
                <a:cs typeface="Carlito"/>
              </a:rPr>
              <a:t>insi</a:t>
            </a:r>
            <a:r>
              <a:rPr sz="3200" spc="-6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30" dirty="0">
                <a:latin typeface="Carlito"/>
                <a:cs typeface="Carlito"/>
              </a:rPr>
              <a:t>t</a:t>
            </a:r>
            <a:r>
              <a:rPr sz="3200" spc="-5" dirty="0">
                <a:latin typeface="Carlito"/>
                <a:cs typeface="Carlito"/>
              </a:rPr>
              <a:t>oda</a:t>
            </a:r>
            <a:r>
              <a:rPr sz="3200" dirty="0">
                <a:latin typeface="Carlito"/>
                <a:cs typeface="Carlito"/>
              </a:rPr>
              <a:t>s	as	</a:t>
            </a:r>
            <a:r>
              <a:rPr sz="3200" spc="-5" dirty="0">
                <a:latin typeface="Carlito"/>
                <a:cs typeface="Carlito"/>
              </a:rPr>
              <a:t>disciplina</a:t>
            </a:r>
            <a:r>
              <a:rPr sz="3200" dirty="0">
                <a:latin typeface="Carlito"/>
                <a:cs typeface="Carlito"/>
              </a:rPr>
              <a:t>s	</a:t>
            </a:r>
            <a:r>
              <a:rPr sz="3200" spc="-5" dirty="0">
                <a:latin typeface="Carlito"/>
                <a:cs typeface="Carlito"/>
              </a:rPr>
              <a:t>qu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-20" dirty="0">
                <a:latin typeface="Carlito"/>
                <a:cs typeface="Carlito"/>
              </a:rPr>
              <a:t>v</a:t>
            </a:r>
            <a:r>
              <a:rPr sz="3200" spc="-5" dirty="0">
                <a:latin typeface="Carlito"/>
                <a:cs typeface="Carlito"/>
              </a:rPr>
              <a:t>oc</a:t>
            </a:r>
            <a:r>
              <a:rPr sz="3200" dirty="0">
                <a:latin typeface="Carlito"/>
                <a:cs typeface="Carlito"/>
              </a:rPr>
              <a:t>ê	e</a:t>
            </a:r>
            <a:r>
              <a:rPr sz="3200" spc="-45" dirty="0">
                <a:latin typeface="Carlito"/>
                <a:cs typeface="Carlito"/>
              </a:rPr>
              <a:t>st</a:t>
            </a:r>
            <a:r>
              <a:rPr sz="3200" dirty="0">
                <a:latin typeface="Carlito"/>
                <a:cs typeface="Carlito"/>
              </a:rPr>
              <a:t>á  </a:t>
            </a:r>
            <a:r>
              <a:rPr sz="3200" spc="-10" dirty="0">
                <a:latin typeface="Carlito"/>
                <a:cs typeface="Carlito"/>
              </a:rPr>
              <a:t>cursando;</a:t>
            </a:r>
            <a:endParaRPr sz="3200" dirty="0">
              <a:latin typeface="Carlito"/>
              <a:cs typeface="Carlito"/>
            </a:endParaRPr>
          </a:p>
          <a:p>
            <a:pPr marL="355600" marR="82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172210" algn="l"/>
                <a:tab pos="2200910" algn="l"/>
                <a:tab pos="3466465" algn="l"/>
                <a:tab pos="3954145" algn="l"/>
                <a:tab pos="5132070" algn="l"/>
                <a:tab pos="6748145" algn="l"/>
                <a:tab pos="7235825" algn="l"/>
              </a:tabLst>
            </a:pPr>
            <a:r>
              <a:rPr sz="3200" spc="-5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m	</a:t>
            </a:r>
            <a:r>
              <a:rPr sz="3200" spc="-5" dirty="0">
                <a:latin typeface="Carlito"/>
                <a:cs typeface="Carlito"/>
              </a:rPr>
              <a:t>um</a:t>
            </a:r>
            <a:r>
              <a:rPr sz="3200" dirty="0">
                <a:latin typeface="Carlito"/>
                <a:cs typeface="Carlito"/>
              </a:rPr>
              <a:t>a	célula	a	</a:t>
            </a:r>
            <a:r>
              <a:rPr sz="3200" spc="-5" dirty="0">
                <a:latin typeface="Carlito"/>
                <a:cs typeface="Carlito"/>
              </a:rPr>
              <a:t>par</a:t>
            </a:r>
            <a:r>
              <a:rPr sz="3200" spc="-3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oloq</a:t>
            </a:r>
            <a:r>
              <a:rPr sz="3200" spc="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e	a	méd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necessária </a:t>
            </a:r>
            <a:r>
              <a:rPr sz="3200" dirty="0">
                <a:latin typeface="Carlito"/>
                <a:cs typeface="Carlito"/>
              </a:rPr>
              <a:t>no </a:t>
            </a:r>
            <a:r>
              <a:rPr lang="pt-BR" sz="3200" dirty="0">
                <a:latin typeface="Carlito"/>
                <a:cs typeface="Carlito"/>
              </a:rPr>
              <a:t>Senai</a:t>
            </a:r>
            <a:r>
              <a:rPr sz="3200" spc="-5" dirty="0">
                <a:latin typeface="Carlito"/>
                <a:cs typeface="Carlito"/>
              </a:rPr>
              <a:t>(</a:t>
            </a:r>
            <a:r>
              <a:rPr sz="3200" b="1" spc="-5" dirty="0">
                <a:latin typeface="Carlito"/>
                <a:cs typeface="Carlito"/>
              </a:rPr>
              <a:t>6,0</a:t>
            </a:r>
            <a:r>
              <a:rPr sz="3200" spc="-5" dirty="0">
                <a:latin typeface="Carlito"/>
                <a:cs typeface="Carlito"/>
              </a:rPr>
              <a:t>);</a:t>
            </a:r>
            <a:endParaRPr sz="3200" dirty="0">
              <a:latin typeface="Carlito"/>
              <a:cs typeface="Carlito"/>
            </a:endParaRPr>
          </a:p>
          <a:p>
            <a:pPr marL="355600" marR="69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187450" algn="l"/>
                <a:tab pos="3314065" algn="l"/>
                <a:tab pos="4655185" algn="l"/>
                <a:tab pos="5804535" algn="l"/>
                <a:tab pos="6778625" algn="l"/>
                <a:tab pos="8051165" algn="l"/>
              </a:tabLst>
            </a:pPr>
            <a:r>
              <a:rPr sz="3200" spc="-5" dirty="0">
                <a:latin typeface="Carlito"/>
                <a:cs typeface="Carlito"/>
              </a:rPr>
              <a:t>S</a:t>
            </a:r>
            <a:r>
              <a:rPr sz="3200" spc="5" dirty="0">
                <a:latin typeface="Carlito"/>
                <a:cs typeface="Carlito"/>
              </a:rPr>
              <a:t>ã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5" dirty="0">
                <a:latin typeface="Carlito"/>
                <a:cs typeface="Carlito"/>
              </a:rPr>
              <a:t>ne</a:t>
            </a:r>
            <a:r>
              <a:rPr sz="3200" spc="-15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essá</a:t>
            </a:r>
            <a:r>
              <a:rPr sz="3200" spc="-1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ias	</a:t>
            </a:r>
            <a:r>
              <a:rPr sz="3200" spc="-5" dirty="0">
                <a:latin typeface="Carlito"/>
                <a:cs typeface="Carlito"/>
              </a:rPr>
              <a:t>qu</a:t>
            </a:r>
            <a:r>
              <a:rPr sz="3200" spc="-30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5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5" dirty="0">
                <a:latin typeface="Carlito"/>
                <a:cs typeface="Carlito"/>
              </a:rPr>
              <a:t>n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4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as	</a:t>
            </a:r>
            <a:r>
              <a:rPr sz="3200" spc="-5" dirty="0">
                <a:latin typeface="Carlito"/>
                <a:cs typeface="Carlito"/>
              </a:rPr>
              <a:t>pa</a:t>
            </a:r>
            <a:r>
              <a:rPr sz="3200" spc="-5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95" dirty="0">
                <a:latin typeface="Carlito"/>
                <a:cs typeface="Carlito"/>
              </a:rPr>
              <a:t>f</a:t>
            </a:r>
            <a:r>
              <a:rPr sz="3200" dirty="0">
                <a:latin typeface="Carlito"/>
                <a:cs typeface="Carlito"/>
              </a:rPr>
              <a:t>echar	o  </a:t>
            </a:r>
            <a:r>
              <a:rPr sz="3200" spc="-15" dirty="0">
                <a:latin typeface="Carlito"/>
                <a:cs typeface="Carlito"/>
              </a:rPr>
              <a:t>semestre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letivo;</a:t>
            </a:r>
            <a:endParaRPr sz="3200" dirty="0">
              <a:latin typeface="Carlito"/>
              <a:cs typeface="Carlito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Obs: Lembrem-se, são </a:t>
            </a:r>
            <a:r>
              <a:rPr sz="2800" spc="-5" dirty="0">
                <a:latin typeface="Carlito"/>
                <a:cs typeface="Carlito"/>
              </a:rPr>
              <a:t>duas médias, cada média  </a:t>
            </a:r>
            <a:r>
              <a:rPr sz="2800" spc="-10" dirty="0">
                <a:latin typeface="Carlito"/>
                <a:cs typeface="Carlito"/>
              </a:rPr>
              <a:t>precisa </a:t>
            </a:r>
            <a:r>
              <a:rPr sz="2800" spc="-5" dirty="0">
                <a:latin typeface="Carlito"/>
                <a:cs typeface="Carlito"/>
              </a:rPr>
              <a:t>de duas </a:t>
            </a:r>
            <a:r>
              <a:rPr sz="2800" spc="-20" dirty="0">
                <a:latin typeface="Carlito"/>
                <a:cs typeface="Carlito"/>
              </a:rPr>
              <a:t>provas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5" dirty="0">
                <a:latin typeface="Carlito"/>
                <a:cs typeface="Carlito"/>
              </a:rPr>
              <a:t>fechada. </a:t>
            </a:r>
            <a:r>
              <a:rPr sz="2800" spc="-30" dirty="0">
                <a:latin typeface="Carlito"/>
                <a:cs typeface="Carlito"/>
              </a:rPr>
              <a:t>Referente  </a:t>
            </a:r>
            <a:r>
              <a:rPr sz="2800" spc="-5" dirty="0">
                <a:latin typeface="Carlito"/>
                <a:cs typeface="Carlito"/>
              </a:rPr>
              <a:t>ao </a:t>
            </a:r>
            <a:r>
              <a:rPr sz="2800" spc="-15" dirty="0">
                <a:latin typeface="Carlito"/>
                <a:cs typeface="Carlito"/>
              </a:rPr>
              <a:t>bimestre </a:t>
            </a:r>
            <a:r>
              <a:rPr sz="2800" spc="-5" dirty="0">
                <a:latin typeface="Carlito"/>
                <a:cs typeface="Carlito"/>
              </a:rPr>
              <a:t>1º 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2º.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604" y="461899"/>
            <a:ext cx="2118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125" dirty="0"/>
              <a:t>x</a:t>
            </a:r>
            <a:r>
              <a:rPr dirty="0"/>
              <a:t>emplo: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2127250"/>
          <a:ext cx="8710291" cy="30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Disciplinas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1ª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PROVA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2ª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PROVA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1º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BIMESTRE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1ª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PROVA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2ª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PROVA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2º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BIMESTRE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MÉDIA</a:t>
                      </a:r>
                      <a:r>
                        <a:rPr sz="1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FINAL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SITUAÇÃO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Língua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Portuguesa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8,7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4,9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1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10"/>
                        </a:lnSpc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APROVADO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Matemática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REPROVADO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História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4,2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9,8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APROVADO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Geografia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APROVADO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Informática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8,6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9,5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APROVADO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Língua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Estrangeira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7,2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4,2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8,9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05"/>
                        </a:lnSpc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APROVADO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889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Média 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para</a:t>
                      </a:r>
                      <a:r>
                        <a:rPr sz="12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aprovação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27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6,0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1820" y="3573779"/>
            <a:ext cx="2785872" cy="272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142" y="2013331"/>
            <a:ext cx="7117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Carlito"/>
                <a:cs typeface="Carlito"/>
              </a:rPr>
              <a:t>SOFTWARE </a:t>
            </a:r>
            <a:r>
              <a:rPr b="1" spc="-10" dirty="0">
                <a:latin typeface="Carlito"/>
                <a:cs typeface="Carlito"/>
              </a:rPr>
              <a:t>DE</a:t>
            </a:r>
            <a:r>
              <a:rPr b="1" spc="5" dirty="0">
                <a:latin typeface="Carlito"/>
                <a:cs typeface="Carlito"/>
              </a:rPr>
              <a:t> </a:t>
            </a:r>
            <a:r>
              <a:rPr b="1" spc="-75" dirty="0">
                <a:latin typeface="Carlito"/>
                <a:cs typeface="Carlito"/>
              </a:rPr>
              <a:t>APRESENTAÇÃO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967" y="176606"/>
            <a:ext cx="7796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rlito"/>
                <a:cs typeface="Carlito"/>
              </a:rPr>
              <a:t>Software </a:t>
            </a:r>
            <a:r>
              <a:rPr sz="4000" b="1" spc="-25" dirty="0">
                <a:latin typeface="Carlito"/>
                <a:cs typeface="Carlito"/>
              </a:rPr>
              <a:t>Apresentação</a:t>
            </a:r>
            <a:r>
              <a:rPr sz="4000" b="1" spc="204" dirty="0">
                <a:latin typeface="Carlito"/>
                <a:cs typeface="Carlito"/>
              </a:rPr>
              <a:t> </a:t>
            </a:r>
            <a:r>
              <a:rPr sz="4000" b="1" spc="-35" dirty="0">
                <a:latin typeface="Carlito"/>
                <a:cs typeface="Carlito"/>
              </a:rPr>
              <a:t>(PowerPoint)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536014"/>
            <a:ext cx="497522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050" spc="-37" baseline="1028" dirty="0">
                <a:latin typeface="Carlito"/>
                <a:cs typeface="Carlito"/>
              </a:rPr>
              <a:t>Formatação </a:t>
            </a:r>
            <a:r>
              <a:rPr sz="4050" spc="-7" baseline="1028" dirty="0">
                <a:latin typeface="Carlito"/>
                <a:cs typeface="Carlito"/>
              </a:rPr>
              <a:t>de</a:t>
            </a:r>
            <a:r>
              <a:rPr sz="4050" spc="-75" baseline="1028" dirty="0">
                <a:latin typeface="Carlito"/>
                <a:cs typeface="Carlito"/>
              </a:rPr>
              <a:t> </a:t>
            </a:r>
            <a:r>
              <a:rPr sz="4050" spc="-112" baseline="1028" dirty="0">
                <a:latin typeface="Carlito"/>
                <a:cs typeface="Carlito"/>
              </a:rPr>
              <a:t>Textos;</a:t>
            </a:r>
            <a:endParaRPr sz="4050" baseline="1028">
              <a:latin typeface="Carlito"/>
              <a:cs typeface="Carlito"/>
            </a:endParaRPr>
          </a:p>
          <a:p>
            <a:pPr marL="355600" indent="-342900">
              <a:lnSpc>
                <a:spcPts val="31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650" spc="-5" dirty="0">
                <a:latin typeface="Carlito"/>
                <a:cs typeface="Carlito"/>
              </a:rPr>
              <a:t>Formas;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1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650" spc="-5" dirty="0">
                <a:latin typeface="Carlito"/>
                <a:cs typeface="Carlito"/>
              </a:rPr>
              <a:t>Figuras;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 </a:t>
            </a:r>
            <a:r>
              <a:rPr sz="2650" spc="-25" dirty="0">
                <a:latin typeface="Carlito"/>
                <a:cs typeface="Carlito"/>
              </a:rPr>
              <a:t>Efeitos </a:t>
            </a:r>
            <a:r>
              <a:rPr sz="2650" spc="5" dirty="0">
                <a:latin typeface="Carlito"/>
                <a:cs typeface="Carlito"/>
              </a:rPr>
              <a:t>de</a:t>
            </a:r>
            <a:r>
              <a:rPr sz="2650" spc="175" dirty="0">
                <a:latin typeface="Carlito"/>
                <a:cs typeface="Carlito"/>
              </a:rPr>
              <a:t> </a:t>
            </a:r>
            <a:r>
              <a:rPr sz="4050" spc="-7" baseline="-2057" dirty="0">
                <a:latin typeface="Carlito"/>
                <a:cs typeface="Carlito"/>
              </a:rPr>
              <a:t>Som;</a:t>
            </a:r>
            <a:endParaRPr sz="4050" baseline="-2057">
              <a:latin typeface="Carlito"/>
              <a:cs typeface="Carlito"/>
            </a:endParaRPr>
          </a:p>
          <a:p>
            <a:pPr marL="355600" indent="-342900">
              <a:lnSpc>
                <a:spcPts val="32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650" dirty="0">
                <a:latin typeface="Carlito"/>
                <a:cs typeface="Carlito"/>
              </a:rPr>
              <a:t>Vídeo;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650" spc="-10" dirty="0">
                <a:latin typeface="Carlito"/>
                <a:cs typeface="Carlito"/>
              </a:rPr>
              <a:t>Gráficos;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2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Inserção </a:t>
            </a:r>
            <a:r>
              <a:rPr sz="2700" spc="-5" dirty="0">
                <a:latin typeface="Carlito"/>
                <a:cs typeface="Carlito"/>
              </a:rPr>
              <a:t>de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650" spc="-5" dirty="0">
                <a:latin typeface="Carlito"/>
                <a:cs typeface="Carlito"/>
              </a:rPr>
              <a:t>Hiperlinks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175"/>
              </a:lnSpc>
              <a:spcBef>
                <a:spcPts val="285"/>
              </a:spcBef>
              <a:buSzPct val="10188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50" spc="-5" dirty="0">
                <a:latin typeface="Carlito"/>
                <a:cs typeface="Carlito"/>
              </a:rPr>
              <a:t>Utilizar transição </a:t>
            </a:r>
            <a:r>
              <a:rPr sz="2650" dirty="0">
                <a:latin typeface="Carlito"/>
                <a:cs typeface="Carlito"/>
              </a:rPr>
              <a:t>de</a:t>
            </a:r>
            <a:r>
              <a:rPr sz="2650" spc="-15" dirty="0">
                <a:latin typeface="Carlito"/>
                <a:cs typeface="Carlito"/>
              </a:rPr>
              <a:t> </a:t>
            </a:r>
            <a:r>
              <a:rPr sz="2650" dirty="0">
                <a:latin typeface="Carlito"/>
                <a:cs typeface="Carlito"/>
              </a:rPr>
              <a:t>slides;</a:t>
            </a: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ts val="3175"/>
              </a:lnSpc>
              <a:buSzPct val="10188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50" spc="-5" dirty="0">
                <a:latin typeface="Carlito"/>
                <a:cs typeface="Carlito"/>
              </a:rPr>
              <a:t>Configurar </a:t>
            </a:r>
            <a:r>
              <a:rPr sz="2650" spc="5" dirty="0">
                <a:latin typeface="Carlito"/>
                <a:cs typeface="Carlito"/>
              </a:rPr>
              <a:t>e </a:t>
            </a:r>
            <a:r>
              <a:rPr sz="2650" spc="-5" dirty="0">
                <a:latin typeface="Carlito"/>
                <a:cs typeface="Carlito"/>
              </a:rPr>
              <a:t>Utilizar </a:t>
            </a:r>
            <a:r>
              <a:rPr sz="2650" dirty="0">
                <a:latin typeface="Carlito"/>
                <a:cs typeface="Carlito"/>
              </a:rPr>
              <a:t>Slide</a:t>
            </a:r>
            <a:r>
              <a:rPr sz="2650" spc="-40" dirty="0">
                <a:latin typeface="Carlito"/>
                <a:cs typeface="Carlito"/>
              </a:rPr>
              <a:t> </a:t>
            </a:r>
            <a:r>
              <a:rPr sz="2650" spc="-10" dirty="0">
                <a:latin typeface="Carlito"/>
                <a:cs typeface="Carlito"/>
              </a:rPr>
              <a:t>Mestre.</a:t>
            </a:r>
            <a:endParaRPr sz="2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5258</Words>
  <Application>Microsoft Office PowerPoint</Application>
  <PresentationFormat>Apresentação na tela (4:3)</PresentationFormat>
  <Paragraphs>809</Paragraphs>
  <Slides>98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Carlito</vt:lpstr>
      <vt:lpstr>Courier New</vt:lpstr>
      <vt:lpstr>Times New Roman</vt:lpstr>
      <vt:lpstr>Verdana</vt:lpstr>
      <vt:lpstr>Wingdings</vt:lpstr>
      <vt:lpstr>Office Theme</vt:lpstr>
      <vt:lpstr>Apresentação do PowerPoint</vt:lpstr>
      <vt:lpstr>Livro Texto da disciplina</vt:lpstr>
      <vt:lpstr>Objetivo e Metodologia do Curso:</vt:lpstr>
      <vt:lpstr>SUMÁRIO</vt:lpstr>
      <vt:lpstr>Informática</vt:lpstr>
      <vt:lpstr>Terminologia</vt:lpstr>
      <vt:lpstr>Características do Computador</vt:lpstr>
      <vt:lpstr>Benefícios trazidos pelo computador</vt:lpstr>
      <vt:lpstr>Desvantagens</vt:lpstr>
      <vt:lpstr>O que é um Computador?</vt:lpstr>
      <vt:lpstr>O que é um Computador?</vt:lpstr>
      <vt:lpstr>O que é um Computador?</vt:lpstr>
      <vt:lpstr>O que é um Computador?</vt:lpstr>
      <vt:lpstr>Tipos de computadores gerais</vt:lpstr>
      <vt:lpstr>Computadores Pessoais (PC)</vt:lpstr>
      <vt:lpstr>Computadores Portáteis</vt:lpstr>
      <vt:lpstr>Computadores Manuais – Smartfone</vt:lpstr>
      <vt:lpstr>Servidores</vt:lpstr>
      <vt:lpstr>Mainframes</vt:lpstr>
      <vt:lpstr>Supercomputadores</vt:lpstr>
      <vt:lpstr>O que um computador faz?</vt:lpstr>
      <vt:lpstr>Componentes de um Sistema  Computacional</vt:lpstr>
      <vt:lpstr>SUMÁRIO</vt:lpstr>
      <vt:lpstr>Hardware</vt:lpstr>
      <vt:lpstr>Hardware: Periféricos</vt:lpstr>
      <vt:lpstr>Computador Pessoal</vt:lpstr>
      <vt:lpstr>Componentes Computador</vt:lpstr>
      <vt:lpstr>Sistema central</vt:lpstr>
      <vt:lpstr>Sistema central</vt:lpstr>
      <vt:lpstr>Características do Computador</vt:lpstr>
      <vt:lpstr>Características do Computador</vt:lpstr>
      <vt:lpstr>Hardware – (Placa-Mãe, processador, memória)</vt:lpstr>
      <vt:lpstr>Instruções</vt:lpstr>
      <vt:lpstr>Categorias de Instruções</vt:lpstr>
      <vt:lpstr>Representação dos dados</vt:lpstr>
      <vt:lpstr>Representação dos dados</vt:lpstr>
      <vt:lpstr>Representação dos dados</vt:lpstr>
      <vt:lpstr>SUMÁRIO</vt:lpstr>
      <vt:lpstr>Software</vt:lpstr>
      <vt:lpstr>Software básico</vt:lpstr>
      <vt:lpstr>Software básico</vt:lpstr>
      <vt:lpstr>Sobre Softwares:</vt:lpstr>
      <vt:lpstr>Sobre Softwares:</vt:lpstr>
      <vt:lpstr>Software mínimo recomendado:</vt:lpstr>
      <vt:lpstr>Exercício</vt:lpstr>
      <vt:lpstr>Vamos comprar um Micro?</vt:lpstr>
      <vt:lpstr>SUMÁRIO</vt:lpstr>
      <vt:lpstr>SISTEMA OPERACIONAL</vt:lpstr>
      <vt:lpstr>Conhecendo Windows</vt:lpstr>
      <vt:lpstr>Área de Trabalho</vt:lpstr>
      <vt:lpstr>Ligar e Desligar</vt:lpstr>
      <vt:lpstr>Configurações do Sistemas  Operacional</vt:lpstr>
      <vt:lpstr>Gerenciando Pastas e Arquivos</vt:lpstr>
      <vt:lpstr>Teclas de Atalhos</vt:lpstr>
      <vt:lpstr>Teclas de Atalhos</vt:lpstr>
      <vt:lpstr>Apresentação do PowerPoint</vt:lpstr>
      <vt:lpstr>Teclas de Atalhos</vt:lpstr>
      <vt:lpstr>Teclas de Atalhos</vt:lpstr>
      <vt:lpstr>SUMÁRIO</vt:lpstr>
      <vt:lpstr>Internet</vt:lpstr>
      <vt:lpstr>ACESSANDO PÁGINAS</vt:lpstr>
      <vt:lpstr>Acessando Páginas</vt:lpstr>
      <vt:lpstr>O que é uma Página Web e uma  URL</vt:lpstr>
      <vt:lpstr>O que é uma Url</vt:lpstr>
      <vt:lpstr>O que é HTTP?</vt:lpstr>
      <vt:lpstr>Conceitos Download e Upload</vt:lpstr>
      <vt:lpstr>CORREIO ELETRÔNICO</vt:lpstr>
      <vt:lpstr>Correio Eletrônico</vt:lpstr>
      <vt:lpstr>MÉTODOS DE BUSCA</vt:lpstr>
      <vt:lpstr>Busca Forçada</vt:lpstr>
      <vt:lpstr>Busca Excluída</vt:lpstr>
      <vt:lpstr>Busca dentro do Site</vt:lpstr>
      <vt:lpstr>Busca por Títulos de Páginas</vt:lpstr>
      <vt:lpstr>Inurl</vt:lpstr>
      <vt:lpstr>Busca Relacionadas</vt:lpstr>
      <vt:lpstr>Busca por Extensão</vt:lpstr>
      <vt:lpstr>Busca por Informação</vt:lpstr>
      <vt:lpstr>Busca usando Curinga</vt:lpstr>
      <vt:lpstr>Apresentação do PowerPoint</vt:lpstr>
      <vt:lpstr>Acessando Páginas</vt:lpstr>
      <vt:lpstr>Códigos maliciosos (malware)</vt:lpstr>
      <vt:lpstr>Códigos maliciosos (malware)</vt:lpstr>
      <vt:lpstr>Códigos maliciosos (malware)</vt:lpstr>
      <vt:lpstr>Golpes na Internet</vt:lpstr>
      <vt:lpstr>Apresentação do PowerPoint</vt:lpstr>
      <vt:lpstr>PROCESSADOR DE TEXTO</vt:lpstr>
      <vt:lpstr>Processador de Texto (Word)</vt:lpstr>
      <vt:lpstr>Exercício</vt:lpstr>
      <vt:lpstr>PLANILHA ELETRÔNICA</vt:lpstr>
      <vt:lpstr>Planilha Eletrônica (Excel)</vt:lpstr>
      <vt:lpstr>COMO USAR A FUNÇÃO SE DO EXCEL</vt:lpstr>
      <vt:lpstr>COMO USAR A FUNÇÃO SE DO EXCEL</vt:lpstr>
      <vt:lpstr>COMO USAR A FUNÇÃO SE DO EXCEL</vt:lpstr>
      <vt:lpstr>COMO USAR A FUNÇÃO SE DO EXCEL</vt:lpstr>
      <vt:lpstr>Exercício</vt:lpstr>
      <vt:lpstr>Exemplo:</vt:lpstr>
      <vt:lpstr>SOFTWARE DE APRESENTAÇÃO</vt:lpstr>
      <vt:lpstr>Software Apresentação (PowerPoint)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ronner</dc:creator>
  <cp:lastModifiedBy>GETÚLIO DA SILVA SANTOS</cp:lastModifiedBy>
  <cp:revision>1</cp:revision>
  <dcterms:created xsi:type="dcterms:W3CDTF">2022-11-15T22:04:31Z</dcterms:created>
  <dcterms:modified xsi:type="dcterms:W3CDTF">2022-11-15T22:41:38Z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2022-11-15T00:00:00Z</vt:filetime>
  </property>
</Properties>
</file>