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69" r:id="rId3"/>
    <p:sldId id="270" r:id="rId4"/>
    <p:sldId id="276" r:id="rId5"/>
    <p:sldId id="271" r:id="rId6"/>
    <p:sldId id="272" r:id="rId7"/>
    <p:sldId id="277" r:id="rId8"/>
    <p:sldId id="273" r:id="rId9"/>
    <p:sldId id="274" r:id="rId10"/>
    <p:sldId id="27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149A7-8D9B-4E3C-972B-17823066C3A5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02A7-D589-4BE6-BEA2-2E8A9506E4B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026E8E9-E1FE-446C-9415-892B0D42BB47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85E8AEB-CDF0-42AD-A17C-3C3E8AA82B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Arquitetura e Organização de Computadores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Parte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4392488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Hardware:</a:t>
            </a:r>
            <a:r>
              <a:rPr lang="pt-BR" dirty="0"/>
              <a:t> circuitos integrados, placas de circuito impresso, cabos, fontes de alimentação, memórias, dispositivos de entrada saída (I/O).</a:t>
            </a:r>
          </a:p>
          <a:p>
            <a:pPr algn="just"/>
            <a:r>
              <a:rPr lang="pt-BR" b="1" dirty="0"/>
              <a:t>Software:</a:t>
            </a:r>
            <a:r>
              <a:rPr lang="pt-BR" dirty="0"/>
              <a:t> algoritmos e sua representações computacional (programas).</a:t>
            </a:r>
          </a:p>
          <a:p>
            <a:pPr algn="just"/>
            <a:endParaRPr lang="pt-BR" b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78098"/>
          </a:xfrm>
        </p:spPr>
        <p:txBody>
          <a:bodyPr/>
          <a:lstStyle/>
          <a:p>
            <a:r>
              <a:rPr lang="pt-BR" dirty="0"/>
              <a:t>Hardware / Software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481328"/>
            <a:ext cx="8712968" cy="4611968"/>
          </a:xfrm>
        </p:spPr>
        <p:txBody>
          <a:bodyPr>
            <a:normAutofit/>
          </a:bodyPr>
          <a:lstStyle/>
          <a:p>
            <a:pPr algn="just"/>
            <a:r>
              <a:rPr lang="pt-BR" sz="3200" dirty="0">
                <a:latin typeface="Times New Roman" pitchFamily="18" charset="0"/>
                <a:cs typeface="Times New Roman" pitchFamily="18" charset="0"/>
              </a:rPr>
              <a:t>“Atributos de um sistema de computação que são visíveis para o programador (...) e que têm impacto direto sobre a execução lógica de um programa”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Arquitetura e Organização de Computadores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7240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Arquitetura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Organização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1481328"/>
            <a:ext cx="4906888" cy="4525963"/>
          </a:xfrm>
        </p:spPr>
        <p:txBody>
          <a:bodyPr/>
          <a:lstStyle/>
          <a:p>
            <a:pPr algn="ctr">
              <a:buNone/>
            </a:pPr>
            <a:r>
              <a:rPr lang="pt-BR" b="1" dirty="0">
                <a:latin typeface="Times New Roman" pitchFamily="18" charset="0"/>
                <a:cs typeface="Times New Roman" pitchFamily="18" charset="0"/>
              </a:rPr>
              <a:t>Arquitetura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Conjunto de instruções;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Conjunto de registradores;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Representação de dados;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Mecanismos de E/S;</a:t>
            </a:r>
          </a:p>
          <a:p>
            <a:pPr algn="just"/>
            <a:r>
              <a:rPr lang="pt-BR" dirty="0">
                <a:latin typeface="Times New Roman" pitchFamily="18" charset="0"/>
                <a:cs typeface="Times New Roman" pitchFamily="18" charset="0"/>
              </a:rPr>
              <a:t>Endereçamento de memória;</a:t>
            </a:r>
          </a:p>
        </p:txBody>
      </p:sp>
      <p:sp>
        <p:nvSpPr>
          <p:cNvPr id="5" name="Espaço Reservado para Conteúdo 3"/>
          <p:cNvSpPr txBox="1">
            <a:spLocks/>
          </p:cNvSpPr>
          <p:nvPr/>
        </p:nvSpPr>
        <p:spPr>
          <a:xfrm>
            <a:off x="4932040" y="1484784"/>
            <a:ext cx="4042792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pt-BR" sz="27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Organização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7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Estrutura interna do processador;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pt-BR" sz="2700" noProof="0" dirty="0">
                <a:latin typeface="Times New Roman" pitchFamily="18" charset="0"/>
                <a:cs typeface="Times New Roman" pitchFamily="18" charset="0"/>
              </a:rPr>
              <a:t>Barramentos internos;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70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Tecnologia</a:t>
            </a:r>
            <a:r>
              <a:rPr kumimoji="0" lang="pt-BR" sz="270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de Memórias;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pt-BR" sz="2700" baseline="0" noProof="0" dirty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pt-BR" sz="2700" noProof="0" dirty="0">
                <a:latin typeface="Times New Roman" pitchFamily="18" charset="0"/>
                <a:cs typeface="Times New Roman" pitchFamily="18" charset="0"/>
              </a:rPr>
              <a:t> com Sistema de E/S.</a:t>
            </a:r>
            <a:endParaRPr kumimoji="0" lang="pt-BR" sz="27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72400" cy="864096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Times New Roman" pitchFamily="18" charset="0"/>
                <a:cs typeface="Times New Roman" pitchFamily="18" charset="0"/>
              </a:rPr>
              <a:t>Arquitetura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Organização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980728"/>
            <a:ext cx="8712968" cy="5328592"/>
          </a:xfrm>
        </p:spPr>
        <p:txBody>
          <a:bodyPr>
            <a:normAutofit fontScale="92500"/>
          </a:bodyPr>
          <a:lstStyle/>
          <a:p>
            <a:pPr algn="just"/>
            <a:r>
              <a:rPr lang="pt-BR" b="1" dirty="0">
                <a:latin typeface="Times New Roman" pitchFamily="18" charset="0"/>
                <a:cs typeface="Times New Roman" pitchFamily="18" charset="0"/>
              </a:rPr>
              <a:t>Arquitetura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: Trata do comportamento funcional de um sistema computacional, do ponto de vista do programador (ex: tamanho de um tipo de dados – 32 bits para um inteiro).</a:t>
            </a:r>
          </a:p>
          <a:p>
            <a:pPr algn="just"/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b="1" dirty="0">
                <a:latin typeface="Times New Roman" pitchFamily="18" charset="0"/>
                <a:cs typeface="Times New Roman" pitchFamily="18" charset="0"/>
              </a:rPr>
              <a:t>Organização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: Trata da estrutura interna que não é visível para o programador (ex. </a:t>
            </a:r>
            <a:r>
              <a:rPr lang="pt-BR" dirty="0" err="1">
                <a:latin typeface="Times New Roman" pitchFamily="18" charset="0"/>
                <a:cs typeface="Times New Roman" pitchFamily="18" charset="0"/>
              </a:rPr>
              <a:t>freqüência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do relógio ou tamanho da memória física).</a:t>
            </a:r>
          </a:p>
          <a:p>
            <a:pPr algn="just">
              <a:buNone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buNone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	Existe um conceito de  níveis na arquitetura de computadores. A ideia básica é que existem muitos níveis nos quais o computador pode ser  considerado, do nível mais alto, onde o usuário executa programas,  ao nível mais baixo, que consiste de transistores e fios.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Hardware e Software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9643" t="28682" r="23353" b="15242"/>
          <a:stretch>
            <a:fillRect/>
          </a:stretch>
        </p:blipFill>
        <p:spPr bwMode="auto">
          <a:xfrm>
            <a:off x="611560" y="1484784"/>
            <a:ext cx="8208912" cy="430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052736"/>
            <a:ext cx="8686800" cy="5256584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/>
              <a:t>Visões complementares:</a:t>
            </a:r>
          </a:p>
          <a:p>
            <a:pPr lvl="1" algn="just"/>
            <a:r>
              <a:rPr lang="pt-BR" b="1" dirty="0"/>
              <a:t>Arquitetura: </a:t>
            </a:r>
            <a:r>
              <a:rPr lang="pt-BR" dirty="0"/>
              <a:t>Independente de implementação;</a:t>
            </a:r>
          </a:p>
          <a:p>
            <a:pPr lvl="1" algn="just"/>
            <a:r>
              <a:rPr lang="pt-BR" b="1" dirty="0"/>
              <a:t>Organização</a:t>
            </a:r>
            <a:r>
              <a:rPr lang="pt-BR" dirty="0"/>
              <a:t>: Implementação específica;</a:t>
            </a:r>
            <a:endParaRPr lang="pt-BR" b="1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Um modelo de </a:t>
            </a:r>
            <a:r>
              <a:rPr lang="pt-BR" b="1" dirty="0"/>
              <a:t>abstração</a:t>
            </a:r>
            <a:r>
              <a:rPr lang="pt-BR" dirty="0"/>
              <a:t> para facilitar o projeto e implementação de arquiteturas de computadores;</a:t>
            </a:r>
          </a:p>
          <a:p>
            <a:pPr algn="just"/>
            <a:r>
              <a:rPr lang="pt-BR" dirty="0"/>
              <a:t>Um computador é dividido em </a:t>
            </a:r>
            <a:r>
              <a:rPr lang="pt-BR" b="1" dirty="0"/>
              <a:t>níveis</a:t>
            </a:r>
            <a:r>
              <a:rPr lang="pt-BR" dirty="0"/>
              <a:t> ou </a:t>
            </a:r>
            <a:r>
              <a:rPr lang="pt-BR" b="1" dirty="0"/>
              <a:t>camadas;</a:t>
            </a:r>
          </a:p>
          <a:p>
            <a:pPr algn="just"/>
            <a:r>
              <a:rPr lang="pt-BR" dirty="0"/>
              <a:t>Em cada nível, o computador pode ser programado a </a:t>
            </a:r>
            <a:r>
              <a:rPr lang="pt-BR" b="1" dirty="0"/>
              <a:t>linguagem</a:t>
            </a:r>
            <a:r>
              <a:rPr lang="pt-BR" dirty="0"/>
              <a:t> e os recursos daquele nível;</a:t>
            </a:r>
          </a:p>
          <a:p>
            <a:pPr algn="just"/>
            <a:r>
              <a:rPr lang="pt-BR" dirty="0"/>
              <a:t>Um nível pode ser visto como uma </a:t>
            </a:r>
            <a:r>
              <a:rPr lang="pt-BR" b="1" dirty="0"/>
              <a:t>máquina virtual </a:t>
            </a:r>
            <a:r>
              <a:rPr lang="pt-BR" dirty="0"/>
              <a:t>para execução de programas escritos no nível imediatamente superior.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78098"/>
          </a:xfrm>
        </p:spPr>
        <p:txBody>
          <a:bodyPr/>
          <a:lstStyle/>
          <a:p>
            <a:r>
              <a:rPr lang="pt-BR" dirty="0"/>
              <a:t>Arquitetura </a:t>
            </a:r>
            <a:r>
              <a:rPr lang="pt-BR" dirty="0" err="1"/>
              <a:t>vs</a:t>
            </a:r>
            <a:r>
              <a:rPr lang="pt-BR" dirty="0"/>
              <a:t> Organização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052736"/>
            <a:ext cx="8686800" cy="525658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Modelo de Von Neumann possui cinco componentes principais:</a:t>
            </a:r>
          </a:p>
          <a:p>
            <a:pPr lvl="1" algn="just"/>
            <a:r>
              <a:rPr lang="pt-BR" b="1" dirty="0"/>
              <a:t>Unidade de Entrada;</a:t>
            </a:r>
          </a:p>
          <a:p>
            <a:pPr lvl="1" algn="just"/>
            <a:r>
              <a:rPr lang="pt-BR" b="1" dirty="0"/>
              <a:t>Unidade de Saída;</a:t>
            </a:r>
          </a:p>
          <a:p>
            <a:pPr lvl="1" algn="just"/>
            <a:r>
              <a:rPr lang="pt-BR" b="1" dirty="0"/>
              <a:t>Unidade Lógica Aritmética;</a:t>
            </a:r>
          </a:p>
          <a:p>
            <a:pPr lvl="1" algn="just"/>
            <a:r>
              <a:rPr lang="pt-BR" b="1" dirty="0"/>
              <a:t>Unidade de Memória;</a:t>
            </a:r>
          </a:p>
          <a:p>
            <a:pPr lvl="1" algn="just"/>
            <a:r>
              <a:rPr lang="pt-BR" b="1" dirty="0"/>
              <a:t>Unidade de Controle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78098"/>
          </a:xfrm>
        </p:spPr>
        <p:txBody>
          <a:bodyPr/>
          <a:lstStyle/>
          <a:p>
            <a:pPr algn="ctr"/>
            <a:r>
              <a:rPr lang="pt-BR" dirty="0"/>
              <a:t>O Modelo de Von Neumann</a:t>
            </a:r>
          </a:p>
        </p:txBody>
      </p:sp>
      <p:pic>
        <p:nvPicPr>
          <p:cNvPr id="4098" name="Picture 2" descr="http://upload.wikimedia.org/wikipedia/commons/thumb/d/df/Arquitetura_de_von_Neumann.svg/200px-Arquitetura_de_von_Neuman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132856"/>
            <a:ext cx="3865690" cy="36724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4352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Organização Estruturada: Computadores </a:t>
            </a:r>
            <a:r>
              <a:rPr lang="pt-BR" dirty="0" err="1"/>
              <a:t>Multi-níveis</a:t>
            </a:r>
            <a:endParaRPr lang="pt-BR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28498" t="19336" r="21693" b="6935"/>
          <a:stretch>
            <a:fillRect/>
          </a:stretch>
        </p:blipFill>
        <p:spPr bwMode="auto">
          <a:xfrm>
            <a:off x="2663280" y="1340768"/>
            <a:ext cx="648072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435280" cy="114300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Níveis de Representação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2410" t="19336" r="17819" b="5896"/>
          <a:stretch>
            <a:fillRect/>
          </a:stretch>
        </p:blipFill>
        <p:spPr bwMode="auto">
          <a:xfrm>
            <a:off x="539552" y="1340768"/>
            <a:ext cx="799288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1408</TotalTime>
  <Words>361</Words>
  <Application>Microsoft Office PowerPoint</Application>
  <PresentationFormat>Apresentação na tela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Calibri</vt:lpstr>
      <vt:lpstr>Lucida Sans Unicode</vt:lpstr>
      <vt:lpstr>Times New Roman</vt:lpstr>
      <vt:lpstr>Verdana</vt:lpstr>
      <vt:lpstr>Wingdings 2</vt:lpstr>
      <vt:lpstr>Wingdings 3</vt:lpstr>
      <vt:lpstr>Concurso</vt:lpstr>
      <vt:lpstr>Arquitetura e Organização de Computadores </vt:lpstr>
      <vt:lpstr>Arquitetura e Organização de Computadores</vt:lpstr>
      <vt:lpstr>Arquitetura vs Organização</vt:lpstr>
      <vt:lpstr>Arquitetura vs Organização</vt:lpstr>
      <vt:lpstr>Hardware e Software</vt:lpstr>
      <vt:lpstr>Arquitetura vs Organização</vt:lpstr>
      <vt:lpstr>O Modelo de Von Neumann</vt:lpstr>
      <vt:lpstr>Organização Estruturada: Computadores Multi-níveis</vt:lpstr>
      <vt:lpstr>Níveis de Representação</vt:lpstr>
      <vt:lpstr>Hardware / Software</vt:lpstr>
    </vt:vector>
  </TitlesOfParts>
  <Company>Embrae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professore</dc:creator>
  <cp:lastModifiedBy>Getulio Santos</cp:lastModifiedBy>
  <cp:revision>109</cp:revision>
  <dcterms:created xsi:type="dcterms:W3CDTF">2011-02-08T17:38:00Z</dcterms:created>
  <dcterms:modified xsi:type="dcterms:W3CDTF">2022-11-07T16:49:55Z</dcterms:modified>
</cp:coreProperties>
</file>