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75" r:id="rId3"/>
    <p:sldId id="276" r:id="rId4"/>
    <p:sldId id="277" r:id="rId5"/>
    <p:sldId id="278" r:id="rId6"/>
    <p:sldId id="279" r:id="rId7"/>
    <p:sldId id="284" r:id="rId8"/>
    <p:sldId id="280" r:id="rId9"/>
    <p:sldId id="281" r:id="rId10"/>
    <p:sldId id="282" r:id="rId11"/>
    <p:sldId id="283" r:id="rId12"/>
    <p:sldId id="285" r:id="rId13"/>
    <p:sldId id="286" r:id="rId14"/>
    <p:sldId id="288" r:id="rId15"/>
    <p:sldId id="289" r:id="rId16"/>
    <p:sldId id="290" r:id="rId17"/>
    <p:sldId id="291" r:id="rId18"/>
    <p:sldId id="29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01" autoAdjust="0"/>
  </p:normalViewPr>
  <p:slideViewPr>
    <p:cSldViewPr>
      <p:cViewPr varScale="1">
        <p:scale>
          <a:sx n="99" d="100"/>
          <a:sy n="99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e Organização de Computadores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8136904" cy="1742351"/>
          </a:xfrm>
        </p:spPr>
        <p:txBody>
          <a:bodyPr>
            <a:normAutofit/>
          </a:bodyPr>
          <a:lstStyle/>
          <a:p>
            <a:r>
              <a:rPr lang="pt-BR" dirty="0"/>
              <a:t>Parte 3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1 - </a:t>
            </a:r>
            <a:r>
              <a:rPr lang="pt-BR" dirty="0" err="1"/>
              <a:t>Neander</a:t>
            </a:r>
            <a:endParaRPr lang="pt-BR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Um programa que realiza a soma de 3 posições consecutivas da memória e armazena o resultado numa quarta posição. Inicialmente, devem ser escolhidas a área de dados e a área de programa, ou seja, a localização das instruções e dados na memória. Não existem critérios para essa escolha.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</a:t>
            </a:r>
            <a:r>
              <a:rPr lang="pt-BR" dirty="0" err="1"/>
              <a:t>Neander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643" t="17259" r="19479" b="22511"/>
          <a:stretch>
            <a:fillRect/>
          </a:stretch>
        </p:blipFill>
        <p:spPr bwMode="auto">
          <a:xfrm>
            <a:off x="216024" y="1196752"/>
            <a:ext cx="8748464" cy="461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2 - </a:t>
            </a:r>
            <a:r>
              <a:rPr lang="pt-BR" dirty="0" err="1"/>
              <a:t>Neander</a:t>
            </a:r>
            <a:endParaRPr lang="pt-BR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Crie um programa no </a:t>
            </a:r>
            <a:r>
              <a:rPr lang="pt-BR" dirty="0" err="1"/>
              <a:t>Neander</a:t>
            </a:r>
            <a:r>
              <a:rPr lang="pt-BR" dirty="0"/>
              <a:t> que carregue as posições de memória 128, 129, 130, 131 e 132 com a constante 08.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11162"/>
            <a:ext cx="8229600" cy="141763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Exemplo 2 Implementação no </a:t>
            </a:r>
            <a:r>
              <a:rPr lang="pt-BR" dirty="0" err="1"/>
              <a:t>Neander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9386"/>
            <a:ext cx="6309465" cy="403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6024" y="274638"/>
            <a:ext cx="88204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 2 – R</a:t>
            </a:r>
            <a:br>
              <a:rPr lang="pt-BR" dirty="0"/>
            </a:br>
            <a:r>
              <a:rPr lang="pt-BR" dirty="0"/>
              <a:t>Resolução no </a:t>
            </a:r>
            <a:r>
              <a:rPr lang="pt-BR" dirty="0" err="1"/>
              <a:t>Neander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22438" r="4618" b="15547"/>
          <a:stretch>
            <a:fillRect/>
          </a:stretch>
        </p:blipFill>
        <p:spPr bwMode="auto">
          <a:xfrm>
            <a:off x="28031" y="1844824"/>
            <a:ext cx="9115969" cy="333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/>
              <a:t>	Construa um programa que subtraia a posição de memória 128 da 129 e coloque o resultado na posição 130.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3 - </a:t>
            </a:r>
            <a:r>
              <a:rPr lang="pt-BR" dirty="0" err="1"/>
              <a:t>Neander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/>
              <a:t>	Construa um programa que subtraia a posição de memória 128 da 129 e coloque o resultado na posição 130.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3 - </a:t>
            </a:r>
            <a:r>
              <a:rPr lang="pt-BR" dirty="0" err="1"/>
              <a:t>Neander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3 - </a:t>
            </a:r>
            <a:r>
              <a:rPr lang="pt-BR" dirty="0" err="1"/>
              <a:t>Neander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77371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481328"/>
            <a:ext cx="8435280" cy="4525963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 0   32 128   LDA 128 // carrega o acumulador com o dado contido na posição de memória 128 que deverá ser subtraída.</a:t>
            </a:r>
          </a:p>
          <a:p>
            <a:endParaRPr lang="pt-BR" dirty="0"/>
          </a:p>
          <a:p>
            <a:r>
              <a:rPr lang="pt-BR" dirty="0"/>
              <a:t>  2   96       NOT     // inverte os bits no acumulador (primeiro passo do complemento de 2).</a:t>
            </a:r>
          </a:p>
          <a:p>
            <a:endParaRPr lang="pt-BR" dirty="0"/>
          </a:p>
          <a:p>
            <a:r>
              <a:rPr lang="pt-BR" dirty="0"/>
              <a:t>  3   48 139   ADD 139 // adiciona a constante 1, presente na posição de memória 139 (segundo e último passo do complemento de 2). </a:t>
            </a:r>
          </a:p>
          <a:p>
            <a:pPr>
              <a:buNone/>
            </a:pPr>
            <a:endParaRPr lang="pt-BR" dirty="0"/>
          </a:p>
          <a:p>
            <a:r>
              <a:rPr lang="pt-BR" dirty="0"/>
              <a:t>  5   48 129   ADD 129 // adiciona o conteúdo da posição de memória 129 ao resultado do acumulador (número negativo da posição</a:t>
            </a:r>
          </a:p>
          <a:p>
            <a:pPr>
              <a:buNone/>
            </a:pPr>
            <a:r>
              <a:rPr lang="pt-BR" dirty="0"/>
              <a:t>                       // de memória 128).   </a:t>
            </a:r>
          </a:p>
          <a:p>
            <a:endParaRPr lang="pt-BR" dirty="0"/>
          </a:p>
          <a:p>
            <a:r>
              <a:rPr lang="pt-BR" dirty="0"/>
              <a:t>  7   16 130   STA 130 // armazena o resultado da operação do acumulador na posição de memória 130.</a:t>
            </a:r>
          </a:p>
          <a:p>
            <a:endParaRPr lang="pt-BR" dirty="0"/>
          </a:p>
          <a:p>
            <a:r>
              <a:rPr lang="pt-BR" dirty="0"/>
              <a:t>  9  240       HLT     // término da execução do programa.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1176" y="188640"/>
            <a:ext cx="8507288" cy="1143000"/>
          </a:xfrm>
        </p:spPr>
        <p:txBody>
          <a:bodyPr>
            <a:normAutofit/>
          </a:bodyPr>
          <a:lstStyle/>
          <a:p>
            <a:r>
              <a:rPr lang="pt-BR" dirty="0"/>
              <a:t>Exemplo 3 – Resolução </a:t>
            </a:r>
            <a:r>
              <a:rPr lang="pt-BR" dirty="0" err="1"/>
              <a:t>Neander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439248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O </a:t>
            </a:r>
            <a:r>
              <a:rPr lang="pt-BR" b="1" dirty="0" err="1"/>
              <a:t>Neander</a:t>
            </a:r>
            <a:r>
              <a:rPr lang="pt-BR" b="1" dirty="0"/>
              <a:t> é um simulador de um processador.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78098"/>
          </a:xfrm>
        </p:spPr>
        <p:txBody>
          <a:bodyPr/>
          <a:lstStyle/>
          <a:p>
            <a:r>
              <a:rPr lang="pt-BR" dirty="0"/>
              <a:t>O que é o NEANDER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439248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computador </a:t>
            </a:r>
            <a:r>
              <a:rPr lang="pt-BR" dirty="0" err="1"/>
              <a:t>Neander</a:t>
            </a:r>
            <a:r>
              <a:rPr lang="pt-BR" dirty="0"/>
              <a:t> tem as seguintes características:</a:t>
            </a:r>
          </a:p>
          <a:p>
            <a:pPr lvl="1" algn="just"/>
            <a:r>
              <a:rPr lang="pt-BR" b="1" i="1" dirty="0"/>
              <a:t>Largura de dados e endereço de 8bits;</a:t>
            </a:r>
          </a:p>
          <a:p>
            <a:pPr lvl="1" algn="just"/>
            <a:r>
              <a:rPr lang="pt-BR" b="1" i="1" dirty="0"/>
              <a:t>Dados representados em complemento de dois</a:t>
            </a:r>
          </a:p>
          <a:p>
            <a:pPr lvl="1" algn="just"/>
            <a:r>
              <a:rPr lang="pt-BR" b="1" i="1" dirty="0"/>
              <a:t>1 acumulador de 8 bits (AC)</a:t>
            </a:r>
          </a:p>
          <a:p>
            <a:pPr lvl="1" algn="just"/>
            <a:r>
              <a:rPr lang="pt-BR" b="1" i="1" dirty="0"/>
              <a:t>1 apontador de programa de 8bits (PC)</a:t>
            </a:r>
          </a:p>
          <a:p>
            <a:pPr lvl="1" algn="just"/>
            <a:r>
              <a:rPr lang="pt-BR" b="1" i="1" dirty="0"/>
              <a:t>1 registrador de estado com 2 códigos de condição: Negativo (N) e Zero (Z).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78098"/>
          </a:xfrm>
        </p:spPr>
        <p:txBody>
          <a:bodyPr/>
          <a:lstStyle/>
          <a:p>
            <a:r>
              <a:rPr lang="pt-BR" dirty="0"/>
              <a:t>Características do NEANDER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439248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 modo de endereçamento direto, a palavra que segue o código da instrução contém,  nas instruções de manipulação de dados, o endereço de memória do operando.</a:t>
            </a:r>
            <a:endParaRPr lang="pt-BR" b="1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5192" y="202630"/>
            <a:ext cx="8507288" cy="99412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Modos de </a:t>
            </a:r>
            <a:r>
              <a:rPr lang="pt-BR" dirty="0" err="1"/>
              <a:t>Endeçamento</a:t>
            </a:r>
            <a:r>
              <a:rPr lang="pt-BR" dirty="0"/>
              <a:t> do NEANDER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964" t="36989" r="18926" b="13165"/>
          <a:stretch>
            <a:fillRect/>
          </a:stretch>
        </p:blipFill>
        <p:spPr bwMode="auto">
          <a:xfrm>
            <a:off x="1691680" y="3212976"/>
            <a:ext cx="6480720" cy="296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direto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52600" y="1828800"/>
            <a:ext cx="5578475" cy="4740275"/>
            <a:chOff x="1104" y="1152"/>
            <a:chExt cx="3514" cy="2986"/>
          </a:xfrm>
        </p:grpSpPr>
        <p:sp>
          <p:nvSpPr>
            <p:cNvPr id="175109" name="Rectangle 5"/>
            <p:cNvSpPr>
              <a:spLocks noChangeArrowheads="1"/>
            </p:cNvSpPr>
            <p:nvPr/>
          </p:nvSpPr>
          <p:spPr bwMode="auto">
            <a:xfrm>
              <a:off x="1162" y="1527"/>
              <a:ext cx="19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2400" b="0"/>
            </a:p>
          </p:txBody>
        </p:sp>
        <p:sp>
          <p:nvSpPr>
            <p:cNvPr id="175110" name="Rectangle 6"/>
            <p:cNvSpPr>
              <a:spLocks noChangeArrowheads="1"/>
            </p:cNvSpPr>
            <p:nvPr/>
          </p:nvSpPr>
          <p:spPr bwMode="auto">
            <a:xfrm>
              <a:off x="3562" y="1767"/>
              <a:ext cx="1056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2148" y="1591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000099"/>
                  </a:solidFill>
                </a:rPr>
                <a:t>End</a:t>
              </a:r>
              <a:endParaRPr lang="pt-BR"/>
            </a:p>
          </p:txBody>
        </p:sp>
        <p:sp>
          <p:nvSpPr>
            <p:cNvPr id="175112" name="Line 8"/>
            <p:cNvSpPr>
              <a:spLocks noChangeShapeType="1"/>
            </p:cNvSpPr>
            <p:nvPr/>
          </p:nvSpPr>
          <p:spPr bwMode="auto">
            <a:xfrm>
              <a:off x="1632" y="152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352" y="1911"/>
              <a:ext cx="0" cy="125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5114" name="Text Box 10"/>
            <p:cNvSpPr txBox="1">
              <a:spLocks noChangeArrowheads="1"/>
            </p:cNvSpPr>
            <p:nvPr/>
          </p:nvSpPr>
          <p:spPr bwMode="auto">
            <a:xfrm>
              <a:off x="3504" y="3888"/>
              <a:ext cx="7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>
                  <a:solidFill>
                    <a:srgbClr val="000099"/>
                  </a:solidFill>
                </a:rPr>
                <a:t>Memória</a:t>
              </a:r>
              <a:endParaRPr lang="pt-BR"/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1104" y="1152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>
                  <a:solidFill>
                    <a:srgbClr val="000099"/>
                  </a:solidFill>
                </a:rPr>
                <a:t>Instrução</a:t>
              </a:r>
              <a:endParaRPr lang="pt-BR"/>
            </a:p>
          </p:txBody>
        </p:sp>
        <p:sp>
          <p:nvSpPr>
            <p:cNvPr id="175116" name="Line 12"/>
            <p:cNvSpPr>
              <a:spLocks noChangeShapeType="1"/>
            </p:cNvSpPr>
            <p:nvPr/>
          </p:nvSpPr>
          <p:spPr bwMode="auto">
            <a:xfrm rot="5400000" flipV="1">
              <a:off x="2957" y="2563"/>
              <a:ext cx="0" cy="1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3562" y="3024"/>
              <a:ext cx="1056" cy="288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pt-BR">
                  <a:solidFill>
                    <a:schemeClr val="bg1"/>
                  </a:solidFill>
                </a:rPr>
                <a:t>Operando</a:t>
              </a:r>
            </a:p>
          </p:txBody>
        </p:sp>
        <p:sp>
          <p:nvSpPr>
            <p:cNvPr id="175118" name="Text Box 14"/>
            <p:cNvSpPr txBox="1">
              <a:spLocks noChangeArrowheads="1"/>
            </p:cNvSpPr>
            <p:nvPr/>
          </p:nvSpPr>
          <p:spPr bwMode="auto">
            <a:xfrm>
              <a:off x="1171" y="1604"/>
              <a:ext cx="4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pt-BR">
                  <a:solidFill>
                    <a:srgbClr val="000099"/>
                  </a:solidFill>
                </a:rPr>
                <a:t>COp</a:t>
              </a:r>
              <a:endParaRPr lang="pt-BR"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direto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Campo de endereço contém o endereço efetivo do operando</a:t>
            </a:r>
          </a:p>
          <a:p>
            <a:r>
              <a:rPr lang="pt-BR"/>
              <a:t>Só uma referência à memória é feita</a:t>
            </a:r>
          </a:p>
          <a:p>
            <a:r>
              <a:rPr lang="pt-BR"/>
              <a:t>Espaço de endereçamento limitado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do </a:t>
            </a:r>
            <a:r>
              <a:rPr lang="pt-BR" dirty="0" err="1"/>
              <a:t>Neander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7391" t="14143" r="29722" b="33934"/>
          <a:stretch>
            <a:fillRect/>
          </a:stretch>
        </p:blipFill>
        <p:spPr bwMode="auto">
          <a:xfrm>
            <a:off x="1331640" y="1628800"/>
            <a:ext cx="6768752" cy="436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Conjunto de Instruções do </a:t>
            </a:r>
            <a:r>
              <a:rPr lang="pt-BR" dirty="0" err="1"/>
              <a:t>Neander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38028" r="12838" b="7973"/>
          <a:stretch>
            <a:fillRect/>
          </a:stretch>
        </p:blipFill>
        <p:spPr bwMode="auto">
          <a:xfrm>
            <a:off x="251520" y="1196752"/>
            <a:ext cx="864096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2" y="5157192"/>
            <a:ext cx="8712968" cy="8500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Ações Executadas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797152"/>
            <a:ext cx="8748464" cy="1299600"/>
          </a:xfrm>
        </p:spPr>
        <p:txBody>
          <a:bodyPr>
            <a:normAutofit/>
          </a:bodyPr>
          <a:lstStyle/>
          <a:p>
            <a:pPr lvl="0" algn="just">
              <a:defRPr/>
            </a:pPr>
            <a:r>
              <a:rPr lang="pt-BR" sz="2400" b="1" dirty="0"/>
              <a:t>AC</a:t>
            </a:r>
            <a:r>
              <a:rPr lang="pt-BR" sz="2400" dirty="0"/>
              <a:t> é o acumulador. </a:t>
            </a:r>
            <a:r>
              <a:rPr lang="pt-BR" sz="2400" b="1" dirty="0"/>
              <a:t>MEM (</a:t>
            </a:r>
            <a:r>
              <a:rPr lang="pt-BR" sz="2400" b="1" dirty="0" err="1"/>
              <a:t>end</a:t>
            </a:r>
            <a:r>
              <a:rPr lang="pt-BR" sz="2400" b="1" dirty="0"/>
              <a:t>)</a:t>
            </a:r>
            <a:r>
              <a:rPr lang="pt-BR" sz="2400" dirty="0"/>
              <a:t> significa conteúdo da posição </a:t>
            </a:r>
            <a:r>
              <a:rPr lang="pt-BR" sz="2400" b="1" dirty="0" err="1"/>
              <a:t>end</a:t>
            </a:r>
            <a:r>
              <a:rPr lang="pt-BR" sz="2400" dirty="0"/>
              <a:t> de memória, </a:t>
            </a:r>
            <a:r>
              <a:rPr lang="pt-BR" sz="2400" b="1" dirty="0"/>
              <a:t>N</a:t>
            </a:r>
            <a:r>
              <a:rPr lang="pt-BR" sz="2400" dirty="0"/>
              <a:t> e </a:t>
            </a:r>
            <a:r>
              <a:rPr lang="pt-BR" sz="2400" b="1" dirty="0"/>
              <a:t>Z </a:t>
            </a:r>
            <a:r>
              <a:rPr lang="pt-BR" sz="2400" dirty="0"/>
              <a:t>são os códigos de condição e </a:t>
            </a:r>
            <a:r>
              <a:rPr lang="pt-BR" sz="2400" dirty="0">
                <a:sym typeface="Wingdings" pitchFamily="2" charset="2"/>
              </a:rPr>
              <a:t> representa uma atribuição.</a:t>
            </a:r>
            <a:endParaRPr lang="pt-B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070" t="20374" r="16712" b="28742"/>
          <a:stretch>
            <a:fillRect/>
          </a:stretch>
        </p:blipFill>
        <p:spPr bwMode="auto">
          <a:xfrm>
            <a:off x="467544" y="1175890"/>
            <a:ext cx="8064896" cy="369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2535</TotalTime>
  <Words>481</Words>
  <Application>Microsoft Office PowerPoint</Application>
  <PresentationFormat>Apresentação na tela (4:3)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Calibri</vt:lpstr>
      <vt:lpstr>Lucida Sans Unicode</vt:lpstr>
      <vt:lpstr>Verdana</vt:lpstr>
      <vt:lpstr>Wingdings</vt:lpstr>
      <vt:lpstr>Wingdings 2</vt:lpstr>
      <vt:lpstr>Wingdings 3</vt:lpstr>
      <vt:lpstr>Concurso</vt:lpstr>
      <vt:lpstr>Arquitetura e Organização de Computadores </vt:lpstr>
      <vt:lpstr>O que é o NEANDER</vt:lpstr>
      <vt:lpstr>Características do NEANDER</vt:lpstr>
      <vt:lpstr>Modos de Endeçamento do NEANDER</vt:lpstr>
      <vt:lpstr>Modo direto</vt:lpstr>
      <vt:lpstr>Modo direto</vt:lpstr>
      <vt:lpstr>Interface do Neander</vt:lpstr>
      <vt:lpstr>Conjunto de Instruções do Neander</vt:lpstr>
      <vt:lpstr>Ações Executadas</vt:lpstr>
      <vt:lpstr>Exemplo 1 - Neander</vt:lpstr>
      <vt:lpstr>Exemplo - Neander</vt:lpstr>
      <vt:lpstr>Exemplo 2 - Neander</vt:lpstr>
      <vt:lpstr>Exemplo 2 Implementação no Neander</vt:lpstr>
      <vt:lpstr>Exemplo 2 – R Resolução no Neander</vt:lpstr>
      <vt:lpstr>Exemplo 3 - Neander</vt:lpstr>
      <vt:lpstr>Exemplo 3 - Neander</vt:lpstr>
      <vt:lpstr>Exemplo 3 - Neander</vt:lpstr>
      <vt:lpstr>Exemplo 3 – Resolução Neander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138</cp:revision>
  <dcterms:created xsi:type="dcterms:W3CDTF">2011-02-08T17:38:00Z</dcterms:created>
  <dcterms:modified xsi:type="dcterms:W3CDTF">2022-11-07T16:52:00Z</dcterms:modified>
</cp:coreProperties>
</file>