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57" r:id="rId15"/>
    <p:sldId id="258" r:id="rId16"/>
    <p:sldId id="259" r:id="rId17"/>
    <p:sldId id="260" r:id="rId18"/>
    <p:sldId id="261" r:id="rId19"/>
    <p:sldId id="263" r:id="rId20"/>
    <p:sldId id="264" r:id="rId21"/>
    <p:sldId id="265" r:id="rId22"/>
    <p:sldId id="266" r:id="rId23"/>
    <p:sldId id="284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01" autoAdjust="0"/>
  </p:normalViewPr>
  <p:slideViewPr>
    <p:cSldViewPr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3EE9B-69D3-4636-B29A-45A71F206250}" type="slidenum">
              <a:rPr lang="pt-BR"/>
              <a:pPr/>
              <a:t>2</a:t>
            </a:fld>
            <a:endParaRPr lang="pt-BR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BE2AE-52CC-4594-8A5B-FB1D91E8797C}" type="slidenum">
              <a:rPr lang="pt-BR"/>
              <a:pPr/>
              <a:t>11</a:t>
            </a:fld>
            <a:endParaRPr lang="pt-BR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33BDA-FEA0-4EAE-9ABA-B93A5226AD2C}" type="slidenum">
              <a:rPr lang="pt-BR"/>
              <a:pPr/>
              <a:t>12</a:t>
            </a:fld>
            <a:endParaRPr lang="pt-BR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92FE1-E848-474E-8172-1D002C021C84}" type="slidenum">
              <a:rPr lang="pt-BR"/>
              <a:pPr/>
              <a:t>13</a:t>
            </a:fld>
            <a:endParaRPr lang="pt-BR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03362-B7EF-4AC6-98A1-F507F1F113AE}" type="slidenum">
              <a:rPr lang="pt-BR"/>
              <a:pPr/>
              <a:t>3</a:t>
            </a:fld>
            <a:endParaRPr lang="pt-BR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B20E4-48E3-47EF-8B37-DE518BF0173A}" type="slidenum">
              <a:rPr lang="pt-BR"/>
              <a:pPr/>
              <a:t>4</a:t>
            </a:fld>
            <a:endParaRPr lang="pt-BR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20DD4-8974-4846-932C-6896B29B58EA}" type="slidenum">
              <a:rPr lang="pt-BR"/>
              <a:pPr/>
              <a:t>5</a:t>
            </a:fld>
            <a:endParaRPr lang="pt-BR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9E5D1-E24C-492E-9B67-0ABA68AF5CF7}" type="slidenum">
              <a:rPr lang="pt-BR"/>
              <a:pPr/>
              <a:t>6</a:t>
            </a:fld>
            <a:endParaRPr lang="pt-BR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3A43C-D70B-4541-BDB1-EE54A942BA1F}" type="slidenum">
              <a:rPr lang="pt-BR"/>
              <a:pPr/>
              <a:t>7</a:t>
            </a:fld>
            <a:endParaRPr lang="pt-BR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9EEC6-F619-426A-BA40-B41F1EC94837}" type="slidenum">
              <a:rPr lang="pt-BR"/>
              <a:pPr/>
              <a:t>8</a:t>
            </a:fld>
            <a:endParaRPr lang="pt-BR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F7D0C-38CC-4732-B803-E1F3489A6857}" type="slidenum">
              <a:rPr lang="pt-BR"/>
              <a:pPr/>
              <a:t>9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895FF-44EC-4276-A07F-C80BFE12262B}" type="slidenum">
              <a:rPr lang="pt-BR"/>
              <a:pPr/>
              <a:t>10</a:t>
            </a:fld>
            <a:endParaRPr lang="pt-BR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e Organização de Computadores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8136904" cy="1742351"/>
          </a:xfrm>
        </p:spPr>
        <p:txBody>
          <a:bodyPr>
            <a:normAutofit/>
          </a:bodyPr>
          <a:lstStyle/>
          <a:p>
            <a:r>
              <a:rPr lang="pt-BR" dirty="0"/>
              <a:t>Parte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JMP (desvio incondicional - jump)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JMP end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PC</a:t>
            </a: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600">
                <a:latin typeface="Arial" charset="0"/>
                <a:sym typeface="Symbol" pitchFamily="18" charset="2"/>
              </a:rPr>
              <a:t> </a:t>
            </a:r>
            <a:r>
              <a:rPr lang="pt-BR" sz="1600">
                <a:latin typeface="Arial" charset="0"/>
              </a:rPr>
              <a:t>end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2366963" y="3636963"/>
            <a:ext cx="4262437" cy="1555750"/>
          </a:xfrm>
          <a:prstGeom prst="rect">
            <a:avLst/>
          </a:prstGeom>
          <a:solidFill>
            <a:srgbClr val="93FF7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end</a:t>
            </a:r>
            <a:endParaRPr lang="pt-BR" sz="160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JN </a:t>
            </a:r>
            <a:r>
              <a:rPr lang="pt-BR">
                <a:solidFill>
                  <a:srgbClr val="E91A04"/>
                </a:solidFill>
                <a:latin typeface="Times New Roman" pitchFamily="18" charset="0"/>
              </a:rPr>
              <a:t>(desvio condicional - jump on negative)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JN end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IF N = 1  THEN  PC </a:t>
            </a:r>
            <a:r>
              <a:rPr lang="pt-BR" sz="1600">
                <a:latin typeface="Arial" charset="0"/>
                <a:sym typeface="Symbol" pitchFamily="18" charset="2"/>
              </a:rPr>
              <a:t> end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636588" y="3573463"/>
            <a:ext cx="3949700" cy="2106612"/>
          </a:xfrm>
          <a:prstGeom prst="rect">
            <a:avLst/>
          </a:prstGeom>
          <a:solidFill>
            <a:srgbClr val="93FF7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40000"/>
              </a:spcBef>
              <a:spcAft>
                <a:spcPct val="40000"/>
              </a:spcAft>
              <a:tabLst>
                <a:tab pos="401638" algn="l"/>
              </a:tabLst>
            </a:pPr>
            <a:r>
              <a:rPr lang="pt-BR" sz="2000">
                <a:solidFill>
                  <a:srgbClr val="0B2DBF"/>
                </a:solidFill>
                <a:latin typeface="Arial" charset="0"/>
              </a:rPr>
              <a:t>Se N=1 (desvio ocorre)</a:t>
            </a:r>
            <a:r>
              <a:rPr lang="pt-BR" sz="1800">
                <a:solidFill>
                  <a:srgbClr val="0B2DBF"/>
                </a:solidFill>
                <a:latin typeface="Arial" charset="0"/>
              </a:rPr>
              <a:t> 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end</a:t>
            </a: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4678363" y="3625850"/>
            <a:ext cx="3987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40000"/>
              </a:spcBef>
              <a:spcAft>
                <a:spcPct val="40000"/>
              </a:spcAft>
              <a:tabLst>
                <a:tab pos="401638" algn="l"/>
              </a:tabLst>
            </a:pPr>
            <a:r>
              <a:rPr lang="pt-BR" sz="2000">
                <a:solidFill>
                  <a:srgbClr val="0B2DBF"/>
                </a:solidFill>
                <a:latin typeface="Arial" charset="0"/>
              </a:rPr>
              <a:t>Se N=0 (desvio não ocorre)</a:t>
            </a:r>
            <a:r>
              <a:rPr lang="pt-BR" sz="1800">
                <a:solidFill>
                  <a:srgbClr val="0B2DBF"/>
                </a:solidFill>
                <a:latin typeface="Arial" charset="0"/>
              </a:rPr>
              <a:t> 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5538788" y="5743575"/>
            <a:ext cx="260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>
                <a:solidFill>
                  <a:srgbClr val="E91A04"/>
                </a:solidFill>
                <a:latin typeface="Arial" charset="0"/>
              </a:rPr>
              <a:t>a rigor, desnecessário</a:t>
            </a:r>
          </a:p>
        </p:txBody>
      </p:sp>
      <p:sp>
        <p:nvSpPr>
          <p:cNvPr id="280592" name="Freeform 16"/>
          <p:cNvSpPr>
            <a:spLocks/>
          </p:cNvSpPr>
          <p:nvPr/>
        </p:nvSpPr>
        <p:spPr bwMode="auto">
          <a:xfrm>
            <a:off x="8235950" y="5092700"/>
            <a:ext cx="523875" cy="838200"/>
          </a:xfrm>
          <a:custGeom>
            <a:avLst/>
            <a:gdLst/>
            <a:ahLst/>
            <a:cxnLst>
              <a:cxn ang="0">
                <a:pos x="0" y="511"/>
              </a:cxn>
              <a:cxn ang="0">
                <a:pos x="330" y="511"/>
              </a:cxn>
              <a:cxn ang="0">
                <a:pos x="330" y="0"/>
              </a:cxn>
              <a:cxn ang="0">
                <a:pos x="107" y="0"/>
              </a:cxn>
            </a:cxnLst>
            <a:rect l="0" t="0" r="r" b="b"/>
            <a:pathLst>
              <a:path w="330" h="511">
                <a:moveTo>
                  <a:pt x="0" y="511"/>
                </a:moveTo>
                <a:lnTo>
                  <a:pt x="330" y="511"/>
                </a:lnTo>
                <a:lnTo>
                  <a:pt x="330" y="0"/>
                </a:lnTo>
                <a:lnTo>
                  <a:pt x="107" y="0"/>
                </a:lnTo>
              </a:path>
            </a:pathLst>
          </a:custGeom>
          <a:noFill/>
          <a:ln w="9525">
            <a:solidFill>
              <a:srgbClr val="E91A0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0593" name="Line 17"/>
          <p:cNvSpPr>
            <a:spLocks noChangeShapeType="1"/>
          </p:cNvSpPr>
          <p:nvPr/>
        </p:nvSpPr>
        <p:spPr bwMode="auto">
          <a:xfrm>
            <a:off x="4568825" y="3311525"/>
            <a:ext cx="0" cy="27892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JZ </a:t>
            </a:r>
            <a:r>
              <a:rPr lang="pt-BR">
                <a:solidFill>
                  <a:srgbClr val="E91A04"/>
                </a:solidFill>
                <a:latin typeface="Times New Roman" pitchFamily="18" charset="0"/>
              </a:rPr>
              <a:t>(desvio condicional - jump on zero)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JZ end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IF Z = 1  THEN  PC </a:t>
            </a:r>
            <a:r>
              <a:rPr lang="pt-BR" sz="1600">
                <a:latin typeface="Arial" charset="0"/>
                <a:sym typeface="Symbol" pitchFamily="18" charset="2"/>
              </a:rPr>
              <a:t> end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636588" y="3573463"/>
            <a:ext cx="3949700" cy="2106612"/>
          </a:xfrm>
          <a:prstGeom prst="rect">
            <a:avLst/>
          </a:prstGeom>
          <a:solidFill>
            <a:srgbClr val="93FF7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40000"/>
              </a:spcBef>
              <a:spcAft>
                <a:spcPct val="40000"/>
              </a:spcAft>
              <a:tabLst>
                <a:tab pos="401638" algn="l"/>
              </a:tabLst>
            </a:pPr>
            <a:r>
              <a:rPr lang="pt-BR" sz="2000">
                <a:solidFill>
                  <a:srgbClr val="0B2DBF"/>
                </a:solidFill>
                <a:latin typeface="Arial" charset="0"/>
              </a:rPr>
              <a:t>Se Z=1 (desvio ocorre)</a:t>
            </a:r>
            <a:r>
              <a:rPr lang="pt-BR" sz="1800">
                <a:solidFill>
                  <a:srgbClr val="0B2DBF"/>
                </a:solidFill>
                <a:latin typeface="Arial" charset="0"/>
              </a:rPr>
              <a:t> 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end</a:t>
            </a: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4678363" y="3625850"/>
            <a:ext cx="39878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40000"/>
              </a:spcBef>
              <a:spcAft>
                <a:spcPct val="40000"/>
              </a:spcAft>
              <a:tabLst>
                <a:tab pos="401638" algn="l"/>
              </a:tabLst>
            </a:pPr>
            <a:r>
              <a:rPr lang="pt-BR" sz="2000">
                <a:solidFill>
                  <a:srgbClr val="0B2DBF"/>
                </a:solidFill>
                <a:latin typeface="Arial" charset="0"/>
              </a:rPr>
              <a:t>Se Z=0 (desvio não ocorre)</a:t>
            </a:r>
            <a:r>
              <a:rPr lang="pt-BR" sz="1800">
                <a:solidFill>
                  <a:srgbClr val="0B2DBF"/>
                </a:solidFill>
                <a:latin typeface="Arial" charset="0"/>
              </a:rPr>
              <a:t> 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5610225" y="5743575"/>
            <a:ext cx="260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>
                <a:solidFill>
                  <a:srgbClr val="E91A04"/>
                </a:solidFill>
                <a:latin typeface="Arial" charset="0"/>
              </a:rPr>
              <a:t>a rigor, desnecessário</a:t>
            </a:r>
          </a:p>
        </p:txBody>
      </p:sp>
      <p:sp>
        <p:nvSpPr>
          <p:cNvPr id="281615" name="Freeform 15"/>
          <p:cNvSpPr>
            <a:spLocks/>
          </p:cNvSpPr>
          <p:nvPr/>
        </p:nvSpPr>
        <p:spPr bwMode="auto">
          <a:xfrm>
            <a:off x="8235950" y="5092700"/>
            <a:ext cx="523875" cy="838200"/>
          </a:xfrm>
          <a:custGeom>
            <a:avLst/>
            <a:gdLst/>
            <a:ahLst/>
            <a:cxnLst>
              <a:cxn ang="0">
                <a:pos x="0" y="511"/>
              </a:cxn>
              <a:cxn ang="0">
                <a:pos x="330" y="511"/>
              </a:cxn>
              <a:cxn ang="0">
                <a:pos x="330" y="0"/>
              </a:cxn>
              <a:cxn ang="0">
                <a:pos x="107" y="0"/>
              </a:cxn>
            </a:cxnLst>
            <a:rect l="0" t="0" r="r" b="b"/>
            <a:pathLst>
              <a:path w="330" h="511">
                <a:moveTo>
                  <a:pt x="0" y="511"/>
                </a:moveTo>
                <a:lnTo>
                  <a:pt x="330" y="511"/>
                </a:lnTo>
                <a:lnTo>
                  <a:pt x="330" y="0"/>
                </a:lnTo>
                <a:lnTo>
                  <a:pt x="107" y="0"/>
                </a:lnTo>
              </a:path>
            </a:pathLst>
          </a:custGeom>
          <a:noFill/>
          <a:ln w="9525">
            <a:solidFill>
              <a:srgbClr val="E91A04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4568825" y="3311525"/>
            <a:ext cx="0" cy="27892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HLT (término de execução - halt)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HLT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--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2366963" y="3727450"/>
            <a:ext cx="4564062" cy="1279525"/>
          </a:xfrm>
          <a:prstGeom prst="rect">
            <a:avLst/>
          </a:prstGeom>
          <a:solidFill>
            <a:srgbClr val="93FF7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parar o processamento</a:t>
            </a:r>
            <a:endParaRPr lang="pt-BR" sz="160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'NOP' código 0</a:t>
            </a:r>
            <a:r>
              <a:rPr lang="pt-BR" dirty="0"/>
              <a:t> - O comando NOP não realiza nenhuma operação.  É  usado  apenas para  gastar  tempo.</a:t>
            </a:r>
          </a:p>
          <a:p>
            <a:pPr algn="just"/>
            <a:r>
              <a:rPr lang="pt-BR" b="1" dirty="0"/>
              <a:t>'STA </a:t>
            </a:r>
            <a:r>
              <a:rPr lang="pt-BR" b="1" dirty="0" err="1"/>
              <a:t>ender</a:t>
            </a:r>
            <a:r>
              <a:rPr lang="pt-BR" b="1" dirty="0"/>
              <a:t>' código 1</a:t>
            </a:r>
            <a:r>
              <a:rPr lang="pt-BR" dirty="0"/>
              <a:t> - O comando STA guarda o acumulador na posição de memória indicada pelo operando </a:t>
            </a:r>
            <a:r>
              <a:rPr lang="pt-BR" dirty="0" err="1"/>
              <a:t>ender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'LDA </a:t>
            </a:r>
            <a:r>
              <a:rPr lang="pt-BR" b="1" dirty="0" err="1"/>
              <a:t>ender</a:t>
            </a:r>
            <a:r>
              <a:rPr lang="pt-BR" b="1" dirty="0"/>
              <a:t>' código 2</a:t>
            </a:r>
            <a:r>
              <a:rPr lang="pt-BR" dirty="0"/>
              <a:t> - O comando LDA atribui ao acumulador o conteúdo da posição de memória indicada pelo operando </a:t>
            </a:r>
            <a:r>
              <a:rPr lang="pt-BR" dirty="0" err="1"/>
              <a:t>ender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354765"/>
            <a:ext cx="8229600" cy="473853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/>
              <a:t>'ADD </a:t>
            </a:r>
            <a:r>
              <a:rPr lang="pt-BR" b="1" dirty="0" err="1"/>
              <a:t>ender</a:t>
            </a:r>
            <a:r>
              <a:rPr lang="pt-BR" b="1" dirty="0"/>
              <a:t>' código 3</a:t>
            </a:r>
            <a:r>
              <a:rPr lang="pt-BR" dirty="0"/>
              <a:t> - O comando ADD soma ao acumulador o conteúdo de uma posição de memória indicada pelo operando </a:t>
            </a:r>
            <a:r>
              <a:rPr lang="pt-BR" dirty="0" err="1"/>
              <a:t>ender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'OR </a:t>
            </a:r>
            <a:r>
              <a:rPr lang="pt-BR" b="1" dirty="0" err="1"/>
              <a:t>ender</a:t>
            </a:r>
            <a:r>
              <a:rPr lang="pt-BR" b="1" dirty="0"/>
              <a:t>'  código 4</a:t>
            </a:r>
            <a:r>
              <a:rPr lang="pt-BR" dirty="0"/>
              <a:t> - O comando OR realiza um "ou" lógico entre o acumulador e o conteúdo de uma posição de memória indicada pelo operando </a:t>
            </a:r>
            <a:r>
              <a:rPr lang="pt-BR" dirty="0" err="1"/>
              <a:t>ender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'AND </a:t>
            </a:r>
            <a:r>
              <a:rPr lang="pt-BR" b="1" dirty="0" err="1"/>
              <a:t>ender</a:t>
            </a:r>
            <a:r>
              <a:rPr lang="pt-BR" b="1" dirty="0"/>
              <a:t>' código 5</a:t>
            </a:r>
            <a:r>
              <a:rPr lang="pt-BR" dirty="0"/>
              <a:t> - O comando AND realiza um "e" lógico entre o acumulador e o conteúdo de uma posição de memória indicada pelo operando </a:t>
            </a:r>
            <a:r>
              <a:rPr lang="pt-BR" dirty="0" err="1"/>
              <a:t>ender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354765"/>
            <a:ext cx="8229600" cy="4738531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'NOT' código 6</a:t>
            </a:r>
            <a:r>
              <a:rPr lang="pt-BR" dirty="0"/>
              <a:t> - O comando NOT inverte os bits do acumulador.</a:t>
            </a:r>
          </a:p>
          <a:p>
            <a:pPr algn="just"/>
            <a:r>
              <a:rPr lang="pt-BR" b="1" dirty="0"/>
              <a:t>'JMP </a:t>
            </a:r>
            <a:r>
              <a:rPr lang="pt-BR" b="1" dirty="0" err="1"/>
              <a:t>ender</a:t>
            </a:r>
            <a:r>
              <a:rPr lang="pt-BR" b="1" dirty="0"/>
              <a:t>' código 8</a:t>
            </a:r>
            <a:r>
              <a:rPr lang="pt-BR" dirty="0"/>
              <a:t> - O comando JMP (</a:t>
            </a:r>
            <a:r>
              <a:rPr lang="pt-BR" dirty="0" err="1"/>
              <a:t>jump</a:t>
            </a:r>
            <a:r>
              <a:rPr lang="pt-BR" dirty="0"/>
              <a:t>) desvia a execução do programa para o endereço indicado pelo operando </a:t>
            </a:r>
            <a:r>
              <a:rPr lang="pt-BR" dirty="0" err="1"/>
              <a:t>ender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'JN </a:t>
            </a:r>
            <a:r>
              <a:rPr lang="pt-BR" b="1" dirty="0" err="1"/>
              <a:t>ender</a:t>
            </a:r>
            <a:r>
              <a:rPr lang="pt-BR" b="1" dirty="0"/>
              <a:t>'  código 9</a:t>
            </a:r>
            <a:r>
              <a:rPr lang="pt-BR" dirty="0"/>
              <a:t> - O comando JN (</a:t>
            </a:r>
            <a:r>
              <a:rPr lang="pt-BR" dirty="0" err="1"/>
              <a:t>jump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negative</a:t>
            </a:r>
            <a:r>
              <a:rPr lang="pt-BR" dirty="0"/>
              <a:t>) desvia a execução do programa para o endereço indicado pelo operando.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354765"/>
            <a:ext cx="8229600" cy="4738531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'JZ </a:t>
            </a:r>
            <a:r>
              <a:rPr lang="pt-BR" b="1" dirty="0" err="1"/>
              <a:t>ender</a:t>
            </a:r>
            <a:r>
              <a:rPr lang="pt-BR" b="1" dirty="0"/>
              <a:t>'  código 10</a:t>
            </a:r>
            <a:r>
              <a:rPr lang="pt-BR" dirty="0"/>
              <a:t> - O comando JZ (</a:t>
            </a:r>
            <a:r>
              <a:rPr lang="pt-BR" dirty="0" err="1"/>
              <a:t>jump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zero) desvia a execução do programa para o endereço indicado.</a:t>
            </a:r>
          </a:p>
          <a:p>
            <a:pPr algn="just"/>
            <a:r>
              <a:rPr lang="pt-BR" b="1" dirty="0"/>
              <a:t>'JNZ </a:t>
            </a:r>
            <a:r>
              <a:rPr lang="pt-BR" b="1" dirty="0" err="1"/>
              <a:t>ender</a:t>
            </a:r>
            <a:r>
              <a:rPr lang="pt-BR" b="1" dirty="0"/>
              <a:t>'  código 11</a:t>
            </a:r>
            <a:r>
              <a:rPr lang="pt-BR" dirty="0"/>
              <a:t> - O comando JNZ (</a:t>
            </a:r>
            <a:r>
              <a:rPr lang="pt-BR" dirty="0" err="1"/>
              <a:t>jump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zero) desvia a execução do programa para o endereço indicado pelo operando.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354765"/>
            <a:ext cx="8229600" cy="4738531"/>
          </a:xfrm>
        </p:spPr>
        <p:txBody>
          <a:bodyPr>
            <a:normAutofit/>
          </a:bodyPr>
          <a:lstStyle/>
          <a:p>
            <a:r>
              <a:rPr lang="pt-BR" b="1" dirty="0"/>
              <a:t>'HLT' código 15</a:t>
            </a:r>
            <a:r>
              <a:rPr lang="pt-BR" dirty="0"/>
              <a:t> - O comando HLT (</a:t>
            </a:r>
            <a:r>
              <a:rPr lang="pt-BR" dirty="0" err="1"/>
              <a:t>halt</a:t>
            </a:r>
            <a:r>
              <a:rPr lang="pt-BR" dirty="0"/>
              <a:t>) para a máquina.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994725"/>
            <a:ext cx="8229600" cy="4738531"/>
          </a:xfrm>
        </p:spPr>
        <p:txBody>
          <a:bodyPr>
            <a:noAutofit/>
          </a:bodyPr>
          <a:lstStyle/>
          <a:p>
            <a:pPr algn="just"/>
            <a:r>
              <a:rPr lang="pt-BR" sz="1600" dirty="0"/>
              <a:t>Elabore um programa que identifique entre as posições de memória 128 e 129 qual tem o maior valor e registre o resultado  (ou seja, a maior variável) na posição 130.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// Antes de executar o programa atribua variáveis as posições de memória 128 e 129 para serem comparadas e a constante 1 a </a:t>
            </a:r>
          </a:p>
          <a:p>
            <a:pPr algn="just"/>
            <a:r>
              <a:rPr lang="pt-BR" sz="1600" dirty="0"/>
              <a:t>// posição de memória 139. Este programa subtrai a variável da posição de memória 128 da 129 e compara, se o resultado for </a:t>
            </a:r>
          </a:p>
          <a:p>
            <a:pPr algn="just"/>
            <a:r>
              <a:rPr lang="pt-BR" sz="1600" dirty="0"/>
              <a:t>// positivo a variável da 129 é maior e o seu valor é armazenado na posição 130, se for negativo o da 128 é maior e o pro-</a:t>
            </a:r>
          </a:p>
          <a:p>
            <a:pPr algn="just"/>
            <a:r>
              <a:rPr lang="pt-BR" sz="1600" dirty="0"/>
              <a:t>// grama realiza um salto para o endereço 14 fazendo com que o valor da variável 128 é que seja armazenada na posição 130.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pt-BR" sz="3200" dirty="0"/>
              <a:t>Exemplo utilizando JN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7486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 dirty="0">
                <a:latin typeface="Arial" charset="0"/>
              </a:rPr>
              <a:t>A Arquitetura: conjunto de instruções</a:t>
            </a:r>
          </a:p>
        </p:txBody>
      </p:sp>
      <p:graphicFrame>
        <p:nvGraphicFramePr>
          <p:cNvPr id="301060" name="Group 4"/>
          <p:cNvGraphicFramePr>
            <a:graphicFrameLocks noGrp="1"/>
          </p:cNvGraphicFramePr>
          <p:nvPr/>
        </p:nvGraphicFramePr>
        <p:xfrm>
          <a:off x="1649413" y="1849438"/>
          <a:ext cx="5565775" cy="4065591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código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comentário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NOP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Nenhuma operação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STA 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MEM(end)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LDA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MEM(end)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ADD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MEM(end) + 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OR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MEM(end) OR 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AND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MEM(end) AND 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AC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NOT 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JMP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PC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JN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IF N=1  THEN  PC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JZ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IF Z=1  THEN  PC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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HLT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B2DBF"/>
                          </a:solidFill>
                          <a:effectLst/>
                          <a:latin typeface="Arial" charset="0"/>
                        </a:rPr>
                        <a:t>pára processamento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B2DBF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314595"/>
          </a:xfrm>
        </p:spPr>
        <p:txBody>
          <a:bodyPr>
            <a:noAutofit/>
          </a:bodyPr>
          <a:lstStyle/>
          <a:p>
            <a:pPr algn="just"/>
            <a:r>
              <a:rPr lang="pt-BR" sz="1600" dirty="0"/>
              <a:t> 0   32 128   LDA 128 // carrega o conteúdo da posição de memória 128 no acumulador.</a:t>
            </a:r>
          </a:p>
          <a:p>
            <a:pPr algn="just"/>
            <a:r>
              <a:rPr lang="pt-BR" sz="1600" dirty="0"/>
              <a:t>  2   96       NOT     // inverte os bits do conteúdo do acumulador (início do complemento de 2).</a:t>
            </a:r>
          </a:p>
          <a:p>
            <a:pPr algn="just"/>
            <a:r>
              <a:rPr lang="pt-BR" sz="1600" dirty="0"/>
              <a:t>  3   48 139   ADD 139 // adiciona a constante 1 presente na posição de memória 139 (término do complemento de 2, torna o número negativo).</a:t>
            </a:r>
          </a:p>
          <a:p>
            <a:pPr algn="just"/>
            <a:r>
              <a:rPr lang="pt-BR" sz="1600" dirty="0"/>
              <a:t>5   48 129   ADD 129 // adiciona o conteúdo da posição de memória 129.</a:t>
            </a:r>
          </a:p>
          <a:p>
            <a:pPr algn="just"/>
            <a:r>
              <a:rPr lang="pt-BR" sz="1600" dirty="0"/>
              <a:t>  7  144  14   JN  14  // compara, caso o resultado da subtração seja negativo é realizado um salto  para o endereço de programa 14 caso seja positivo o programa segue o seu curso normal.</a:t>
            </a:r>
          </a:p>
          <a:p>
            <a:pPr algn="just"/>
            <a:r>
              <a:rPr lang="pt-BR" sz="1600" dirty="0"/>
              <a:t>  9   32 129   LDA 129 // carrega o acumulador com o valor da maior variável, no caso o da posição de memória 129 pois o resultado foi positivo. </a:t>
            </a:r>
          </a:p>
          <a:p>
            <a:pPr algn="just"/>
            <a:r>
              <a:rPr lang="pt-BR" sz="1600" dirty="0"/>
              <a:t> 11   16 130   STA 130 // armazena o valor na posição de memória 130.</a:t>
            </a:r>
          </a:p>
          <a:p>
            <a:pPr algn="just"/>
            <a:r>
              <a:rPr lang="pt-BR" sz="1600" dirty="0"/>
              <a:t> 13  240       HLT     // término na execução do programa.</a:t>
            </a:r>
          </a:p>
          <a:p>
            <a:pPr algn="just"/>
            <a:r>
              <a:rPr lang="pt-BR" sz="1600" dirty="0"/>
              <a:t> 14   32 128   LDA 128 // carrega o acumulador com o valor da maior variável, no caso o da posição de memória 128 pois o resultado foi negativo.</a:t>
            </a:r>
          </a:p>
          <a:p>
            <a:pPr algn="just"/>
            <a:r>
              <a:rPr lang="pt-BR" sz="1600" dirty="0"/>
              <a:t> 16   16 130   STA 130 // armazena o valor na posição de memória 130.</a:t>
            </a:r>
          </a:p>
          <a:p>
            <a:pPr algn="just"/>
            <a:r>
              <a:rPr lang="pt-BR" sz="1600" dirty="0"/>
              <a:t> 18  240       HLT     // término na execução do programa.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pt-BR" sz="3200" dirty="0"/>
              <a:t>Exemplo utilizando JN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314595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Faça um programa que decremente o conteúdo da posição de memória 129 de 1 em 1 até o mesmo atingir o valor zero.    Utilize um JZ ou JN.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// Antes de rodar o programa atribua a constante 1 a posição de memória 138 e uma variável a ser decrescida na posição de  memória 129.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pt-BR" sz="3200" dirty="0"/>
              <a:t>Exemplo utilizando JZ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314595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 0   32 138   LDA 138</a:t>
            </a:r>
          </a:p>
          <a:p>
            <a:pPr algn="just"/>
            <a:r>
              <a:rPr lang="en-US" sz="2000" dirty="0"/>
              <a:t>  2   96       NOT</a:t>
            </a:r>
          </a:p>
          <a:p>
            <a:pPr algn="just"/>
            <a:r>
              <a:rPr lang="en-US" sz="2000" dirty="0"/>
              <a:t>  3   48 138   ADD 138</a:t>
            </a:r>
          </a:p>
          <a:p>
            <a:pPr algn="just"/>
            <a:r>
              <a:rPr lang="en-US" sz="2000" dirty="0"/>
              <a:t>  5   48 129   ADD 129</a:t>
            </a:r>
          </a:p>
          <a:p>
            <a:pPr algn="just"/>
            <a:r>
              <a:rPr lang="en-US" sz="2000" dirty="0"/>
              <a:t>  7   16 129   STA 129</a:t>
            </a:r>
          </a:p>
          <a:p>
            <a:pPr algn="just"/>
            <a:r>
              <a:rPr lang="en-US" sz="2000" dirty="0"/>
              <a:t>  9  160  13   JZ  13</a:t>
            </a:r>
          </a:p>
          <a:p>
            <a:pPr algn="just"/>
            <a:r>
              <a:rPr lang="en-US" sz="2000" dirty="0"/>
              <a:t> 11  128   0   JMP 0</a:t>
            </a:r>
          </a:p>
          <a:p>
            <a:pPr algn="just"/>
            <a:r>
              <a:rPr lang="en-US" sz="2000" dirty="0"/>
              <a:t> 13  240       HLT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pt-BR" sz="3200" dirty="0"/>
              <a:t>Exemplo utilizando JZ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Faça um programa que decremente o conteúdo da posição de memória 130 de 2 em 2. Utilize um laço e a execução </a:t>
            </a:r>
            <a:r>
              <a:rPr lang="pt-BR" dirty="0" err="1"/>
              <a:t>passo-a-passo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en-US" dirty="0"/>
              <a:t> 0   32 138   LDA 138</a:t>
            </a:r>
          </a:p>
          <a:p>
            <a:pPr algn="just"/>
            <a:r>
              <a:rPr lang="en-US" dirty="0"/>
              <a:t>  2   96       NOT</a:t>
            </a:r>
          </a:p>
          <a:p>
            <a:pPr algn="just"/>
            <a:r>
              <a:rPr lang="en-US" dirty="0"/>
              <a:t>  3   48 139   ADD 139</a:t>
            </a:r>
          </a:p>
          <a:p>
            <a:pPr algn="just"/>
            <a:r>
              <a:rPr lang="en-US" dirty="0"/>
              <a:t>  5   48 130   ADD 130</a:t>
            </a:r>
          </a:p>
          <a:p>
            <a:pPr algn="just"/>
            <a:r>
              <a:rPr lang="en-US" dirty="0"/>
              <a:t>  7   16 130   STA 130</a:t>
            </a:r>
          </a:p>
          <a:p>
            <a:pPr algn="just"/>
            <a:r>
              <a:rPr lang="en-US" dirty="0"/>
              <a:t>  9  128   0   JMP 0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/>
              <a:t>Exemplo utilizando o JMP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AutoShape 3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</a:t>
            </a:r>
            <a:r>
              <a:rPr lang="pt-BR" sz="2000">
                <a:solidFill>
                  <a:srgbClr val="0000DA"/>
                </a:solidFill>
                <a:latin typeface="Arial" charset="0"/>
              </a:rPr>
              <a:t>.</a:t>
            </a:r>
            <a:endParaRPr lang="pt-BR" sz="3200">
              <a:solidFill>
                <a:srgbClr val="000080"/>
              </a:solidFill>
              <a:latin typeface="Arial" charset="0"/>
            </a:endParaRP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NOP (nenhuma operação)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NOP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-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332038" y="3451225"/>
            <a:ext cx="4432300" cy="1150938"/>
          </a:xfrm>
          <a:prstGeom prst="rect">
            <a:avLst/>
          </a:prstGeom>
          <a:solidFill>
            <a:srgbClr val="FFD78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</a:t>
            </a:r>
            <a:r>
              <a:rPr lang="pt-BR" sz="1800">
                <a:latin typeface="Arial" charset="0"/>
                <a:sym typeface="Symbol" pitchFamily="18" charset="2"/>
              </a:rPr>
              <a:t> 	nenhuma operação</a:t>
            </a:r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auto">
          <a:xfrm>
            <a:off x="681038" y="4905375"/>
            <a:ext cx="767873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indent="-1588" algn="just" eaLnBrk="1" hangingPunct="1">
              <a:spcBef>
                <a:spcPct val="40000"/>
              </a:spcBef>
              <a:spcAft>
                <a:spcPct val="40000"/>
              </a:spcAft>
              <a:tabLst>
                <a:tab pos="401638" algn="l"/>
              </a:tabLst>
            </a:pPr>
            <a:r>
              <a:rPr lang="pt-BR" sz="2000">
                <a:latin typeface="Arial" charset="0"/>
              </a:rPr>
              <a:t>As transferências indicam quais caminhos de dados devem existir, mas não indicam os caminhos físicos reais entre os elementos (registradores e ULA)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 dirty="0">
                <a:solidFill>
                  <a:srgbClr val="E91A04"/>
                </a:solidFill>
                <a:latin typeface="Times New Roman" pitchFamily="18" charset="0"/>
              </a:rPr>
              <a:t>Instrução STA (armazena acumulador)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 dirty="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 dirty="0">
                <a:latin typeface="Arial" charset="0"/>
              </a:rPr>
              <a:t>STA </a:t>
            </a:r>
            <a:r>
              <a:rPr lang="pt-BR" sz="1600" dirty="0" err="1">
                <a:latin typeface="Arial" charset="0"/>
              </a:rPr>
              <a:t>end</a:t>
            </a:r>
            <a:endParaRPr lang="pt-BR" sz="1600" dirty="0">
              <a:latin typeface="Arial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 dirty="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 dirty="0">
                <a:latin typeface="Arial" charset="0"/>
              </a:rPr>
              <a:t>MEM(</a:t>
            </a:r>
            <a:r>
              <a:rPr lang="pt-BR" sz="1600" dirty="0" err="1">
                <a:latin typeface="Arial" charset="0"/>
              </a:rPr>
              <a:t>end</a:t>
            </a:r>
            <a:r>
              <a:rPr lang="pt-BR" sz="1600" dirty="0">
                <a:latin typeface="Arial" charset="0"/>
              </a:rPr>
              <a:t>) </a:t>
            </a:r>
            <a:r>
              <a:rPr lang="pt-BR" sz="1600" dirty="0">
                <a:latin typeface="Arial" charset="0"/>
                <a:sym typeface="Symbol" pitchFamily="18" charset="2"/>
              </a:rPr>
              <a:t> </a:t>
            </a:r>
            <a:r>
              <a:rPr lang="pt-BR" sz="1600" dirty="0">
                <a:latin typeface="Arial" charset="0"/>
              </a:rPr>
              <a:t>AC</a:t>
            </a:r>
            <a:endParaRPr lang="pt-BR" sz="2000" dirty="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 dirty="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2341563" y="3478213"/>
            <a:ext cx="4222750" cy="2054225"/>
          </a:xfrm>
          <a:prstGeom prst="rect">
            <a:avLst/>
          </a:prstGeom>
          <a:solidFill>
            <a:srgbClr val="FFFD0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MEM(end)   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LDA (carrega acumulador)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LDA end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AC</a:t>
            </a: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600">
                <a:latin typeface="Arial" charset="0"/>
                <a:sym typeface="Symbol" pitchFamily="18" charset="2"/>
              </a:rPr>
              <a:t> </a:t>
            </a:r>
            <a:r>
              <a:rPr lang="pt-BR" sz="1600">
                <a:latin typeface="Arial" charset="0"/>
              </a:rPr>
              <a:t>MEM(end)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830388" y="3532188"/>
            <a:ext cx="5414962" cy="2054225"/>
          </a:xfrm>
          <a:prstGeom prst="rect">
            <a:avLst/>
          </a:prstGeom>
          <a:solidFill>
            <a:srgbClr val="FFFD0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AC</a:t>
            </a:r>
            <a:r>
              <a:rPr lang="pt-BR" sz="1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800">
                <a:latin typeface="Arial" charset="0"/>
                <a:sym typeface="Symbol" pitchFamily="18" charset="2"/>
              </a:rPr>
              <a:t> </a:t>
            </a:r>
            <a:r>
              <a:rPr lang="pt-BR" sz="1800">
                <a:latin typeface="Arial" charset="0"/>
              </a:rPr>
              <a:t>MEM(end); atualiza N e 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ADD (soma)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ADD end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AC</a:t>
            </a: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600">
                <a:latin typeface="Arial" charset="0"/>
                <a:sym typeface="Symbol" pitchFamily="18" charset="2"/>
              </a:rPr>
              <a:t> </a:t>
            </a:r>
            <a:r>
              <a:rPr lang="pt-BR" sz="1600">
                <a:latin typeface="Arial" charset="0"/>
              </a:rPr>
              <a:t>MEM(end) + AC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830388" y="3532188"/>
            <a:ext cx="6119812" cy="2054225"/>
          </a:xfrm>
          <a:prstGeom prst="rect">
            <a:avLst/>
          </a:prstGeom>
          <a:solidFill>
            <a:srgbClr val="AAE8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 dirty="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 dirty="0">
                <a:latin typeface="Arial" charset="0"/>
              </a:rPr>
              <a:t>	RI </a:t>
            </a:r>
            <a:r>
              <a:rPr lang="pt-BR" sz="1800" dirty="0">
                <a:latin typeface="Arial" charset="0"/>
                <a:sym typeface="Symbol" pitchFamily="18" charset="2"/>
              </a:rPr>
              <a:t> MEM(PC)</a:t>
            </a:r>
            <a:endParaRPr lang="pt-BR" sz="1800" dirty="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 dirty="0">
                <a:latin typeface="Arial" charset="0"/>
              </a:rPr>
              <a:t>			PC </a:t>
            </a:r>
            <a:r>
              <a:rPr lang="pt-BR" sz="1800" dirty="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 dirty="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 dirty="0" err="1">
                <a:latin typeface="Arial" charset="0"/>
                <a:sym typeface="Symbol" pitchFamily="18" charset="2"/>
              </a:rPr>
              <a:t>end</a:t>
            </a:r>
            <a:r>
              <a:rPr lang="pt-BR" sz="1800" dirty="0">
                <a:latin typeface="Arial" charset="0"/>
                <a:sym typeface="Symbol" pitchFamily="18" charset="2"/>
              </a:rPr>
              <a:t>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 dirty="0">
                <a:latin typeface="Arial" charset="0"/>
                <a:sym typeface="Symbol" pitchFamily="18" charset="2"/>
              </a:rPr>
              <a:t>			</a:t>
            </a:r>
            <a:r>
              <a:rPr lang="pt-BR" sz="1800" dirty="0">
                <a:latin typeface="Arial" charset="0"/>
              </a:rPr>
              <a:t>PC </a:t>
            </a:r>
            <a:r>
              <a:rPr lang="pt-BR" sz="1800" dirty="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 dirty="0">
                <a:latin typeface="Arial" charset="0"/>
                <a:sym typeface="Symbol" pitchFamily="18" charset="2"/>
              </a:rPr>
              <a:t>			</a:t>
            </a:r>
            <a:r>
              <a:rPr lang="pt-BR" sz="1800" dirty="0">
                <a:latin typeface="Arial" charset="0"/>
              </a:rPr>
              <a:t>AC</a:t>
            </a:r>
            <a:r>
              <a:rPr lang="pt-BR" sz="1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800" dirty="0">
                <a:latin typeface="Arial" charset="0"/>
                <a:sym typeface="Symbol" pitchFamily="18" charset="2"/>
              </a:rPr>
              <a:t> AC + </a:t>
            </a:r>
            <a:r>
              <a:rPr lang="pt-BR" sz="1800" dirty="0">
                <a:latin typeface="Arial" charset="0"/>
              </a:rPr>
              <a:t>MEM(</a:t>
            </a:r>
            <a:r>
              <a:rPr lang="pt-BR" sz="1800" dirty="0" err="1">
                <a:latin typeface="Arial" charset="0"/>
              </a:rPr>
              <a:t>end</a:t>
            </a:r>
            <a:r>
              <a:rPr lang="pt-BR" sz="1800" dirty="0">
                <a:latin typeface="Arial" charset="0"/>
              </a:rPr>
              <a:t>); atualiza N e 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OR (“ou” lógico, bit a bit)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OR end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AC</a:t>
            </a: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600">
                <a:latin typeface="Arial" charset="0"/>
                <a:sym typeface="Symbol" pitchFamily="18" charset="2"/>
              </a:rPr>
              <a:t> </a:t>
            </a:r>
            <a:r>
              <a:rPr lang="pt-BR" sz="1600">
                <a:latin typeface="Arial" charset="0"/>
              </a:rPr>
              <a:t>MEM(end) </a:t>
            </a:r>
            <a:r>
              <a:rPr lang="pt-BR" sz="1600">
                <a:solidFill>
                  <a:srgbClr val="0B2DBF"/>
                </a:solidFill>
                <a:latin typeface="Arial" charset="0"/>
              </a:rPr>
              <a:t>OR</a:t>
            </a:r>
            <a:r>
              <a:rPr lang="pt-BR" sz="1600">
                <a:latin typeface="Arial" charset="0"/>
              </a:rPr>
              <a:t> AC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1830388" y="3532188"/>
            <a:ext cx="6378575" cy="2054225"/>
          </a:xfrm>
          <a:prstGeom prst="rect">
            <a:avLst/>
          </a:prstGeom>
          <a:solidFill>
            <a:srgbClr val="AAE8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AC</a:t>
            </a:r>
            <a:r>
              <a:rPr lang="pt-BR" sz="1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800">
                <a:latin typeface="Arial" charset="0"/>
                <a:sym typeface="Symbol" pitchFamily="18" charset="2"/>
              </a:rPr>
              <a:t> AC </a:t>
            </a: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OR</a:t>
            </a:r>
            <a:r>
              <a:rPr lang="pt-BR" sz="1800">
                <a:latin typeface="Arial" charset="0"/>
                <a:sym typeface="Symbol" pitchFamily="18" charset="2"/>
              </a:rPr>
              <a:t> </a:t>
            </a:r>
            <a:r>
              <a:rPr lang="pt-BR" sz="1800">
                <a:latin typeface="Arial" charset="0"/>
              </a:rPr>
              <a:t>MEM(end); atualiza N e 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AND (“e” lógico, bit a bit)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AND end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AC</a:t>
            </a: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600">
                <a:latin typeface="Arial" charset="0"/>
                <a:sym typeface="Symbol" pitchFamily="18" charset="2"/>
              </a:rPr>
              <a:t> </a:t>
            </a:r>
            <a:r>
              <a:rPr lang="pt-BR" sz="1600">
                <a:latin typeface="Arial" charset="0"/>
              </a:rPr>
              <a:t>MEM(end) </a:t>
            </a:r>
            <a:r>
              <a:rPr lang="pt-BR" sz="1600">
                <a:solidFill>
                  <a:srgbClr val="0B2DBF"/>
                </a:solidFill>
                <a:latin typeface="Arial" charset="0"/>
              </a:rPr>
              <a:t>AND</a:t>
            </a:r>
            <a:r>
              <a:rPr lang="pt-BR" sz="1600">
                <a:latin typeface="Arial" charset="0"/>
              </a:rPr>
              <a:t> AC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1830388" y="3532188"/>
            <a:ext cx="6484937" cy="2054225"/>
          </a:xfrm>
          <a:prstGeom prst="rect">
            <a:avLst/>
          </a:prstGeom>
          <a:solidFill>
            <a:srgbClr val="AAE8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  <a:sym typeface="Symbol" pitchFamily="18" charset="2"/>
              </a:rPr>
              <a:t>end  MEM(PC)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  <a:sym typeface="Symbol" pitchFamily="18" charset="2"/>
              </a:rPr>
              <a:t>			</a:t>
            </a:r>
            <a:r>
              <a:rPr lang="pt-BR" sz="1800">
                <a:latin typeface="Arial" charset="0"/>
              </a:rPr>
              <a:t>AC</a:t>
            </a:r>
            <a:r>
              <a:rPr lang="pt-BR" sz="1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800">
                <a:latin typeface="Arial" charset="0"/>
                <a:sym typeface="Symbol" pitchFamily="18" charset="2"/>
              </a:rPr>
              <a:t> AC </a:t>
            </a: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AND</a:t>
            </a:r>
            <a:r>
              <a:rPr lang="pt-BR" sz="1800">
                <a:latin typeface="Arial" charset="0"/>
                <a:sym typeface="Symbol" pitchFamily="18" charset="2"/>
              </a:rPr>
              <a:t> </a:t>
            </a:r>
            <a:r>
              <a:rPr lang="pt-BR" sz="1800">
                <a:latin typeface="Arial" charset="0"/>
              </a:rPr>
              <a:t>MEM(end); atualiza N e Z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AutoShape 2"/>
          <p:cNvSpPr>
            <a:spLocks noChangeArrowheads="1"/>
          </p:cNvSpPr>
          <p:nvPr/>
        </p:nvSpPr>
        <p:spPr bwMode="auto">
          <a:xfrm rot="5400000">
            <a:off x="252413" y="1289050"/>
            <a:ext cx="381000" cy="1905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576263" y="1073150"/>
            <a:ext cx="8324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3200">
                <a:latin typeface="Arial" charset="0"/>
              </a:rPr>
              <a:t>Arquitetura/Organização: </a:t>
            </a:r>
            <a:r>
              <a:rPr lang="pt-BR" sz="2000">
                <a:latin typeface="Arial" charset="0"/>
              </a:rPr>
              <a:t>transferências entre regs.</a:t>
            </a:r>
            <a:endParaRPr lang="pt-BR" sz="3200">
              <a:latin typeface="Arial" charset="0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620713" y="1687513"/>
            <a:ext cx="78613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800">
                <a:solidFill>
                  <a:srgbClr val="E91A04"/>
                </a:solidFill>
                <a:latin typeface="Times New Roman" pitchFamily="18" charset="0"/>
              </a:rPr>
              <a:t>Instrução NOT (complementa acumulador)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Simbólico:  </a:t>
            </a:r>
            <a:r>
              <a:rPr lang="pt-BR" sz="1600">
                <a:latin typeface="Arial" charset="0"/>
              </a:rPr>
              <a:t>NOT</a:t>
            </a: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RT: 	      </a:t>
            </a:r>
            <a:r>
              <a:rPr lang="pt-BR" sz="1600">
                <a:latin typeface="Arial" charset="0"/>
              </a:rPr>
              <a:t>AC</a:t>
            </a: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600">
                <a:latin typeface="Arial" charset="0"/>
                <a:sym typeface="Symbol" pitchFamily="18" charset="2"/>
              </a:rPr>
              <a:t> </a:t>
            </a:r>
            <a:r>
              <a:rPr lang="pt-BR" sz="1600">
                <a:solidFill>
                  <a:srgbClr val="0B2DBF"/>
                </a:solidFill>
                <a:latin typeface="Arial" charset="0"/>
              </a:rPr>
              <a:t>NOT</a:t>
            </a:r>
            <a:r>
              <a:rPr lang="pt-BR" sz="1600">
                <a:latin typeface="Arial" charset="0"/>
              </a:rPr>
              <a:t> AC</a:t>
            </a:r>
            <a:endParaRPr lang="pt-BR" sz="2000">
              <a:latin typeface="Times New Roman" pitchFamily="18" charset="0"/>
            </a:endParaRPr>
          </a:p>
          <a:p>
            <a:pPr algn="just" eaLnBrk="1" hangingPunct="1">
              <a:spcBef>
                <a:spcPct val="20000"/>
              </a:spcBef>
              <a:tabLst>
                <a:tab pos="401638" algn="l"/>
              </a:tabLst>
            </a:pPr>
            <a:r>
              <a:rPr lang="pt-BR" sz="2000">
                <a:solidFill>
                  <a:srgbClr val="0000FF"/>
                </a:solidFill>
                <a:latin typeface="Times New Roman" pitchFamily="18" charset="0"/>
              </a:rPr>
              <a:t>Passos no nível RT: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817688" y="3714750"/>
            <a:ext cx="6213475" cy="1293813"/>
          </a:xfrm>
          <a:prstGeom prst="rect">
            <a:avLst/>
          </a:prstGeom>
          <a:solidFill>
            <a:srgbClr val="AAE8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</a:rPr>
              <a:t>Busca: 	</a:t>
            </a:r>
            <a:r>
              <a:rPr lang="pt-BR" sz="1800">
                <a:latin typeface="Arial" charset="0"/>
              </a:rPr>
              <a:t>	RI </a:t>
            </a:r>
            <a:r>
              <a:rPr lang="pt-BR" sz="1800">
                <a:latin typeface="Arial" charset="0"/>
                <a:sym typeface="Symbol" pitchFamily="18" charset="2"/>
              </a:rPr>
              <a:t> MEM(PC)</a:t>
            </a:r>
            <a:endParaRPr lang="pt-BR" sz="1800">
              <a:latin typeface="Arial" charset="0"/>
            </a:endParaRP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latin typeface="Arial" charset="0"/>
              </a:rPr>
              <a:t>			PC </a:t>
            </a:r>
            <a:r>
              <a:rPr lang="pt-BR" sz="1800">
                <a:latin typeface="Arial" charset="0"/>
                <a:sym typeface="Symbol" pitchFamily="18" charset="2"/>
              </a:rPr>
              <a:t> PC + 1</a:t>
            </a:r>
          </a:p>
          <a:p>
            <a:pPr algn="just" eaLnBrk="1" hangingPunct="1">
              <a:spcBef>
                <a:spcPct val="40000"/>
              </a:spcBef>
              <a:tabLst>
                <a:tab pos="401638" algn="l"/>
              </a:tabLst>
            </a:pP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Execução: 	</a:t>
            </a:r>
            <a:r>
              <a:rPr lang="pt-BR" sz="1800">
                <a:latin typeface="Arial" charset="0"/>
              </a:rPr>
              <a:t>AC</a:t>
            </a:r>
            <a:r>
              <a:rPr lang="pt-BR" sz="1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pt-BR" sz="1800">
                <a:latin typeface="Arial" charset="0"/>
                <a:sym typeface="Symbol" pitchFamily="18" charset="2"/>
              </a:rPr>
              <a:t> </a:t>
            </a:r>
            <a:r>
              <a:rPr lang="pt-BR" sz="1800">
                <a:solidFill>
                  <a:srgbClr val="0B2DBF"/>
                </a:solidFill>
                <a:latin typeface="Arial" charset="0"/>
                <a:sym typeface="Symbol" pitchFamily="18" charset="2"/>
              </a:rPr>
              <a:t>NOT(</a:t>
            </a:r>
            <a:r>
              <a:rPr lang="pt-BR" sz="1800">
                <a:latin typeface="Arial" charset="0"/>
              </a:rPr>
              <a:t>AC</a:t>
            </a:r>
            <a:r>
              <a:rPr lang="pt-BR" sz="1800">
                <a:solidFill>
                  <a:srgbClr val="0B2DBF"/>
                </a:solidFill>
                <a:latin typeface="Arial" charset="0"/>
              </a:rPr>
              <a:t>)</a:t>
            </a:r>
            <a:r>
              <a:rPr lang="pt-BR" sz="1800">
                <a:latin typeface="Arial" charset="0"/>
              </a:rPr>
              <a:t>; atualiza N e Z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2633</TotalTime>
  <Words>1900</Words>
  <Application>Microsoft Office PowerPoint</Application>
  <PresentationFormat>Apresentação na tela (4:3)</PresentationFormat>
  <Paragraphs>226</Paragraphs>
  <Slides>23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Calibri</vt:lpstr>
      <vt:lpstr>Lucida Sans Unicode</vt:lpstr>
      <vt:lpstr>Symbol</vt:lpstr>
      <vt:lpstr>Times New Roman</vt:lpstr>
      <vt:lpstr>Verdana</vt:lpstr>
      <vt:lpstr>Wingdings 2</vt:lpstr>
      <vt:lpstr>Wingdings 3</vt:lpstr>
      <vt:lpstr>Concurso</vt:lpstr>
      <vt:lpstr>Arquitetura e Organização de Computadores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Instruções</vt:lpstr>
      <vt:lpstr>Instruções</vt:lpstr>
      <vt:lpstr>Instruções</vt:lpstr>
      <vt:lpstr>Instruções</vt:lpstr>
      <vt:lpstr>Instruções</vt:lpstr>
      <vt:lpstr>Exemplo utilizando JN</vt:lpstr>
      <vt:lpstr>Exemplo utilizando JN</vt:lpstr>
      <vt:lpstr>Exemplo utilizando JZ</vt:lpstr>
      <vt:lpstr>Exemplo utilizando JZ</vt:lpstr>
      <vt:lpstr>Exemplo utilizando o JMP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157</cp:revision>
  <dcterms:created xsi:type="dcterms:W3CDTF">2011-02-08T17:38:00Z</dcterms:created>
  <dcterms:modified xsi:type="dcterms:W3CDTF">2022-11-07T16:54:30Z</dcterms:modified>
</cp:coreProperties>
</file>